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9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6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1D3B6-BCFC-48A1-A1C3-FD9D954F0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B68F2B-3114-4D48-9B72-27BA61665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72A-8B3C-4190-B9FF-825DB3E9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D036A-D496-412E-9874-CF843EBB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61981-F29B-44E2-8CC9-0CF3766F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7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5F42-FC23-434C-8C8A-324137F5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860AC5-64B4-4CE8-99EB-86F2B389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96F66-E2C2-46F8-B703-8D10874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72FAFA-5B20-467E-B01F-C5908BF1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D5E5-59DB-4F47-BEB7-17CF0BB4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39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91CCA2-F68B-475A-A7B9-8BBD0725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2826BF-E09F-4965-A7AE-D8CD449E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58672-3482-473D-8B78-AA84A198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555D1-5826-4D94-94CF-3E83ED2E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55348A-6613-44EF-A24B-C541254D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6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A31F1-4C91-4CD1-9877-8BCDF2DF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630D6-8AF1-497A-85E5-BD15CF5F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89602-838C-4807-B556-65CF9F9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659A50-4DFF-4E24-A348-7B8E3869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3931-D624-4159-9751-6C7371E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0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4D839-383D-479C-8E3C-216F63D9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070AC-6FC2-4601-B162-6C5C315F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49D73-FC00-411E-9292-5F3CCB7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67495-95BE-4B39-9053-E28DC762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68AC0-38CB-4CB4-B9E9-3CD4D0AF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7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20582-1FE4-4415-AAD3-B607D042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FBC07-E742-489E-BCE0-934EFC829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D5FD00-751B-4567-9724-F999059D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B2E51-8487-401A-841D-D61F9A13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B64EE-02C8-4C38-ABF2-466BFA38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0E246-0206-4A94-90B1-CE551EF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BF9CC-88DD-4245-85F2-36127923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9F9B4-87E3-4344-B7FA-82574DDF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B97CA0-A290-4F1B-B4FD-904A9F8C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CEB502-5478-45D1-81AA-2B884F227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F4C32A-15F8-4050-9317-E0BEDD34A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190DFA-08E6-4A9D-B225-9EF77243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8B900-4862-405D-8FFA-7334E3C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913CEA-7D91-41F5-B49A-061358EB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8B10-F9DE-4998-8F32-CBD7EA75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DE16C4-BAC5-4FB2-8ECB-D5739E8B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B08BEF-32A6-4AAE-A594-4643E8A5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BE69F-525D-4381-A86D-1CF55A2A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9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E3C600-B8B3-4A9D-B7A6-1CF4FC35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7FC35A-0DC7-4375-B0AB-71FE93DB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98D34-786E-4CF9-8E5D-B15AE08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F4EB7-022D-405B-A9B3-FC323918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E5E82-43B6-4797-A04E-5D1772D6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E562E0-BE4A-4F4E-9737-645FD347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514AC-BA5E-4C10-BB92-ED10AD5E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B5393-F73C-424C-A1BF-B35BF253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6CA80B-A85A-4467-9979-2E6D9FF9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2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170A7-FF95-4708-917E-C24ABCFE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386115-D1A4-4331-9CDF-0975AD006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CC225-2195-429B-851F-C39F02792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A7894-2FA4-4173-8DF1-A4296222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7434A-843A-413B-B548-F2E16376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D46B3E-929D-411F-BB91-39C37160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761E30-4638-4BBB-891F-F50CF22D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97485-0EB7-4112-82D0-FCBE7B4E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D0463-ABEE-46E3-9C28-AA29F9047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A204-5BA6-4B7C-B007-DCBC80007C9C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2FD95-413D-4120-BBA0-F00D1C021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555A1-63EF-46D6-A2D8-660CECC6E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C564-E51F-4C1C-873F-B88C8A120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57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6448F-F850-4E40-8FCB-BCF61693E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Wiederholungsfragen 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E00D0F-7B65-4AFE-82B2-24D57C911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026" name="Picture 2" descr="Martin Fitzke">
            <a:extLst>
              <a:ext uri="{FF2B5EF4-FFF2-40B4-BE49-F238E27FC236}">
                <a16:creationId xmlns:a16="http://schemas.microsoft.com/office/drawing/2014/main" id="{FF9338C0-1CDB-4F04-8045-0711E347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905" y="36020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4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9C2C-0C20-4C80-8915-E641B7B9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de-DE" dirty="0"/>
              <a:t>1. Was alles sollte ein </a:t>
            </a:r>
            <a:r>
              <a:rPr lang="de-DE" dirty="0" err="1"/>
              <a:t>Scrum</a:t>
            </a:r>
            <a:r>
              <a:rPr lang="de-DE" dirty="0"/>
              <a:t> Master beherrschen, um ein Entwicklungsteam ideal zu fördern und zu unterstützen? 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Self-Development heißt sich selbst immer wieder hinterfragen </a:t>
            </a:r>
          </a:p>
          <a:p>
            <a:pPr lvl="1"/>
            <a:r>
              <a:rPr lang="de-DE" dirty="0"/>
              <a:t>Selbstbeherrschung</a:t>
            </a:r>
          </a:p>
          <a:p>
            <a:pPr lvl="1"/>
            <a:r>
              <a:rPr lang="de-DE" dirty="0"/>
              <a:t>Ergebnisorientiert Arbeiten können</a:t>
            </a:r>
          </a:p>
          <a:p>
            <a:pPr lvl="1"/>
            <a:r>
              <a:rPr lang="de-DE" dirty="0"/>
              <a:t>Vorausschauendes Denken und Handeln</a:t>
            </a:r>
          </a:p>
          <a:p>
            <a:pPr lvl="1"/>
            <a:r>
              <a:rPr lang="de-DE" dirty="0"/>
              <a:t>Beseitigen von Hindernissen (Change Agent sein)</a:t>
            </a:r>
          </a:p>
          <a:p>
            <a:r>
              <a:rPr lang="de-DE" dirty="0"/>
              <a:t>(Skript 7, Seiten 3-6)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6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9C2C-0C20-4C80-8915-E641B7B9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de-DE" dirty="0"/>
              <a:t>2. Welche Konsequenzen hat das Zeitalter der digitalen Netzwerke für das Thema Führung? </a:t>
            </a:r>
          </a:p>
          <a:p>
            <a:pPr lvl="1"/>
            <a:r>
              <a:rPr lang="de-DE" dirty="0"/>
              <a:t>Die Zeit der Vordenker ist vorbei</a:t>
            </a:r>
          </a:p>
          <a:p>
            <a:pPr lvl="1"/>
            <a:r>
              <a:rPr lang="de-DE" dirty="0"/>
              <a:t>Führen erlebt aktuell einen tiefgehenden Paradigmenwechsel (Skript 7, Seite34)</a:t>
            </a:r>
          </a:p>
          <a:p>
            <a:pPr lvl="1"/>
            <a:r>
              <a:rPr lang="de-DE" dirty="0"/>
              <a:t>Führungskräfte unfähig diese Art der Systemdynamiken vorherzusagen (Skript 7, Seite 21)</a:t>
            </a:r>
          </a:p>
          <a:p>
            <a:pPr lvl="1"/>
            <a:r>
              <a:rPr lang="de-DE" dirty="0"/>
              <a:t>Führung, die den Anspruch hat alles zu steuern und unter Kontrolle zu halten ist am Ende (Skript 7, Seite 22)</a:t>
            </a:r>
          </a:p>
          <a:p>
            <a:pPr lvl="1"/>
            <a:r>
              <a:rPr lang="de-DE" dirty="0"/>
              <a:t>Komplexitätsfalle (Skript 7, Seite 22)</a:t>
            </a:r>
          </a:p>
          <a:p>
            <a:pPr lvl="1"/>
            <a:r>
              <a:rPr lang="de-DE" dirty="0"/>
              <a:t>Machtverlagerung (Skript 7, Seite 26)</a:t>
            </a:r>
          </a:p>
          <a:p>
            <a:pPr lvl="1"/>
            <a:r>
              <a:rPr lang="de-DE" dirty="0"/>
              <a:t>Kernschmelze (Skript 7, Seite 32) Der </a:t>
            </a:r>
            <a:r>
              <a:rPr lang="de-DE" dirty="0" err="1"/>
              <a:t>SuperGau</a:t>
            </a:r>
            <a:r>
              <a:rPr lang="de-DE" dirty="0"/>
              <a:t> der vergangenen Führung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1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9C2C-0C20-4C80-8915-E641B7B9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de-DE" dirty="0"/>
              <a:t>3. Welche Erfolgsfaktoren müssen heute Führungskräfte berücksichtigen für ihre Führungsarbeit? </a:t>
            </a:r>
          </a:p>
          <a:p>
            <a:pPr lvl="1"/>
            <a:r>
              <a:rPr lang="de-DE" dirty="0"/>
              <a:t>Partner für Kontext klärende Reflexionen (Skript 7, Seite 23)</a:t>
            </a:r>
          </a:p>
          <a:p>
            <a:pPr lvl="1"/>
            <a:r>
              <a:rPr lang="de-DE" dirty="0"/>
              <a:t>Muss Netzwerke aufbauen, muss Impulsgeber darin sein (Skript 7, Seite 30)</a:t>
            </a:r>
          </a:p>
          <a:p>
            <a:pPr lvl="1"/>
            <a:r>
              <a:rPr lang="de-DE" dirty="0"/>
              <a:t>Entwicklung begleitender Coach (Skript 7, Seite 33)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Führung über Zieldefinition und strategischer Steuerung verliert an Praxisrelevanz </a:t>
            </a:r>
          </a:p>
          <a:p>
            <a:pPr lvl="1"/>
            <a:r>
              <a:rPr lang="de-DE" dirty="0"/>
              <a:t>Die spontane Eigendynamik der digitalen Netzwerke erzwingt eine radikale Demokratisierung </a:t>
            </a:r>
          </a:p>
          <a:p>
            <a:pPr lvl="1"/>
            <a:r>
              <a:rPr lang="de-DE" dirty="0"/>
              <a:t>Strukturelle Grenzen werden immer weniger wichtig für die persönliche Identitätsbildung </a:t>
            </a:r>
          </a:p>
        </p:txBody>
      </p:sp>
    </p:spTree>
    <p:extLst>
      <p:ext uri="{BB962C8B-B14F-4D97-AF65-F5344CB8AC3E}">
        <p14:creationId xmlns:p14="http://schemas.microsoft.com/office/powerpoint/2010/main" val="342868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9C2C-0C20-4C80-8915-E641B7B9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de-DE" dirty="0"/>
              <a:t>4. Was steckt konkret hinter dem Führungsansatz des </a:t>
            </a:r>
            <a:r>
              <a:rPr lang="de-DE" dirty="0" err="1"/>
              <a:t>Servant</a:t>
            </a:r>
            <a:r>
              <a:rPr lang="de-DE" dirty="0"/>
              <a:t> Leadership? </a:t>
            </a:r>
          </a:p>
          <a:p>
            <a:pPr lvl="1"/>
            <a:r>
              <a:rPr lang="de-DE" dirty="0"/>
              <a:t>Der </a:t>
            </a:r>
            <a:r>
              <a:rPr lang="de-DE" dirty="0" err="1"/>
              <a:t>Servant</a:t>
            </a:r>
            <a:r>
              <a:rPr lang="de-DE" dirty="0"/>
              <a:t> Leadership-Ansatz beinhaltet eine kompromisslose Ausrichtung der Führung auf die Interessen der Geführten.</a:t>
            </a:r>
          </a:p>
          <a:p>
            <a:pPr lvl="1"/>
            <a:r>
              <a:rPr lang="de-DE" dirty="0"/>
              <a:t>„Ein </a:t>
            </a:r>
            <a:r>
              <a:rPr lang="de-DE" dirty="0" err="1"/>
              <a:t>Servant</a:t>
            </a:r>
            <a:r>
              <a:rPr lang="de-DE" dirty="0"/>
              <a:t> Leader liebt Menschen und möchte ihnen helfen.“ </a:t>
            </a:r>
          </a:p>
          <a:p>
            <a:pPr lvl="1"/>
            <a:r>
              <a:rPr lang="de-DE" dirty="0"/>
              <a:t>Die Mission des </a:t>
            </a:r>
            <a:r>
              <a:rPr lang="de-DE" dirty="0" err="1"/>
              <a:t>Servant</a:t>
            </a:r>
            <a:r>
              <a:rPr lang="de-DE" dirty="0"/>
              <a:t> Leaders ist es daher, die Bedürfnisse anderer zu identifizieren und zu versuchen, diese Bedürfnisse zu befriedigen.“ (Kent Keith, CEO des </a:t>
            </a:r>
            <a:r>
              <a:rPr lang="de-DE" dirty="0" err="1"/>
              <a:t>Greenleaf</a:t>
            </a:r>
            <a:r>
              <a:rPr lang="de-DE" dirty="0"/>
              <a:t> Center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Servant</a:t>
            </a:r>
            <a:r>
              <a:rPr lang="de-DE" dirty="0"/>
              <a:t> Leadership.) </a:t>
            </a:r>
          </a:p>
          <a:p>
            <a:pPr lvl="1"/>
            <a:r>
              <a:rPr lang="de-DE" dirty="0"/>
              <a:t>Die Idee des dienenden Führens beschreibt schon Friedrich der Große: „Der Herrscher ist der erste Diener des Staates“. </a:t>
            </a:r>
          </a:p>
          <a:p>
            <a:r>
              <a:rPr lang="de-DE" dirty="0"/>
              <a:t>(Skript 7, Seite 39)</a:t>
            </a:r>
          </a:p>
        </p:txBody>
      </p:sp>
    </p:spTree>
    <p:extLst>
      <p:ext uri="{BB962C8B-B14F-4D97-AF65-F5344CB8AC3E}">
        <p14:creationId xmlns:p14="http://schemas.microsoft.com/office/powerpoint/2010/main" val="21967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9C2C-0C20-4C80-8915-E641B7B9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de-DE" dirty="0"/>
              <a:t>5. Welche Bedeutung hat das Thema Self-Development für einen </a:t>
            </a:r>
            <a:r>
              <a:rPr lang="de-DE" dirty="0" err="1"/>
              <a:t>Scrum</a:t>
            </a:r>
            <a:r>
              <a:rPr lang="de-DE" dirty="0"/>
              <a:t> Master? </a:t>
            </a:r>
          </a:p>
          <a:p>
            <a:pPr lvl="1"/>
            <a:r>
              <a:rPr lang="de-DE" dirty="0"/>
              <a:t>Der </a:t>
            </a:r>
            <a:r>
              <a:rPr lang="de-DE" dirty="0" err="1"/>
              <a:t>Scrum</a:t>
            </a:r>
            <a:r>
              <a:rPr lang="de-DE" dirty="0"/>
              <a:t> Master arbeitet ständig an seiner Persönlichkeit und hinterfragt sich selbst </a:t>
            </a:r>
          </a:p>
          <a:p>
            <a:pPr lvl="1"/>
            <a:r>
              <a:rPr lang="de-DE" dirty="0"/>
              <a:t>Es ist auch Vorbild im </a:t>
            </a:r>
            <a:r>
              <a:rPr lang="de-DE" dirty="0" err="1"/>
              <a:t>Scrum</a:t>
            </a:r>
            <a:r>
              <a:rPr lang="de-DE" dirty="0"/>
              <a:t> Team, wenn er nicht motiviert ist von Kopf bis Fuß, kann er schlecht erwarten, dass das die anderen im Team sein sollen 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Scrum</a:t>
            </a:r>
            <a:r>
              <a:rPr lang="de-DE" dirty="0"/>
              <a:t> Master ist ein Mensch, der hohe Erwartungen an seine eigene Arbeit und die der anderen hat </a:t>
            </a:r>
          </a:p>
          <a:p>
            <a:pPr lvl="1"/>
            <a:r>
              <a:rPr lang="de-DE" dirty="0"/>
              <a:t>Er braucht Einfühlungsvermögen und scheut keine Konflikte </a:t>
            </a:r>
          </a:p>
          <a:p>
            <a:pPr lvl="1"/>
            <a:r>
              <a:rPr lang="de-DE" dirty="0"/>
              <a:t>Er ist kein Selbstdarsteller, sondern hat die Haltung der </a:t>
            </a:r>
            <a:r>
              <a:rPr lang="de-DE" dirty="0" err="1"/>
              <a:t>Alterozentrik</a:t>
            </a:r>
            <a:r>
              <a:rPr lang="de-DE" dirty="0"/>
              <a:t> (DU-Zentrierung) angenommen</a:t>
            </a:r>
          </a:p>
        </p:txBody>
      </p:sp>
    </p:spTree>
    <p:extLst>
      <p:ext uri="{BB962C8B-B14F-4D97-AF65-F5344CB8AC3E}">
        <p14:creationId xmlns:p14="http://schemas.microsoft.com/office/powerpoint/2010/main" val="40386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Breitbild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Wiederholungsfragen 6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16</cp:revision>
  <dcterms:created xsi:type="dcterms:W3CDTF">2021-04-14T10:49:18Z</dcterms:created>
  <dcterms:modified xsi:type="dcterms:W3CDTF">2021-04-15T06:52:05Z</dcterms:modified>
</cp:coreProperties>
</file>