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5.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90113" r:id="rId1"/>
  </p:sldMasterIdLst>
  <p:notesMasterIdLst>
    <p:notesMasterId r:id="rId33"/>
  </p:notesMasterIdLst>
  <p:handoutMasterIdLst>
    <p:handoutMasterId r:id="rId34"/>
  </p:handoutMasterIdLst>
  <p:sldIdLst>
    <p:sldId id="256" r:id="rId2"/>
    <p:sldId id="257" r:id="rId3"/>
    <p:sldId id="316" r:id="rId4"/>
    <p:sldId id="353" r:id="rId5"/>
    <p:sldId id="354" r:id="rId6"/>
    <p:sldId id="355" r:id="rId7"/>
    <p:sldId id="375" r:id="rId8"/>
    <p:sldId id="376" r:id="rId9"/>
    <p:sldId id="377" r:id="rId10"/>
    <p:sldId id="378" r:id="rId11"/>
    <p:sldId id="379" r:id="rId12"/>
    <p:sldId id="361" r:id="rId13"/>
    <p:sldId id="356" r:id="rId14"/>
    <p:sldId id="357" r:id="rId15"/>
    <p:sldId id="359" r:id="rId16"/>
    <p:sldId id="360" r:id="rId17"/>
    <p:sldId id="358" r:id="rId18"/>
    <p:sldId id="362" r:id="rId19"/>
    <p:sldId id="364" r:id="rId20"/>
    <p:sldId id="366" r:id="rId21"/>
    <p:sldId id="367" r:id="rId22"/>
    <p:sldId id="369" r:id="rId23"/>
    <p:sldId id="368" r:id="rId24"/>
    <p:sldId id="370" r:id="rId25"/>
    <p:sldId id="371" r:id="rId26"/>
    <p:sldId id="365" r:id="rId27"/>
    <p:sldId id="363" r:id="rId28"/>
    <p:sldId id="372" r:id="rId29"/>
    <p:sldId id="373" r:id="rId30"/>
    <p:sldId id="374" r:id="rId31"/>
    <p:sldId id="262" r:id="rId32"/>
  </p:sldIdLst>
  <p:sldSz cx="9906000" cy="6858000" type="A4"/>
  <p:notesSz cx="6669088" cy="9928225"/>
  <p:defaultTextStyle>
    <a:defPPr>
      <a:defRPr lang="en-US"/>
    </a:defPPr>
    <a:lvl1pPr algn="l" rtl="0" eaLnBrk="0" fontAlgn="base" hangingPunct="0">
      <a:spcBef>
        <a:spcPct val="0"/>
      </a:spcBef>
      <a:spcAft>
        <a:spcPct val="0"/>
      </a:spcAft>
      <a:defRPr sz="1400" kern="1200">
        <a:solidFill>
          <a:schemeClr val="tx1"/>
        </a:solidFill>
        <a:latin typeface="华文楷体" panose="02010600040101010101" pitchFamily="2" charset="-122"/>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华文楷体" panose="02010600040101010101" pitchFamily="2" charset="-122"/>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华文楷体" panose="02010600040101010101" pitchFamily="2" charset="-122"/>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华文楷体" panose="02010600040101010101" pitchFamily="2" charset="-122"/>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华文楷体" panose="02010600040101010101" pitchFamily="2" charset="-122"/>
        <a:ea typeface="宋体" panose="02010600030101010101" pitchFamily="2" charset="-122"/>
        <a:cs typeface="+mn-cs"/>
      </a:defRPr>
    </a:lvl5pPr>
    <a:lvl6pPr marL="2286000" algn="l" defTabSz="914400" rtl="0" eaLnBrk="1" latinLnBrk="0" hangingPunct="1">
      <a:defRPr sz="1400" kern="1200">
        <a:solidFill>
          <a:schemeClr val="tx1"/>
        </a:solidFill>
        <a:latin typeface="华文楷体" panose="02010600040101010101" pitchFamily="2" charset="-122"/>
        <a:ea typeface="宋体" panose="02010600030101010101" pitchFamily="2" charset="-122"/>
        <a:cs typeface="+mn-cs"/>
      </a:defRPr>
    </a:lvl6pPr>
    <a:lvl7pPr marL="2743200" algn="l" defTabSz="914400" rtl="0" eaLnBrk="1" latinLnBrk="0" hangingPunct="1">
      <a:defRPr sz="1400" kern="1200">
        <a:solidFill>
          <a:schemeClr val="tx1"/>
        </a:solidFill>
        <a:latin typeface="华文楷体" panose="02010600040101010101" pitchFamily="2" charset="-122"/>
        <a:ea typeface="宋体" panose="02010600030101010101" pitchFamily="2" charset="-122"/>
        <a:cs typeface="+mn-cs"/>
      </a:defRPr>
    </a:lvl7pPr>
    <a:lvl8pPr marL="3200400" algn="l" defTabSz="914400" rtl="0" eaLnBrk="1" latinLnBrk="0" hangingPunct="1">
      <a:defRPr sz="1400" kern="1200">
        <a:solidFill>
          <a:schemeClr val="tx1"/>
        </a:solidFill>
        <a:latin typeface="华文楷体" panose="02010600040101010101" pitchFamily="2" charset="-122"/>
        <a:ea typeface="宋体" panose="02010600030101010101" pitchFamily="2" charset="-122"/>
        <a:cs typeface="+mn-cs"/>
      </a:defRPr>
    </a:lvl8pPr>
    <a:lvl9pPr marL="3657600" algn="l" defTabSz="914400" rtl="0" eaLnBrk="1" latinLnBrk="0" hangingPunct="1">
      <a:defRPr sz="1400" kern="1200">
        <a:solidFill>
          <a:schemeClr val="tx1"/>
        </a:solidFill>
        <a:latin typeface="华文楷体" panose="02010600040101010101" pitchFamily="2" charset="-122"/>
        <a:ea typeface="宋体" panose="02010600030101010101" pitchFamily="2" charset="-122"/>
        <a:cs typeface="+mn-cs"/>
      </a:defRPr>
    </a:lvl9pPr>
  </p:defaultTextStyle>
  <p:extLst>
    <p:ext uri="{EFAFB233-063F-42B5-8137-9DF3F51BA10A}">
      <p15:sldGuideLst xmlns:p15="http://schemas.microsoft.com/office/powerpoint/2012/main" xmlns="">
        <p15:guide id="1" orient="horz" pos="846">
          <p15:clr>
            <a:srgbClr val="A4A3A4"/>
          </p15:clr>
        </p15:guide>
        <p15:guide id="2" pos="3586">
          <p15:clr>
            <a:srgbClr val="A4A3A4"/>
          </p15:clr>
        </p15:guide>
      </p15:sldGuideLst>
    </p:ext>
    <p:ext uri="{2D200454-40CA-4A62-9FC3-DE9A4176ACB9}">
      <p15:notesGuideLst xmlns:p15="http://schemas.microsoft.com/office/powerpoint/2012/main" xmlns="">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B2B2B2"/>
    <a:srgbClr val="C00000"/>
    <a:srgbClr val="CD2431"/>
    <a:srgbClr val="FF0066"/>
    <a:srgbClr val="FFCC99"/>
    <a:srgbClr val="FFFF66"/>
    <a:srgbClr val="C81623"/>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89484" autoAdjust="0"/>
  </p:normalViewPr>
  <p:slideViewPr>
    <p:cSldViewPr snapToGrid="0">
      <p:cViewPr>
        <p:scale>
          <a:sx n="100" d="100"/>
          <a:sy n="100" d="100"/>
        </p:scale>
        <p:origin x="-980" y="-628"/>
      </p:cViewPr>
      <p:guideLst>
        <p:guide orient="horz" pos="846"/>
        <p:guide pos="3586"/>
      </p:guideLst>
    </p:cSldViewPr>
  </p:slideViewPr>
  <p:notesTextViewPr>
    <p:cViewPr>
      <p:scale>
        <a:sx n="100" d="100"/>
        <a:sy n="100" d="100"/>
      </p:scale>
      <p:origin x="0" y="0"/>
    </p:cViewPr>
  </p:notesTextViewPr>
  <p:sorterViewPr>
    <p:cViewPr>
      <p:scale>
        <a:sx n="66" d="100"/>
        <a:sy n="66" d="100"/>
      </p:scale>
      <p:origin x="0" y="830"/>
    </p:cViewPr>
  </p:sorterViewPr>
  <p:notesViewPr>
    <p:cSldViewPr snapToGrid="0">
      <p:cViewPr varScale="1">
        <p:scale>
          <a:sx n="36" d="100"/>
          <a:sy n="36" d="100"/>
        </p:scale>
        <p:origin x="-2462" y="-10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lixie\Downloads\50_data_export_9647778.xls"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latin typeface="微软雅黑" panose="020B0503020204020204" pitchFamily="34" charset="-122"/>
                <a:ea typeface="微软雅黑" panose="020B0503020204020204" pitchFamily="34" charset="-122"/>
              </a:defRPr>
            </a:pPr>
            <a:r>
              <a:rPr lang="en-US" altLang="zh-CN">
                <a:latin typeface="微软雅黑" panose="020B0503020204020204" pitchFamily="34" charset="-122"/>
                <a:ea typeface="微软雅黑" panose="020B0503020204020204" pitchFamily="34" charset="-122"/>
              </a:rPr>
              <a:t>LR</a:t>
            </a:r>
            <a:r>
              <a:rPr lang="zh-CN" altLang="en-US">
                <a:latin typeface="微软雅黑" panose="020B0503020204020204" pitchFamily="34" charset="-122"/>
                <a:ea typeface="微软雅黑" panose="020B0503020204020204" pitchFamily="34" charset="-122"/>
              </a:rPr>
              <a:t>离线测试效果</a:t>
            </a:r>
          </a:p>
        </c:rich>
      </c:tx>
      <c:layout/>
      <c:overlay val="0"/>
    </c:title>
    <c:autoTitleDeleted val="0"/>
    <c:plotArea>
      <c:layout/>
      <c:lineChart>
        <c:grouping val="standard"/>
        <c:varyColors val="0"/>
        <c:ser>
          <c:idx val="2"/>
          <c:order val="0"/>
          <c:tx>
            <c:strRef>
              <c:f>Sheet1!$C$4</c:f>
              <c:strCache>
                <c:ptCount val="1"/>
                <c:pt idx="0">
                  <c:v>精选召回率</c:v>
                </c:pt>
              </c:strCache>
            </c:strRef>
          </c:tx>
          <c:spPr>
            <a:ln>
              <a:solidFill>
                <a:srgbClr val="C00000"/>
              </a:solidFill>
            </a:ln>
          </c:spPr>
          <c:marker>
            <c:symbol val="circle"/>
            <c:size val="6"/>
            <c:spPr>
              <a:solidFill>
                <a:schemeClr val="accent2"/>
              </a:solidFill>
              <a:ln>
                <a:solidFill>
                  <a:srgbClr val="C00000"/>
                </a:solidFill>
              </a:ln>
            </c:spPr>
          </c:marker>
          <c:cat>
            <c:numRef>
              <c:f>Sheet1!$B$5:$B$9</c:f>
              <c:numCache>
                <c:formatCode>0%</c:formatCode>
                <c:ptCount val="5"/>
                <c:pt idx="0">
                  <c:v>0.05</c:v>
                </c:pt>
                <c:pt idx="1">
                  <c:v>0.1</c:v>
                </c:pt>
                <c:pt idx="2">
                  <c:v>0.15</c:v>
                </c:pt>
                <c:pt idx="3">
                  <c:v>0.4</c:v>
                </c:pt>
                <c:pt idx="4">
                  <c:v>1</c:v>
                </c:pt>
              </c:numCache>
            </c:numRef>
          </c:cat>
          <c:val>
            <c:numRef>
              <c:f>Sheet1!$C$5:$C$9</c:f>
              <c:numCache>
                <c:formatCode>0%</c:formatCode>
                <c:ptCount val="5"/>
                <c:pt idx="0">
                  <c:v>0.63</c:v>
                </c:pt>
                <c:pt idx="1">
                  <c:v>0.8</c:v>
                </c:pt>
                <c:pt idx="2">
                  <c:v>0.88</c:v>
                </c:pt>
                <c:pt idx="3">
                  <c:v>0.95</c:v>
                </c:pt>
                <c:pt idx="4">
                  <c:v>1</c:v>
                </c:pt>
              </c:numCache>
            </c:numRef>
          </c:val>
          <c:smooth val="1"/>
        </c:ser>
        <c:ser>
          <c:idx val="0"/>
          <c:order val="1"/>
          <c:tx>
            <c:strRef>
              <c:f>Sheet1!$D$4</c:f>
              <c:strCache>
                <c:ptCount val="1"/>
                <c:pt idx="0">
                  <c:v>精选准确率</c:v>
                </c:pt>
              </c:strCache>
            </c:strRef>
          </c:tx>
          <c:marker>
            <c:symbol val="circle"/>
            <c:size val="6"/>
          </c:marker>
          <c:cat>
            <c:numRef>
              <c:f>Sheet1!$B$5:$B$9</c:f>
              <c:numCache>
                <c:formatCode>0%</c:formatCode>
                <c:ptCount val="5"/>
                <c:pt idx="0">
                  <c:v>0.05</c:v>
                </c:pt>
                <c:pt idx="1">
                  <c:v>0.1</c:v>
                </c:pt>
                <c:pt idx="2">
                  <c:v>0.15</c:v>
                </c:pt>
                <c:pt idx="3">
                  <c:v>0.4</c:v>
                </c:pt>
                <c:pt idx="4">
                  <c:v>1</c:v>
                </c:pt>
              </c:numCache>
            </c:numRef>
          </c:cat>
          <c:val>
            <c:numRef>
              <c:f>Sheet1!$D$5:$D$9</c:f>
              <c:numCache>
                <c:formatCode>0%</c:formatCode>
                <c:ptCount val="5"/>
                <c:pt idx="0">
                  <c:v>0.47</c:v>
                </c:pt>
                <c:pt idx="1">
                  <c:v>0.3</c:v>
                </c:pt>
                <c:pt idx="2">
                  <c:v>0.22</c:v>
                </c:pt>
                <c:pt idx="3">
                  <c:v>0.09</c:v>
                </c:pt>
                <c:pt idx="4">
                  <c:v>0.04</c:v>
                </c:pt>
              </c:numCache>
            </c:numRef>
          </c:val>
          <c:smooth val="1"/>
        </c:ser>
        <c:dLbls>
          <c:showLegendKey val="0"/>
          <c:showVal val="0"/>
          <c:showCatName val="0"/>
          <c:showSerName val="0"/>
          <c:showPercent val="0"/>
          <c:showBubbleSize val="0"/>
        </c:dLbls>
        <c:marker val="1"/>
        <c:smooth val="0"/>
        <c:axId val="35111680"/>
        <c:axId val="35113600"/>
      </c:lineChart>
      <c:catAx>
        <c:axId val="35111680"/>
        <c:scaling>
          <c:orientation val="minMax"/>
        </c:scaling>
        <c:delete val="0"/>
        <c:axPos val="b"/>
        <c:majorGridlines/>
        <c:minorGridlines/>
        <c:title>
          <c:tx>
            <c:rich>
              <a:bodyPr/>
              <a:lstStyle/>
              <a:p>
                <a:pPr>
                  <a:defRPr sz="1050"/>
                </a:pPr>
                <a:r>
                  <a:rPr lang="zh-CN" altLang="en-US" sz="1050">
                    <a:latin typeface="微软雅黑" panose="020B0503020204020204" pitchFamily="34" charset="-122"/>
                    <a:ea typeface="微软雅黑" panose="020B0503020204020204" pitchFamily="34" charset="-122"/>
                  </a:rPr>
                  <a:t>文章得分排名</a:t>
                </a:r>
                <a:r>
                  <a:rPr lang="en-US" altLang="zh-CN" sz="1050">
                    <a:latin typeface="微软雅黑" panose="020B0503020204020204" pitchFamily="34" charset="-122"/>
                    <a:ea typeface="微软雅黑" panose="020B0503020204020204" pitchFamily="34" charset="-122"/>
                  </a:rPr>
                  <a:t>TOP</a:t>
                </a:r>
                <a:r>
                  <a:rPr lang="zh-CN" altLang="en-US" sz="1050">
                    <a:latin typeface="微软雅黑" panose="020B0503020204020204" pitchFamily="34" charset="-122"/>
                    <a:ea typeface="微软雅黑" panose="020B0503020204020204" pitchFamily="34" charset="-122"/>
                  </a:rPr>
                  <a:t>百分比</a:t>
                </a:r>
              </a:p>
            </c:rich>
          </c:tx>
          <c:layout/>
          <c:overlay val="0"/>
        </c:title>
        <c:numFmt formatCode="0%" sourceLinked="1"/>
        <c:majorTickMark val="none"/>
        <c:minorTickMark val="none"/>
        <c:tickLblPos val="nextTo"/>
        <c:txPr>
          <a:bodyPr/>
          <a:lstStyle/>
          <a:p>
            <a:pPr>
              <a:defRPr b="1">
                <a:latin typeface="微软雅黑" panose="020B0503020204020204" pitchFamily="34" charset="-122"/>
                <a:ea typeface="微软雅黑" panose="020B0503020204020204" pitchFamily="34" charset="-122"/>
              </a:defRPr>
            </a:pPr>
            <a:endParaRPr lang="zh-CN"/>
          </a:p>
        </c:txPr>
        <c:crossAx val="35113600"/>
        <c:crosses val="autoZero"/>
        <c:auto val="1"/>
        <c:lblAlgn val="ctr"/>
        <c:lblOffset val="100"/>
        <c:noMultiLvlLbl val="0"/>
      </c:catAx>
      <c:valAx>
        <c:axId val="35113600"/>
        <c:scaling>
          <c:orientation val="minMax"/>
          <c:max val="1"/>
        </c:scaling>
        <c:delete val="0"/>
        <c:axPos val="l"/>
        <c:majorGridlines/>
        <c:numFmt formatCode="0%" sourceLinked="1"/>
        <c:majorTickMark val="none"/>
        <c:minorTickMark val="none"/>
        <c:tickLblPos val="nextTo"/>
        <c:txPr>
          <a:bodyPr/>
          <a:lstStyle/>
          <a:p>
            <a:pPr>
              <a:defRPr b="1">
                <a:latin typeface="微软雅黑" panose="020B0503020204020204" pitchFamily="34" charset="-122"/>
                <a:ea typeface="微软雅黑" panose="020B0503020204020204" pitchFamily="34" charset="-122"/>
              </a:defRPr>
            </a:pPr>
            <a:endParaRPr lang="zh-CN"/>
          </a:p>
        </c:txPr>
        <c:crossAx val="35111680"/>
        <c:crosses val="autoZero"/>
        <c:crossBetween val="between"/>
        <c:majorUnit val="0.2"/>
      </c:valAx>
    </c:plotArea>
    <c:legend>
      <c:legendPos val="t"/>
      <c:layout/>
      <c:overlay val="0"/>
      <c:txPr>
        <a:bodyPr/>
        <a:lstStyle/>
        <a:p>
          <a:pPr>
            <a:defRPr b="1">
              <a:latin typeface="微软雅黑" panose="020B0503020204020204" pitchFamily="34" charset="-122"/>
              <a:ea typeface="微软雅黑" panose="020B0503020204020204" pitchFamily="34" charset="-122"/>
            </a:defRPr>
          </a:pPr>
          <a:endParaRPr lang="zh-CN"/>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latin typeface="微软雅黑" panose="020B0503020204020204" pitchFamily="34" charset="-122"/>
                <a:ea typeface="微软雅黑" panose="020B0503020204020204" pitchFamily="34" charset="-122"/>
              </a:defRPr>
            </a:pPr>
            <a:r>
              <a:rPr lang="en-US" altLang="zh-CN">
                <a:latin typeface="微软雅黑" panose="020B0503020204020204" pitchFamily="34" charset="-122"/>
                <a:ea typeface="微软雅黑" panose="020B0503020204020204" pitchFamily="34" charset="-122"/>
              </a:rPr>
              <a:t>GBDT</a:t>
            </a:r>
            <a:r>
              <a:rPr lang="zh-CN" altLang="en-US">
                <a:latin typeface="微软雅黑" panose="020B0503020204020204" pitchFamily="34" charset="-122"/>
                <a:ea typeface="微软雅黑" panose="020B0503020204020204" pitchFamily="34" charset="-122"/>
              </a:rPr>
              <a:t>离线测试效果</a:t>
            </a:r>
          </a:p>
        </c:rich>
      </c:tx>
      <c:layout/>
      <c:overlay val="0"/>
    </c:title>
    <c:autoTitleDeleted val="0"/>
    <c:plotArea>
      <c:layout/>
      <c:lineChart>
        <c:grouping val="standard"/>
        <c:varyColors val="0"/>
        <c:ser>
          <c:idx val="0"/>
          <c:order val="0"/>
          <c:tx>
            <c:strRef>
              <c:f>Sheet1!$C$40</c:f>
              <c:strCache>
                <c:ptCount val="1"/>
                <c:pt idx="0">
                  <c:v>精选召回率</c:v>
                </c:pt>
              </c:strCache>
            </c:strRef>
          </c:tx>
          <c:spPr>
            <a:ln>
              <a:solidFill>
                <a:srgbClr val="C00000"/>
              </a:solidFill>
            </a:ln>
          </c:spPr>
          <c:marker>
            <c:symbol val="circle"/>
            <c:size val="6"/>
            <c:spPr>
              <a:solidFill>
                <a:schemeClr val="accent2"/>
              </a:solidFill>
              <a:ln>
                <a:solidFill>
                  <a:srgbClr val="C00000"/>
                </a:solidFill>
              </a:ln>
            </c:spPr>
          </c:marker>
          <c:cat>
            <c:numRef>
              <c:f>Sheet1!$B$41:$B$45</c:f>
              <c:numCache>
                <c:formatCode>0%</c:formatCode>
                <c:ptCount val="5"/>
                <c:pt idx="0">
                  <c:v>0.05</c:v>
                </c:pt>
                <c:pt idx="1">
                  <c:v>0.1</c:v>
                </c:pt>
                <c:pt idx="2">
                  <c:v>0.15</c:v>
                </c:pt>
                <c:pt idx="3">
                  <c:v>0.4</c:v>
                </c:pt>
                <c:pt idx="4">
                  <c:v>1</c:v>
                </c:pt>
              </c:numCache>
            </c:numRef>
          </c:cat>
          <c:val>
            <c:numRef>
              <c:f>Sheet1!$C$41:$C$45</c:f>
              <c:numCache>
                <c:formatCode>0%</c:formatCode>
                <c:ptCount val="5"/>
                <c:pt idx="0">
                  <c:v>0.87519173985554832</c:v>
                </c:pt>
                <c:pt idx="1">
                  <c:v>0.96600233736792473</c:v>
                </c:pt>
                <c:pt idx="2">
                  <c:v>0.97980150279586142</c:v>
                </c:pt>
                <c:pt idx="3">
                  <c:v>0.99949494949494944</c:v>
                </c:pt>
                <c:pt idx="4">
                  <c:v>1</c:v>
                </c:pt>
              </c:numCache>
            </c:numRef>
          </c:val>
          <c:smooth val="1"/>
        </c:ser>
        <c:ser>
          <c:idx val="1"/>
          <c:order val="1"/>
          <c:tx>
            <c:strRef>
              <c:f>Sheet1!$D$40</c:f>
              <c:strCache>
                <c:ptCount val="1"/>
                <c:pt idx="0">
                  <c:v>精选准确率</c:v>
                </c:pt>
              </c:strCache>
            </c:strRef>
          </c:tx>
          <c:spPr>
            <a:ln>
              <a:solidFill>
                <a:schemeClr val="accent1"/>
              </a:solidFill>
            </a:ln>
          </c:spPr>
          <c:marker>
            <c:symbol val="circle"/>
            <c:size val="6"/>
            <c:spPr>
              <a:solidFill>
                <a:schemeClr val="accent1"/>
              </a:solidFill>
              <a:ln>
                <a:solidFill>
                  <a:schemeClr val="accent1"/>
                </a:solidFill>
              </a:ln>
            </c:spPr>
          </c:marker>
          <c:cat>
            <c:numRef>
              <c:f>Sheet1!$B$41:$B$45</c:f>
              <c:numCache>
                <c:formatCode>0%</c:formatCode>
                <c:ptCount val="5"/>
                <c:pt idx="0">
                  <c:v>0.05</c:v>
                </c:pt>
                <c:pt idx="1">
                  <c:v>0.1</c:v>
                </c:pt>
                <c:pt idx="2">
                  <c:v>0.15</c:v>
                </c:pt>
                <c:pt idx="3">
                  <c:v>0.4</c:v>
                </c:pt>
                <c:pt idx="4">
                  <c:v>1</c:v>
                </c:pt>
              </c:numCache>
            </c:numRef>
          </c:cat>
          <c:val>
            <c:numRef>
              <c:f>Sheet1!$D$41:$D$45</c:f>
              <c:numCache>
                <c:formatCode>0%</c:formatCode>
                <c:ptCount val="5"/>
                <c:pt idx="0">
                  <c:v>0.66199620400584602</c:v>
                </c:pt>
                <c:pt idx="1">
                  <c:v>0.36794572134068954</c:v>
                </c:pt>
                <c:pt idx="2">
                  <c:v>0.24906923899744982</c:v>
                </c:pt>
                <c:pt idx="3">
                  <c:v>9.5620289086993868E-2</c:v>
                </c:pt>
                <c:pt idx="4">
                  <c:v>3.8272043812665558E-2</c:v>
                </c:pt>
              </c:numCache>
            </c:numRef>
          </c:val>
          <c:smooth val="1"/>
        </c:ser>
        <c:dLbls>
          <c:showLegendKey val="0"/>
          <c:showVal val="0"/>
          <c:showCatName val="0"/>
          <c:showSerName val="0"/>
          <c:showPercent val="0"/>
          <c:showBubbleSize val="0"/>
        </c:dLbls>
        <c:marker val="1"/>
        <c:smooth val="0"/>
        <c:axId val="35141120"/>
        <c:axId val="35143680"/>
      </c:lineChart>
      <c:catAx>
        <c:axId val="35141120"/>
        <c:scaling>
          <c:orientation val="minMax"/>
        </c:scaling>
        <c:delete val="0"/>
        <c:axPos val="b"/>
        <c:majorGridlines/>
        <c:minorGridlines/>
        <c:title>
          <c:tx>
            <c:rich>
              <a:bodyPr/>
              <a:lstStyle/>
              <a:p>
                <a:pPr>
                  <a:defRPr sz="1050"/>
                </a:pPr>
                <a:r>
                  <a:rPr lang="zh-CN" altLang="en-US" sz="1050">
                    <a:latin typeface="微软雅黑" panose="020B0503020204020204" pitchFamily="34" charset="-122"/>
                    <a:ea typeface="微软雅黑" panose="020B0503020204020204" pitchFamily="34" charset="-122"/>
                  </a:rPr>
                  <a:t>文章得分排名</a:t>
                </a:r>
                <a:r>
                  <a:rPr lang="en-US" altLang="zh-CN" sz="1050">
                    <a:latin typeface="微软雅黑" panose="020B0503020204020204" pitchFamily="34" charset="-122"/>
                    <a:ea typeface="微软雅黑" panose="020B0503020204020204" pitchFamily="34" charset="-122"/>
                  </a:rPr>
                  <a:t>TOP</a:t>
                </a:r>
                <a:r>
                  <a:rPr lang="zh-CN" altLang="en-US" sz="1050">
                    <a:latin typeface="微软雅黑" panose="020B0503020204020204" pitchFamily="34" charset="-122"/>
                    <a:ea typeface="微软雅黑" panose="020B0503020204020204" pitchFamily="34" charset="-122"/>
                  </a:rPr>
                  <a:t>百分比</a:t>
                </a:r>
              </a:p>
            </c:rich>
          </c:tx>
          <c:layout/>
          <c:overlay val="0"/>
        </c:title>
        <c:numFmt formatCode="0%" sourceLinked="1"/>
        <c:majorTickMark val="none"/>
        <c:minorTickMark val="none"/>
        <c:tickLblPos val="nextTo"/>
        <c:txPr>
          <a:bodyPr/>
          <a:lstStyle/>
          <a:p>
            <a:pPr>
              <a:defRPr b="1">
                <a:latin typeface="微软雅黑" panose="020B0503020204020204" pitchFamily="34" charset="-122"/>
                <a:ea typeface="微软雅黑" panose="020B0503020204020204" pitchFamily="34" charset="-122"/>
              </a:defRPr>
            </a:pPr>
            <a:endParaRPr lang="zh-CN"/>
          </a:p>
        </c:txPr>
        <c:crossAx val="35143680"/>
        <c:crosses val="autoZero"/>
        <c:auto val="1"/>
        <c:lblAlgn val="ctr"/>
        <c:lblOffset val="100"/>
        <c:noMultiLvlLbl val="0"/>
      </c:catAx>
      <c:valAx>
        <c:axId val="35143680"/>
        <c:scaling>
          <c:orientation val="minMax"/>
          <c:max val="1"/>
        </c:scaling>
        <c:delete val="0"/>
        <c:axPos val="l"/>
        <c:majorGridlines/>
        <c:numFmt formatCode="0%" sourceLinked="1"/>
        <c:majorTickMark val="none"/>
        <c:minorTickMark val="none"/>
        <c:tickLblPos val="nextTo"/>
        <c:txPr>
          <a:bodyPr/>
          <a:lstStyle/>
          <a:p>
            <a:pPr>
              <a:defRPr b="1">
                <a:latin typeface="微软雅黑" panose="020B0503020204020204" pitchFamily="34" charset="-122"/>
                <a:ea typeface="微软雅黑" panose="020B0503020204020204" pitchFamily="34" charset="-122"/>
              </a:defRPr>
            </a:pPr>
            <a:endParaRPr lang="zh-CN"/>
          </a:p>
        </c:txPr>
        <c:crossAx val="35141120"/>
        <c:crosses val="autoZero"/>
        <c:crossBetween val="between"/>
        <c:majorUnit val="0.2"/>
      </c:valAx>
    </c:plotArea>
    <c:legend>
      <c:legendPos val="t"/>
      <c:layout/>
      <c:overlay val="0"/>
      <c:txPr>
        <a:bodyPr/>
        <a:lstStyle/>
        <a:p>
          <a:pPr>
            <a:defRPr b="1">
              <a:latin typeface="微软雅黑" panose="020B0503020204020204" pitchFamily="34" charset="-122"/>
              <a:ea typeface="微软雅黑" panose="020B0503020204020204" pitchFamily="34" charset="-122"/>
            </a:defRPr>
          </a:pPr>
          <a:endParaRPr lang="zh-CN"/>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latin typeface="微软雅黑" panose="020B0503020204020204" pitchFamily="34" charset="-122"/>
                <a:ea typeface="微软雅黑" panose="020B0503020204020204" pitchFamily="34" charset="-122"/>
              </a:defRPr>
            </a:pPr>
            <a:r>
              <a:rPr lang="en-US" altLang="zh-CN">
                <a:latin typeface="微软雅黑" panose="020B0503020204020204" pitchFamily="34" charset="-122"/>
                <a:ea typeface="微软雅黑" panose="020B0503020204020204" pitchFamily="34" charset="-122"/>
              </a:rPr>
              <a:t>RF</a:t>
            </a:r>
            <a:r>
              <a:rPr lang="zh-CN" altLang="en-US">
                <a:latin typeface="微软雅黑" panose="020B0503020204020204" pitchFamily="34" charset="-122"/>
                <a:ea typeface="微软雅黑" panose="020B0503020204020204" pitchFamily="34" charset="-122"/>
              </a:rPr>
              <a:t>离线测试效果</a:t>
            </a:r>
          </a:p>
        </c:rich>
      </c:tx>
      <c:layout/>
      <c:overlay val="0"/>
    </c:title>
    <c:autoTitleDeleted val="0"/>
    <c:plotArea>
      <c:layout/>
      <c:lineChart>
        <c:grouping val="standard"/>
        <c:varyColors val="0"/>
        <c:ser>
          <c:idx val="1"/>
          <c:order val="0"/>
          <c:tx>
            <c:strRef>
              <c:f>Sheet1!$C$67</c:f>
              <c:strCache>
                <c:ptCount val="1"/>
                <c:pt idx="0">
                  <c:v>精选召回率</c:v>
                </c:pt>
              </c:strCache>
            </c:strRef>
          </c:tx>
          <c:spPr>
            <a:ln>
              <a:solidFill>
                <a:srgbClr val="C00000"/>
              </a:solidFill>
            </a:ln>
          </c:spPr>
          <c:marker>
            <c:symbol val="circle"/>
            <c:size val="6"/>
            <c:spPr>
              <a:solidFill>
                <a:srgbClr val="C00000"/>
              </a:solidFill>
              <a:ln>
                <a:solidFill>
                  <a:srgbClr val="C00000"/>
                </a:solidFill>
              </a:ln>
            </c:spPr>
          </c:marker>
          <c:cat>
            <c:numRef>
              <c:f>Sheet1!$B$68:$B$72</c:f>
              <c:numCache>
                <c:formatCode>0%</c:formatCode>
                <c:ptCount val="5"/>
                <c:pt idx="0">
                  <c:v>0.05</c:v>
                </c:pt>
                <c:pt idx="1">
                  <c:v>0.1</c:v>
                </c:pt>
                <c:pt idx="2">
                  <c:v>0.15</c:v>
                </c:pt>
                <c:pt idx="3">
                  <c:v>0.4</c:v>
                </c:pt>
                <c:pt idx="4">
                  <c:v>1</c:v>
                </c:pt>
              </c:numCache>
            </c:numRef>
          </c:cat>
          <c:val>
            <c:numRef>
              <c:f>Sheet1!$C$68:$C$72</c:f>
              <c:numCache>
                <c:formatCode>0%</c:formatCode>
                <c:ptCount val="5"/>
                <c:pt idx="0">
                  <c:v>0.90184449828749202</c:v>
                </c:pt>
                <c:pt idx="1">
                  <c:v>0.9647235581008633</c:v>
                </c:pt>
                <c:pt idx="2">
                  <c:v>0.97465331739796679</c:v>
                </c:pt>
                <c:pt idx="3">
                  <c:v>0.98734144514195665</c:v>
                </c:pt>
                <c:pt idx="4">
                  <c:v>1</c:v>
                </c:pt>
              </c:numCache>
            </c:numRef>
          </c:val>
          <c:smooth val="1"/>
        </c:ser>
        <c:ser>
          <c:idx val="2"/>
          <c:order val="1"/>
          <c:tx>
            <c:strRef>
              <c:f>Sheet1!$D$67</c:f>
              <c:strCache>
                <c:ptCount val="1"/>
                <c:pt idx="0">
                  <c:v>精选准确率</c:v>
                </c:pt>
              </c:strCache>
            </c:strRef>
          </c:tx>
          <c:spPr>
            <a:ln>
              <a:solidFill>
                <a:schemeClr val="accent1"/>
              </a:solidFill>
            </a:ln>
          </c:spPr>
          <c:marker>
            <c:symbol val="circle"/>
            <c:size val="6"/>
            <c:spPr>
              <a:solidFill>
                <a:schemeClr val="accent1"/>
              </a:solidFill>
              <a:ln>
                <a:solidFill>
                  <a:schemeClr val="accent1"/>
                </a:solidFill>
              </a:ln>
            </c:spPr>
          </c:marker>
          <c:cat>
            <c:numRef>
              <c:f>Sheet1!$B$68:$B$72</c:f>
              <c:numCache>
                <c:formatCode>0%</c:formatCode>
                <c:ptCount val="5"/>
                <c:pt idx="0">
                  <c:v>0.05</c:v>
                </c:pt>
                <c:pt idx="1">
                  <c:v>0.1</c:v>
                </c:pt>
                <c:pt idx="2">
                  <c:v>0.15</c:v>
                </c:pt>
                <c:pt idx="3">
                  <c:v>0.4</c:v>
                </c:pt>
                <c:pt idx="4">
                  <c:v>1</c:v>
                </c:pt>
              </c:numCache>
            </c:numRef>
          </c:cat>
          <c:val>
            <c:numRef>
              <c:f>Sheet1!$D$68:$D$72</c:f>
              <c:numCache>
                <c:formatCode>0%</c:formatCode>
                <c:ptCount val="5"/>
                <c:pt idx="0">
                  <c:v>0.68339929117441389</c:v>
                </c:pt>
                <c:pt idx="1">
                  <c:v>0.36740460162148181</c:v>
                </c:pt>
                <c:pt idx="2">
                  <c:v>0.24779583290243423</c:v>
                </c:pt>
                <c:pt idx="3">
                  <c:v>9.4156177964316565E-2</c:v>
                </c:pt>
                <c:pt idx="4">
                  <c:v>3.827205060929359E-2</c:v>
                </c:pt>
              </c:numCache>
            </c:numRef>
          </c:val>
          <c:smooth val="1"/>
        </c:ser>
        <c:dLbls>
          <c:showLegendKey val="0"/>
          <c:showVal val="0"/>
          <c:showCatName val="0"/>
          <c:showSerName val="0"/>
          <c:showPercent val="0"/>
          <c:showBubbleSize val="0"/>
        </c:dLbls>
        <c:marker val="1"/>
        <c:smooth val="0"/>
        <c:axId val="79380864"/>
        <c:axId val="79383168"/>
      </c:lineChart>
      <c:catAx>
        <c:axId val="79380864"/>
        <c:scaling>
          <c:orientation val="minMax"/>
        </c:scaling>
        <c:delete val="0"/>
        <c:axPos val="b"/>
        <c:majorGridlines/>
        <c:minorGridlines/>
        <c:title>
          <c:tx>
            <c:rich>
              <a:bodyPr/>
              <a:lstStyle/>
              <a:p>
                <a:pPr>
                  <a:defRPr sz="1050"/>
                </a:pPr>
                <a:r>
                  <a:rPr lang="zh-CN" altLang="en-US" sz="1050">
                    <a:latin typeface="微软雅黑" panose="020B0503020204020204" pitchFamily="34" charset="-122"/>
                    <a:ea typeface="微软雅黑" panose="020B0503020204020204" pitchFamily="34" charset="-122"/>
                  </a:rPr>
                  <a:t>文章得分排名</a:t>
                </a:r>
                <a:r>
                  <a:rPr lang="en-US" altLang="zh-CN" sz="1050">
                    <a:latin typeface="微软雅黑" panose="020B0503020204020204" pitchFamily="34" charset="-122"/>
                    <a:ea typeface="微软雅黑" panose="020B0503020204020204" pitchFamily="34" charset="-122"/>
                  </a:rPr>
                  <a:t>TOP</a:t>
                </a:r>
                <a:r>
                  <a:rPr lang="zh-CN" altLang="en-US" sz="1050">
                    <a:latin typeface="微软雅黑" panose="020B0503020204020204" pitchFamily="34" charset="-122"/>
                    <a:ea typeface="微软雅黑" panose="020B0503020204020204" pitchFamily="34" charset="-122"/>
                  </a:rPr>
                  <a:t>百分比</a:t>
                </a:r>
              </a:p>
            </c:rich>
          </c:tx>
          <c:layout/>
          <c:overlay val="0"/>
        </c:title>
        <c:numFmt formatCode="0%" sourceLinked="1"/>
        <c:majorTickMark val="none"/>
        <c:minorTickMark val="none"/>
        <c:tickLblPos val="nextTo"/>
        <c:txPr>
          <a:bodyPr/>
          <a:lstStyle/>
          <a:p>
            <a:pPr>
              <a:defRPr b="1">
                <a:latin typeface="微软雅黑" panose="020B0503020204020204" pitchFamily="34" charset="-122"/>
                <a:ea typeface="微软雅黑" panose="020B0503020204020204" pitchFamily="34" charset="-122"/>
              </a:defRPr>
            </a:pPr>
            <a:endParaRPr lang="zh-CN"/>
          </a:p>
        </c:txPr>
        <c:crossAx val="79383168"/>
        <c:crosses val="autoZero"/>
        <c:auto val="1"/>
        <c:lblAlgn val="ctr"/>
        <c:lblOffset val="100"/>
        <c:noMultiLvlLbl val="0"/>
      </c:catAx>
      <c:valAx>
        <c:axId val="79383168"/>
        <c:scaling>
          <c:orientation val="minMax"/>
          <c:max val="1"/>
        </c:scaling>
        <c:delete val="0"/>
        <c:axPos val="l"/>
        <c:majorGridlines/>
        <c:numFmt formatCode="0%" sourceLinked="1"/>
        <c:majorTickMark val="none"/>
        <c:minorTickMark val="none"/>
        <c:tickLblPos val="nextTo"/>
        <c:txPr>
          <a:bodyPr/>
          <a:lstStyle/>
          <a:p>
            <a:pPr>
              <a:defRPr b="1">
                <a:latin typeface="微软雅黑" panose="020B0503020204020204" pitchFamily="34" charset="-122"/>
                <a:ea typeface="微软雅黑" panose="020B0503020204020204" pitchFamily="34" charset="-122"/>
              </a:defRPr>
            </a:pPr>
            <a:endParaRPr lang="zh-CN"/>
          </a:p>
        </c:txPr>
        <c:crossAx val="79380864"/>
        <c:crosses val="autoZero"/>
        <c:crossBetween val="between"/>
        <c:majorUnit val="0.2"/>
      </c:valAx>
    </c:plotArea>
    <c:legend>
      <c:legendPos val="t"/>
      <c:layout/>
      <c:overlay val="0"/>
      <c:txPr>
        <a:bodyPr/>
        <a:lstStyle/>
        <a:p>
          <a:pPr>
            <a:defRPr b="1">
              <a:latin typeface="微软雅黑" panose="020B0503020204020204" pitchFamily="34" charset="-122"/>
              <a:ea typeface="微软雅黑" panose="020B0503020204020204" pitchFamily="34" charset="-122"/>
            </a:defRPr>
          </a:pPr>
          <a:endParaRPr lang="zh-CN"/>
        </a:p>
      </c:txPr>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latin typeface="微软雅黑" panose="020B0503020204020204" pitchFamily="34" charset="-122"/>
                <a:ea typeface="微软雅黑" panose="020B0503020204020204" pitchFamily="34" charset="-122"/>
              </a:defRPr>
            </a:pPr>
            <a:r>
              <a:rPr lang="en-US" altLang="zh-CN" dirty="0" smtClean="0"/>
              <a:t>A+</a:t>
            </a:r>
            <a:r>
              <a:rPr lang="zh-CN" altLang="en-US" dirty="0" smtClean="0"/>
              <a:t>文章对实际精选文章的召回</a:t>
            </a:r>
            <a:r>
              <a:rPr lang="zh-CN" altLang="en-US" dirty="0"/>
              <a:t>率</a:t>
            </a:r>
          </a:p>
        </c:rich>
      </c:tx>
      <c:layout/>
      <c:overlay val="0"/>
    </c:title>
    <c:autoTitleDeleted val="0"/>
    <c:plotArea>
      <c:layout/>
      <c:barChart>
        <c:barDir val="col"/>
        <c:grouping val="clustered"/>
        <c:varyColors val="0"/>
        <c:ser>
          <c:idx val="1"/>
          <c:order val="0"/>
          <c:tx>
            <c:strRef>
              <c:f>list!$D$1</c:f>
              <c:strCache>
                <c:ptCount val="1"/>
                <c:pt idx="0">
                  <c:v>精选召回率</c:v>
                </c:pt>
              </c:strCache>
            </c:strRef>
          </c:tx>
          <c:invertIfNegative val="0"/>
          <c:dLbls>
            <c:numFmt formatCode="0.00%" sourceLinked="0"/>
            <c:spPr>
              <a:noFill/>
              <a:ln>
                <a:noFill/>
              </a:ln>
              <a:effectLst/>
            </c:spPr>
            <c:txPr>
              <a:bodyPr/>
              <a:lstStyle/>
              <a:p>
                <a:pPr>
                  <a:defRPr b="1">
                    <a:latin typeface="微软雅黑" panose="020B0503020204020204" pitchFamily="34" charset="-122"/>
                    <a:ea typeface="微软雅黑" panose="020B0503020204020204" pitchFamily="34"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list!$A$6:$A$63</c:f>
              <c:numCache>
                <c:formatCode>m"月"d"日"</c:formatCode>
                <c:ptCount val="7"/>
                <c:pt idx="0">
                  <c:v>43191</c:v>
                </c:pt>
                <c:pt idx="1">
                  <c:v>43192</c:v>
                </c:pt>
                <c:pt idx="2">
                  <c:v>43193</c:v>
                </c:pt>
                <c:pt idx="3">
                  <c:v>43194</c:v>
                </c:pt>
                <c:pt idx="4">
                  <c:v>43195</c:v>
                </c:pt>
                <c:pt idx="5">
                  <c:v>43196</c:v>
                </c:pt>
                <c:pt idx="6">
                  <c:v>43197</c:v>
                </c:pt>
              </c:numCache>
            </c:numRef>
          </c:cat>
          <c:val>
            <c:numRef>
              <c:f>list!$D$2:$D$63</c:f>
              <c:numCache>
                <c:formatCode>0.00%</c:formatCode>
                <c:ptCount val="7"/>
                <c:pt idx="0">
                  <c:v>0.73609999999999998</c:v>
                </c:pt>
                <c:pt idx="1">
                  <c:v>0.80359999999999998</c:v>
                </c:pt>
                <c:pt idx="2">
                  <c:v>0.62960000000000005</c:v>
                </c:pt>
                <c:pt idx="3">
                  <c:v>0.62749999999999995</c:v>
                </c:pt>
                <c:pt idx="4">
                  <c:v>0.63460000000000005</c:v>
                </c:pt>
                <c:pt idx="5">
                  <c:v>0.66669999999999996</c:v>
                </c:pt>
                <c:pt idx="6">
                  <c:v>0.7097</c:v>
                </c:pt>
              </c:numCache>
            </c:numRef>
          </c:val>
        </c:ser>
        <c:dLbls>
          <c:showLegendKey val="0"/>
          <c:showVal val="0"/>
          <c:showCatName val="0"/>
          <c:showSerName val="0"/>
          <c:showPercent val="0"/>
          <c:showBubbleSize val="0"/>
        </c:dLbls>
        <c:gapWidth val="150"/>
        <c:axId val="116573312"/>
        <c:axId val="116575232"/>
      </c:barChart>
      <c:dateAx>
        <c:axId val="116573312"/>
        <c:scaling>
          <c:orientation val="minMax"/>
        </c:scaling>
        <c:delete val="0"/>
        <c:axPos val="b"/>
        <c:title>
          <c:tx>
            <c:rich>
              <a:bodyPr/>
              <a:lstStyle/>
              <a:p>
                <a:pPr>
                  <a:defRPr/>
                </a:pPr>
                <a:r>
                  <a:rPr lang="zh-CN" altLang="en-US" sz="1100" dirty="0" smtClean="0">
                    <a:latin typeface="微软雅黑" panose="020B0503020204020204" pitchFamily="34" charset="-122"/>
                    <a:ea typeface="微软雅黑" panose="020B0503020204020204" pitchFamily="34" charset="-122"/>
                  </a:rPr>
                  <a:t>文章发表日期</a:t>
                </a:r>
                <a:endParaRPr lang="zh-CN" altLang="en-US" sz="1100" dirty="0">
                  <a:latin typeface="微软雅黑" panose="020B0503020204020204" pitchFamily="34" charset="-122"/>
                  <a:ea typeface="微软雅黑" panose="020B0503020204020204" pitchFamily="34" charset="-122"/>
                </a:endParaRPr>
              </a:p>
            </c:rich>
          </c:tx>
          <c:layout/>
          <c:overlay val="0"/>
        </c:title>
        <c:numFmt formatCode="m&quot;月&quot;d&quot;日&quot;" sourceLinked="1"/>
        <c:majorTickMark val="none"/>
        <c:minorTickMark val="none"/>
        <c:tickLblPos val="nextTo"/>
        <c:txPr>
          <a:bodyPr/>
          <a:lstStyle/>
          <a:p>
            <a:pPr>
              <a:defRPr b="1">
                <a:latin typeface="微软雅黑" panose="020B0503020204020204" pitchFamily="34" charset="-122"/>
                <a:ea typeface="微软雅黑" panose="020B0503020204020204" pitchFamily="34" charset="-122"/>
              </a:defRPr>
            </a:pPr>
            <a:endParaRPr lang="zh-CN"/>
          </a:p>
        </c:txPr>
        <c:crossAx val="116575232"/>
        <c:crosses val="autoZero"/>
        <c:auto val="1"/>
        <c:lblOffset val="100"/>
        <c:baseTimeUnit val="days"/>
      </c:dateAx>
      <c:valAx>
        <c:axId val="116575232"/>
        <c:scaling>
          <c:orientation val="minMax"/>
        </c:scaling>
        <c:delete val="0"/>
        <c:axPos val="l"/>
        <c:numFmt formatCode="0%" sourceLinked="0"/>
        <c:majorTickMark val="none"/>
        <c:minorTickMark val="none"/>
        <c:tickLblPos val="nextTo"/>
        <c:txPr>
          <a:bodyPr/>
          <a:lstStyle/>
          <a:p>
            <a:pPr>
              <a:defRPr b="1">
                <a:latin typeface="微软雅黑" panose="020B0503020204020204" pitchFamily="34" charset="-122"/>
                <a:ea typeface="微软雅黑" panose="020B0503020204020204" pitchFamily="34" charset="-122"/>
              </a:defRPr>
            </a:pPr>
            <a:endParaRPr lang="zh-CN"/>
          </a:p>
        </c:txPr>
        <c:crossAx val="116573312"/>
        <c:crosses val="autoZero"/>
        <c:crossBetween val="between"/>
        <c:majorUnit val="0.2"/>
      </c:valAx>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6"/>
          <p:cNvSpPr>
            <a:spLocks noChangeArrowheads="1"/>
          </p:cNvSpPr>
          <p:nvPr/>
        </p:nvSpPr>
        <p:spPr bwMode="auto">
          <a:xfrm>
            <a:off x="3162300" y="9377363"/>
            <a:ext cx="317500" cy="241300"/>
          </a:xfrm>
          <a:prstGeom prst="rect">
            <a:avLst/>
          </a:prstGeom>
          <a:noFill/>
          <a:ln w="12700">
            <a:noFill/>
            <a:miter lim="800000"/>
            <a:headEnd/>
            <a:tailEnd/>
          </a:ln>
        </p:spPr>
        <p:txBody>
          <a:bodyPr wrap="none" lIns="86526" tIns="44049" rIns="86526" bIns="44049">
            <a:spAutoFit/>
          </a:bodyPr>
          <a:lstStyle>
            <a:lvl1pPr defTabSz="865188" eaLnBrk="0" hangingPunct="0">
              <a:defRPr sz="1400">
                <a:solidFill>
                  <a:schemeClr val="tx1"/>
                </a:solidFill>
                <a:latin typeface="华文楷体" panose="02010600040101010101" pitchFamily="2" charset="-122"/>
                <a:ea typeface="宋体" panose="02010600030101010101" pitchFamily="2" charset="-122"/>
              </a:defRPr>
            </a:lvl1pPr>
            <a:lvl2pPr marL="742950" indent="-285750" defTabSz="865188" eaLnBrk="0" hangingPunct="0">
              <a:defRPr sz="1400">
                <a:solidFill>
                  <a:schemeClr val="tx1"/>
                </a:solidFill>
                <a:latin typeface="华文楷体" panose="02010600040101010101" pitchFamily="2" charset="-122"/>
                <a:ea typeface="宋体" panose="02010600030101010101" pitchFamily="2" charset="-122"/>
              </a:defRPr>
            </a:lvl2pPr>
            <a:lvl3pPr marL="1143000" indent="-228600" defTabSz="865188" eaLnBrk="0" hangingPunct="0">
              <a:defRPr sz="1400">
                <a:solidFill>
                  <a:schemeClr val="tx1"/>
                </a:solidFill>
                <a:latin typeface="华文楷体" panose="02010600040101010101" pitchFamily="2" charset="-122"/>
                <a:ea typeface="宋体" panose="02010600030101010101" pitchFamily="2" charset="-122"/>
              </a:defRPr>
            </a:lvl3pPr>
            <a:lvl4pPr marL="1600200" indent="-228600" defTabSz="865188" eaLnBrk="0" hangingPunct="0">
              <a:defRPr sz="1400">
                <a:solidFill>
                  <a:schemeClr val="tx1"/>
                </a:solidFill>
                <a:latin typeface="华文楷体" panose="02010600040101010101" pitchFamily="2" charset="-122"/>
                <a:ea typeface="宋体" panose="02010600030101010101" pitchFamily="2" charset="-122"/>
              </a:defRPr>
            </a:lvl4pPr>
            <a:lvl5pPr marL="2057400" indent="-228600" defTabSz="865188" eaLnBrk="0" hangingPunct="0">
              <a:defRPr sz="1400">
                <a:solidFill>
                  <a:schemeClr val="tx1"/>
                </a:solidFill>
                <a:latin typeface="华文楷体" panose="02010600040101010101" pitchFamily="2" charset="-122"/>
                <a:ea typeface="宋体" panose="02010600030101010101" pitchFamily="2" charset="-122"/>
              </a:defRPr>
            </a:lvl5pPr>
            <a:lvl6pPr marL="25146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6pPr>
            <a:lvl7pPr marL="29718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7pPr>
            <a:lvl8pPr marL="34290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8pPr>
            <a:lvl9pPr marL="38862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9pPr>
          </a:lstStyle>
          <a:p>
            <a:pPr algn="ctr">
              <a:defRPr/>
            </a:pPr>
            <a:fld id="{D4357A27-492F-49BD-8397-C12ED61E5C02}" type="slidenum">
              <a:rPr lang="zh-CN" altLang="en-US" sz="1000" smtClean="0">
                <a:latin typeface="Times New Roman" panose="02020603050405020304" pitchFamily="18" charset="0"/>
                <a:ea typeface="华文楷体" panose="02010600040101010101" pitchFamily="2" charset="-122"/>
              </a:rPr>
              <a:pPr algn="ctr">
                <a:defRPr/>
              </a:pPr>
              <a:t>‹#›</a:t>
            </a:fld>
            <a:endParaRPr lang="en-US" altLang="zh-CN" sz="1000" smtClean="0">
              <a:latin typeface="Times New Roman" panose="02020603050405020304" pitchFamily="18" charset="0"/>
              <a:ea typeface="华文楷体" panose="02010600040101010101" pitchFamily="2" charset="-122"/>
            </a:endParaRPr>
          </a:p>
        </p:txBody>
      </p:sp>
      <p:sp>
        <p:nvSpPr>
          <p:cNvPr id="31747" name="Rectangle 7"/>
          <p:cNvSpPr>
            <a:spLocks noChangeArrowheads="1"/>
          </p:cNvSpPr>
          <p:nvPr/>
        </p:nvSpPr>
        <p:spPr bwMode="auto">
          <a:xfrm>
            <a:off x="6181725" y="9437688"/>
            <a:ext cx="4254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526" tIns="44049" rIns="86526" bIns="44049">
            <a:spAutoFit/>
          </a:bodyPr>
          <a:lstStyle>
            <a:lvl1pPr defTabSz="865188">
              <a:defRPr sz="1400">
                <a:solidFill>
                  <a:schemeClr val="tx1"/>
                </a:solidFill>
                <a:latin typeface="华文楷体" panose="02010600040101010101" pitchFamily="2" charset="-122"/>
                <a:ea typeface="宋体" panose="02010600030101010101" pitchFamily="2" charset="-122"/>
              </a:defRPr>
            </a:lvl1pPr>
            <a:lvl2pPr marL="742950" indent="-285750" defTabSz="865188">
              <a:defRPr sz="1400">
                <a:solidFill>
                  <a:schemeClr val="tx1"/>
                </a:solidFill>
                <a:latin typeface="华文楷体" panose="02010600040101010101" pitchFamily="2" charset="-122"/>
                <a:ea typeface="宋体" panose="02010600030101010101" pitchFamily="2" charset="-122"/>
              </a:defRPr>
            </a:lvl2pPr>
            <a:lvl3pPr marL="1143000" indent="-228600" defTabSz="865188">
              <a:defRPr sz="1400">
                <a:solidFill>
                  <a:schemeClr val="tx1"/>
                </a:solidFill>
                <a:latin typeface="华文楷体" panose="02010600040101010101" pitchFamily="2" charset="-122"/>
                <a:ea typeface="宋体" panose="02010600030101010101" pitchFamily="2" charset="-122"/>
              </a:defRPr>
            </a:lvl3pPr>
            <a:lvl4pPr marL="1600200" indent="-228600" defTabSz="865188">
              <a:defRPr sz="1400">
                <a:solidFill>
                  <a:schemeClr val="tx1"/>
                </a:solidFill>
                <a:latin typeface="华文楷体" panose="02010600040101010101" pitchFamily="2" charset="-122"/>
                <a:ea typeface="宋体" panose="02010600030101010101" pitchFamily="2" charset="-122"/>
              </a:defRPr>
            </a:lvl4pPr>
            <a:lvl5pPr marL="2057400" indent="-228600" defTabSz="865188">
              <a:defRPr sz="1400">
                <a:solidFill>
                  <a:schemeClr val="tx1"/>
                </a:solidFill>
                <a:latin typeface="华文楷体" panose="02010600040101010101" pitchFamily="2" charset="-122"/>
                <a:ea typeface="宋体" panose="02010600030101010101" pitchFamily="2" charset="-122"/>
              </a:defRPr>
            </a:lvl5pPr>
            <a:lvl6pPr marL="25146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6pPr>
            <a:lvl7pPr marL="29718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7pPr>
            <a:lvl8pPr marL="34290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8pPr>
            <a:lvl9pPr marL="38862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9pPr>
          </a:lstStyle>
          <a:p>
            <a:pPr algn="r"/>
            <a:r>
              <a:rPr lang="en-US" altLang="zh-CN" sz="600">
                <a:latin typeface="Times New Roman" panose="02020603050405020304" pitchFamily="18" charset="0"/>
              </a:rPr>
              <a:t>[DocID]</a:t>
            </a:r>
          </a:p>
        </p:txBody>
      </p:sp>
      <p:sp>
        <p:nvSpPr>
          <p:cNvPr id="31748" name="Rectangle 8"/>
          <p:cNvSpPr>
            <a:spLocks noChangeArrowheads="1"/>
          </p:cNvSpPr>
          <p:nvPr/>
        </p:nvSpPr>
        <p:spPr bwMode="auto">
          <a:xfrm>
            <a:off x="61913" y="9398000"/>
            <a:ext cx="8921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526" tIns="44049" rIns="86526" bIns="44049">
            <a:spAutoFit/>
          </a:bodyPr>
          <a:lstStyle>
            <a:lvl1pPr defTabSz="865188">
              <a:defRPr sz="1400">
                <a:solidFill>
                  <a:schemeClr val="tx1"/>
                </a:solidFill>
                <a:latin typeface="华文楷体" panose="02010600040101010101" pitchFamily="2" charset="-122"/>
                <a:ea typeface="宋体" panose="02010600030101010101" pitchFamily="2" charset="-122"/>
              </a:defRPr>
            </a:lvl1pPr>
            <a:lvl2pPr marL="742950" indent="-285750" defTabSz="865188">
              <a:defRPr sz="1400">
                <a:solidFill>
                  <a:schemeClr val="tx1"/>
                </a:solidFill>
                <a:latin typeface="华文楷体" panose="02010600040101010101" pitchFamily="2" charset="-122"/>
                <a:ea typeface="宋体" panose="02010600030101010101" pitchFamily="2" charset="-122"/>
              </a:defRPr>
            </a:lvl2pPr>
            <a:lvl3pPr marL="1143000" indent="-228600" defTabSz="865188">
              <a:defRPr sz="1400">
                <a:solidFill>
                  <a:schemeClr val="tx1"/>
                </a:solidFill>
                <a:latin typeface="华文楷体" panose="02010600040101010101" pitchFamily="2" charset="-122"/>
                <a:ea typeface="宋体" panose="02010600030101010101" pitchFamily="2" charset="-122"/>
              </a:defRPr>
            </a:lvl3pPr>
            <a:lvl4pPr marL="1600200" indent="-228600" defTabSz="865188">
              <a:defRPr sz="1400">
                <a:solidFill>
                  <a:schemeClr val="tx1"/>
                </a:solidFill>
                <a:latin typeface="华文楷体" panose="02010600040101010101" pitchFamily="2" charset="-122"/>
                <a:ea typeface="宋体" panose="02010600030101010101" pitchFamily="2" charset="-122"/>
              </a:defRPr>
            </a:lvl4pPr>
            <a:lvl5pPr marL="2057400" indent="-228600" defTabSz="865188">
              <a:defRPr sz="1400">
                <a:solidFill>
                  <a:schemeClr val="tx1"/>
                </a:solidFill>
                <a:latin typeface="华文楷体" panose="02010600040101010101" pitchFamily="2" charset="-122"/>
                <a:ea typeface="宋体" panose="02010600030101010101" pitchFamily="2" charset="-122"/>
              </a:defRPr>
            </a:lvl5pPr>
            <a:lvl6pPr marL="25146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6pPr>
            <a:lvl7pPr marL="29718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7pPr>
            <a:lvl8pPr marL="34290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8pPr>
            <a:lvl9pPr marL="38862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9pPr>
          </a:lstStyle>
          <a:p>
            <a:r>
              <a:rPr lang="en-US" altLang="zh-CN" sz="800">
                <a:latin typeface="Times New Roman" panose="02020603050405020304" pitchFamily="18" charset="0"/>
              </a:rPr>
              <a:t>Hewitt Associates</a:t>
            </a:r>
          </a:p>
        </p:txBody>
      </p:sp>
    </p:spTree>
    <p:extLst>
      <p:ext uri="{BB962C8B-B14F-4D97-AF65-F5344CB8AC3E}">
        <p14:creationId xmlns:p14="http://schemas.microsoft.com/office/powerpoint/2010/main" val="2099323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4"/>
          <p:cNvSpPr>
            <a:spLocks noGrp="1" noRot="1" noChangeAspect="1" noChangeArrowheads="1" noTextEdit="1"/>
          </p:cNvSpPr>
          <p:nvPr>
            <p:ph type="sldImg" idx="2"/>
          </p:nvPr>
        </p:nvSpPr>
        <p:spPr bwMode="auto">
          <a:xfrm>
            <a:off x="646113" y="744538"/>
            <a:ext cx="537686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889000" y="4716463"/>
            <a:ext cx="4891088" cy="4467225"/>
          </a:xfrm>
          <a:prstGeom prst="rect">
            <a:avLst/>
          </a:prstGeom>
          <a:noFill/>
          <a:ln>
            <a:noFill/>
          </a:ln>
          <a:extLst/>
        </p:spPr>
        <p:txBody>
          <a:bodyPr vert="horz" wrap="square" lIns="90616" tIns="45308" rIns="90616" bIns="45308"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3492" name="Rectangle 8"/>
          <p:cNvSpPr>
            <a:spLocks noChangeArrowheads="1"/>
          </p:cNvSpPr>
          <p:nvPr/>
        </p:nvSpPr>
        <p:spPr bwMode="auto">
          <a:xfrm>
            <a:off x="3162300" y="9377363"/>
            <a:ext cx="317500" cy="241300"/>
          </a:xfrm>
          <a:prstGeom prst="rect">
            <a:avLst/>
          </a:prstGeom>
          <a:noFill/>
          <a:ln w="12700">
            <a:noFill/>
            <a:miter lim="800000"/>
            <a:headEnd/>
            <a:tailEnd/>
          </a:ln>
        </p:spPr>
        <p:txBody>
          <a:bodyPr wrap="none" lIns="86526" tIns="44049" rIns="86526" bIns="44049">
            <a:spAutoFit/>
          </a:bodyPr>
          <a:lstStyle>
            <a:lvl1pPr defTabSz="865188" eaLnBrk="0" hangingPunct="0">
              <a:defRPr sz="1400">
                <a:solidFill>
                  <a:schemeClr val="tx1"/>
                </a:solidFill>
                <a:latin typeface="华文楷体" panose="02010600040101010101" pitchFamily="2" charset="-122"/>
                <a:ea typeface="宋体" panose="02010600030101010101" pitchFamily="2" charset="-122"/>
              </a:defRPr>
            </a:lvl1pPr>
            <a:lvl2pPr marL="742950" indent="-285750" defTabSz="865188" eaLnBrk="0" hangingPunct="0">
              <a:defRPr sz="1400">
                <a:solidFill>
                  <a:schemeClr val="tx1"/>
                </a:solidFill>
                <a:latin typeface="华文楷体" panose="02010600040101010101" pitchFamily="2" charset="-122"/>
                <a:ea typeface="宋体" panose="02010600030101010101" pitchFamily="2" charset="-122"/>
              </a:defRPr>
            </a:lvl2pPr>
            <a:lvl3pPr marL="1143000" indent="-228600" defTabSz="865188" eaLnBrk="0" hangingPunct="0">
              <a:defRPr sz="1400">
                <a:solidFill>
                  <a:schemeClr val="tx1"/>
                </a:solidFill>
                <a:latin typeface="华文楷体" panose="02010600040101010101" pitchFamily="2" charset="-122"/>
                <a:ea typeface="宋体" panose="02010600030101010101" pitchFamily="2" charset="-122"/>
              </a:defRPr>
            </a:lvl3pPr>
            <a:lvl4pPr marL="1600200" indent="-228600" defTabSz="865188" eaLnBrk="0" hangingPunct="0">
              <a:defRPr sz="1400">
                <a:solidFill>
                  <a:schemeClr val="tx1"/>
                </a:solidFill>
                <a:latin typeface="华文楷体" panose="02010600040101010101" pitchFamily="2" charset="-122"/>
                <a:ea typeface="宋体" panose="02010600030101010101" pitchFamily="2" charset="-122"/>
              </a:defRPr>
            </a:lvl4pPr>
            <a:lvl5pPr marL="2057400" indent="-228600" defTabSz="865188" eaLnBrk="0" hangingPunct="0">
              <a:defRPr sz="1400">
                <a:solidFill>
                  <a:schemeClr val="tx1"/>
                </a:solidFill>
                <a:latin typeface="华文楷体" panose="02010600040101010101" pitchFamily="2" charset="-122"/>
                <a:ea typeface="宋体" panose="02010600030101010101" pitchFamily="2" charset="-122"/>
              </a:defRPr>
            </a:lvl5pPr>
            <a:lvl6pPr marL="25146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6pPr>
            <a:lvl7pPr marL="29718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7pPr>
            <a:lvl8pPr marL="34290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8pPr>
            <a:lvl9pPr marL="38862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9pPr>
          </a:lstStyle>
          <a:p>
            <a:pPr algn="ctr">
              <a:defRPr/>
            </a:pPr>
            <a:fld id="{5E0B05DF-0FDB-4BF3-878D-C287787AB277}" type="slidenum">
              <a:rPr lang="zh-CN" altLang="en-US" sz="1000" smtClean="0">
                <a:latin typeface="Times New Roman" panose="02020603050405020304" pitchFamily="18" charset="0"/>
                <a:ea typeface="华文楷体" panose="02010600040101010101" pitchFamily="2" charset="-122"/>
              </a:rPr>
              <a:pPr algn="ctr">
                <a:defRPr/>
              </a:pPr>
              <a:t>‹#›</a:t>
            </a:fld>
            <a:endParaRPr lang="en-US" altLang="zh-CN" sz="1000" smtClean="0">
              <a:latin typeface="Times New Roman" panose="02020603050405020304" pitchFamily="18" charset="0"/>
              <a:ea typeface="华文楷体" panose="02010600040101010101" pitchFamily="2" charset="-122"/>
            </a:endParaRPr>
          </a:p>
        </p:txBody>
      </p:sp>
      <p:sp>
        <p:nvSpPr>
          <p:cNvPr id="30725" name="Rectangle 9"/>
          <p:cNvSpPr>
            <a:spLocks noChangeArrowheads="1"/>
          </p:cNvSpPr>
          <p:nvPr/>
        </p:nvSpPr>
        <p:spPr bwMode="auto">
          <a:xfrm>
            <a:off x="6181725" y="9437688"/>
            <a:ext cx="4254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526" tIns="44049" rIns="86526" bIns="44049">
            <a:spAutoFit/>
          </a:bodyPr>
          <a:lstStyle>
            <a:lvl1pPr defTabSz="865188">
              <a:defRPr sz="1400">
                <a:solidFill>
                  <a:schemeClr val="tx1"/>
                </a:solidFill>
                <a:latin typeface="华文楷体" panose="02010600040101010101" pitchFamily="2" charset="-122"/>
                <a:ea typeface="宋体" panose="02010600030101010101" pitchFamily="2" charset="-122"/>
              </a:defRPr>
            </a:lvl1pPr>
            <a:lvl2pPr marL="742950" indent="-285750" defTabSz="865188">
              <a:defRPr sz="1400">
                <a:solidFill>
                  <a:schemeClr val="tx1"/>
                </a:solidFill>
                <a:latin typeface="华文楷体" panose="02010600040101010101" pitchFamily="2" charset="-122"/>
                <a:ea typeface="宋体" panose="02010600030101010101" pitchFamily="2" charset="-122"/>
              </a:defRPr>
            </a:lvl2pPr>
            <a:lvl3pPr marL="1143000" indent="-228600" defTabSz="865188">
              <a:defRPr sz="1400">
                <a:solidFill>
                  <a:schemeClr val="tx1"/>
                </a:solidFill>
                <a:latin typeface="华文楷体" panose="02010600040101010101" pitchFamily="2" charset="-122"/>
                <a:ea typeface="宋体" panose="02010600030101010101" pitchFamily="2" charset="-122"/>
              </a:defRPr>
            </a:lvl3pPr>
            <a:lvl4pPr marL="1600200" indent="-228600" defTabSz="865188">
              <a:defRPr sz="1400">
                <a:solidFill>
                  <a:schemeClr val="tx1"/>
                </a:solidFill>
                <a:latin typeface="华文楷体" panose="02010600040101010101" pitchFamily="2" charset="-122"/>
                <a:ea typeface="宋体" panose="02010600030101010101" pitchFamily="2" charset="-122"/>
              </a:defRPr>
            </a:lvl4pPr>
            <a:lvl5pPr marL="2057400" indent="-228600" defTabSz="865188">
              <a:defRPr sz="1400">
                <a:solidFill>
                  <a:schemeClr val="tx1"/>
                </a:solidFill>
                <a:latin typeface="华文楷体" panose="02010600040101010101" pitchFamily="2" charset="-122"/>
                <a:ea typeface="宋体" panose="02010600030101010101" pitchFamily="2" charset="-122"/>
              </a:defRPr>
            </a:lvl5pPr>
            <a:lvl6pPr marL="25146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6pPr>
            <a:lvl7pPr marL="29718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7pPr>
            <a:lvl8pPr marL="34290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8pPr>
            <a:lvl9pPr marL="38862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9pPr>
          </a:lstStyle>
          <a:p>
            <a:pPr algn="r"/>
            <a:r>
              <a:rPr lang="en-US" altLang="zh-CN" sz="600">
                <a:latin typeface="Times New Roman" panose="02020603050405020304" pitchFamily="18" charset="0"/>
              </a:rPr>
              <a:t>[DocID]</a:t>
            </a:r>
          </a:p>
        </p:txBody>
      </p:sp>
      <p:sp>
        <p:nvSpPr>
          <p:cNvPr id="30726" name="Rectangle 10"/>
          <p:cNvSpPr>
            <a:spLocks noChangeArrowheads="1"/>
          </p:cNvSpPr>
          <p:nvPr/>
        </p:nvSpPr>
        <p:spPr bwMode="auto">
          <a:xfrm>
            <a:off x="61913" y="9398000"/>
            <a:ext cx="8921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526" tIns="44049" rIns="86526" bIns="44049">
            <a:spAutoFit/>
          </a:bodyPr>
          <a:lstStyle>
            <a:lvl1pPr defTabSz="865188">
              <a:defRPr sz="1400">
                <a:solidFill>
                  <a:schemeClr val="tx1"/>
                </a:solidFill>
                <a:latin typeface="华文楷体" panose="02010600040101010101" pitchFamily="2" charset="-122"/>
                <a:ea typeface="宋体" panose="02010600030101010101" pitchFamily="2" charset="-122"/>
              </a:defRPr>
            </a:lvl1pPr>
            <a:lvl2pPr marL="742950" indent="-285750" defTabSz="865188">
              <a:defRPr sz="1400">
                <a:solidFill>
                  <a:schemeClr val="tx1"/>
                </a:solidFill>
                <a:latin typeface="华文楷体" panose="02010600040101010101" pitchFamily="2" charset="-122"/>
                <a:ea typeface="宋体" panose="02010600030101010101" pitchFamily="2" charset="-122"/>
              </a:defRPr>
            </a:lvl2pPr>
            <a:lvl3pPr marL="1143000" indent="-228600" defTabSz="865188">
              <a:defRPr sz="1400">
                <a:solidFill>
                  <a:schemeClr val="tx1"/>
                </a:solidFill>
                <a:latin typeface="华文楷体" panose="02010600040101010101" pitchFamily="2" charset="-122"/>
                <a:ea typeface="宋体" panose="02010600030101010101" pitchFamily="2" charset="-122"/>
              </a:defRPr>
            </a:lvl3pPr>
            <a:lvl4pPr marL="1600200" indent="-228600" defTabSz="865188">
              <a:defRPr sz="1400">
                <a:solidFill>
                  <a:schemeClr val="tx1"/>
                </a:solidFill>
                <a:latin typeface="华文楷体" panose="02010600040101010101" pitchFamily="2" charset="-122"/>
                <a:ea typeface="宋体" panose="02010600030101010101" pitchFamily="2" charset="-122"/>
              </a:defRPr>
            </a:lvl4pPr>
            <a:lvl5pPr marL="2057400" indent="-228600" defTabSz="865188">
              <a:defRPr sz="1400">
                <a:solidFill>
                  <a:schemeClr val="tx1"/>
                </a:solidFill>
                <a:latin typeface="华文楷体" panose="02010600040101010101" pitchFamily="2" charset="-122"/>
                <a:ea typeface="宋体" panose="02010600030101010101" pitchFamily="2" charset="-122"/>
              </a:defRPr>
            </a:lvl5pPr>
            <a:lvl6pPr marL="25146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6pPr>
            <a:lvl7pPr marL="29718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7pPr>
            <a:lvl8pPr marL="34290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8pPr>
            <a:lvl9pPr marL="3886200" indent="-228600" defTabSz="865188" eaLnBrk="0" fontAlgn="base" hangingPunct="0">
              <a:spcBef>
                <a:spcPct val="0"/>
              </a:spcBef>
              <a:spcAft>
                <a:spcPct val="0"/>
              </a:spcAft>
              <a:defRPr sz="1400">
                <a:solidFill>
                  <a:schemeClr val="tx1"/>
                </a:solidFill>
                <a:latin typeface="华文楷体" panose="02010600040101010101" pitchFamily="2" charset="-122"/>
                <a:ea typeface="宋体" panose="02010600030101010101" pitchFamily="2" charset="-122"/>
              </a:defRPr>
            </a:lvl9pPr>
          </a:lstStyle>
          <a:p>
            <a:r>
              <a:rPr lang="en-US" altLang="zh-CN" sz="800">
                <a:latin typeface="Times New Roman" panose="02020603050405020304" pitchFamily="18" charset="0"/>
              </a:rPr>
              <a:t>Hewitt Associates</a:t>
            </a:r>
          </a:p>
        </p:txBody>
      </p:sp>
    </p:spTree>
    <p:extLst>
      <p:ext uri="{BB962C8B-B14F-4D97-AF65-F5344CB8AC3E}">
        <p14:creationId xmlns:p14="http://schemas.microsoft.com/office/powerpoint/2010/main" val="27218850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1" kern="1200">
        <a:solidFill>
          <a:schemeClr val="tx1"/>
        </a:solidFill>
        <a:latin typeface="Arial" charset="0"/>
        <a:ea typeface="宋体" pitchFamily="2" charset="-122"/>
        <a:cs typeface="+mn-cs"/>
      </a:defRPr>
    </a:lvl1pPr>
    <a:lvl2pPr marL="114300" indent="-112713" algn="l" rtl="0" eaLnBrk="0" fontAlgn="base" hangingPunct="0">
      <a:spcBef>
        <a:spcPct val="30000"/>
      </a:spcBef>
      <a:spcAft>
        <a:spcPct val="0"/>
      </a:spcAft>
      <a:buBlip>
        <a:blip r:embed="rId2"/>
      </a:buBlip>
      <a:defRPr sz="1200" kern="1200">
        <a:solidFill>
          <a:schemeClr val="tx1"/>
        </a:solidFill>
        <a:latin typeface="Arial" charset="0"/>
        <a:ea typeface="宋体" pitchFamily="2" charset="-122"/>
        <a:cs typeface="+mn-cs"/>
      </a:defRPr>
    </a:lvl2pPr>
    <a:lvl3pPr marL="228600" indent="-112713" algn="l" rtl="0" eaLnBrk="0" fontAlgn="base" hangingPunct="0">
      <a:spcBef>
        <a:spcPct val="30000"/>
      </a:spcBef>
      <a:spcAft>
        <a:spcPct val="0"/>
      </a:spcAft>
      <a:buFont typeface="Times New Roman" panose="02020603050405020304" pitchFamily="18" charset="0"/>
      <a:buChar char="–"/>
      <a:defRPr sz="1200" kern="1200">
        <a:solidFill>
          <a:schemeClr val="tx1"/>
        </a:solidFill>
        <a:latin typeface="Arial" charset="0"/>
        <a:ea typeface="宋体" pitchFamily="2" charset="-122"/>
        <a:cs typeface="+mn-cs"/>
      </a:defRPr>
    </a:lvl3pPr>
    <a:lvl4pPr marL="342900" indent="-112713" algn="l" rtl="0" eaLnBrk="0" fontAlgn="base" hangingPunct="0">
      <a:spcBef>
        <a:spcPct val="30000"/>
      </a:spcBef>
      <a:spcAft>
        <a:spcPct val="0"/>
      </a:spcAft>
      <a:buBlip>
        <a:blip r:embed="rId3"/>
      </a:buBlip>
      <a:defRPr sz="1200" kern="1200">
        <a:solidFill>
          <a:schemeClr val="tx1"/>
        </a:solidFill>
        <a:latin typeface="Arial" charset="0"/>
        <a:ea typeface="宋体" pitchFamily="2" charset="-122"/>
        <a:cs typeface="+mn-cs"/>
      </a:defRPr>
    </a:lvl4pPr>
    <a:lvl5pPr marL="457200" indent="-112713" algn="l" rtl="0" eaLnBrk="0" fontAlgn="base" hangingPunct="0">
      <a:spcBef>
        <a:spcPct val="30000"/>
      </a:spcBef>
      <a:spcAft>
        <a:spcPct val="0"/>
      </a:spcAft>
      <a:buFont typeface="Times New Roman" panose="02020603050405020304" pitchFamily="18" charset="0"/>
      <a:buChar char="–"/>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听众为后台开发</a:t>
            </a:r>
            <a:endParaRPr lang="zh-CN" altLang="en-US" dirty="0"/>
          </a:p>
        </p:txBody>
      </p:sp>
    </p:spTree>
    <p:extLst>
      <p:ext uri="{BB962C8B-B14F-4D97-AF65-F5344CB8AC3E}">
        <p14:creationId xmlns:p14="http://schemas.microsoft.com/office/powerpoint/2010/main" val="3706343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8390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方法论，区分</a:t>
            </a:r>
            <a:r>
              <a:rPr lang="en-US" altLang="zh-CN" smtClean="0"/>
              <a:t>demo</a:t>
            </a:r>
            <a:r>
              <a:rPr lang="zh-CN" altLang="en-US" smtClean="0"/>
              <a:t>与工程</a:t>
            </a:r>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高质量的数据是前提</a:t>
            </a:r>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非线性分类器表现更稳定</a:t>
            </a:r>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源于用户发文，终于文章评分落地；离线和实时两条路线</a:t>
            </a:r>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考虑接入成本</a:t>
            </a:r>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特征工程是核心，工作量最大</a:t>
            </a:r>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586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67569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充分考虑业务场景</a:t>
            </a:r>
            <a:endParaRPr lang="zh-CN" altLang="en-US"/>
          </a:p>
        </p:txBody>
      </p:sp>
    </p:spTree>
    <p:extLst>
      <p:ext uri="{BB962C8B-B14F-4D97-AF65-F5344CB8AC3E}">
        <p14:creationId xmlns:p14="http://schemas.microsoft.com/office/powerpoint/2010/main" val="3184878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5067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自学习能力</a:t>
            </a:r>
            <a:endParaRPr lang="zh-CN" altLang="en-US"/>
          </a:p>
        </p:txBody>
      </p:sp>
    </p:spTree>
    <p:extLst>
      <p:ext uri="{BB962C8B-B14F-4D97-AF65-F5344CB8AC3E}">
        <p14:creationId xmlns:p14="http://schemas.microsoft.com/office/powerpoint/2010/main" val="4075667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30455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管道模式</a:t>
            </a:r>
            <a:endParaRPr lang="zh-CN" altLang="en-US"/>
          </a:p>
        </p:txBody>
      </p:sp>
    </p:spTree>
    <p:extLst>
      <p:ext uri="{BB962C8B-B14F-4D97-AF65-F5344CB8AC3E}">
        <p14:creationId xmlns:p14="http://schemas.microsoft.com/office/powerpoint/2010/main" val="4260400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59798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11065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6319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多种机器学习的定义之一</a:t>
            </a:r>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标签划分类型，引入分类问题</a:t>
            </a:r>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机器学习领域的</a:t>
            </a:r>
            <a:r>
              <a:rPr lang="en-US" altLang="zh-CN" smtClean="0"/>
              <a:t>Hell</a:t>
            </a:r>
            <a:r>
              <a:rPr lang="en-US" altLang="zh-CN" baseline="0" smtClean="0"/>
              <a:t>o World</a:t>
            </a:r>
            <a:endParaRPr lang="zh-CN" altLang="en-US"/>
          </a:p>
        </p:txBody>
      </p:sp>
    </p:spTree>
    <p:extLst>
      <p:ext uri="{BB962C8B-B14F-4D97-AF65-F5344CB8AC3E}">
        <p14:creationId xmlns:p14="http://schemas.microsoft.com/office/powerpoint/2010/main" val="251926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训练集与测试集，准确率的局限性</a:t>
            </a:r>
            <a:endParaRPr lang="zh-CN" altLang="en-US"/>
          </a:p>
        </p:txBody>
      </p:sp>
    </p:spTree>
    <p:extLst>
      <p:ext uri="{BB962C8B-B14F-4D97-AF65-F5344CB8AC3E}">
        <p14:creationId xmlns:p14="http://schemas.microsoft.com/office/powerpoint/2010/main" val="516052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理解下文的关键概念</a:t>
            </a:r>
            <a:endParaRPr lang="zh-CN" altLang="en-US"/>
          </a:p>
        </p:txBody>
      </p:sp>
    </p:spTree>
    <p:extLst>
      <p:ext uri="{BB962C8B-B14F-4D97-AF65-F5344CB8AC3E}">
        <p14:creationId xmlns:p14="http://schemas.microsoft.com/office/powerpoint/2010/main" val="1239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r>
              <a:rPr lang="zh-CN" altLang="en-US" smtClean="0"/>
              <a:t>风控举例，选择阈值</a:t>
            </a:r>
            <a:endParaRPr lang="zh-CN" altLang="en-US"/>
          </a:p>
        </p:txBody>
      </p:sp>
    </p:spTree>
    <p:extLst>
      <p:ext uri="{BB962C8B-B14F-4D97-AF65-F5344CB8AC3E}">
        <p14:creationId xmlns:p14="http://schemas.microsoft.com/office/powerpoint/2010/main" val="415595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46113" y="744538"/>
            <a:ext cx="5376862" cy="3722687"/>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824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C000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2363"/>
            <a:ext cx="7429500" cy="2387600"/>
          </a:xfrm>
          <a:prstGeom prst="rect">
            <a:avLst/>
          </a:prstGeom>
        </p:spPr>
        <p:txBody>
          <a:bodyPr anchor="b"/>
          <a:lstStyle>
            <a:lvl1pPr algn="ctr">
              <a:defRPr sz="6000" b="1">
                <a:solidFill>
                  <a:schemeClr val="bg1"/>
                </a:solidFill>
                <a:effectLst>
                  <a:outerShdw blurRad="38100" dist="38100" dir="2700000" algn="tl">
                    <a:srgbClr val="000000">
                      <a:alpha val="43137"/>
                    </a:srgbClr>
                  </a:outerShdw>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38250" y="3602038"/>
            <a:ext cx="74295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681038" y="6356354"/>
            <a:ext cx="2228850" cy="365125"/>
          </a:xfrm>
          <a:prstGeom prst="rect">
            <a:avLst/>
          </a:prstGeom>
        </p:spPr>
        <p:txBody>
          <a:bodyPr/>
          <a:lstStyle/>
          <a:p>
            <a:fld id="{BC801A8F-7EC8-4971-AE05-41CB6C4587CC}" type="datetimeFigureOut">
              <a:rPr lang="zh-CN" altLang="en-US" smtClean="0"/>
              <a:t>2018/8/22</a:t>
            </a:fld>
            <a:endParaRPr lang="zh-CN" altLang="en-US"/>
          </a:p>
        </p:txBody>
      </p:sp>
      <p:sp>
        <p:nvSpPr>
          <p:cNvPr id="5" name="页脚占位符 4"/>
          <p:cNvSpPr>
            <a:spLocks noGrp="1"/>
          </p:cNvSpPr>
          <p:nvPr>
            <p:ph type="ftr" sz="quarter" idx="11"/>
          </p:nvPr>
        </p:nvSpPr>
        <p:spPr>
          <a:xfrm>
            <a:off x="3281365" y="6356354"/>
            <a:ext cx="334327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996114" y="6356354"/>
            <a:ext cx="2228850" cy="365125"/>
          </a:xfrm>
          <a:prstGeom prst="rect">
            <a:avLst/>
          </a:prstGeom>
        </p:spPr>
        <p:txBody>
          <a:bodyPr/>
          <a:lstStyle/>
          <a:p>
            <a:fld id="{7A76008C-0C47-47D2-94E8-6C5E682CED12}" type="slidenum">
              <a:rPr lang="zh-CN" altLang="en-US" smtClean="0"/>
              <a:t>‹#›</a:t>
            </a:fld>
            <a:endParaRPr lang="zh-CN" altLang="en-US"/>
          </a:p>
        </p:txBody>
      </p:sp>
    </p:spTree>
    <p:extLst>
      <p:ext uri="{BB962C8B-B14F-4D97-AF65-F5344CB8AC3E}">
        <p14:creationId xmlns:p14="http://schemas.microsoft.com/office/powerpoint/2010/main" val="6890874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81040" y="1077238"/>
            <a:ext cx="8543925" cy="5099725"/>
          </a:xfrm>
        </p:spPr>
        <p:txBody>
          <a:bodyPr vert="eaVert"/>
          <a:lstStyle>
            <a:lvl1pPr>
              <a:defRPr>
                <a:solidFill>
                  <a:srgbClr val="C00000"/>
                </a:solidFill>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81038" y="6356354"/>
            <a:ext cx="2228850" cy="365125"/>
          </a:xfrm>
          <a:prstGeom prst="rect">
            <a:avLst/>
          </a:prstGeom>
        </p:spPr>
        <p:txBody>
          <a:bodyPr/>
          <a:lstStyle/>
          <a:p>
            <a:fld id="{BC801A8F-7EC8-4971-AE05-41CB6C4587CC}" type="datetimeFigureOut">
              <a:rPr lang="zh-CN" altLang="en-US" smtClean="0"/>
              <a:t>2018/8/22</a:t>
            </a:fld>
            <a:endParaRPr lang="zh-CN" altLang="en-US"/>
          </a:p>
        </p:txBody>
      </p:sp>
      <p:sp>
        <p:nvSpPr>
          <p:cNvPr id="5" name="页脚占位符 4"/>
          <p:cNvSpPr>
            <a:spLocks noGrp="1"/>
          </p:cNvSpPr>
          <p:nvPr>
            <p:ph type="ftr" sz="quarter" idx="11"/>
          </p:nvPr>
        </p:nvSpPr>
        <p:spPr>
          <a:xfrm>
            <a:off x="3281365" y="6356354"/>
            <a:ext cx="334327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996114" y="6356354"/>
            <a:ext cx="2228850" cy="365125"/>
          </a:xfrm>
          <a:prstGeom prst="rect">
            <a:avLst/>
          </a:prstGeom>
        </p:spPr>
        <p:txBody>
          <a:bodyPr/>
          <a:lstStyle/>
          <a:p>
            <a:fld id="{7A76008C-0C47-47D2-94E8-6C5E682CED12}" type="slidenum">
              <a:rPr lang="zh-CN" altLang="en-US" smtClean="0"/>
              <a:t>‹#›</a:t>
            </a:fld>
            <a:endParaRPr lang="zh-CN" altLang="en-US"/>
          </a:p>
        </p:txBody>
      </p:sp>
    </p:spTree>
    <p:extLst>
      <p:ext uri="{BB962C8B-B14F-4D97-AF65-F5344CB8AC3E}">
        <p14:creationId xmlns:p14="http://schemas.microsoft.com/office/powerpoint/2010/main" val="171272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9775" y="1014611"/>
            <a:ext cx="2135188" cy="5162355"/>
          </a:xfrm>
          <a:prstGeom prst="rect">
            <a:avLst/>
          </a:prstGeom>
        </p:spPr>
        <p:txBody>
          <a:bodyPr vert="eaVert"/>
          <a:lstStyle>
            <a:lvl1pPr>
              <a:defRPr>
                <a:solidFill>
                  <a:srgbClr val="C00000"/>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1040" y="1014611"/>
            <a:ext cx="6256337" cy="5162355"/>
          </a:xfrm>
        </p:spPr>
        <p:txBody>
          <a:bodyPr vert="eaVert"/>
          <a:lstStyle>
            <a:lvl1pPr>
              <a:defRPr>
                <a:solidFill>
                  <a:srgbClr val="C00000"/>
                </a:solidFill>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81038" y="6356354"/>
            <a:ext cx="2228850" cy="365125"/>
          </a:xfrm>
          <a:prstGeom prst="rect">
            <a:avLst/>
          </a:prstGeom>
        </p:spPr>
        <p:txBody>
          <a:bodyPr/>
          <a:lstStyle/>
          <a:p>
            <a:fld id="{BC801A8F-7EC8-4971-AE05-41CB6C4587CC}" type="datetimeFigureOut">
              <a:rPr lang="zh-CN" altLang="en-US" smtClean="0"/>
              <a:t>2018/8/22</a:t>
            </a:fld>
            <a:endParaRPr lang="zh-CN" altLang="en-US"/>
          </a:p>
        </p:txBody>
      </p:sp>
      <p:sp>
        <p:nvSpPr>
          <p:cNvPr id="5" name="页脚占位符 4"/>
          <p:cNvSpPr>
            <a:spLocks noGrp="1"/>
          </p:cNvSpPr>
          <p:nvPr>
            <p:ph type="ftr" sz="quarter" idx="11"/>
          </p:nvPr>
        </p:nvSpPr>
        <p:spPr>
          <a:xfrm>
            <a:off x="3281365" y="6356354"/>
            <a:ext cx="334327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996114" y="6356354"/>
            <a:ext cx="2228850" cy="365125"/>
          </a:xfrm>
          <a:prstGeom prst="rect">
            <a:avLst/>
          </a:prstGeom>
        </p:spPr>
        <p:txBody>
          <a:bodyPr/>
          <a:lstStyle/>
          <a:p>
            <a:fld id="{7A76008C-0C47-47D2-94E8-6C5E682CED12}" type="slidenum">
              <a:rPr lang="zh-CN" altLang="en-US" smtClean="0"/>
              <a:t>‹#›</a:t>
            </a:fld>
            <a:endParaRPr lang="zh-CN" altLang="en-US"/>
          </a:p>
        </p:txBody>
      </p:sp>
    </p:spTree>
    <p:extLst>
      <p:ext uri="{BB962C8B-B14F-4D97-AF65-F5344CB8AC3E}">
        <p14:creationId xmlns:p14="http://schemas.microsoft.com/office/powerpoint/2010/main" val="2557978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89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pic>
        <p:nvPicPr>
          <p:cNvPr id="2" name="Picture 4" descr="应用部分3-0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
            <a:ext cx="99060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224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pic>
        <p:nvPicPr>
          <p:cNvPr id="2" name="Picture 4" descr="应用部分3-0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
            <a:ext cx="99060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9467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pic>
        <p:nvPicPr>
          <p:cNvPr id="2" name="Picture 4" descr="应用部分3-0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
            <a:ext cx="99060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7027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比较">
    <p:spTree>
      <p:nvGrpSpPr>
        <p:cNvPr id="1" name=""/>
        <p:cNvGrpSpPr/>
        <p:nvPr/>
      </p:nvGrpSpPr>
      <p:grpSpPr>
        <a:xfrm>
          <a:off x="0" y="0"/>
          <a:ext cx="0" cy="0"/>
          <a:chOff x="0" y="0"/>
          <a:chExt cx="0" cy="0"/>
        </a:xfrm>
      </p:grpSpPr>
      <p:pic>
        <p:nvPicPr>
          <p:cNvPr id="2" name="Picture 4" descr="应用部分3-0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
            <a:ext cx="99060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6634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59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solidFill>
                  <a:srgbClr val="C00000"/>
                </a:solidFill>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0"/>
          <p:cNvSpPr>
            <a:spLocks noGrp="1"/>
          </p:cNvSpPr>
          <p:nvPr>
            <p:ph type="body" sz="quarter" idx="10"/>
          </p:nvPr>
        </p:nvSpPr>
        <p:spPr>
          <a:xfrm>
            <a:off x="464456" y="362177"/>
            <a:ext cx="5514975" cy="595312"/>
          </a:xfrm>
        </p:spPr>
        <p:txBody>
          <a:bodyPr/>
          <a:lstStyle>
            <a:lvl1pPr marL="0" indent="0">
              <a:buNone/>
              <a:defRPr b="1"/>
            </a:lvl1pPr>
          </a:lstStyle>
          <a:p>
            <a:pPr lvl="0"/>
            <a:r>
              <a:rPr lang="zh-CN" altLang="en-US" dirty="0" smtClean="0"/>
              <a:t>单击此处编辑母版文本样式</a:t>
            </a:r>
            <a:endParaRPr lang="zh-CN" altLang="en-US" dirty="0"/>
          </a:p>
        </p:txBody>
      </p:sp>
    </p:spTree>
    <p:extLst>
      <p:ext uri="{BB962C8B-B14F-4D97-AF65-F5344CB8AC3E}">
        <p14:creationId xmlns:p14="http://schemas.microsoft.com/office/powerpoint/2010/main" val="7113601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6277" y="1709742"/>
            <a:ext cx="8543925" cy="2852737"/>
          </a:xfrm>
          <a:prstGeom prst="rect">
            <a:avLst/>
          </a:prstGeom>
        </p:spPr>
        <p:txBody>
          <a:bodyPr anchor="b"/>
          <a:lstStyle>
            <a:lvl1pPr>
              <a:defRPr sz="6000">
                <a:solidFill>
                  <a:srgbClr val="C00000"/>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6277" y="4589467"/>
            <a:ext cx="8543925" cy="1500187"/>
          </a:xfrm>
        </p:spPr>
        <p:txBody>
          <a:bodyPr/>
          <a:lstStyle>
            <a:lvl1pPr marL="0" indent="0">
              <a:buNone/>
              <a:defRPr sz="2400">
                <a:solidFill>
                  <a:srgbClr val="C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81038" y="6356354"/>
            <a:ext cx="2228850" cy="365125"/>
          </a:xfrm>
          <a:prstGeom prst="rect">
            <a:avLst/>
          </a:prstGeom>
        </p:spPr>
        <p:txBody>
          <a:bodyPr/>
          <a:lstStyle/>
          <a:p>
            <a:fld id="{BC801A8F-7EC8-4971-AE05-41CB6C4587CC}" type="datetimeFigureOut">
              <a:rPr lang="zh-CN" altLang="en-US" smtClean="0"/>
              <a:t>2018/8/22</a:t>
            </a:fld>
            <a:endParaRPr lang="zh-CN" altLang="en-US"/>
          </a:p>
        </p:txBody>
      </p:sp>
      <p:sp>
        <p:nvSpPr>
          <p:cNvPr id="5" name="页脚占位符 4"/>
          <p:cNvSpPr>
            <a:spLocks noGrp="1"/>
          </p:cNvSpPr>
          <p:nvPr>
            <p:ph type="ftr" sz="quarter" idx="11"/>
          </p:nvPr>
        </p:nvSpPr>
        <p:spPr>
          <a:xfrm>
            <a:off x="3281365" y="6356354"/>
            <a:ext cx="334327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996114" y="6356354"/>
            <a:ext cx="2228850" cy="365125"/>
          </a:xfrm>
          <a:prstGeom prst="rect">
            <a:avLst/>
          </a:prstGeom>
        </p:spPr>
        <p:txBody>
          <a:bodyPr/>
          <a:lstStyle/>
          <a:p>
            <a:fld id="{7A76008C-0C47-47D2-94E8-6C5E682CED12}" type="slidenum">
              <a:rPr lang="zh-CN" altLang="en-US" smtClean="0"/>
              <a:t>‹#›</a:t>
            </a:fld>
            <a:endParaRPr lang="zh-CN" altLang="en-US"/>
          </a:p>
        </p:txBody>
      </p:sp>
    </p:spTree>
    <p:extLst>
      <p:ext uri="{BB962C8B-B14F-4D97-AF65-F5344CB8AC3E}">
        <p14:creationId xmlns:p14="http://schemas.microsoft.com/office/powerpoint/2010/main" val="8392679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1038" y="1102290"/>
            <a:ext cx="4195762" cy="5074673"/>
          </a:xfrm>
        </p:spPr>
        <p:txBody>
          <a:bodyPr/>
          <a:lstStyle>
            <a:lvl1pPr>
              <a:defRPr>
                <a:solidFill>
                  <a:srgbClr val="C00000"/>
                </a:solidFill>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029200" y="1102290"/>
            <a:ext cx="4195763" cy="5074673"/>
          </a:xfrm>
        </p:spPr>
        <p:txBody>
          <a:bodyPr/>
          <a:lstStyle>
            <a:lvl1pPr>
              <a:defRPr>
                <a:solidFill>
                  <a:srgbClr val="C00000"/>
                </a:solidFill>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1038" y="6356354"/>
            <a:ext cx="2228850" cy="365125"/>
          </a:xfrm>
          <a:prstGeom prst="rect">
            <a:avLst/>
          </a:prstGeom>
        </p:spPr>
        <p:txBody>
          <a:bodyPr/>
          <a:lstStyle/>
          <a:p>
            <a:fld id="{BC801A8F-7EC8-4971-AE05-41CB6C4587CC}" type="datetimeFigureOut">
              <a:rPr lang="zh-CN" altLang="en-US" smtClean="0"/>
              <a:t>2018/8/22</a:t>
            </a:fld>
            <a:endParaRPr lang="zh-CN" altLang="en-US"/>
          </a:p>
        </p:txBody>
      </p:sp>
      <p:sp>
        <p:nvSpPr>
          <p:cNvPr id="6" name="页脚占位符 5"/>
          <p:cNvSpPr>
            <a:spLocks noGrp="1"/>
          </p:cNvSpPr>
          <p:nvPr>
            <p:ph type="ftr" sz="quarter" idx="11"/>
          </p:nvPr>
        </p:nvSpPr>
        <p:spPr>
          <a:xfrm>
            <a:off x="3281365" y="6356354"/>
            <a:ext cx="3343275"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996114" y="6356354"/>
            <a:ext cx="2228850" cy="365125"/>
          </a:xfrm>
          <a:prstGeom prst="rect">
            <a:avLst/>
          </a:prstGeom>
        </p:spPr>
        <p:txBody>
          <a:bodyPr/>
          <a:lstStyle/>
          <a:p>
            <a:fld id="{7A76008C-0C47-47D2-94E8-6C5E682CED12}" type="slidenum">
              <a:rPr lang="zh-CN" altLang="en-US" smtClean="0"/>
              <a:t>‹#›</a:t>
            </a:fld>
            <a:endParaRPr lang="zh-CN" altLang="en-US"/>
          </a:p>
        </p:txBody>
      </p:sp>
    </p:spTree>
    <p:extLst>
      <p:ext uri="{BB962C8B-B14F-4D97-AF65-F5344CB8AC3E}">
        <p14:creationId xmlns:p14="http://schemas.microsoft.com/office/powerpoint/2010/main" val="2457266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82625" y="894013"/>
            <a:ext cx="4191000" cy="823912"/>
          </a:xfrm>
        </p:spPr>
        <p:txBody>
          <a:bodyPr anchor="b"/>
          <a:lstStyle>
            <a:lvl1pPr marL="0" indent="0">
              <a:buNone/>
              <a:defRPr sz="2400" b="1">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82625" y="1717925"/>
            <a:ext cx="4191000" cy="4444880"/>
          </a:xfrm>
        </p:spPr>
        <p:txBody>
          <a:bodyPr/>
          <a:lstStyle>
            <a:lvl1pPr>
              <a:defRPr>
                <a:solidFill>
                  <a:srgbClr val="C00000"/>
                </a:solidFill>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14915" y="894013"/>
            <a:ext cx="4211637" cy="823912"/>
          </a:xfrm>
        </p:spPr>
        <p:txBody>
          <a:bodyPr anchor="b"/>
          <a:lstStyle>
            <a:lvl1pPr marL="0" indent="0">
              <a:buNone/>
              <a:defRPr sz="2400" b="1">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14915" y="1717925"/>
            <a:ext cx="4211637" cy="4444880"/>
          </a:xfrm>
        </p:spPr>
        <p:txBody>
          <a:bodyPr/>
          <a:lstStyle>
            <a:lvl1pPr>
              <a:defRPr>
                <a:solidFill>
                  <a:srgbClr val="C00000"/>
                </a:solidFill>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a:xfrm>
            <a:off x="681038" y="6356354"/>
            <a:ext cx="2228850" cy="365125"/>
          </a:xfrm>
          <a:prstGeom prst="rect">
            <a:avLst/>
          </a:prstGeom>
        </p:spPr>
        <p:txBody>
          <a:bodyPr/>
          <a:lstStyle/>
          <a:p>
            <a:fld id="{BC801A8F-7EC8-4971-AE05-41CB6C4587CC}" type="datetimeFigureOut">
              <a:rPr lang="zh-CN" altLang="en-US" smtClean="0"/>
              <a:t>2018/8/22</a:t>
            </a:fld>
            <a:endParaRPr lang="zh-CN" altLang="en-US"/>
          </a:p>
        </p:txBody>
      </p:sp>
      <p:sp>
        <p:nvSpPr>
          <p:cNvPr id="8" name="页脚占位符 7"/>
          <p:cNvSpPr>
            <a:spLocks noGrp="1"/>
          </p:cNvSpPr>
          <p:nvPr>
            <p:ph type="ftr" sz="quarter" idx="11"/>
          </p:nvPr>
        </p:nvSpPr>
        <p:spPr>
          <a:xfrm>
            <a:off x="3281365" y="6356354"/>
            <a:ext cx="3343275"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996114" y="6356354"/>
            <a:ext cx="2228850" cy="365125"/>
          </a:xfrm>
          <a:prstGeom prst="rect">
            <a:avLst/>
          </a:prstGeom>
        </p:spPr>
        <p:txBody>
          <a:bodyPr/>
          <a:lstStyle/>
          <a:p>
            <a:fld id="{7A76008C-0C47-47D2-94E8-6C5E682CED12}" type="slidenum">
              <a:rPr lang="zh-CN" altLang="en-US" smtClean="0"/>
              <a:t>‹#›</a:t>
            </a:fld>
            <a:endParaRPr lang="zh-CN" altLang="en-US"/>
          </a:p>
        </p:txBody>
      </p:sp>
    </p:spTree>
    <p:extLst>
      <p:ext uri="{BB962C8B-B14F-4D97-AF65-F5344CB8AC3E}">
        <p14:creationId xmlns:p14="http://schemas.microsoft.com/office/powerpoint/2010/main" val="81174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81038" y="6356354"/>
            <a:ext cx="2228850" cy="365125"/>
          </a:xfrm>
          <a:prstGeom prst="rect">
            <a:avLst/>
          </a:prstGeom>
        </p:spPr>
        <p:txBody>
          <a:bodyPr/>
          <a:lstStyle/>
          <a:p>
            <a:fld id="{BC801A8F-7EC8-4971-AE05-41CB6C4587CC}" type="datetimeFigureOut">
              <a:rPr lang="zh-CN" altLang="en-US" smtClean="0"/>
              <a:t>2018/8/22</a:t>
            </a:fld>
            <a:endParaRPr lang="zh-CN" altLang="en-US"/>
          </a:p>
        </p:txBody>
      </p:sp>
      <p:sp>
        <p:nvSpPr>
          <p:cNvPr id="4" name="页脚占位符 3"/>
          <p:cNvSpPr>
            <a:spLocks noGrp="1"/>
          </p:cNvSpPr>
          <p:nvPr>
            <p:ph type="ftr" sz="quarter" idx="11"/>
          </p:nvPr>
        </p:nvSpPr>
        <p:spPr>
          <a:xfrm>
            <a:off x="3281365" y="6356354"/>
            <a:ext cx="3343275"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996114" y="6356354"/>
            <a:ext cx="2228850" cy="365125"/>
          </a:xfrm>
          <a:prstGeom prst="rect">
            <a:avLst/>
          </a:prstGeom>
        </p:spPr>
        <p:txBody>
          <a:bodyPr/>
          <a:lstStyle/>
          <a:p>
            <a:fld id="{7A76008C-0C47-47D2-94E8-6C5E682CED12}" type="slidenum">
              <a:rPr lang="zh-CN" altLang="en-US" smtClean="0"/>
              <a:t>‹#›</a:t>
            </a:fld>
            <a:endParaRPr lang="zh-CN" altLang="en-US"/>
          </a:p>
        </p:txBody>
      </p:sp>
    </p:spTree>
    <p:extLst>
      <p:ext uri="{BB962C8B-B14F-4D97-AF65-F5344CB8AC3E}">
        <p14:creationId xmlns:p14="http://schemas.microsoft.com/office/powerpoint/2010/main" val="2722074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81038" y="6356354"/>
            <a:ext cx="2228850" cy="365125"/>
          </a:xfrm>
          <a:prstGeom prst="rect">
            <a:avLst/>
          </a:prstGeom>
        </p:spPr>
        <p:txBody>
          <a:bodyPr/>
          <a:lstStyle/>
          <a:p>
            <a:fld id="{BC801A8F-7EC8-4971-AE05-41CB6C4587CC}" type="datetimeFigureOut">
              <a:rPr lang="zh-CN" altLang="en-US" smtClean="0"/>
              <a:t>2018/8/22</a:t>
            </a:fld>
            <a:endParaRPr lang="zh-CN" altLang="en-US"/>
          </a:p>
        </p:txBody>
      </p:sp>
      <p:sp>
        <p:nvSpPr>
          <p:cNvPr id="3" name="页脚占位符 2"/>
          <p:cNvSpPr>
            <a:spLocks noGrp="1"/>
          </p:cNvSpPr>
          <p:nvPr>
            <p:ph type="ftr" sz="quarter" idx="11"/>
          </p:nvPr>
        </p:nvSpPr>
        <p:spPr>
          <a:xfrm>
            <a:off x="3281365" y="6356354"/>
            <a:ext cx="3343275"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996114" y="6356354"/>
            <a:ext cx="2228850" cy="365125"/>
          </a:xfrm>
          <a:prstGeom prst="rect">
            <a:avLst/>
          </a:prstGeom>
        </p:spPr>
        <p:txBody>
          <a:bodyPr/>
          <a:lstStyle/>
          <a:p>
            <a:fld id="{7A76008C-0C47-47D2-94E8-6C5E682CED12}" type="slidenum">
              <a:rPr lang="zh-CN" altLang="en-US" smtClean="0"/>
              <a:t>‹#›</a:t>
            </a:fld>
            <a:endParaRPr lang="zh-CN" altLang="en-US"/>
          </a:p>
        </p:txBody>
      </p:sp>
    </p:spTree>
    <p:extLst>
      <p:ext uri="{BB962C8B-B14F-4D97-AF65-F5344CB8AC3E}">
        <p14:creationId xmlns:p14="http://schemas.microsoft.com/office/powerpoint/2010/main" val="401622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987428"/>
            <a:ext cx="3194050" cy="1069975"/>
          </a:xfrm>
          <a:prstGeom prst="rect">
            <a:avLst/>
          </a:prstGeom>
        </p:spPr>
        <p:txBody>
          <a:bodyPr anchor="b"/>
          <a:lstStyle>
            <a:lvl1pPr>
              <a:defRPr sz="3200">
                <a:solidFill>
                  <a:srgbClr val="C000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211638" y="987427"/>
            <a:ext cx="5014912" cy="4873625"/>
          </a:xfrm>
        </p:spPr>
        <p:txBody>
          <a:bodyPr/>
          <a:lstStyle>
            <a:lvl1pPr>
              <a:defRPr sz="3200">
                <a:solidFill>
                  <a:srgbClr val="C00000"/>
                </a:solidFill>
              </a:defRPr>
            </a:lvl1pPr>
            <a:lvl2pPr>
              <a:defRPr sz="2800">
                <a:solidFill>
                  <a:srgbClr val="C00000"/>
                </a:solidFill>
              </a:defRPr>
            </a:lvl2pPr>
            <a:lvl3pPr>
              <a:defRPr sz="2400">
                <a:solidFill>
                  <a:srgbClr val="C00000"/>
                </a:solidFill>
              </a:defRPr>
            </a:lvl3pPr>
            <a:lvl4pPr>
              <a:defRPr sz="2000">
                <a:solidFill>
                  <a:srgbClr val="C00000"/>
                </a:solidFill>
              </a:defRPr>
            </a:lvl4pPr>
            <a:lvl5pPr>
              <a:defRPr sz="2000">
                <a:solidFill>
                  <a:srgbClr val="C00000"/>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solidFill>
                  <a:srgbClr val="C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81038" y="6356354"/>
            <a:ext cx="2228850" cy="365125"/>
          </a:xfrm>
          <a:prstGeom prst="rect">
            <a:avLst/>
          </a:prstGeom>
        </p:spPr>
        <p:txBody>
          <a:bodyPr/>
          <a:lstStyle/>
          <a:p>
            <a:fld id="{BC801A8F-7EC8-4971-AE05-41CB6C4587CC}" type="datetimeFigureOut">
              <a:rPr lang="zh-CN" altLang="en-US" smtClean="0"/>
              <a:t>2018/8/22</a:t>
            </a:fld>
            <a:endParaRPr lang="zh-CN" altLang="en-US"/>
          </a:p>
        </p:txBody>
      </p:sp>
      <p:sp>
        <p:nvSpPr>
          <p:cNvPr id="6" name="页脚占位符 5"/>
          <p:cNvSpPr>
            <a:spLocks noGrp="1"/>
          </p:cNvSpPr>
          <p:nvPr>
            <p:ph type="ftr" sz="quarter" idx="11"/>
          </p:nvPr>
        </p:nvSpPr>
        <p:spPr>
          <a:xfrm>
            <a:off x="3281365" y="6356354"/>
            <a:ext cx="3343275"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996114" y="6356354"/>
            <a:ext cx="2228850" cy="365125"/>
          </a:xfrm>
          <a:prstGeom prst="rect">
            <a:avLst/>
          </a:prstGeom>
        </p:spPr>
        <p:txBody>
          <a:bodyPr/>
          <a:lstStyle/>
          <a:p>
            <a:fld id="{7A76008C-0C47-47D2-94E8-6C5E682CED12}" type="slidenum">
              <a:rPr lang="zh-CN" altLang="en-US" smtClean="0"/>
              <a:t>‹#›</a:t>
            </a:fld>
            <a:endParaRPr lang="zh-CN" altLang="en-US"/>
          </a:p>
        </p:txBody>
      </p:sp>
    </p:spTree>
    <p:extLst>
      <p:ext uri="{BB962C8B-B14F-4D97-AF65-F5344CB8AC3E}">
        <p14:creationId xmlns:p14="http://schemas.microsoft.com/office/powerpoint/2010/main" val="123139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987428"/>
            <a:ext cx="3194050" cy="1069975"/>
          </a:xfrm>
          <a:prstGeom prst="rect">
            <a:avLst/>
          </a:prstGeom>
        </p:spPr>
        <p:txBody>
          <a:bodyPr anchor="b"/>
          <a:lstStyle>
            <a:lvl1pPr>
              <a:defRPr sz="3200">
                <a:solidFill>
                  <a:srgbClr val="C00000"/>
                </a:solidFill>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11638" y="987427"/>
            <a:ext cx="5014912" cy="4873625"/>
          </a:xfrm>
        </p:spPr>
        <p:txBody>
          <a:bodyPr/>
          <a:lstStyle>
            <a:lvl1pPr marL="0" indent="0">
              <a:buNone/>
              <a:defRPr sz="3200">
                <a:solidFill>
                  <a:srgbClr val="C0000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solidFill>
                  <a:srgbClr val="C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81038" y="6356354"/>
            <a:ext cx="2228850" cy="365125"/>
          </a:xfrm>
          <a:prstGeom prst="rect">
            <a:avLst/>
          </a:prstGeom>
        </p:spPr>
        <p:txBody>
          <a:bodyPr/>
          <a:lstStyle/>
          <a:p>
            <a:fld id="{BC801A8F-7EC8-4971-AE05-41CB6C4587CC}" type="datetimeFigureOut">
              <a:rPr lang="zh-CN" altLang="en-US" smtClean="0"/>
              <a:t>2018/8/22</a:t>
            </a:fld>
            <a:endParaRPr lang="zh-CN" altLang="en-US"/>
          </a:p>
        </p:txBody>
      </p:sp>
      <p:sp>
        <p:nvSpPr>
          <p:cNvPr id="6" name="页脚占位符 5"/>
          <p:cNvSpPr>
            <a:spLocks noGrp="1"/>
          </p:cNvSpPr>
          <p:nvPr>
            <p:ph type="ftr" sz="quarter" idx="11"/>
          </p:nvPr>
        </p:nvSpPr>
        <p:spPr>
          <a:xfrm>
            <a:off x="3281365" y="6356354"/>
            <a:ext cx="3343275"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996114" y="6356354"/>
            <a:ext cx="2228850" cy="365125"/>
          </a:xfrm>
          <a:prstGeom prst="rect">
            <a:avLst/>
          </a:prstGeom>
        </p:spPr>
        <p:txBody>
          <a:bodyPr/>
          <a:lstStyle/>
          <a:p>
            <a:fld id="{7A76008C-0C47-47D2-94E8-6C5E682CED12}" type="slidenum">
              <a:rPr lang="zh-CN" altLang="en-US" smtClean="0"/>
              <a:t>‹#›</a:t>
            </a:fld>
            <a:endParaRPr lang="zh-CN" altLang="en-US"/>
          </a:p>
        </p:txBody>
      </p:sp>
    </p:spTree>
    <p:extLst>
      <p:ext uri="{BB962C8B-B14F-4D97-AF65-F5344CB8AC3E}">
        <p14:creationId xmlns:p14="http://schemas.microsoft.com/office/powerpoint/2010/main" val="192946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4" descr="应用部分3-05"/>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a:stretch/>
        </p:blipFill>
        <p:spPr bwMode="auto">
          <a:xfrm>
            <a:off x="0" y="-19050"/>
            <a:ext cx="9906000" cy="686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占位符 2"/>
          <p:cNvSpPr>
            <a:spLocks noGrp="1"/>
          </p:cNvSpPr>
          <p:nvPr>
            <p:ph type="body" idx="1"/>
          </p:nvPr>
        </p:nvSpPr>
        <p:spPr>
          <a:xfrm>
            <a:off x="681040" y="1146393"/>
            <a:ext cx="8543925" cy="503057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占位符 9"/>
          <p:cNvSpPr>
            <a:spLocks noGrp="1"/>
          </p:cNvSpPr>
          <p:nvPr>
            <p:ph type="title"/>
          </p:nvPr>
        </p:nvSpPr>
        <p:spPr>
          <a:xfrm>
            <a:off x="463324" y="390636"/>
            <a:ext cx="8543925" cy="346075"/>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671409312"/>
      </p:ext>
    </p:extLst>
  </p:cSld>
  <p:clrMap bg1="lt1" tx1="dk1" bg2="lt2" tx2="dk2" accent1="accent1" accent2="accent2" accent3="accent3" accent4="accent4" accent5="accent5" accent6="accent6" hlink="hlink" folHlink="folHlink"/>
  <p:sldLayoutIdLst>
    <p:sldLayoutId id="2147490114" r:id="rId1"/>
    <p:sldLayoutId id="2147490115" r:id="rId2"/>
    <p:sldLayoutId id="2147490116" r:id="rId3"/>
    <p:sldLayoutId id="2147490117" r:id="rId4"/>
    <p:sldLayoutId id="2147490118" r:id="rId5"/>
    <p:sldLayoutId id="2147490119" r:id="rId6"/>
    <p:sldLayoutId id="2147490120" r:id="rId7"/>
    <p:sldLayoutId id="2147490121" r:id="rId8"/>
    <p:sldLayoutId id="2147490122" r:id="rId9"/>
    <p:sldLayoutId id="2147490123" r:id="rId10"/>
    <p:sldLayoutId id="2147490124" r:id="rId11"/>
    <p:sldLayoutId id="2147490089" r:id="rId12"/>
    <p:sldLayoutId id="2147490090" r:id="rId13"/>
    <p:sldLayoutId id="2147490091" r:id="rId14"/>
    <p:sldLayoutId id="2147490092" r:id="rId15"/>
    <p:sldLayoutId id="2147490093" r:id="rId16"/>
    <p:sldLayoutId id="2147490072" r:id="rId1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00000"/>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00000"/>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c/otto-group-product-classification-challenge/discussion/14335"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7.xml"/><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2363"/>
            <a:ext cx="7429500" cy="1870604"/>
          </a:xfrm>
        </p:spPr>
        <p:txBody>
          <a:bodyPr anchor="ctr"/>
          <a:lstStyle/>
          <a:p>
            <a:r>
              <a:rPr lang="zh-CN" altLang="en-US" smtClean="0"/>
              <a:t>机器学习实践</a:t>
            </a:r>
            <a:endParaRPr lang="zh-CN" altLang="en-US" dirty="0"/>
          </a:p>
        </p:txBody>
      </p:sp>
      <p:sp>
        <p:nvSpPr>
          <p:cNvPr id="3" name="副标题 2"/>
          <p:cNvSpPr>
            <a:spLocks noGrp="1"/>
          </p:cNvSpPr>
          <p:nvPr>
            <p:ph type="subTitle" idx="1"/>
          </p:nvPr>
        </p:nvSpPr>
        <p:spPr>
          <a:xfrm>
            <a:off x="1159502" y="4341319"/>
            <a:ext cx="7429500" cy="1451429"/>
          </a:xfrm>
        </p:spPr>
        <p:txBody>
          <a:bodyPr>
            <a:normAutofit/>
          </a:bodyPr>
          <a:lstStyle/>
          <a:p>
            <a:pPr algn="l"/>
            <a:r>
              <a:rPr lang="zh-CN" altLang="en-US" smtClean="0"/>
              <a:t>                                   李国瑞</a:t>
            </a:r>
            <a:endParaRPr lang="en-US" altLang="zh-CN" dirty="0" smtClean="0"/>
          </a:p>
        </p:txBody>
      </p:sp>
    </p:spTree>
    <p:extLst>
      <p:ext uri="{BB962C8B-B14F-4D97-AF65-F5344CB8AC3E}">
        <p14:creationId xmlns:p14="http://schemas.microsoft.com/office/powerpoint/2010/main" val="4207155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a:solidFill>
                  <a:schemeClr val="tx1">
                    <a:lumMod val="75000"/>
                  </a:schemeClr>
                </a:solidFill>
                <a:latin typeface="微软雅黑" pitchFamily="34" charset="-122"/>
                <a:ea typeface="微软雅黑" pitchFamily="34" charset="-122"/>
                <a:cs typeface="Arial Unicode MS" pitchFamily="34" charset="-122"/>
              </a:rPr>
              <a:t>基本概念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分类（</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classfication</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）示例</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35" name="TextBox 3"/>
          <p:cNvSpPr txBox="1"/>
          <p:nvPr/>
        </p:nvSpPr>
        <p:spPr>
          <a:xfrm>
            <a:off x="402644" y="1022350"/>
            <a:ext cx="676777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PR</a:t>
            </a:r>
            <a:r>
              <a:rPr lang="zh-CN" altLang="en-US" sz="2000" dirty="0" smtClean="0">
                <a:latin typeface="微软雅黑" panose="020B0503020204020204" pitchFamily="34" charset="-122"/>
                <a:ea typeface="微软雅黑" panose="020B0503020204020204" pitchFamily="34" charset="-122"/>
              </a:rPr>
              <a:t>曲线</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3513" y="1637943"/>
            <a:ext cx="6842768" cy="5132076"/>
          </a:xfrm>
          <a:prstGeom prst="rect">
            <a:avLst/>
          </a:prstGeom>
        </p:spPr>
      </p:pic>
    </p:spTree>
    <p:extLst>
      <p:ext uri="{BB962C8B-B14F-4D97-AF65-F5344CB8AC3E}">
        <p14:creationId xmlns:p14="http://schemas.microsoft.com/office/powerpoint/2010/main" val="3849313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a:solidFill>
                  <a:schemeClr val="tx1">
                    <a:lumMod val="75000"/>
                  </a:schemeClr>
                </a:solidFill>
                <a:latin typeface="微软雅黑" pitchFamily="34" charset="-122"/>
                <a:ea typeface="微软雅黑" pitchFamily="34" charset="-122"/>
                <a:cs typeface="Arial Unicode MS" pitchFamily="34" charset="-122"/>
              </a:rPr>
              <a:t>基本概念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分类（</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classfication</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）示例</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35" name="TextBox 3"/>
          <p:cNvSpPr txBox="1"/>
          <p:nvPr/>
        </p:nvSpPr>
        <p:spPr>
          <a:xfrm>
            <a:off x="402644" y="1022350"/>
            <a:ext cx="6767776"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ROC</a:t>
            </a:r>
            <a:r>
              <a:rPr lang="zh-CN" altLang="en-US" sz="2000" dirty="0" smtClean="0">
                <a:latin typeface="微软雅黑" panose="020B0503020204020204" pitchFamily="34" charset="-122"/>
                <a:ea typeface="微软雅黑" panose="020B0503020204020204" pitchFamily="34" charset="-122"/>
              </a:rPr>
              <a:t>曲线</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6072" y="1422460"/>
            <a:ext cx="6210307" cy="4657730"/>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966524" y="3226951"/>
                <a:ext cx="1837636" cy="524374"/>
              </a:xfrm>
              <a:prstGeom prst="rect">
                <a:avLst/>
              </a:prstGeom>
              <a:noFill/>
            </p:spPr>
            <p:txBody>
              <a:bodyPr wrap="square" lIns="0" tIns="0" rIns="0" bIns="0" rtlCol="0">
                <a:spAutoFit/>
              </a:bodyPr>
              <a:lstStyle>
                <a:defPPr>
                  <a:defRPr lang="en-US"/>
                </a:defPPr>
                <a:lvl1pPr>
                  <a:defRPr sz="2000" i="1">
                    <a:solidFill>
                      <a:srgbClr val="000000"/>
                    </a:solidFill>
                    <a:latin typeface="Cambria Math" panose="02040503050406030204" pitchFamily="18" charset="0"/>
                  </a:defRPr>
                </a:lvl1pPr>
              </a:lstStyle>
              <a:p>
                <a:r>
                  <a:rPr lang="en-US" altLang="zh-CN" sz="2400" dirty="0"/>
                  <a:t>TPR </a:t>
                </a:r>
                <a14:m>
                  <m:oMath xmlns:m="http://schemas.openxmlformats.org/officeDocument/2006/math">
                    <m:r>
                      <a:rPr lang="en-US" altLang="zh-CN" sz="2400">
                        <a:latin typeface="Cambria Math"/>
                      </a:rPr>
                      <m:t>=</m:t>
                    </m:r>
                    <m:f>
                      <m:fPr>
                        <m:ctrlPr>
                          <a:rPr lang="en-US" altLang="zh-CN" sz="2400" i="1">
                            <a:latin typeface="Cambria Math"/>
                          </a:rPr>
                        </m:ctrlPr>
                      </m:fPr>
                      <m:num>
                        <m:r>
                          <a:rPr lang="en-US" altLang="zh-CN" sz="2400">
                            <a:latin typeface="Cambria Math"/>
                          </a:rPr>
                          <m:t>𝑇𝑃</m:t>
                        </m:r>
                      </m:num>
                      <m:den>
                        <m:r>
                          <a:rPr lang="en-US" altLang="zh-CN" sz="2400">
                            <a:latin typeface="Cambria Math"/>
                          </a:rPr>
                          <m:t>𝑇𝑃</m:t>
                        </m:r>
                        <m:r>
                          <a:rPr lang="en-US" altLang="zh-CN" sz="2400">
                            <a:latin typeface="Cambria Math"/>
                          </a:rPr>
                          <m:t>+</m:t>
                        </m:r>
                        <m:r>
                          <a:rPr lang="en-US" altLang="zh-CN" sz="2400">
                            <a:latin typeface="Cambria Math"/>
                          </a:rPr>
                          <m:t>𝐹𝑁</m:t>
                        </m:r>
                      </m:den>
                    </m:f>
                  </m:oMath>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966524" y="3226951"/>
                <a:ext cx="1837636" cy="524374"/>
              </a:xfrm>
              <a:prstGeom prst="rect">
                <a:avLst/>
              </a:prstGeom>
              <a:blipFill rotWithShape="0">
                <a:blip r:embed="rId4"/>
                <a:stretch>
                  <a:fillRect l="-10299" t="-4651" b="-186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332784" y="6163440"/>
                <a:ext cx="1837636" cy="524374"/>
              </a:xfrm>
              <a:prstGeom prst="rect">
                <a:avLst/>
              </a:prstGeom>
              <a:noFill/>
            </p:spPr>
            <p:txBody>
              <a:bodyPr wrap="square" lIns="0" tIns="0" rIns="0" bIns="0" rtlCol="0">
                <a:spAutoFit/>
              </a:bodyPr>
              <a:lstStyle>
                <a:defPPr>
                  <a:defRPr lang="en-US"/>
                </a:defPPr>
                <a:lvl1pPr>
                  <a:defRPr sz="2400" i="1">
                    <a:solidFill>
                      <a:srgbClr val="000000"/>
                    </a:solidFill>
                    <a:latin typeface="Cambria Math" panose="02040503050406030204" pitchFamily="18" charset="0"/>
                  </a:defRPr>
                </a:lvl1pPr>
              </a:lstStyle>
              <a:p>
                <a:r>
                  <a:rPr lang="en-US" altLang="zh-CN" dirty="0"/>
                  <a:t>FPR </a:t>
                </a:r>
                <a14:m>
                  <m:oMath xmlns:m="http://schemas.openxmlformats.org/officeDocument/2006/math">
                    <m:r>
                      <a:rPr lang="en-US" altLang="zh-CN">
                        <a:latin typeface="Cambria Math"/>
                      </a:rPr>
                      <m:t>=</m:t>
                    </m:r>
                    <m:f>
                      <m:fPr>
                        <m:ctrlPr>
                          <a:rPr lang="en-US" altLang="zh-CN" i="1">
                            <a:latin typeface="Cambria Math"/>
                          </a:rPr>
                        </m:ctrlPr>
                      </m:fPr>
                      <m:num>
                        <m:r>
                          <a:rPr lang="en-US" altLang="zh-CN">
                            <a:latin typeface="Cambria Math"/>
                          </a:rPr>
                          <m:t>𝐹𝑃</m:t>
                        </m:r>
                      </m:num>
                      <m:den>
                        <m:r>
                          <a:rPr lang="en-US" altLang="zh-CN">
                            <a:latin typeface="Cambria Math"/>
                          </a:rPr>
                          <m:t>𝑇𝐹</m:t>
                        </m:r>
                        <m:r>
                          <a:rPr lang="en-US" altLang="zh-CN">
                            <a:latin typeface="Cambria Math"/>
                          </a:rPr>
                          <m:t>+</m:t>
                        </m:r>
                        <m:r>
                          <a:rPr lang="en-US" altLang="zh-CN">
                            <a:latin typeface="Cambria Math"/>
                          </a:rPr>
                          <m:t>𝐹𝑃</m:t>
                        </m:r>
                      </m:den>
                    </m:f>
                  </m:oMath>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332784" y="6163440"/>
                <a:ext cx="1837636" cy="524374"/>
              </a:xfrm>
              <a:prstGeom prst="rect">
                <a:avLst/>
              </a:prstGeom>
              <a:blipFill rotWithShape="0">
                <a:blip r:embed="rId5"/>
                <a:stretch>
                  <a:fillRect l="-10299" t="-4651" b="-18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0297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基本概念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机器学习</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数据挖掘流程</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8410" y="975920"/>
            <a:ext cx="5649479" cy="5660148"/>
          </a:xfrm>
          <a:prstGeom prst="rect">
            <a:avLst/>
          </a:prstGeom>
        </p:spPr>
      </p:pic>
      <p:sp>
        <p:nvSpPr>
          <p:cNvPr id="8" name="TextBox 7"/>
          <p:cNvSpPr txBox="1"/>
          <p:nvPr/>
        </p:nvSpPr>
        <p:spPr>
          <a:xfrm>
            <a:off x="483380" y="960876"/>
            <a:ext cx="3313116" cy="590895"/>
          </a:xfrm>
          <a:prstGeom prst="rect">
            <a:avLst/>
          </a:prstGeom>
          <a:noFill/>
        </p:spPr>
        <p:txBody>
          <a:bodyPr wrap="square" lIns="219419" tIns="109710" rIns="219419" bIns="109710" rtlCol="0">
            <a:spAutoFit/>
          </a:bodyPr>
          <a:lstStyle/>
          <a:p>
            <a:pPr algn="just" defTabSz="1828434" eaLnBrk="1" fontAlgn="auto" hangingPunct="1">
              <a:spcBef>
                <a:spcPts val="0"/>
              </a:spcBef>
              <a:spcAft>
                <a:spcPts val="0"/>
              </a:spcAft>
            </a:pPr>
            <a:r>
              <a:rPr lang="zh-CN" altLang="en-US" sz="2400" smtClean="0">
                <a:solidFill>
                  <a:srgbClr val="445469"/>
                </a:solidFill>
                <a:latin typeface="微软雅黑" panose="020B0503020204020204" pitchFamily="34" charset="-122"/>
                <a:ea typeface="微软雅黑" panose="020B0503020204020204" pitchFamily="34" charset="-122"/>
                <a:cs typeface="Aparajita" panose="020B0604020202020204" pitchFamily="34" charset="0"/>
              </a:rPr>
              <a:t>业务理解</a:t>
            </a:r>
            <a:endParaRPr lang="en-US" sz="2400" dirty="0">
              <a:solidFill>
                <a:srgbClr val="445469"/>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10" name="TextBox 9"/>
          <p:cNvSpPr txBox="1"/>
          <p:nvPr/>
        </p:nvSpPr>
        <p:spPr>
          <a:xfrm>
            <a:off x="500636" y="1996199"/>
            <a:ext cx="3295859" cy="590895"/>
          </a:xfrm>
          <a:prstGeom prst="rect">
            <a:avLst/>
          </a:prstGeom>
          <a:noFill/>
        </p:spPr>
        <p:txBody>
          <a:bodyPr wrap="square" lIns="219419" tIns="109710" rIns="219419" bIns="109710" rtlCol="0">
            <a:spAutoFit/>
          </a:bodyPr>
          <a:lstStyle/>
          <a:p>
            <a:pPr algn="just" defTabSz="1828434" eaLnBrk="1" fontAlgn="auto" hangingPunct="1">
              <a:spcBef>
                <a:spcPts val="0"/>
              </a:spcBef>
              <a:spcAft>
                <a:spcPts val="0"/>
              </a:spcAft>
            </a:pPr>
            <a:r>
              <a:rPr lang="zh-CN" altLang="en-US" sz="2400" dirty="0" smtClean="0">
                <a:solidFill>
                  <a:srgbClr val="445469"/>
                </a:solidFill>
                <a:latin typeface="微软雅黑" panose="020B0503020204020204" pitchFamily="34" charset="-122"/>
                <a:ea typeface="微软雅黑" panose="020B0503020204020204" pitchFamily="34" charset="-122"/>
                <a:cs typeface="Aparajita" panose="020B0604020202020204" pitchFamily="34" charset="0"/>
              </a:rPr>
              <a:t>数据理解</a:t>
            </a:r>
            <a:endParaRPr lang="en-US" sz="2400" dirty="0">
              <a:solidFill>
                <a:srgbClr val="445469"/>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11" name="TextBox 10"/>
          <p:cNvSpPr txBox="1"/>
          <p:nvPr/>
        </p:nvSpPr>
        <p:spPr>
          <a:xfrm>
            <a:off x="483378" y="2954833"/>
            <a:ext cx="3313117" cy="590895"/>
          </a:xfrm>
          <a:prstGeom prst="rect">
            <a:avLst/>
          </a:prstGeom>
          <a:noFill/>
        </p:spPr>
        <p:txBody>
          <a:bodyPr wrap="square" lIns="219419" tIns="109710" rIns="219419" bIns="109710" rtlCol="0">
            <a:spAutoFit/>
          </a:bodyPr>
          <a:lstStyle/>
          <a:p>
            <a:pPr algn="just" defTabSz="1828434" eaLnBrk="1" fontAlgn="auto" hangingPunct="1">
              <a:spcBef>
                <a:spcPts val="0"/>
              </a:spcBef>
              <a:spcAft>
                <a:spcPts val="0"/>
              </a:spcAft>
            </a:pPr>
            <a:r>
              <a:rPr lang="zh-CN" altLang="en-US" sz="2400" dirty="0" smtClean="0">
                <a:solidFill>
                  <a:srgbClr val="445469"/>
                </a:solidFill>
                <a:latin typeface="微软雅黑" panose="020B0503020204020204" pitchFamily="34" charset="-122"/>
                <a:ea typeface="微软雅黑" panose="020B0503020204020204" pitchFamily="34" charset="-122"/>
                <a:cs typeface="Aparajita" panose="020B0604020202020204" pitchFamily="34" charset="0"/>
              </a:rPr>
              <a:t>数据准备</a:t>
            </a:r>
            <a:endParaRPr lang="en-US" sz="2400" dirty="0">
              <a:solidFill>
                <a:srgbClr val="445469"/>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12" name="TextBox 11"/>
          <p:cNvSpPr txBox="1"/>
          <p:nvPr/>
        </p:nvSpPr>
        <p:spPr>
          <a:xfrm>
            <a:off x="483378" y="3913944"/>
            <a:ext cx="3313117" cy="590895"/>
          </a:xfrm>
          <a:prstGeom prst="rect">
            <a:avLst/>
          </a:prstGeom>
          <a:noFill/>
        </p:spPr>
        <p:txBody>
          <a:bodyPr wrap="square" lIns="219419" tIns="109710" rIns="219419" bIns="109710" rtlCol="0">
            <a:spAutoFit/>
          </a:bodyPr>
          <a:lstStyle/>
          <a:p>
            <a:pPr algn="just" defTabSz="1828434" eaLnBrk="1" fontAlgn="auto" hangingPunct="1">
              <a:spcBef>
                <a:spcPts val="0"/>
              </a:spcBef>
              <a:spcAft>
                <a:spcPts val="0"/>
              </a:spcAft>
            </a:pPr>
            <a:r>
              <a:rPr lang="zh-CN" altLang="en-US" sz="2400" smtClean="0">
                <a:solidFill>
                  <a:srgbClr val="445469"/>
                </a:solidFill>
                <a:latin typeface="微软雅黑" panose="020B0503020204020204" pitchFamily="34" charset="-122"/>
                <a:ea typeface="微软雅黑" panose="020B0503020204020204" pitchFamily="34" charset="-122"/>
                <a:cs typeface="Aparajita" panose="020B0604020202020204" pitchFamily="34" charset="0"/>
              </a:rPr>
              <a:t>模型搭建</a:t>
            </a:r>
            <a:endParaRPr lang="en-US" sz="2400" dirty="0">
              <a:solidFill>
                <a:srgbClr val="445469"/>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13" name="Round Same Side Corner Rectangle 511"/>
          <p:cNvSpPr/>
          <p:nvPr/>
        </p:nvSpPr>
        <p:spPr>
          <a:xfrm rot="10800000" flipH="1">
            <a:off x="514113" y="2063248"/>
            <a:ext cx="109698" cy="456795"/>
          </a:xfrm>
          <a:prstGeom prst="round2SameRect">
            <a:avLst>
              <a:gd name="adj1" fmla="val 50000"/>
              <a:gd name="adj2" fmla="val 50000"/>
            </a:avLst>
          </a:prstGeom>
          <a:solidFill>
            <a:srgbClr val="9BBB5C"/>
          </a:solidFill>
          <a:ln w="12700" cap="flat" cmpd="sng" algn="ctr">
            <a:noFill/>
            <a:prstDash val="solid"/>
            <a:miter lim="800000"/>
          </a:ln>
          <a:effectLst/>
        </p:spPr>
        <p:txBody>
          <a:bodyPr lIns="219419" tIns="109710" rIns="219419" bIns="109710"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bg-BG" sz="3600" b="0" i="0" u="none" strike="noStrike" kern="0" cap="none" spc="0" normalizeH="0" baseline="0" noProof="0" dirty="0" smtClean="0">
              <a:ln>
                <a:noFill/>
              </a:ln>
              <a:solidFill>
                <a:srgbClr val="445469"/>
              </a:solidFill>
              <a:effectLst/>
              <a:uLnTx/>
              <a:uFillTx/>
              <a:latin typeface="Lato Light"/>
              <a:ea typeface="微软雅黑"/>
              <a:cs typeface="+mn-cs"/>
            </a:endParaRPr>
          </a:p>
        </p:txBody>
      </p:sp>
      <p:sp>
        <p:nvSpPr>
          <p:cNvPr id="14" name="Round Same Side Corner Rectangle 512"/>
          <p:cNvSpPr/>
          <p:nvPr/>
        </p:nvSpPr>
        <p:spPr>
          <a:xfrm rot="10800000" flipH="1">
            <a:off x="509264" y="3021882"/>
            <a:ext cx="126953" cy="456795"/>
          </a:xfrm>
          <a:prstGeom prst="round2SameRect">
            <a:avLst>
              <a:gd name="adj1" fmla="val 50000"/>
              <a:gd name="adj2" fmla="val 50000"/>
            </a:avLst>
          </a:prstGeom>
          <a:solidFill>
            <a:srgbClr val="F29B26"/>
          </a:solidFill>
          <a:ln w="12700" cap="flat" cmpd="sng" algn="ctr">
            <a:noFill/>
            <a:prstDash val="solid"/>
            <a:miter lim="800000"/>
          </a:ln>
          <a:effectLst/>
        </p:spPr>
        <p:txBody>
          <a:bodyPr lIns="219419" tIns="109710" rIns="219419" bIns="109710"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bg-BG" sz="3600" b="0" i="0" u="none" strike="noStrike" kern="0" cap="none" spc="0" normalizeH="0" baseline="0" noProof="0" dirty="0" smtClean="0">
              <a:ln>
                <a:noFill/>
              </a:ln>
              <a:solidFill>
                <a:srgbClr val="445469"/>
              </a:solidFill>
              <a:effectLst/>
              <a:uLnTx/>
              <a:uFillTx/>
              <a:latin typeface="Lato Light"/>
              <a:ea typeface="微软雅黑"/>
              <a:cs typeface="+mn-cs"/>
            </a:endParaRPr>
          </a:p>
        </p:txBody>
      </p:sp>
      <p:sp>
        <p:nvSpPr>
          <p:cNvPr id="15" name="Round Same Side Corner Rectangle 513"/>
          <p:cNvSpPr/>
          <p:nvPr/>
        </p:nvSpPr>
        <p:spPr>
          <a:xfrm rot="10800000" flipH="1">
            <a:off x="514112" y="4003280"/>
            <a:ext cx="109698" cy="456795"/>
          </a:xfrm>
          <a:prstGeom prst="round2SameRect">
            <a:avLst>
              <a:gd name="adj1" fmla="val 50000"/>
              <a:gd name="adj2" fmla="val 50000"/>
            </a:avLst>
          </a:prstGeom>
          <a:solidFill>
            <a:srgbClr val="BD392F"/>
          </a:solidFill>
          <a:ln w="12700" cap="flat" cmpd="sng" algn="ctr">
            <a:noFill/>
            <a:prstDash val="solid"/>
            <a:miter lim="800000"/>
          </a:ln>
          <a:effectLst/>
        </p:spPr>
        <p:txBody>
          <a:bodyPr lIns="219419" tIns="109710" rIns="219419" bIns="109710"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bg-BG" sz="3600" b="0" i="0" u="none" strike="noStrike" kern="0" cap="none" spc="0" normalizeH="0" baseline="0" noProof="0" dirty="0" smtClean="0">
              <a:ln>
                <a:noFill/>
              </a:ln>
              <a:solidFill>
                <a:srgbClr val="445469"/>
              </a:solidFill>
              <a:effectLst/>
              <a:uLnTx/>
              <a:uFillTx/>
              <a:latin typeface="Lato Light"/>
              <a:ea typeface="微软雅黑"/>
              <a:cs typeface="+mn-cs"/>
            </a:endParaRPr>
          </a:p>
        </p:txBody>
      </p:sp>
      <p:sp>
        <p:nvSpPr>
          <p:cNvPr id="16" name="Round Same Side Corner Rectangle 514"/>
          <p:cNvSpPr/>
          <p:nvPr/>
        </p:nvSpPr>
        <p:spPr>
          <a:xfrm rot="10800000" flipH="1">
            <a:off x="500636" y="1007304"/>
            <a:ext cx="126954" cy="456795"/>
          </a:xfrm>
          <a:prstGeom prst="round2SameRect">
            <a:avLst>
              <a:gd name="adj1" fmla="val 50000"/>
              <a:gd name="adj2" fmla="val 50000"/>
            </a:avLst>
          </a:prstGeom>
          <a:solidFill>
            <a:srgbClr val="1EA185"/>
          </a:solidFill>
          <a:ln w="12700" cap="flat" cmpd="sng" algn="ctr">
            <a:noFill/>
            <a:prstDash val="solid"/>
            <a:miter lim="800000"/>
          </a:ln>
          <a:effectLst/>
        </p:spPr>
        <p:txBody>
          <a:bodyPr lIns="219419" tIns="109710" rIns="219419" bIns="109710"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bg-BG" sz="3600" b="0" i="0" u="none" strike="noStrike" kern="0" cap="none" spc="0" normalizeH="0" baseline="0" noProof="0" dirty="0" smtClean="0">
              <a:ln>
                <a:noFill/>
              </a:ln>
              <a:solidFill>
                <a:srgbClr val="445469"/>
              </a:solidFill>
              <a:effectLst/>
              <a:uLnTx/>
              <a:uFillTx/>
              <a:latin typeface="Lato Light"/>
              <a:ea typeface="微软雅黑"/>
              <a:cs typeface="+mn-cs"/>
            </a:endParaRPr>
          </a:p>
        </p:txBody>
      </p:sp>
      <p:sp>
        <p:nvSpPr>
          <p:cNvPr id="17" name="TextBox 16"/>
          <p:cNvSpPr txBox="1"/>
          <p:nvPr/>
        </p:nvSpPr>
        <p:spPr>
          <a:xfrm>
            <a:off x="500634" y="4919545"/>
            <a:ext cx="3295861" cy="590895"/>
          </a:xfrm>
          <a:prstGeom prst="rect">
            <a:avLst/>
          </a:prstGeom>
          <a:noFill/>
        </p:spPr>
        <p:txBody>
          <a:bodyPr wrap="square" lIns="219419" tIns="109710" rIns="219419" bIns="109710" rtlCol="0">
            <a:spAutoFit/>
          </a:bodyPr>
          <a:lstStyle/>
          <a:p>
            <a:pPr algn="just" defTabSz="1828434" eaLnBrk="1" fontAlgn="auto" hangingPunct="1">
              <a:spcBef>
                <a:spcPts val="0"/>
              </a:spcBef>
              <a:spcAft>
                <a:spcPts val="0"/>
              </a:spcAft>
            </a:pPr>
            <a:r>
              <a:rPr lang="zh-CN" altLang="en-US" sz="2400" smtClean="0">
                <a:solidFill>
                  <a:srgbClr val="445469"/>
                </a:solidFill>
                <a:latin typeface="微软雅黑" panose="020B0503020204020204" pitchFamily="34" charset="-122"/>
                <a:ea typeface="微软雅黑" panose="020B0503020204020204" pitchFamily="34" charset="-122"/>
                <a:cs typeface="Aparajita" panose="020B0604020202020204" pitchFamily="34" charset="0"/>
              </a:rPr>
              <a:t>模型评估</a:t>
            </a:r>
            <a:endParaRPr lang="en-US" sz="2400" dirty="0">
              <a:solidFill>
                <a:srgbClr val="445469"/>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18" name="TextBox 17"/>
          <p:cNvSpPr txBox="1"/>
          <p:nvPr/>
        </p:nvSpPr>
        <p:spPr>
          <a:xfrm>
            <a:off x="540724" y="5843716"/>
            <a:ext cx="3255771" cy="590895"/>
          </a:xfrm>
          <a:prstGeom prst="rect">
            <a:avLst/>
          </a:prstGeom>
          <a:noFill/>
        </p:spPr>
        <p:txBody>
          <a:bodyPr wrap="square" lIns="219419" tIns="109710" rIns="219419" bIns="109710" rtlCol="0">
            <a:spAutoFit/>
          </a:bodyPr>
          <a:lstStyle/>
          <a:p>
            <a:pPr algn="just" defTabSz="1828434" eaLnBrk="1" fontAlgn="auto" hangingPunct="1">
              <a:spcBef>
                <a:spcPts val="0"/>
              </a:spcBef>
              <a:spcAft>
                <a:spcPts val="0"/>
              </a:spcAft>
            </a:pPr>
            <a:r>
              <a:rPr lang="zh-CN" altLang="en-US" sz="2400" smtClean="0">
                <a:solidFill>
                  <a:srgbClr val="445469"/>
                </a:solidFill>
                <a:latin typeface="微软雅黑" panose="020B0503020204020204" pitchFamily="34" charset="-122"/>
                <a:ea typeface="微软雅黑" panose="020B0503020204020204" pitchFamily="34" charset="-122"/>
                <a:cs typeface="Aparajita" panose="020B0604020202020204" pitchFamily="34" charset="0"/>
              </a:rPr>
              <a:t>模型部署</a:t>
            </a:r>
            <a:endParaRPr lang="en-US" sz="2400" dirty="0">
              <a:solidFill>
                <a:srgbClr val="445469"/>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19" name="Round Same Side Corner Rectangle 517"/>
          <p:cNvSpPr/>
          <p:nvPr/>
        </p:nvSpPr>
        <p:spPr>
          <a:xfrm rot="10800000" flipH="1">
            <a:off x="540776" y="4986594"/>
            <a:ext cx="109698" cy="456795"/>
          </a:xfrm>
          <a:prstGeom prst="round2SameRect">
            <a:avLst>
              <a:gd name="adj1" fmla="val 50000"/>
              <a:gd name="adj2" fmla="val 50000"/>
            </a:avLst>
          </a:prstGeom>
          <a:solidFill>
            <a:srgbClr val="F29B26"/>
          </a:solidFill>
          <a:ln w="12700" cap="flat" cmpd="sng" algn="ctr">
            <a:noFill/>
            <a:prstDash val="solid"/>
            <a:miter lim="800000"/>
          </a:ln>
          <a:effectLst/>
        </p:spPr>
        <p:txBody>
          <a:bodyPr lIns="219419" tIns="109710" rIns="219419" bIns="109710"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bg-BG" sz="3600" b="0" i="0" u="none" strike="noStrike" kern="0" cap="none" spc="0" normalizeH="0" baseline="0" noProof="0" dirty="0" smtClean="0">
              <a:ln>
                <a:noFill/>
              </a:ln>
              <a:solidFill>
                <a:srgbClr val="445469"/>
              </a:solidFill>
              <a:effectLst/>
              <a:uLnTx/>
              <a:uFillTx/>
              <a:latin typeface="Lato Light"/>
              <a:ea typeface="微软雅黑"/>
              <a:cs typeface="+mn-cs"/>
            </a:endParaRPr>
          </a:p>
        </p:txBody>
      </p:sp>
      <p:sp>
        <p:nvSpPr>
          <p:cNvPr id="20" name="Round Same Side Corner Rectangle 518"/>
          <p:cNvSpPr/>
          <p:nvPr/>
        </p:nvSpPr>
        <p:spPr>
          <a:xfrm rot="10800000" flipH="1">
            <a:off x="540723" y="5910765"/>
            <a:ext cx="109698" cy="456795"/>
          </a:xfrm>
          <a:prstGeom prst="round2SameRect">
            <a:avLst>
              <a:gd name="adj1" fmla="val 50000"/>
              <a:gd name="adj2" fmla="val 50000"/>
            </a:avLst>
          </a:prstGeom>
          <a:solidFill>
            <a:srgbClr val="BD392F"/>
          </a:solidFill>
          <a:ln w="12700" cap="flat" cmpd="sng" algn="ctr">
            <a:noFill/>
            <a:prstDash val="solid"/>
            <a:miter lim="800000"/>
          </a:ln>
          <a:effectLst/>
        </p:spPr>
        <p:txBody>
          <a:bodyPr lIns="219419" tIns="109710" rIns="219419" bIns="109710"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bg-BG" sz="3600" b="0" i="0" u="none" strike="noStrike" kern="0" cap="none" spc="0" normalizeH="0" baseline="0" noProof="0" dirty="0" smtClean="0">
              <a:ln>
                <a:noFill/>
              </a:ln>
              <a:solidFill>
                <a:srgbClr val="445469"/>
              </a:solidFill>
              <a:effectLst/>
              <a:uLnTx/>
              <a:uFillTx/>
              <a:latin typeface="Lato Light"/>
              <a:ea typeface="微软雅黑"/>
              <a:cs typeface="+mn-cs"/>
            </a:endParaRPr>
          </a:p>
        </p:txBody>
      </p:sp>
    </p:spTree>
    <p:extLst>
      <p:ext uri="{BB962C8B-B14F-4D97-AF65-F5344CB8AC3E}">
        <p14:creationId xmlns:p14="http://schemas.microsoft.com/office/powerpoint/2010/main" val="746353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a:solidFill>
                  <a:schemeClr val="tx1">
                    <a:lumMod val="75000"/>
                  </a:schemeClr>
                </a:solidFill>
                <a:latin typeface="微软雅黑" pitchFamily="34" charset="-122"/>
                <a:ea typeface="微软雅黑" pitchFamily="34" charset="-122"/>
                <a:cs typeface="Arial Unicode MS" pitchFamily="34" charset="-122"/>
              </a:rPr>
              <a:t>购物</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圈内容评分</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35" name="TextBox 145"/>
          <p:cNvSpPr txBox="1"/>
          <p:nvPr/>
        </p:nvSpPr>
        <p:spPr>
          <a:xfrm>
            <a:off x="1328100" y="1123683"/>
            <a:ext cx="2596200" cy="283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a:lnSpc>
                <a:spcPct val="150000"/>
              </a:lnSpc>
              <a:defRPr sz="1400">
                <a:solidFill>
                  <a:schemeClr val="tx1">
                    <a:lumMod val="65000"/>
                    <a:lumOff val="35000"/>
                  </a:schemeClr>
                </a:solidFill>
                <a:latin typeface="微软雅黑" pitchFamily="34" charset="-122"/>
                <a:ea typeface="微软雅黑" pitchFamily="34" charset="-122"/>
              </a:defRPr>
            </a:lvl1pPr>
          </a:lstStyle>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zh-CN" sz="11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购物圈是微信手</a:t>
            </a:r>
            <a:r>
              <a:rPr kumimoji="0" lang="en-US" altLang="zh-CN" sz="11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Q</a:t>
            </a:r>
            <a:r>
              <a:rPr kumimoji="0" lang="zh-CN" altLang="zh-CN" sz="11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渠道特有的社交购物生态</a:t>
            </a:r>
            <a:r>
              <a:rPr kumimoji="0" lang="zh-CN" altLang="zh-CN"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，在</a:t>
            </a:r>
            <a:r>
              <a:rPr kumimoji="0" lang="zh-CN" altLang="zh-CN" sz="11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购物圈中，每天会产生大量的用户自产的内容，包括购物晒单、购物分享等繁多的内容</a:t>
            </a:r>
            <a:r>
              <a:rPr kumimoji="0" lang="zh-CN" altLang="en-US"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t>
            </a:r>
            <a:endParaRPr kumimoji="0" lang="en-US" altLang="zh-CN"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zh-CN" sz="11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面对每日产生</a:t>
            </a:r>
            <a:r>
              <a:rPr kumimoji="0" lang="zh-CN" altLang="zh-CN"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的</a:t>
            </a:r>
            <a:r>
              <a:rPr kumimoji="0" lang="zh-CN" altLang="en-US" sz="1100" b="1" i="0" u="none" strike="noStrike" kern="0" cap="none" spc="0" normalizeH="0" baseline="0" noProof="0" dirty="0">
                <a:ln>
                  <a:noFill/>
                </a:ln>
                <a:solidFill>
                  <a:prstClr val="black"/>
                </a:solidFill>
                <a:effectLst/>
                <a:uLnTx/>
                <a:uFillTx/>
                <a:latin typeface="微软雅黑" pitchFamily="34" charset="-122"/>
                <a:ea typeface="微软雅黑" pitchFamily="34" charset="-122"/>
              </a:rPr>
              <a:t>过</a:t>
            </a:r>
            <a:r>
              <a:rPr kumimoji="0" lang="zh-CN" altLang="en-US" sz="11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万篇</a:t>
            </a:r>
            <a:r>
              <a:rPr kumimoji="0" lang="zh-CN" altLang="zh-CN"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用户</a:t>
            </a:r>
            <a:r>
              <a:rPr kumimoji="0" lang="zh-CN" altLang="zh-CN" sz="11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自产内容，购物圈的运营同学目前需要对大批内容进行人工审核，</a:t>
            </a:r>
            <a:r>
              <a:rPr kumimoji="0" lang="zh-CN" altLang="zh-CN" sz="1100" b="1" i="0" u="none" strike="noStrike" kern="0" cap="none" spc="0" normalizeH="0" baseline="0" noProof="0" dirty="0">
                <a:ln>
                  <a:noFill/>
                </a:ln>
                <a:solidFill>
                  <a:prstClr val="black"/>
                </a:solidFill>
                <a:effectLst/>
                <a:uLnTx/>
                <a:uFillTx/>
                <a:latin typeface="微软雅黑" pitchFamily="34" charset="-122"/>
                <a:ea typeface="微软雅黑" pitchFamily="34" charset="-122"/>
              </a:rPr>
              <a:t>判断每篇内容是否能够通过审核以及是否能够被评为</a:t>
            </a:r>
            <a:r>
              <a:rPr kumimoji="0" lang="zh-CN" altLang="zh-CN" sz="11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精选</a:t>
            </a:r>
            <a:r>
              <a:rPr kumimoji="0" lang="zh-CN" altLang="en-US"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t>
            </a:r>
            <a:endParaRPr kumimoji="0" lang="en-US" altLang="zh-CN" sz="11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36" name="圆角矩形 35"/>
          <p:cNvSpPr/>
          <p:nvPr/>
        </p:nvSpPr>
        <p:spPr>
          <a:xfrm>
            <a:off x="497193" y="1264385"/>
            <a:ext cx="720080" cy="1872208"/>
          </a:xfrm>
          <a:prstGeom prst="roundRect">
            <a:avLst/>
          </a:prstGeom>
          <a:solidFill>
            <a:sysClr val="window" lastClr="FFFFFF"/>
          </a:solidFill>
          <a:ln w="25400" cap="flat" cmpd="sng" algn="ctr">
            <a:solidFill>
              <a:srgbClr val="C0504D"/>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black"/>
              </a:solidFill>
              <a:effectLst/>
              <a:uLnTx/>
              <a:uFillTx/>
              <a:latin typeface="Franklin Gothic Book"/>
              <a:ea typeface="黑体"/>
              <a:cs typeface="+mn-cs"/>
            </a:endParaRPr>
          </a:p>
        </p:txBody>
      </p:sp>
      <p:sp>
        <p:nvSpPr>
          <p:cNvPr id="37" name="TextBox 36"/>
          <p:cNvSpPr txBox="1"/>
          <p:nvPr/>
        </p:nvSpPr>
        <p:spPr>
          <a:xfrm>
            <a:off x="568080" y="1493163"/>
            <a:ext cx="553998" cy="1414655"/>
          </a:xfrm>
          <a:prstGeom prst="rect">
            <a:avLst/>
          </a:prstGeom>
          <a:noFill/>
        </p:spPr>
        <p:txBody>
          <a:bodyPr vert="eaVert" wrap="square" rtlCol="0">
            <a:spAutoFit/>
          </a:bodyPr>
          <a:lstStyle/>
          <a:p>
            <a:pPr eaLnBrk="1" fontAlgn="auto" hangingPunct="1">
              <a:spcBef>
                <a:spcPts val="0"/>
              </a:spcBef>
              <a:spcAft>
                <a:spcPts val="0"/>
              </a:spcAft>
            </a:pPr>
            <a:r>
              <a:rPr lang="zh-CN" altLang="en-US" sz="2400" b="1" dirty="0" smtClean="0">
                <a:solidFill>
                  <a:srgbClr val="C00000"/>
                </a:solidFill>
                <a:latin typeface="Franklin Gothic Book"/>
                <a:ea typeface="黑体"/>
              </a:rPr>
              <a:t>项目背景</a:t>
            </a:r>
            <a:endParaRPr lang="zh-CN" altLang="en-US" sz="2400" b="1" dirty="0">
              <a:solidFill>
                <a:srgbClr val="C00000"/>
              </a:solidFill>
              <a:latin typeface="Franklin Gothic Book"/>
              <a:ea typeface="黑体"/>
            </a:endParaRPr>
          </a:p>
        </p:txBody>
      </p:sp>
      <p:sp>
        <p:nvSpPr>
          <p:cNvPr id="38" name="TextBox 145"/>
          <p:cNvSpPr txBox="1"/>
          <p:nvPr/>
        </p:nvSpPr>
        <p:spPr>
          <a:xfrm>
            <a:off x="1328100" y="4205174"/>
            <a:ext cx="25962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a:lnSpc>
                <a:spcPct val="150000"/>
              </a:lnSpc>
              <a:defRPr sz="1400">
                <a:solidFill>
                  <a:schemeClr val="tx1">
                    <a:lumMod val="65000"/>
                    <a:lumOff val="35000"/>
                  </a:schemeClr>
                </a:solidFill>
                <a:latin typeface="微软雅黑" pitchFamily="34" charset="-122"/>
                <a:ea typeface="微软雅黑" pitchFamily="34" charset="-122"/>
              </a:defRPr>
            </a:lvl1pPr>
          </a:lstStyle>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en-US"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对购物圈每日产生的</a:t>
            </a:r>
            <a:r>
              <a:rPr kumimoji="0" lang="en-US" altLang="zh-CN" sz="11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UGC</a:t>
            </a:r>
            <a:r>
              <a:rPr kumimoji="0" lang="zh-CN" altLang="en-US" sz="11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短文章</a:t>
            </a:r>
            <a:r>
              <a:rPr kumimoji="0" lang="zh-CN" altLang="en-US" sz="1100" b="0" i="0" u="none" strike="noStrike" kern="0" cap="none" spc="0" normalizeH="0" baseline="0" noProof="0" smtClean="0">
                <a:ln>
                  <a:noFill/>
                </a:ln>
                <a:solidFill>
                  <a:prstClr val="black"/>
                </a:solidFill>
                <a:effectLst/>
                <a:uLnTx/>
                <a:uFillTx/>
                <a:latin typeface="微软雅黑" pitchFamily="34" charset="-122"/>
                <a:ea typeface="微软雅黑" pitchFamily="34" charset="-122"/>
              </a:rPr>
              <a:t>评分；</a:t>
            </a:r>
            <a:endParaRPr kumimoji="0" lang="en-US" altLang="zh-CN"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en-US"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运营审核同学通过</a:t>
            </a:r>
            <a:r>
              <a:rPr kumimoji="0" lang="zh-CN" altLang="en-US" sz="11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查阅一小部分文章（评分较高的文章），</a:t>
            </a:r>
            <a:r>
              <a:rPr kumimoji="0" lang="zh-CN" altLang="en-US"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而不需查阅</a:t>
            </a:r>
            <a:r>
              <a:rPr kumimoji="0" lang="zh-CN" altLang="en-US" sz="11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全部</a:t>
            </a:r>
            <a:r>
              <a:rPr kumimoji="0" lang="zh-CN" altLang="en-US"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文章，即可挑选出与</a:t>
            </a:r>
            <a:r>
              <a:rPr kumimoji="0" lang="zh-CN" altLang="en-US" sz="11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按</a:t>
            </a:r>
            <a:r>
              <a:rPr kumimoji="0" lang="zh-CN" altLang="zh-CN" sz="11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原有机制下审核全部文章后</a:t>
            </a:r>
            <a:r>
              <a:rPr kumimoji="0" lang="zh-CN" altLang="zh-CN" sz="1100" b="1" i="0" u="none" strike="noStrike" kern="0" cap="none" spc="0" normalizeH="0" baseline="0" noProof="0" dirty="0">
                <a:ln>
                  <a:noFill/>
                </a:ln>
                <a:solidFill>
                  <a:prstClr val="black"/>
                </a:solidFill>
                <a:effectLst/>
                <a:uLnTx/>
                <a:uFillTx/>
                <a:latin typeface="微软雅黑" pitchFamily="34" charset="-122"/>
                <a:ea typeface="微软雅黑" pitchFamily="34" charset="-122"/>
              </a:rPr>
              <a:t>数量相当的高质量</a:t>
            </a:r>
            <a:r>
              <a:rPr kumimoji="0" lang="zh-CN" altLang="zh-CN" sz="1100" b="1" i="0" u="none" strike="noStrike" kern="0" cap="none" spc="0" normalizeH="0" baseline="0" noProof="0">
                <a:ln>
                  <a:noFill/>
                </a:ln>
                <a:solidFill>
                  <a:prstClr val="black"/>
                </a:solidFill>
                <a:effectLst/>
                <a:uLnTx/>
                <a:uFillTx/>
                <a:latin typeface="微软雅黑" pitchFamily="34" charset="-122"/>
                <a:ea typeface="微软雅黑" pitchFamily="34" charset="-122"/>
              </a:rPr>
              <a:t>文章</a:t>
            </a:r>
            <a:r>
              <a:rPr kumimoji="0" lang="zh-CN" altLang="en-US" sz="1100" b="0" i="0" u="none" strike="noStrike" kern="0" cap="none" spc="0" normalizeH="0" baseline="0" noProof="0" smtClean="0">
                <a:ln>
                  <a:noFill/>
                </a:ln>
                <a:solidFill>
                  <a:prstClr val="black"/>
                </a:solidFill>
                <a:effectLst/>
                <a:uLnTx/>
                <a:uFillTx/>
                <a:latin typeface="微软雅黑" pitchFamily="34" charset="-122"/>
                <a:ea typeface="微软雅黑" pitchFamily="34" charset="-122"/>
              </a:rPr>
              <a:t>；</a:t>
            </a:r>
            <a:endParaRPr kumimoji="0" lang="en-US" altLang="zh-CN"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en-US"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构建</a:t>
            </a:r>
            <a:r>
              <a:rPr kumimoji="0" lang="zh-CN" altLang="en-US" sz="11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实时</a:t>
            </a:r>
            <a:r>
              <a:rPr kumimoji="0" lang="zh-CN" altLang="en-US"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以及</a:t>
            </a:r>
            <a:r>
              <a:rPr kumimoji="0" lang="zh-CN" altLang="en-US" sz="11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离线</a:t>
            </a:r>
            <a:r>
              <a:rPr kumimoji="0" lang="zh-CN" altLang="en-US" sz="11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两套</a:t>
            </a:r>
            <a:r>
              <a:rPr kumimoji="0" lang="zh-CN" altLang="en-US" sz="1100" b="0" i="0" u="none" strike="noStrike" kern="0" cap="none" spc="0" normalizeH="0" baseline="0" noProof="0" smtClean="0">
                <a:ln>
                  <a:noFill/>
                </a:ln>
                <a:solidFill>
                  <a:prstClr val="black"/>
                </a:solidFill>
                <a:effectLst/>
                <a:uLnTx/>
                <a:uFillTx/>
                <a:latin typeface="微软雅黑" pitchFamily="34" charset="-122"/>
                <a:ea typeface="微软雅黑" pitchFamily="34" charset="-122"/>
              </a:rPr>
              <a:t>评分模型。</a:t>
            </a:r>
            <a:endParaRPr kumimoji="0" lang="en-US" altLang="zh-CN" sz="11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39" name="圆角矩形 38"/>
          <p:cNvSpPr/>
          <p:nvPr/>
        </p:nvSpPr>
        <p:spPr>
          <a:xfrm>
            <a:off x="497193" y="4205174"/>
            <a:ext cx="720080" cy="1872208"/>
          </a:xfrm>
          <a:prstGeom prst="roundRect">
            <a:avLst/>
          </a:prstGeom>
          <a:solidFill>
            <a:sysClr val="window" lastClr="FFFFFF"/>
          </a:solidFill>
          <a:ln w="25400" cap="flat" cmpd="sng" algn="ctr">
            <a:solidFill>
              <a:srgbClr val="C0504D"/>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black"/>
              </a:solidFill>
              <a:effectLst/>
              <a:uLnTx/>
              <a:uFillTx/>
              <a:latin typeface="Franklin Gothic Book"/>
              <a:ea typeface="黑体"/>
              <a:cs typeface="+mn-cs"/>
            </a:endParaRPr>
          </a:p>
        </p:txBody>
      </p:sp>
      <p:sp>
        <p:nvSpPr>
          <p:cNvPr id="40" name="TextBox 39"/>
          <p:cNvSpPr txBox="1"/>
          <p:nvPr/>
        </p:nvSpPr>
        <p:spPr>
          <a:xfrm>
            <a:off x="568080" y="4433954"/>
            <a:ext cx="553998" cy="1414655"/>
          </a:xfrm>
          <a:prstGeom prst="rect">
            <a:avLst/>
          </a:prstGeom>
          <a:noFill/>
        </p:spPr>
        <p:txBody>
          <a:bodyPr vert="eaVert" wrap="square" rtlCol="0">
            <a:spAutoFit/>
          </a:bodyPr>
          <a:lstStyle/>
          <a:p>
            <a:pPr eaLnBrk="1" fontAlgn="auto" hangingPunct="1">
              <a:spcBef>
                <a:spcPts val="0"/>
              </a:spcBef>
              <a:spcAft>
                <a:spcPts val="0"/>
              </a:spcAft>
            </a:pPr>
            <a:r>
              <a:rPr lang="zh-CN" altLang="en-US" sz="2400" b="1" dirty="0" smtClean="0">
                <a:solidFill>
                  <a:srgbClr val="C00000"/>
                </a:solidFill>
                <a:latin typeface="Franklin Gothic Book"/>
                <a:ea typeface="黑体"/>
              </a:rPr>
              <a:t>工作目标</a:t>
            </a:r>
            <a:endParaRPr lang="zh-CN" altLang="en-US" sz="2400" b="1" dirty="0">
              <a:solidFill>
                <a:srgbClr val="C00000"/>
              </a:solidFill>
              <a:latin typeface="Franklin Gothic Book"/>
              <a:ea typeface="黑体"/>
            </a:endParaRPr>
          </a:p>
        </p:txBody>
      </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284" y="2702873"/>
            <a:ext cx="5412834" cy="3145736"/>
          </a:xfrm>
          <a:prstGeom prst="rect">
            <a:avLst/>
          </a:prstGeom>
        </p:spPr>
      </p:pic>
      <p:sp>
        <p:nvSpPr>
          <p:cNvPr id="42" name="圆角矩形 41"/>
          <p:cNvSpPr/>
          <p:nvPr/>
        </p:nvSpPr>
        <p:spPr>
          <a:xfrm>
            <a:off x="4812656" y="1670972"/>
            <a:ext cx="3862089" cy="663780"/>
          </a:xfrm>
          <a:prstGeom prst="roundRect">
            <a:avLst/>
          </a:prstGeom>
          <a:solidFill>
            <a:sysClr val="window" lastClr="FFFFFF"/>
          </a:solidFill>
          <a:ln w="25400" cap="flat" cmpd="sng" algn="ctr">
            <a:solidFill>
              <a:srgbClr val="C0504D"/>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C00000"/>
                </a:solidFill>
                <a:effectLst/>
                <a:uLnTx/>
                <a:uFillTx/>
                <a:latin typeface="Franklin Gothic Book"/>
                <a:ea typeface="黑体"/>
                <a:cs typeface="+mn-cs"/>
              </a:rPr>
              <a:t>购物圈内容审核后台示例</a:t>
            </a:r>
          </a:p>
        </p:txBody>
      </p:sp>
    </p:spTree>
    <p:extLst>
      <p:ext uri="{BB962C8B-B14F-4D97-AF65-F5344CB8AC3E}">
        <p14:creationId xmlns:p14="http://schemas.microsoft.com/office/powerpoint/2010/main" val="77167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业务流程分析与特征选取</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11" name="TextBox 145"/>
          <p:cNvSpPr txBox="1"/>
          <p:nvPr/>
        </p:nvSpPr>
        <p:spPr>
          <a:xfrm>
            <a:off x="387800" y="981522"/>
            <a:ext cx="9029250" cy="574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a:lnSpc>
                <a:spcPct val="150000"/>
              </a:lnSpc>
              <a:defRPr sz="1400">
                <a:solidFill>
                  <a:schemeClr val="tx1">
                    <a:lumMod val="65000"/>
                    <a:lumOff val="35000"/>
                  </a:schemeClr>
                </a:solidFill>
                <a:latin typeface="微软雅黑" pitchFamily="34" charset="-122"/>
                <a:ea typeface="微软雅黑" pitchFamily="34" charset="-122"/>
              </a:defRPr>
            </a:lvl1pPr>
          </a:lstStyle>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en-US" sz="12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用户</a:t>
            </a:r>
            <a:r>
              <a:rPr kumimoji="0" lang="en-US" altLang="zh-CN" sz="12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UGC</a:t>
            </a:r>
            <a:r>
              <a:rPr kumimoji="0" lang="zh-CN" altLang="en-US" sz="12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短文章分为两种类型，分别有各自对应的业务审核流程</a:t>
            </a:r>
            <a:endParaRPr kumimoji="0" lang="en-US" altLang="zh-CN" sz="12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ü"/>
              <a:tabLst/>
              <a:defRPr/>
            </a:pPr>
            <a:r>
              <a:rPr kumimoji="0" lang="zh-CN" altLang="en-US" sz="1600" b="0" i="0" u="none" strike="noStrike" kern="0" cap="none" spc="0" normalizeH="0" baseline="0" noProof="0" dirty="0" smtClean="0">
                <a:ln>
                  <a:noFill/>
                </a:ln>
                <a:solidFill>
                  <a:prstClr val="black"/>
                </a:solidFill>
                <a:effectLst/>
                <a:uLnTx/>
                <a:uFillTx/>
                <a:latin typeface="微软雅黑"/>
                <a:ea typeface="微软雅黑"/>
              </a:rPr>
              <a:t>购物圈前端发表：</a:t>
            </a:r>
            <a:r>
              <a:rPr kumimoji="0" lang="zh-CN" altLang="en-US" sz="1600" b="1" i="0" u="none" strike="noStrike" kern="0" cap="none" spc="0" normalizeH="0" baseline="0" noProof="0" dirty="0" smtClean="0">
                <a:ln>
                  <a:noFill/>
                </a:ln>
                <a:solidFill>
                  <a:srgbClr val="C00000"/>
                </a:solidFill>
                <a:effectLst/>
                <a:uLnTx/>
                <a:uFillTx/>
                <a:latin typeface="微软雅黑"/>
                <a:ea typeface="微软雅黑"/>
              </a:rPr>
              <a:t>先发后审</a:t>
            </a:r>
            <a:endParaRPr kumimoji="0" lang="en-US" altLang="zh-CN" sz="1600" b="1" i="0" u="none" strike="noStrike" kern="0" cap="none" spc="0" normalizeH="0" baseline="0" noProof="0" dirty="0" smtClean="0">
              <a:ln>
                <a:noFill/>
              </a:ln>
              <a:solidFill>
                <a:srgbClr val="C00000"/>
              </a:solidFill>
              <a:effectLst/>
              <a:uLnTx/>
              <a:uFillTx/>
              <a:latin typeface="微软雅黑"/>
              <a:ea typeface="微软雅黑"/>
            </a:endParaRPr>
          </a:p>
          <a:p>
            <a:pPr marL="742950" marR="0" lvl="1" indent="-285750"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ü"/>
              <a:tabLst/>
              <a:defRPr/>
            </a:pPr>
            <a:r>
              <a:rPr kumimoji="0" lang="zh-CN" altLang="en-US" sz="1600" b="0" i="0" u="none" strike="noStrike" kern="0" cap="none" spc="0" normalizeH="0" baseline="0" noProof="0" dirty="0" smtClean="0">
                <a:ln>
                  <a:noFill/>
                </a:ln>
                <a:solidFill>
                  <a:prstClr val="black"/>
                </a:solidFill>
                <a:effectLst/>
                <a:uLnTx/>
                <a:uFillTx/>
                <a:latin typeface="微软雅黑"/>
                <a:ea typeface="微软雅黑"/>
              </a:rPr>
              <a:t>评价晒单：</a:t>
            </a:r>
            <a:r>
              <a:rPr kumimoji="0" lang="zh-CN" altLang="en-US" sz="1600" b="1" i="0" u="none" strike="noStrike" kern="0" cap="none" spc="0" normalizeH="0" baseline="0" noProof="0" dirty="0" smtClean="0">
                <a:ln>
                  <a:noFill/>
                </a:ln>
                <a:solidFill>
                  <a:srgbClr val="C00000"/>
                </a:solidFill>
                <a:effectLst/>
                <a:uLnTx/>
                <a:uFillTx/>
                <a:latin typeface="微软雅黑"/>
                <a:ea typeface="微软雅黑"/>
              </a:rPr>
              <a:t>先审后发</a:t>
            </a:r>
            <a:endParaRPr kumimoji="0" lang="en-US" altLang="zh-CN" sz="1600" b="1" i="0" u="none" strike="noStrike" kern="0" cap="none" spc="0" normalizeH="0" baseline="0" noProof="0" dirty="0" smtClean="0">
              <a:ln>
                <a:noFill/>
              </a:ln>
              <a:solidFill>
                <a:srgbClr val="C00000"/>
              </a:solidFill>
              <a:effectLst/>
              <a:uLnTx/>
              <a:uFillTx/>
              <a:latin typeface="微软雅黑"/>
              <a:ea typeface="微软雅黑"/>
            </a:endParaRPr>
          </a:p>
          <a:p>
            <a:pPr marL="285750" marR="0" lvl="0" indent="-285750" algn="just"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en-US" sz="1200" b="1" i="0" u="none" strike="noStrike" kern="0" cap="none" spc="0" normalizeH="0" baseline="0" noProof="0" dirty="0">
                <a:ln>
                  <a:noFill/>
                </a:ln>
                <a:solidFill>
                  <a:prstClr val="black"/>
                </a:solidFill>
                <a:effectLst/>
                <a:uLnTx/>
                <a:uFillTx/>
                <a:latin typeface="微软雅黑" pitchFamily="34" charset="-122"/>
                <a:ea typeface="微软雅黑" pitchFamily="34" charset="-122"/>
              </a:rPr>
              <a:t>考虑到业务实际，本次内容评分主要聚焦于打出文章的精选分，用精选分表示文章的质量得分</a:t>
            </a:r>
            <a:endParaRPr kumimoji="0" lang="en-US" altLang="zh-CN" sz="1200" b="1"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a:p>
            <a:pPr marL="285750" marR="0" lvl="0" indent="-285750" algn="just"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en-US" sz="1200" b="1" i="0" u="none" strike="noStrike" kern="0" cap="none" spc="0" normalizeH="0" baseline="0" noProof="0" dirty="0">
                <a:ln>
                  <a:noFill/>
                </a:ln>
                <a:solidFill>
                  <a:prstClr val="black"/>
                </a:solidFill>
                <a:effectLst/>
                <a:uLnTx/>
                <a:uFillTx/>
                <a:latin typeface="微软雅黑" pitchFamily="34" charset="-122"/>
                <a:ea typeface="微软雅黑" pitchFamily="34" charset="-122"/>
              </a:rPr>
              <a:t>经过观摩运营同学审核的过程以及通过与运营审核同学对业务的进一步探讨，并且通过数据探索，最终决定使用投稿人、文章、文章所带商品三个维</a:t>
            </a:r>
            <a:r>
              <a:rPr kumimoji="0" lang="zh-CN" altLang="en-US" sz="12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度的超过</a:t>
            </a:r>
            <a:r>
              <a:rPr kumimoji="0" lang="en-US" altLang="zh-CN" sz="12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30</a:t>
            </a:r>
            <a:r>
              <a:rPr kumimoji="0" lang="zh-CN" altLang="en-US" sz="12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个刻画文章各方面属性的特征</a:t>
            </a:r>
            <a:endParaRPr kumimoji="0" lang="en-US" altLang="zh-CN" sz="1200" b="1"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a:p>
            <a:pPr marL="742950" marR="0" lvl="1" indent="-285750"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ü"/>
              <a:tabLst/>
              <a:defRPr/>
            </a:pPr>
            <a:r>
              <a:rPr kumimoji="0" lang="zh-CN" altLang="en-US" sz="1600" b="1" i="0" u="none" strike="noStrike" kern="0" cap="none" spc="0" normalizeH="0" baseline="0" noProof="0" dirty="0" smtClean="0">
                <a:ln>
                  <a:noFill/>
                </a:ln>
                <a:solidFill>
                  <a:srgbClr val="C00000"/>
                </a:solidFill>
                <a:effectLst/>
                <a:uLnTx/>
                <a:uFillTx/>
                <a:latin typeface="微软雅黑"/>
                <a:ea typeface="微软雅黑"/>
              </a:rPr>
              <a:t>投稿人维度</a:t>
            </a:r>
            <a:r>
              <a:rPr kumimoji="0" lang="zh-CN" altLang="en-US" sz="1600" b="0" i="0" u="none" strike="noStrike" kern="0" cap="none" spc="0" normalizeH="0" baseline="0" noProof="0" dirty="0" smtClean="0">
                <a:ln>
                  <a:noFill/>
                </a:ln>
                <a:solidFill>
                  <a:prstClr val="black"/>
                </a:solidFill>
                <a:effectLst/>
                <a:uLnTx/>
                <a:uFillTx/>
                <a:latin typeface="微软雅黑"/>
                <a:ea typeface="微软雅黑"/>
              </a:rPr>
              <a:t>：粉丝数、历史发表文章数、历史通过审核数及占比、历史精选数及占比、历史获得点赞数、历史获得评论数、历史获得跟随购买数、历史文章详情页流量、投稿人所属类别、每篇文章获得的点赞数、每篇文章获得的评论数</a:t>
            </a:r>
            <a:endParaRPr kumimoji="0" lang="en-US" altLang="zh-CN" sz="1600" b="0" i="0" u="none" strike="noStrike" kern="0" cap="none" spc="0" normalizeH="0" baseline="0" noProof="0" dirty="0" smtClean="0">
              <a:ln>
                <a:noFill/>
              </a:ln>
              <a:solidFill>
                <a:prstClr val="black"/>
              </a:solidFill>
              <a:effectLst/>
              <a:uLnTx/>
              <a:uFillTx/>
              <a:latin typeface="微软雅黑"/>
              <a:ea typeface="微软雅黑"/>
            </a:endParaRPr>
          </a:p>
          <a:p>
            <a:pPr marL="742950" marR="0" lvl="1" indent="-285750"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ü"/>
              <a:tabLst/>
              <a:defRPr/>
            </a:pPr>
            <a:r>
              <a:rPr kumimoji="0" lang="zh-CN" altLang="en-US" sz="1600" b="1" i="0" u="none" strike="noStrike" kern="0" cap="none" spc="0" normalizeH="0" baseline="0" noProof="0" dirty="0" smtClean="0">
                <a:ln>
                  <a:noFill/>
                </a:ln>
                <a:solidFill>
                  <a:srgbClr val="C00000"/>
                </a:solidFill>
                <a:effectLst/>
                <a:uLnTx/>
                <a:uFillTx/>
                <a:latin typeface="微软雅黑"/>
                <a:ea typeface="微软雅黑"/>
              </a:rPr>
              <a:t>文章维度</a:t>
            </a:r>
            <a:r>
              <a:rPr kumimoji="0" lang="zh-CN" altLang="en-US" sz="1600" b="0" i="0" u="none" strike="noStrike" kern="0" cap="none" spc="0" normalizeH="0" baseline="0" noProof="0" dirty="0" smtClean="0">
                <a:ln>
                  <a:noFill/>
                </a:ln>
                <a:solidFill>
                  <a:prstClr val="black"/>
                </a:solidFill>
                <a:effectLst/>
                <a:uLnTx/>
                <a:uFillTx/>
                <a:latin typeface="微软雅黑"/>
                <a:ea typeface="黑体"/>
              </a:rPr>
              <a:t>：</a:t>
            </a:r>
            <a:r>
              <a:rPr kumimoji="0" lang="zh-CN" altLang="en-US" sz="1600" b="0" i="0" u="none" strike="noStrike" kern="0" cap="none" spc="0" normalizeH="0" baseline="0" noProof="0" dirty="0" smtClean="0">
                <a:ln>
                  <a:noFill/>
                </a:ln>
                <a:solidFill>
                  <a:prstClr val="black"/>
                </a:solidFill>
                <a:effectLst/>
                <a:uLnTx/>
                <a:uFillTx/>
                <a:latin typeface="微软雅黑"/>
                <a:ea typeface="微软雅黑"/>
              </a:rPr>
              <a:t>点赞数、评论数、跟随购买数、详情页流量、字数、图片数</a:t>
            </a:r>
            <a:endParaRPr kumimoji="0" lang="en-US" altLang="zh-CN" sz="1600" b="0" i="0" u="none" strike="noStrike" kern="0" cap="none" spc="0" normalizeH="0" baseline="0" noProof="0" dirty="0" smtClean="0">
              <a:ln>
                <a:noFill/>
              </a:ln>
              <a:solidFill>
                <a:prstClr val="black"/>
              </a:solidFill>
              <a:effectLst/>
              <a:uLnTx/>
              <a:uFillTx/>
              <a:latin typeface="微软雅黑"/>
              <a:ea typeface="微软雅黑"/>
            </a:endParaRPr>
          </a:p>
          <a:p>
            <a:pPr marL="742950" marR="0" lvl="1" indent="-285750"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ü"/>
              <a:tabLst/>
              <a:defRPr/>
            </a:pPr>
            <a:r>
              <a:rPr kumimoji="0" lang="zh-CN" altLang="en-US" sz="1600" b="1" i="0" u="none" strike="noStrike" kern="0" cap="none" spc="0" normalizeH="0" baseline="0" noProof="0" dirty="0" smtClean="0">
                <a:ln>
                  <a:noFill/>
                </a:ln>
                <a:solidFill>
                  <a:srgbClr val="C00000"/>
                </a:solidFill>
                <a:effectLst/>
                <a:uLnTx/>
                <a:uFillTx/>
                <a:latin typeface="微软雅黑"/>
                <a:ea typeface="微软雅黑"/>
              </a:rPr>
              <a:t>文章所带商品维度</a:t>
            </a:r>
            <a:r>
              <a:rPr kumimoji="0" lang="zh-CN" altLang="en-US" sz="1600" b="0" i="0" u="none" strike="noStrike" kern="0" cap="none" spc="0" normalizeH="0" baseline="0" noProof="0" dirty="0" smtClean="0">
                <a:ln>
                  <a:noFill/>
                </a:ln>
                <a:solidFill>
                  <a:prstClr val="black"/>
                </a:solidFill>
                <a:effectLst/>
                <a:uLnTx/>
                <a:uFillTx/>
                <a:latin typeface="微软雅黑"/>
                <a:ea typeface="黑体"/>
              </a:rPr>
              <a:t>：</a:t>
            </a:r>
            <a:r>
              <a:rPr kumimoji="0" lang="zh-CN" altLang="en-US" sz="1600" b="0" i="0" u="none" strike="noStrike" kern="0" cap="none" spc="0" normalizeH="0" baseline="0" noProof="0" dirty="0" smtClean="0">
                <a:ln>
                  <a:noFill/>
                </a:ln>
                <a:solidFill>
                  <a:prstClr val="black"/>
                </a:solidFill>
                <a:effectLst/>
                <a:uLnTx/>
                <a:uFillTx/>
                <a:latin typeface="微软雅黑"/>
                <a:ea typeface="微软雅黑"/>
              </a:rPr>
              <a:t>所带商品数量、商品近期价格、商品近期详情页流量、商品近期转化率、商品近期有效单量、商品近期有效金额、商品好评率、商品评价数、商品所属店铺综合得分、商品所属店铺相比行业综合得分</a:t>
            </a:r>
            <a:endParaRPr kumimoji="0" lang="en-US" altLang="zh-CN" sz="1600" b="0" i="0" u="none" strike="noStrike" kern="0" cap="none" spc="0" normalizeH="0" baseline="0" noProof="0" dirty="0" smtClean="0">
              <a:ln>
                <a:noFill/>
              </a:ln>
              <a:solidFill>
                <a:prstClr val="black"/>
              </a:solidFill>
              <a:effectLst/>
              <a:uLnTx/>
              <a:uFillTx/>
              <a:latin typeface="微软雅黑"/>
              <a:ea typeface="微软雅黑"/>
            </a:endParaRPr>
          </a:p>
          <a:p>
            <a:pPr marL="285750" marR="0" lvl="0" indent="-285750" algn="just"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en-US" sz="12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将问题转化为分类问题，样本被判为正样本（即精选文章）的概率即为文章的质量得分</a:t>
            </a:r>
            <a:endParaRPr kumimoji="0" lang="en-US" altLang="zh-CN" sz="1200" b="1"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18261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模型选择与离线测试效果</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4" name="矩形 3"/>
          <p:cNvSpPr/>
          <p:nvPr/>
        </p:nvSpPr>
        <p:spPr>
          <a:xfrm>
            <a:off x="402644" y="1097889"/>
            <a:ext cx="3388306" cy="3804118"/>
          </a:xfrm>
          <a:prstGeom prst="rect">
            <a:avLst/>
          </a:prstGeom>
        </p:spPr>
        <p:txBody>
          <a:bodyPr wrap="square">
            <a:spAutoFit/>
          </a:bodyPr>
          <a:lstStyle/>
          <a:p>
            <a:pPr marL="285664" lvl="0" indent="-285664" eaLnBrk="1" fontAlgn="auto" hangingPunct="1">
              <a:lnSpc>
                <a:spcPct val="180000"/>
              </a:lnSpc>
              <a:spcBef>
                <a:spcPts val="0"/>
              </a:spcBef>
              <a:spcAft>
                <a:spcPts val="0"/>
              </a:spcAft>
              <a:buClr>
                <a:srgbClr val="C00000"/>
              </a:buClr>
              <a:buFont typeface="Wingdings" panose="05000000000000000000" pitchFamily="2" charset="2"/>
              <a:buChar char="n"/>
            </a:pPr>
            <a:r>
              <a:rPr lang="zh-CN" altLang="en-US" sz="1600" b="1">
                <a:solidFill>
                  <a:srgbClr val="C00000"/>
                </a:solidFill>
                <a:latin typeface="Franklin Gothic Book"/>
                <a:ea typeface="黑体"/>
              </a:rPr>
              <a:t>模型选择：</a:t>
            </a:r>
            <a:r>
              <a:rPr lang="zh-CN" altLang="en-US" sz="1600" b="1">
                <a:solidFill>
                  <a:prstClr val="black"/>
                </a:solidFill>
                <a:latin typeface="Franklin Gothic Book"/>
                <a:ea typeface="黑体"/>
              </a:rPr>
              <a:t>将问题转化为分类问题后，考虑选择三种不同性质、不同效率的分类算法使用离线数据进行训练并测试结果</a:t>
            </a:r>
            <a:endParaRPr lang="en-US" altLang="zh-CN" sz="1600" b="1">
              <a:solidFill>
                <a:prstClr val="black"/>
              </a:solidFill>
              <a:latin typeface="Franklin Gothic Book"/>
              <a:ea typeface="黑体"/>
            </a:endParaRPr>
          </a:p>
          <a:p>
            <a:pPr marL="742950" lvl="1" indent="-285750" eaLnBrk="1" fontAlgn="auto" hangingPunct="1">
              <a:lnSpc>
                <a:spcPct val="180000"/>
              </a:lnSpc>
              <a:spcBef>
                <a:spcPts val="0"/>
              </a:spcBef>
              <a:spcAft>
                <a:spcPts val="0"/>
              </a:spcAft>
              <a:buClr>
                <a:srgbClr val="C00000"/>
              </a:buClr>
              <a:buFont typeface="Wingdings" panose="05000000000000000000" pitchFamily="2" charset="2"/>
              <a:buChar char="ü"/>
            </a:pPr>
            <a:r>
              <a:rPr lang="zh-CN" altLang="en-US">
                <a:solidFill>
                  <a:prstClr val="black"/>
                </a:solidFill>
                <a:latin typeface="微软雅黑"/>
                <a:ea typeface="微软雅黑"/>
              </a:rPr>
              <a:t>线性分类器：</a:t>
            </a:r>
            <a:r>
              <a:rPr lang="en-US" altLang="zh-CN">
                <a:solidFill>
                  <a:prstClr val="black"/>
                </a:solidFill>
                <a:latin typeface="微软雅黑"/>
                <a:ea typeface="微软雅黑"/>
              </a:rPr>
              <a:t>logistic regression</a:t>
            </a:r>
          </a:p>
          <a:p>
            <a:pPr marL="742950" lvl="1" indent="-285750" eaLnBrk="1" fontAlgn="auto" hangingPunct="1">
              <a:lnSpc>
                <a:spcPct val="180000"/>
              </a:lnSpc>
              <a:spcBef>
                <a:spcPts val="0"/>
              </a:spcBef>
              <a:spcAft>
                <a:spcPts val="0"/>
              </a:spcAft>
              <a:buClr>
                <a:srgbClr val="C00000"/>
              </a:buClr>
              <a:buFont typeface="Wingdings" panose="05000000000000000000" pitchFamily="2" charset="2"/>
              <a:buChar char="ü"/>
            </a:pPr>
            <a:r>
              <a:rPr lang="zh-CN" altLang="en-US">
                <a:solidFill>
                  <a:prstClr val="black"/>
                </a:solidFill>
                <a:latin typeface="微软雅黑"/>
                <a:ea typeface="微软雅黑"/>
              </a:rPr>
              <a:t>非线性分类器</a:t>
            </a:r>
            <a:endParaRPr lang="en-US" altLang="zh-CN">
              <a:solidFill>
                <a:prstClr val="black"/>
              </a:solidFill>
              <a:latin typeface="微软雅黑"/>
              <a:ea typeface="微软雅黑"/>
            </a:endParaRPr>
          </a:p>
          <a:p>
            <a:pPr marL="1200150" lvl="2" indent="-285750" eaLnBrk="1" fontAlgn="auto" hangingPunct="1">
              <a:lnSpc>
                <a:spcPct val="180000"/>
              </a:lnSpc>
              <a:spcBef>
                <a:spcPts val="0"/>
              </a:spcBef>
              <a:spcAft>
                <a:spcPts val="0"/>
              </a:spcAft>
              <a:buClr>
                <a:srgbClr val="C00000"/>
              </a:buClr>
              <a:buFont typeface="Wingdings" panose="05000000000000000000" pitchFamily="2" charset="2"/>
              <a:buChar char="Ø"/>
            </a:pPr>
            <a:r>
              <a:rPr lang="zh-CN" altLang="en-US">
                <a:solidFill>
                  <a:prstClr val="black"/>
                </a:solidFill>
                <a:latin typeface="微软雅黑"/>
                <a:ea typeface="微软雅黑"/>
              </a:rPr>
              <a:t>串行：</a:t>
            </a:r>
            <a:r>
              <a:rPr lang="en-US" altLang="zh-CN">
                <a:solidFill>
                  <a:prstClr val="black"/>
                </a:solidFill>
                <a:latin typeface="微软雅黑"/>
                <a:ea typeface="微软雅黑"/>
              </a:rPr>
              <a:t>GBDT</a:t>
            </a:r>
          </a:p>
          <a:p>
            <a:pPr marL="1200150" lvl="2" indent="-285750" eaLnBrk="1" fontAlgn="auto" hangingPunct="1">
              <a:lnSpc>
                <a:spcPct val="180000"/>
              </a:lnSpc>
              <a:spcBef>
                <a:spcPts val="0"/>
              </a:spcBef>
              <a:spcAft>
                <a:spcPts val="0"/>
              </a:spcAft>
              <a:buClr>
                <a:srgbClr val="C00000"/>
              </a:buClr>
              <a:buFont typeface="Wingdings" panose="05000000000000000000" pitchFamily="2" charset="2"/>
              <a:buChar char="Ø"/>
            </a:pPr>
            <a:r>
              <a:rPr lang="zh-CN" altLang="en-US">
                <a:solidFill>
                  <a:prstClr val="black"/>
                </a:solidFill>
                <a:latin typeface="微软雅黑"/>
                <a:ea typeface="微软雅黑"/>
              </a:rPr>
              <a:t>并行：</a:t>
            </a:r>
            <a:r>
              <a:rPr lang="en-US" altLang="zh-CN">
                <a:solidFill>
                  <a:prstClr val="black"/>
                </a:solidFill>
                <a:latin typeface="微软雅黑"/>
                <a:ea typeface="微软雅黑"/>
              </a:rPr>
              <a:t>random forest</a:t>
            </a:r>
            <a:endParaRPr lang="en-US" altLang="zh-CN" dirty="0">
              <a:solidFill>
                <a:prstClr val="black"/>
              </a:solidFill>
              <a:latin typeface="微软雅黑"/>
              <a:ea typeface="微软雅黑"/>
            </a:endParaRPr>
          </a:p>
        </p:txBody>
      </p:sp>
      <p:graphicFrame>
        <p:nvGraphicFramePr>
          <p:cNvPr id="8" name="图表 7"/>
          <p:cNvGraphicFramePr>
            <a:graphicFrameLocks/>
          </p:cNvGraphicFramePr>
          <p:nvPr>
            <p:extLst>
              <p:ext uri="{D42A27DB-BD31-4B8C-83A1-F6EECF244321}">
                <p14:modId xmlns:p14="http://schemas.microsoft.com/office/powerpoint/2010/main" val="1952754014"/>
              </p:ext>
            </p:extLst>
          </p:nvPr>
        </p:nvGraphicFramePr>
        <p:xfrm>
          <a:off x="3951288" y="1155943"/>
          <a:ext cx="5610226" cy="47379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145"/>
          <p:cNvSpPr txBox="1"/>
          <p:nvPr/>
        </p:nvSpPr>
        <p:spPr>
          <a:xfrm>
            <a:off x="402644" y="5849656"/>
            <a:ext cx="90080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a:lnSpc>
                <a:spcPct val="150000"/>
              </a:lnSpc>
              <a:defRPr sz="1400">
                <a:solidFill>
                  <a:schemeClr val="tx1">
                    <a:lumMod val="65000"/>
                    <a:lumOff val="35000"/>
                  </a:schemeClr>
                </a:solidFill>
                <a:latin typeface="微软雅黑" pitchFamily="34" charset="-122"/>
                <a:ea typeface="微软雅黑" pitchFamily="34" charset="-122"/>
              </a:defRPr>
            </a:lvl1pPr>
          </a:lstStyle>
          <a:p>
            <a:pPr algn="l">
              <a:lnSpc>
                <a:spcPct val="180000"/>
              </a:lnSpc>
              <a:buClr>
                <a:srgbClr val="C00000"/>
              </a:buClr>
            </a:pPr>
            <a:r>
              <a:rPr lang="zh-CN" altLang="en-US" sz="1050" dirty="0" smtClean="0">
                <a:solidFill>
                  <a:schemeClr val="bg1">
                    <a:lumMod val="50000"/>
                  </a:schemeClr>
                </a:solidFill>
              </a:rPr>
              <a:t>备注</a:t>
            </a:r>
            <a:r>
              <a:rPr lang="en-US" altLang="zh-CN" sz="1050" dirty="0" smtClean="0">
                <a:solidFill>
                  <a:schemeClr val="bg1">
                    <a:lumMod val="50000"/>
                  </a:schemeClr>
                </a:solidFill>
              </a:rPr>
              <a:t>1</a:t>
            </a:r>
            <a:r>
              <a:rPr lang="zh-CN" altLang="en-US" sz="1050" dirty="0" smtClean="0">
                <a:solidFill>
                  <a:schemeClr val="bg1">
                    <a:lumMod val="50000"/>
                  </a:schemeClr>
                </a:solidFill>
              </a:rPr>
              <a:t>：模型选用</a:t>
            </a:r>
            <a:r>
              <a:rPr lang="en-US" altLang="zh-CN" sz="1050" dirty="0" smtClean="0">
                <a:solidFill>
                  <a:schemeClr val="bg1">
                    <a:lumMod val="50000"/>
                  </a:schemeClr>
                </a:solidFill>
              </a:rPr>
              <a:t>3</a:t>
            </a:r>
            <a:r>
              <a:rPr lang="zh-CN" altLang="en-US" sz="1050" dirty="0" smtClean="0">
                <a:solidFill>
                  <a:schemeClr val="bg1">
                    <a:lumMod val="50000"/>
                  </a:schemeClr>
                </a:solidFill>
              </a:rPr>
              <a:t>月</a:t>
            </a:r>
            <a:r>
              <a:rPr lang="en-US" altLang="zh-CN" sz="1050" dirty="0" smtClean="0">
                <a:solidFill>
                  <a:schemeClr val="bg1">
                    <a:lumMod val="50000"/>
                  </a:schemeClr>
                </a:solidFill>
              </a:rPr>
              <a:t>9</a:t>
            </a:r>
            <a:r>
              <a:rPr lang="zh-CN" altLang="en-US" sz="1050" dirty="0" smtClean="0">
                <a:solidFill>
                  <a:schemeClr val="bg1">
                    <a:lumMod val="50000"/>
                  </a:schemeClr>
                </a:solidFill>
              </a:rPr>
              <a:t>日至</a:t>
            </a:r>
            <a:r>
              <a:rPr lang="en-US" altLang="zh-CN" sz="1050" dirty="0" smtClean="0">
                <a:solidFill>
                  <a:schemeClr val="bg1">
                    <a:lumMod val="50000"/>
                  </a:schemeClr>
                </a:solidFill>
              </a:rPr>
              <a:t>3</a:t>
            </a:r>
            <a:r>
              <a:rPr lang="zh-CN" altLang="en-US" sz="1050" dirty="0" smtClean="0">
                <a:solidFill>
                  <a:schemeClr val="bg1">
                    <a:lumMod val="50000"/>
                  </a:schemeClr>
                </a:solidFill>
              </a:rPr>
              <a:t>月</a:t>
            </a:r>
            <a:r>
              <a:rPr lang="en-US" altLang="zh-CN" sz="1050" dirty="0" smtClean="0">
                <a:solidFill>
                  <a:schemeClr val="bg1">
                    <a:lumMod val="50000"/>
                  </a:schemeClr>
                </a:solidFill>
              </a:rPr>
              <a:t>20</a:t>
            </a:r>
            <a:r>
              <a:rPr lang="zh-CN" altLang="en-US" sz="1050" dirty="0" smtClean="0">
                <a:solidFill>
                  <a:schemeClr val="bg1">
                    <a:lumMod val="50000"/>
                  </a:schemeClr>
                </a:solidFill>
              </a:rPr>
              <a:t>日的数据进行训练</a:t>
            </a:r>
            <a:endParaRPr lang="en-US" altLang="zh-CN" sz="1050" dirty="0" smtClean="0">
              <a:solidFill>
                <a:schemeClr val="bg1">
                  <a:lumMod val="50000"/>
                </a:schemeClr>
              </a:solidFill>
            </a:endParaRPr>
          </a:p>
          <a:p>
            <a:pPr algn="l">
              <a:lnSpc>
                <a:spcPct val="180000"/>
              </a:lnSpc>
              <a:buClr>
                <a:srgbClr val="C00000"/>
              </a:buClr>
            </a:pPr>
            <a:r>
              <a:rPr lang="zh-CN" altLang="en-US" sz="1050" dirty="0" smtClean="0">
                <a:solidFill>
                  <a:schemeClr val="bg1">
                    <a:lumMod val="50000"/>
                  </a:schemeClr>
                </a:solidFill>
              </a:rPr>
              <a:t>备注</a:t>
            </a:r>
            <a:r>
              <a:rPr lang="en-US" altLang="zh-CN" sz="1050" dirty="0" smtClean="0">
                <a:solidFill>
                  <a:schemeClr val="bg1">
                    <a:lumMod val="50000"/>
                  </a:schemeClr>
                </a:solidFill>
              </a:rPr>
              <a:t>2</a:t>
            </a:r>
            <a:r>
              <a:rPr lang="zh-CN" altLang="en-US" sz="1050" dirty="0" smtClean="0">
                <a:solidFill>
                  <a:schemeClr val="bg1">
                    <a:lumMod val="50000"/>
                  </a:schemeClr>
                </a:solidFill>
              </a:rPr>
              <a:t>：模型选用</a:t>
            </a:r>
            <a:r>
              <a:rPr lang="en-US" altLang="zh-CN" sz="1050" dirty="0" smtClean="0">
                <a:solidFill>
                  <a:schemeClr val="bg1">
                    <a:lumMod val="50000"/>
                  </a:schemeClr>
                </a:solidFill>
              </a:rPr>
              <a:t>3</a:t>
            </a:r>
            <a:r>
              <a:rPr lang="zh-CN" altLang="en-US" sz="1050" dirty="0" smtClean="0">
                <a:solidFill>
                  <a:schemeClr val="bg1">
                    <a:lumMod val="50000"/>
                  </a:schemeClr>
                </a:solidFill>
              </a:rPr>
              <a:t>月</a:t>
            </a:r>
            <a:r>
              <a:rPr lang="en-US" altLang="zh-CN" sz="1050" dirty="0" smtClean="0">
                <a:solidFill>
                  <a:schemeClr val="bg1">
                    <a:lumMod val="50000"/>
                  </a:schemeClr>
                </a:solidFill>
              </a:rPr>
              <a:t>22</a:t>
            </a:r>
            <a:r>
              <a:rPr lang="zh-CN" altLang="en-US" sz="1050" dirty="0" smtClean="0">
                <a:solidFill>
                  <a:schemeClr val="bg1">
                    <a:lumMod val="50000"/>
                  </a:schemeClr>
                </a:solidFill>
              </a:rPr>
              <a:t>、</a:t>
            </a:r>
            <a:r>
              <a:rPr lang="en-US" altLang="zh-CN" sz="1050" dirty="0" smtClean="0">
                <a:solidFill>
                  <a:schemeClr val="bg1">
                    <a:lumMod val="50000"/>
                  </a:schemeClr>
                </a:solidFill>
              </a:rPr>
              <a:t>23</a:t>
            </a:r>
            <a:r>
              <a:rPr lang="zh-CN" altLang="en-US" sz="1050" dirty="0" smtClean="0">
                <a:solidFill>
                  <a:schemeClr val="bg1">
                    <a:lumMod val="50000"/>
                  </a:schemeClr>
                </a:solidFill>
              </a:rPr>
              <a:t>、</a:t>
            </a:r>
            <a:r>
              <a:rPr lang="en-US" altLang="zh-CN" sz="1050" dirty="0" smtClean="0">
                <a:solidFill>
                  <a:schemeClr val="bg1">
                    <a:lumMod val="50000"/>
                  </a:schemeClr>
                </a:solidFill>
              </a:rPr>
              <a:t>25</a:t>
            </a:r>
            <a:r>
              <a:rPr lang="zh-CN" altLang="en-US" sz="1050" dirty="0" smtClean="0">
                <a:solidFill>
                  <a:schemeClr val="bg1">
                    <a:lumMod val="50000"/>
                  </a:schemeClr>
                </a:solidFill>
              </a:rPr>
              <a:t>、</a:t>
            </a:r>
            <a:r>
              <a:rPr lang="en-US" altLang="zh-CN" sz="1050" dirty="0" smtClean="0">
                <a:solidFill>
                  <a:schemeClr val="bg1">
                    <a:lumMod val="50000"/>
                  </a:schemeClr>
                </a:solidFill>
              </a:rPr>
              <a:t>26</a:t>
            </a:r>
            <a:r>
              <a:rPr lang="zh-CN" altLang="en-US" sz="1050" dirty="0" smtClean="0">
                <a:solidFill>
                  <a:schemeClr val="bg1">
                    <a:lumMod val="50000"/>
                  </a:schemeClr>
                </a:solidFill>
              </a:rPr>
              <a:t>日数据进行测试，效果为</a:t>
            </a:r>
            <a:r>
              <a:rPr lang="en-US" altLang="zh-CN" sz="1050" dirty="0" smtClean="0">
                <a:solidFill>
                  <a:schemeClr val="bg1">
                    <a:lumMod val="50000"/>
                  </a:schemeClr>
                </a:solidFill>
              </a:rPr>
              <a:t>4</a:t>
            </a:r>
            <a:r>
              <a:rPr lang="zh-CN" altLang="en-US" sz="1050" dirty="0" smtClean="0">
                <a:solidFill>
                  <a:schemeClr val="bg1">
                    <a:lumMod val="50000"/>
                  </a:schemeClr>
                </a:solidFill>
              </a:rPr>
              <a:t>次测试效果的平均值</a:t>
            </a:r>
            <a:endParaRPr lang="en-US" altLang="zh-CN" sz="1050" dirty="0" smtClean="0">
              <a:solidFill>
                <a:schemeClr val="bg1">
                  <a:lumMod val="50000"/>
                </a:schemeClr>
              </a:solidFill>
            </a:endParaRPr>
          </a:p>
        </p:txBody>
      </p:sp>
    </p:spTree>
    <p:extLst>
      <p:ext uri="{BB962C8B-B14F-4D97-AF65-F5344CB8AC3E}">
        <p14:creationId xmlns:p14="http://schemas.microsoft.com/office/powerpoint/2010/main" val="261314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模型选择与离线测试效果</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graphicFrame>
        <p:nvGraphicFramePr>
          <p:cNvPr id="5" name="图表 4"/>
          <p:cNvGraphicFramePr>
            <a:graphicFrameLocks/>
          </p:cNvGraphicFramePr>
          <p:nvPr>
            <p:extLst>
              <p:ext uri="{D42A27DB-BD31-4B8C-83A1-F6EECF244321}">
                <p14:modId xmlns:p14="http://schemas.microsoft.com/office/powerpoint/2010/main" val="396371341"/>
              </p:ext>
            </p:extLst>
          </p:nvPr>
        </p:nvGraphicFramePr>
        <p:xfrm>
          <a:off x="358194" y="1314292"/>
          <a:ext cx="4404306" cy="40895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a:graphicFrameLocks/>
          </p:cNvGraphicFramePr>
          <p:nvPr>
            <p:extLst>
              <p:ext uri="{D42A27DB-BD31-4B8C-83A1-F6EECF244321}">
                <p14:modId xmlns:p14="http://schemas.microsoft.com/office/powerpoint/2010/main" val="3940014701"/>
              </p:ext>
            </p:extLst>
          </p:nvPr>
        </p:nvGraphicFramePr>
        <p:xfrm>
          <a:off x="4914901" y="1358901"/>
          <a:ext cx="4559300" cy="408305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145"/>
          <p:cNvSpPr txBox="1"/>
          <p:nvPr/>
        </p:nvSpPr>
        <p:spPr>
          <a:xfrm>
            <a:off x="402644" y="5849656"/>
            <a:ext cx="90080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a:lnSpc>
                <a:spcPct val="150000"/>
              </a:lnSpc>
              <a:defRPr sz="1400">
                <a:solidFill>
                  <a:schemeClr val="tx1">
                    <a:lumMod val="65000"/>
                    <a:lumOff val="35000"/>
                  </a:schemeClr>
                </a:solidFill>
                <a:latin typeface="微软雅黑" pitchFamily="34" charset="-122"/>
                <a:ea typeface="微软雅黑" pitchFamily="34" charset="-122"/>
              </a:defRPr>
            </a:lvl1pPr>
          </a:lstStyle>
          <a:p>
            <a:pPr algn="l">
              <a:lnSpc>
                <a:spcPct val="180000"/>
              </a:lnSpc>
              <a:buClr>
                <a:srgbClr val="C00000"/>
              </a:buClr>
            </a:pPr>
            <a:r>
              <a:rPr lang="zh-CN" altLang="en-US" sz="1050" dirty="0" smtClean="0">
                <a:solidFill>
                  <a:schemeClr val="bg1">
                    <a:lumMod val="50000"/>
                  </a:schemeClr>
                </a:solidFill>
              </a:rPr>
              <a:t>备注</a:t>
            </a:r>
            <a:r>
              <a:rPr lang="en-US" altLang="zh-CN" sz="1050" dirty="0" smtClean="0">
                <a:solidFill>
                  <a:schemeClr val="bg1">
                    <a:lumMod val="50000"/>
                  </a:schemeClr>
                </a:solidFill>
              </a:rPr>
              <a:t>1</a:t>
            </a:r>
            <a:r>
              <a:rPr lang="zh-CN" altLang="en-US" sz="1050" dirty="0" smtClean="0">
                <a:solidFill>
                  <a:schemeClr val="bg1">
                    <a:lumMod val="50000"/>
                  </a:schemeClr>
                </a:solidFill>
              </a:rPr>
              <a:t>：模型选用</a:t>
            </a:r>
            <a:r>
              <a:rPr lang="en-US" altLang="zh-CN" sz="1050" dirty="0" smtClean="0">
                <a:solidFill>
                  <a:schemeClr val="bg1">
                    <a:lumMod val="50000"/>
                  </a:schemeClr>
                </a:solidFill>
              </a:rPr>
              <a:t>3</a:t>
            </a:r>
            <a:r>
              <a:rPr lang="zh-CN" altLang="en-US" sz="1050" dirty="0" smtClean="0">
                <a:solidFill>
                  <a:schemeClr val="bg1">
                    <a:lumMod val="50000"/>
                  </a:schemeClr>
                </a:solidFill>
              </a:rPr>
              <a:t>月</a:t>
            </a:r>
            <a:r>
              <a:rPr lang="en-US" altLang="zh-CN" sz="1050" dirty="0" smtClean="0">
                <a:solidFill>
                  <a:schemeClr val="bg1">
                    <a:lumMod val="50000"/>
                  </a:schemeClr>
                </a:solidFill>
              </a:rPr>
              <a:t>9</a:t>
            </a:r>
            <a:r>
              <a:rPr lang="zh-CN" altLang="en-US" sz="1050" dirty="0" smtClean="0">
                <a:solidFill>
                  <a:schemeClr val="bg1">
                    <a:lumMod val="50000"/>
                  </a:schemeClr>
                </a:solidFill>
              </a:rPr>
              <a:t>日至</a:t>
            </a:r>
            <a:r>
              <a:rPr lang="en-US" altLang="zh-CN" sz="1050" dirty="0" smtClean="0">
                <a:solidFill>
                  <a:schemeClr val="bg1">
                    <a:lumMod val="50000"/>
                  </a:schemeClr>
                </a:solidFill>
              </a:rPr>
              <a:t>3</a:t>
            </a:r>
            <a:r>
              <a:rPr lang="zh-CN" altLang="en-US" sz="1050" dirty="0" smtClean="0">
                <a:solidFill>
                  <a:schemeClr val="bg1">
                    <a:lumMod val="50000"/>
                  </a:schemeClr>
                </a:solidFill>
              </a:rPr>
              <a:t>月</a:t>
            </a:r>
            <a:r>
              <a:rPr lang="en-US" altLang="zh-CN" sz="1050" dirty="0" smtClean="0">
                <a:solidFill>
                  <a:schemeClr val="bg1">
                    <a:lumMod val="50000"/>
                  </a:schemeClr>
                </a:solidFill>
              </a:rPr>
              <a:t>20</a:t>
            </a:r>
            <a:r>
              <a:rPr lang="zh-CN" altLang="en-US" sz="1050" dirty="0" smtClean="0">
                <a:solidFill>
                  <a:schemeClr val="bg1">
                    <a:lumMod val="50000"/>
                  </a:schemeClr>
                </a:solidFill>
              </a:rPr>
              <a:t>日的数据进行训练</a:t>
            </a:r>
            <a:endParaRPr lang="en-US" altLang="zh-CN" sz="1050" dirty="0" smtClean="0">
              <a:solidFill>
                <a:schemeClr val="bg1">
                  <a:lumMod val="50000"/>
                </a:schemeClr>
              </a:solidFill>
            </a:endParaRPr>
          </a:p>
          <a:p>
            <a:pPr algn="l">
              <a:lnSpc>
                <a:spcPct val="180000"/>
              </a:lnSpc>
              <a:buClr>
                <a:srgbClr val="C00000"/>
              </a:buClr>
            </a:pPr>
            <a:r>
              <a:rPr lang="zh-CN" altLang="en-US" sz="1050" dirty="0" smtClean="0">
                <a:solidFill>
                  <a:schemeClr val="bg1">
                    <a:lumMod val="50000"/>
                  </a:schemeClr>
                </a:solidFill>
              </a:rPr>
              <a:t>备注</a:t>
            </a:r>
            <a:r>
              <a:rPr lang="en-US" altLang="zh-CN" sz="1050" dirty="0" smtClean="0">
                <a:solidFill>
                  <a:schemeClr val="bg1">
                    <a:lumMod val="50000"/>
                  </a:schemeClr>
                </a:solidFill>
              </a:rPr>
              <a:t>2</a:t>
            </a:r>
            <a:r>
              <a:rPr lang="zh-CN" altLang="en-US" sz="1050" dirty="0" smtClean="0">
                <a:solidFill>
                  <a:schemeClr val="bg1">
                    <a:lumMod val="50000"/>
                  </a:schemeClr>
                </a:solidFill>
              </a:rPr>
              <a:t>：模型选用</a:t>
            </a:r>
            <a:r>
              <a:rPr lang="en-US" altLang="zh-CN" sz="1050" dirty="0" smtClean="0">
                <a:solidFill>
                  <a:schemeClr val="bg1">
                    <a:lumMod val="50000"/>
                  </a:schemeClr>
                </a:solidFill>
              </a:rPr>
              <a:t>3</a:t>
            </a:r>
            <a:r>
              <a:rPr lang="zh-CN" altLang="en-US" sz="1050" dirty="0" smtClean="0">
                <a:solidFill>
                  <a:schemeClr val="bg1">
                    <a:lumMod val="50000"/>
                  </a:schemeClr>
                </a:solidFill>
              </a:rPr>
              <a:t>月</a:t>
            </a:r>
            <a:r>
              <a:rPr lang="en-US" altLang="zh-CN" sz="1050" dirty="0" smtClean="0">
                <a:solidFill>
                  <a:schemeClr val="bg1">
                    <a:lumMod val="50000"/>
                  </a:schemeClr>
                </a:solidFill>
              </a:rPr>
              <a:t>22</a:t>
            </a:r>
            <a:r>
              <a:rPr lang="zh-CN" altLang="en-US" sz="1050" dirty="0" smtClean="0">
                <a:solidFill>
                  <a:schemeClr val="bg1">
                    <a:lumMod val="50000"/>
                  </a:schemeClr>
                </a:solidFill>
              </a:rPr>
              <a:t>、</a:t>
            </a:r>
            <a:r>
              <a:rPr lang="en-US" altLang="zh-CN" sz="1050" dirty="0" smtClean="0">
                <a:solidFill>
                  <a:schemeClr val="bg1">
                    <a:lumMod val="50000"/>
                  </a:schemeClr>
                </a:solidFill>
              </a:rPr>
              <a:t>23</a:t>
            </a:r>
            <a:r>
              <a:rPr lang="zh-CN" altLang="en-US" sz="1050" dirty="0" smtClean="0">
                <a:solidFill>
                  <a:schemeClr val="bg1">
                    <a:lumMod val="50000"/>
                  </a:schemeClr>
                </a:solidFill>
              </a:rPr>
              <a:t>、</a:t>
            </a:r>
            <a:r>
              <a:rPr lang="en-US" altLang="zh-CN" sz="1050" dirty="0" smtClean="0">
                <a:solidFill>
                  <a:schemeClr val="bg1">
                    <a:lumMod val="50000"/>
                  </a:schemeClr>
                </a:solidFill>
              </a:rPr>
              <a:t>25</a:t>
            </a:r>
            <a:r>
              <a:rPr lang="zh-CN" altLang="en-US" sz="1050" dirty="0" smtClean="0">
                <a:solidFill>
                  <a:schemeClr val="bg1">
                    <a:lumMod val="50000"/>
                  </a:schemeClr>
                </a:solidFill>
              </a:rPr>
              <a:t>、</a:t>
            </a:r>
            <a:r>
              <a:rPr lang="en-US" altLang="zh-CN" sz="1050" dirty="0" smtClean="0">
                <a:solidFill>
                  <a:schemeClr val="bg1">
                    <a:lumMod val="50000"/>
                  </a:schemeClr>
                </a:solidFill>
              </a:rPr>
              <a:t>26</a:t>
            </a:r>
            <a:r>
              <a:rPr lang="zh-CN" altLang="en-US" sz="1050" dirty="0" smtClean="0">
                <a:solidFill>
                  <a:schemeClr val="bg1">
                    <a:lumMod val="50000"/>
                  </a:schemeClr>
                </a:solidFill>
              </a:rPr>
              <a:t>日数据进行测试，效果为</a:t>
            </a:r>
            <a:r>
              <a:rPr lang="en-US" altLang="zh-CN" sz="1050" dirty="0" smtClean="0">
                <a:solidFill>
                  <a:schemeClr val="bg1">
                    <a:lumMod val="50000"/>
                  </a:schemeClr>
                </a:solidFill>
              </a:rPr>
              <a:t>4</a:t>
            </a:r>
            <a:r>
              <a:rPr lang="zh-CN" altLang="en-US" sz="1050" dirty="0" smtClean="0">
                <a:solidFill>
                  <a:schemeClr val="bg1">
                    <a:lumMod val="50000"/>
                  </a:schemeClr>
                </a:solidFill>
              </a:rPr>
              <a:t>次测试效果的平均值</a:t>
            </a:r>
            <a:endParaRPr lang="en-US" altLang="zh-CN" sz="1050" dirty="0" smtClean="0">
              <a:solidFill>
                <a:schemeClr val="bg1">
                  <a:lumMod val="50000"/>
                </a:schemeClr>
              </a:solidFill>
            </a:endParaRPr>
          </a:p>
        </p:txBody>
      </p:sp>
    </p:spTree>
    <p:extLst>
      <p:ext uri="{BB962C8B-B14F-4D97-AF65-F5344CB8AC3E}">
        <p14:creationId xmlns:p14="http://schemas.microsoft.com/office/powerpoint/2010/main" val="253931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系统架构</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243" y="863598"/>
            <a:ext cx="8416913" cy="5949952"/>
          </a:xfrm>
          <a:prstGeom prst="rect">
            <a:avLst/>
          </a:prstGeom>
        </p:spPr>
      </p:pic>
    </p:spTree>
    <p:extLst>
      <p:ext uri="{BB962C8B-B14F-4D97-AF65-F5344CB8AC3E}">
        <p14:creationId xmlns:p14="http://schemas.microsoft.com/office/powerpoint/2010/main" val="1686521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系统架构</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4" name="TextBox 3"/>
          <p:cNvSpPr txBox="1"/>
          <p:nvPr/>
        </p:nvSpPr>
        <p:spPr>
          <a:xfrm>
            <a:off x="402644" y="1022350"/>
            <a:ext cx="52552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数据源</a:t>
            </a:r>
            <a:r>
              <a:rPr lang="zh-CN" altLang="en-US" sz="2000" dirty="0" smtClean="0">
                <a:latin typeface="微软雅黑" panose="020B0503020204020204" pitchFamily="34" charset="-122"/>
                <a:ea typeface="微软雅黑" panose="020B0503020204020204" pitchFamily="34" charset="-122"/>
              </a:rPr>
              <a:t>接入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业务存储到模型输入</a:t>
            </a:r>
            <a:endParaRPr lang="zh-CN" altLang="en-US" sz="2000" dirty="0">
              <a:latin typeface="微软雅黑" panose="020B0503020204020204" pitchFamily="34" charset="-122"/>
              <a:ea typeface="微软雅黑" panose="020B0503020204020204" pitchFamily="34" charset="-122"/>
            </a:endParaRPr>
          </a:p>
        </p:txBody>
      </p:sp>
      <p:sp>
        <p:nvSpPr>
          <p:cNvPr id="5" name="流程图: 准备 4"/>
          <p:cNvSpPr/>
          <p:nvPr/>
        </p:nvSpPr>
        <p:spPr>
          <a:xfrm>
            <a:off x="502429" y="1975015"/>
            <a:ext cx="1661651" cy="614347"/>
          </a:xfrm>
          <a:prstGeom prst="flowChartPreparation">
            <a:avLst/>
          </a:prstGeom>
          <a:solidFill>
            <a:srgbClr val="ED7D31">
              <a:lumMod val="60000"/>
              <a:lumOff val="40000"/>
            </a:srgbClr>
          </a:solidFill>
          <a:ln w="12700" cap="flat" cmpd="sng" algn="ctr">
            <a:solidFill>
              <a:srgbClr val="5B9BD5">
                <a:shade val="50000"/>
              </a:srgbClr>
            </a:solidFill>
            <a:prstDash val="solid"/>
            <a:miter lim="800000"/>
          </a:ln>
          <a:effectLst/>
        </p:spPr>
        <p:txBody>
          <a:bodyPr lIns="199030" tIns="99515" rIns="199030" bIns="99515" rtlCol="0" anchor="ctr"/>
          <a:lstStyle/>
          <a:p>
            <a:pPr marL="0" marR="0" lvl="0" indent="0" algn="ctr" defTabSz="1990294"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购物圈用户发文</a:t>
            </a:r>
          </a:p>
        </p:txBody>
      </p:sp>
      <p:sp>
        <p:nvSpPr>
          <p:cNvPr id="3" name="矩形 2"/>
          <p:cNvSpPr/>
          <p:nvPr/>
        </p:nvSpPr>
        <p:spPr>
          <a:xfrm>
            <a:off x="7353010" y="1979762"/>
            <a:ext cx="1718918" cy="609600"/>
          </a:xfrm>
          <a:prstGeom prst="rect">
            <a:avLst/>
          </a:prstGeom>
          <a:solidFill>
            <a:schemeClr val="accent1">
              <a:lumMod val="75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zh-CN" altLang="en-US" sz="1200" kern="0" dirty="0" smtClean="0">
                <a:solidFill>
                  <a:srgbClr val="000000"/>
                </a:solidFill>
                <a:latin typeface="微软雅黑" panose="020B0503020204020204" pitchFamily="34" charset="-122"/>
                <a:ea typeface="微软雅黑" panose="020B0503020204020204" pitchFamily="34" charset="-122"/>
              </a:rPr>
              <a:t>实时模型</a:t>
            </a:r>
            <a:endParaRPr lang="en-US" altLang="zh-CN" sz="1200" kern="0" dirty="0">
              <a:solidFill>
                <a:srgbClr val="000000"/>
              </a:solidFill>
              <a:latin typeface="微软雅黑" panose="020B0503020204020204" pitchFamily="34" charset="-122"/>
              <a:ea typeface="微软雅黑" panose="020B0503020204020204" pitchFamily="34" charset="-122"/>
            </a:endParaRPr>
          </a:p>
          <a:p>
            <a:pPr algn="ctr" defTabSz="1990294" eaLnBrk="1" fontAlgn="auto" hangingPunct="1">
              <a:spcBef>
                <a:spcPts val="0"/>
              </a:spcBef>
              <a:spcAft>
                <a:spcPts val="0"/>
              </a:spcAft>
            </a:pPr>
            <a:r>
              <a:rPr lang="en-US" altLang="zh-CN" sz="1200" kern="0" dirty="0" smtClean="0">
                <a:solidFill>
                  <a:srgbClr val="000000"/>
                </a:solidFill>
                <a:latin typeface="微软雅黑" panose="020B0503020204020204" pitchFamily="34" charset="-122"/>
                <a:ea typeface="微软雅黑" panose="020B0503020204020204" pitchFamily="34" charset="-122"/>
              </a:rPr>
              <a:t>C++ Daemon</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6" name="流程图: 磁盘 5"/>
          <p:cNvSpPr/>
          <p:nvPr/>
        </p:nvSpPr>
        <p:spPr>
          <a:xfrm>
            <a:off x="745906" y="4771555"/>
            <a:ext cx="1174696" cy="601980"/>
          </a:xfrm>
          <a:prstGeom prst="flowChartMagneticDisk">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购物</a:t>
            </a:r>
            <a:r>
              <a:rPr lang="zh-CN" altLang="en-US" sz="1200" kern="0" dirty="0" smtClean="0">
                <a:solidFill>
                  <a:srgbClr val="000000"/>
                </a:solidFill>
                <a:latin typeface="微软雅黑" panose="020B0503020204020204" pitchFamily="34" charset="-122"/>
                <a:ea typeface="微软雅黑" panose="020B0503020204020204" pitchFamily="34" charset="-122"/>
              </a:rPr>
              <a:t>圈</a:t>
            </a:r>
            <a:r>
              <a:rPr lang="en-US" altLang="zh-CN" sz="1200" kern="0" dirty="0" smtClean="0">
                <a:solidFill>
                  <a:srgbClr val="000000"/>
                </a:solidFill>
                <a:latin typeface="微软雅黑" panose="020B0503020204020204" pitchFamily="34" charset="-122"/>
                <a:ea typeface="微软雅黑" panose="020B0503020204020204" pitchFamily="34" charset="-122"/>
              </a:rPr>
              <a:t>DB</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7" name="矩形 6"/>
          <p:cNvSpPr/>
          <p:nvPr/>
        </p:nvSpPr>
        <p:spPr>
          <a:xfrm>
            <a:off x="7353010" y="4756315"/>
            <a:ext cx="1718918" cy="609600"/>
          </a:xfrm>
          <a:prstGeom prst="rect">
            <a:avLst/>
          </a:prstGeom>
          <a:solidFill>
            <a:schemeClr val="accent1">
              <a:lumMod val="75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zh-CN" altLang="en-US" sz="1200" kern="0" dirty="0" smtClean="0">
                <a:solidFill>
                  <a:srgbClr val="000000"/>
                </a:solidFill>
                <a:latin typeface="微软雅黑" panose="020B0503020204020204" pitchFamily="34" charset="-122"/>
                <a:ea typeface="微软雅黑" panose="020B0503020204020204" pitchFamily="34" charset="-122"/>
              </a:rPr>
              <a:t>离线模型</a:t>
            </a:r>
            <a:endParaRPr lang="en-US" altLang="zh-CN" sz="1200" kern="0" dirty="0">
              <a:solidFill>
                <a:srgbClr val="000000"/>
              </a:solidFill>
              <a:latin typeface="微软雅黑" panose="020B0503020204020204" pitchFamily="34" charset="-122"/>
              <a:ea typeface="微软雅黑" panose="020B0503020204020204" pitchFamily="34" charset="-122"/>
            </a:endParaRPr>
          </a:p>
          <a:p>
            <a:pPr algn="ctr" defTabSz="1990294" eaLnBrk="1" fontAlgn="auto" hangingPunct="1">
              <a:spcBef>
                <a:spcPts val="0"/>
              </a:spcBef>
              <a:spcAft>
                <a:spcPts val="0"/>
              </a:spcAft>
            </a:pPr>
            <a:r>
              <a:rPr lang="en-US" altLang="zh-CN" sz="1200" kern="0" dirty="0" smtClean="0">
                <a:solidFill>
                  <a:srgbClr val="000000"/>
                </a:solidFill>
                <a:latin typeface="微软雅黑" panose="020B0503020204020204" pitchFamily="34" charset="-122"/>
                <a:ea typeface="微软雅黑" panose="020B0503020204020204" pitchFamily="34" charset="-122"/>
              </a:rPr>
              <a:t>MR</a:t>
            </a:r>
            <a:r>
              <a:rPr lang="zh-CN" altLang="en-US" sz="1200" kern="0" dirty="0" smtClean="0">
                <a:solidFill>
                  <a:srgbClr val="000000"/>
                </a:solidFill>
                <a:latin typeface="微软雅黑" panose="020B0503020204020204" pitchFamily="34" charset="-122"/>
                <a:ea typeface="微软雅黑" panose="020B0503020204020204" pitchFamily="34" charset="-122"/>
              </a:rPr>
              <a:t>与</a:t>
            </a:r>
            <a:r>
              <a:rPr lang="en-US" altLang="zh-CN" sz="1200" kern="0" dirty="0" smtClean="0">
                <a:solidFill>
                  <a:srgbClr val="000000"/>
                </a:solidFill>
                <a:latin typeface="微软雅黑" panose="020B0503020204020204" pitchFamily="34" charset="-122"/>
                <a:ea typeface="微软雅黑" panose="020B0503020204020204" pitchFamily="34" charset="-122"/>
              </a:rPr>
              <a:t>Spark</a:t>
            </a:r>
            <a:r>
              <a:rPr lang="zh-CN" altLang="en-US" sz="1200" kern="0" dirty="0" smtClean="0">
                <a:solidFill>
                  <a:srgbClr val="000000"/>
                </a:solidFill>
                <a:latin typeface="微软雅黑" panose="020B0503020204020204" pitchFamily="34" charset="-122"/>
                <a:ea typeface="微软雅黑" panose="020B0503020204020204" pitchFamily="34" charset="-122"/>
              </a:rPr>
              <a:t>任务</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8" name="矩形 7"/>
          <p:cNvSpPr/>
          <p:nvPr/>
        </p:nvSpPr>
        <p:spPr>
          <a:xfrm rot="5400000">
            <a:off x="2991066" y="4827320"/>
            <a:ext cx="1718918" cy="467590"/>
          </a:xfrm>
          <a:prstGeom prst="rect">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vert="vert270" lIns="199030" tIns="99515" rIns="199030" bIns="99515" rtlCol="0" anchor="ctr"/>
          <a:lstStyle/>
          <a:p>
            <a:pPr algn="ctr" defTabSz="1990294" eaLnBrk="1" fontAlgn="auto" hangingPunct="1">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直通车数据接入</a:t>
            </a:r>
          </a:p>
        </p:txBody>
      </p:sp>
      <p:sp>
        <p:nvSpPr>
          <p:cNvPr id="9" name="矩形 8"/>
          <p:cNvSpPr/>
          <p:nvPr/>
        </p:nvSpPr>
        <p:spPr>
          <a:xfrm rot="5400000">
            <a:off x="3876324" y="4828560"/>
            <a:ext cx="1718918" cy="465110"/>
          </a:xfrm>
          <a:prstGeom prst="rect">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vert="vert270" lIns="199030" tIns="99515" rIns="199030" bIns="99515" rtlCol="0" anchor="ctr"/>
          <a:lstStyle/>
          <a:p>
            <a:pPr algn="ctr" defTabSz="1990294" eaLnBrk="1" fontAlgn="auto" hangingPunct="1">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JD</a:t>
            </a:r>
            <a:r>
              <a:rPr lang="zh-CN" altLang="en-US" sz="1200" kern="0" dirty="0">
                <a:solidFill>
                  <a:srgbClr val="000000"/>
                </a:solidFill>
                <a:latin typeface="微软雅黑" panose="020B0503020204020204" pitchFamily="34" charset="-122"/>
                <a:ea typeface="微软雅黑" panose="020B0503020204020204" pitchFamily="34" charset="-122"/>
              </a:rPr>
              <a:t>数据仓库</a:t>
            </a:r>
          </a:p>
        </p:txBody>
      </p:sp>
      <p:sp>
        <p:nvSpPr>
          <p:cNvPr id="10" name="矩形 9"/>
          <p:cNvSpPr/>
          <p:nvPr/>
        </p:nvSpPr>
        <p:spPr>
          <a:xfrm rot="5400000">
            <a:off x="4762912" y="4825990"/>
            <a:ext cx="1718918" cy="470250"/>
          </a:xfrm>
          <a:prstGeom prst="rect">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vert="vert270" lIns="199030" tIns="99515" rIns="199030" bIns="99515" rtlCol="0" anchor="ctr"/>
          <a:lstStyle/>
          <a:p>
            <a:pPr algn="ctr" defTabSz="1990294" eaLnBrk="1" fontAlgn="auto" hangingPunct="1">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WQ</a:t>
            </a:r>
            <a:r>
              <a:rPr lang="zh-CN" altLang="en-US" sz="1200" kern="0" dirty="0">
                <a:solidFill>
                  <a:srgbClr val="000000"/>
                </a:solidFill>
                <a:latin typeface="微软雅黑" panose="020B0503020204020204" pitchFamily="34" charset="-122"/>
                <a:ea typeface="微软雅黑" panose="020B0503020204020204" pitchFamily="34" charset="-122"/>
              </a:rPr>
              <a:t>集市</a:t>
            </a:r>
          </a:p>
        </p:txBody>
      </p:sp>
      <p:sp>
        <p:nvSpPr>
          <p:cNvPr id="11" name="流程图: 直接访问存储器 10"/>
          <p:cNvSpPr/>
          <p:nvPr/>
        </p:nvSpPr>
        <p:spPr>
          <a:xfrm>
            <a:off x="4070793" y="2062843"/>
            <a:ext cx="1375504" cy="438152"/>
          </a:xfrm>
          <a:prstGeom prst="flowChartMagneticDrum">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en-US" altLang="zh-CN" sz="1200" kern="0" dirty="0" smtClean="0">
                <a:solidFill>
                  <a:srgbClr val="000000"/>
                </a:solidFill>
                <a:latin typeface="微软雅黑" panose="020B0503020204020204" pitchFamily="34" charset="-122"/>
                <a:ea typeface="微软雅黑" panose="020B0503020204020204" pitchFamily="34" charset="-122"/>
              </a:rPr>
              <a:t>MQ</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cxnSp>
        <p:nvCxnSpPr>
          <p:cNvPr id="13" name="直接箭头连接符 12"/>
          <p:cNvCxnSpPr>
            <a:endCxn id="11" idx="1"/>
          </p:cNvCxnSpPr>
          <p:nvPr/>
        </p:nvCxnSpPr>
        <p:spPr>
          <a:xfrm>
            <a:off x="2155655" y="2281919"/>
            <a:ext cx="1915138" cy="0"/>
          </a:xfrm>
          <a:prstGeom prst="straightConnector1">
            <a:avLst/>
          </a:prstGeom>
          <a:noFill/>
          <a:ln w="9525" cap="flat" cmpd="sng" algn="ctr">
            <a:solidFill>
              <a:sysClr val="windowText" lastClr="000000"/>
            </a:solidFill>
            <a:prstDash val="lgDash"/>
            <a:miter lim="800000"/>
            <a:tailEnd type="arrow"/>
          </a:ln>
          <a:effectLst/>
        </p:spPr>
      </p:cxnSp>
      <p:cxnSp>
        <p:nvCxnSpPr>
          <p:cNvPr id="16" name="直接箭头连接符 15"/>
          <p:cNvCxnSpPr/>
          <p:nvPr/>
        </p:nvCxnSpPr>
        <p:spPr>
          <a:xfrm>
            <a:off x="5446297" y="2282188"/>
            <a:ext cx="1915138" cy="0"/>
          </a:xfrm>
          <a:prstGeom prst="straightConnector1">
            <a:avLst/>
          </a:prstGeom>
          <a:noFill/>
          <a:ln w="9525" cap="flat" cmpd="sng" algn="ctr">
            <a:solidFill>
              <a:sysClr val="windowText" lastClr="000000"/>
            </a:solidFill>
            <a:prstDash val="lgDash"/>
            <a:miter lim="800000"/>
            <a:tailEnd type="arrow"/>
          </a:ln>
          <a:effectLst/>
        </p:spPr>
      </p:cxnSp>
      <p:cxnSp>
        <p:nvCxnSpPr>
          <p:cNvPr id="17" name="直接箭头连接符 16"/>
          <p:cNvCxnSpPr>
            <a:stCxn id="6" idx="4"/>
            <a:endCxn id="8" idx="2"/>
          </p:cNvCxnSpPr>
          <p:nvPr/>
        </p:nvCxnSpPr>
        <p:spPr>
          <a:xfrm flipV="1">
            <a:off x="1920602" y="5061115"/>
            <a:ext cx="1696128" cy="11430"/>
          </a:xfrm>
          <a:prstGeom prst="straightConnector1">
            <a:avLst/>
          </a:prstGeom>
          <a:noFill/>
          <a:ln w="9525" cap="flat" cmpd="sng" algn="ctr">
            <a:solidFill>
              <a:sysClr val="windowText" lastClr="000000"/>
            </a:solidFill>
            <a:prstDash val="lgDash"/>
            <a:miter lim="800000"/>
            <a:tailEnd type="arrow"/>
          </a:ln>
          <a:effectLst/>
        </p:spPr>
      </p:cxnSp>
      <p:cxnSp>
        <p:nvCxnSpPr>
          <p:cNvPr id="23" name="直接箭头连接符 22"/>
          <p:cNvCxnSpPr>
            <a:stCxn id="10" idx="0"/>
            <a:endCxn id="7" idx="1"/>
          </p:cNvCxnSpPr>
          <p:nvPr/>
        </p:nvCxnSpPr>
        <p:spPr>
          <a:xfrm>
            <a:off x="5857496" y="5061115"/>
            <a:ext cx="1495514" cy="0"/>
          </a:xfrm>
          <a:prstGeom prst="straightConnector1">
            <a:avLst/>
          </a:prstGeom>
          <a:noFill/>
          <a:ln w="9525" cap="flat" cmpd="sng" algn="ctr">
            <a:solidFill>
              <a:sysClr val="windowText" lastClr="000000"/>
            </a:solidFill>
            <a:prstDash val="lgDash"/>
            <a:miter lim="800000"/>
            <a:tailEnd type="arrow"/>
          </a:ln>
          <a:effectLst/>
        </p:spPr>
      </p:cxnSp>
      <p:cxnSp>
        <p:nvCxnSpPr>
          <p:cNvPr id="27" name="直接箭头连接符 26"/>
          <p:cNvCxnSpPr>
            <a:endCxn id="6" idx="1"/>
          </p:cNvCxnSpPr>
          <p:nvPr/>
        </p:nvCxnSpPr>
        <p:spPr>
          <a:xfrm flipH="1">
            <a:off x="1333254" y="2589362"/>
            <a:ext cx="2" cy="2182193"/>
          </a:xfrm>
          <a:prstGeom prst="straightConnector1">
            <a:avLst/>
          </a:prstGeom>
          <a:noFill/>
          <a:ln w="9525" cap="flat" cmpd="sng" algn="ctr">
            <a:solidFill>
              <a:sysClr val="windowText" lastClr="000000"/>
            </a:solidFill>
            <a:prstDash val="solid"/>
            <a:miter lim="800000"/>
            <a:tailEnd type="arrow"/>
          </a:ln>
          <a:effectLst/>
        </p:spPr>
      </p:cxnSp>
      <p:cxnSp>
        <p:nvCxnSpPr>
          <p:cNvPr id="29" name="直接箭头连接符 28"/>
          <p:cNvCxnSpPr>
            <a:stCxn id="8" idx="0"/>
            <a:endCxn id="9" idx="2"/>
          </p:cNvCxnSpPr>
          <p:nvPr/>
        </p:nvCxnSpPr>
        <p:spPr>
          <a:xfrm>
            <a:off x="4084320" y="5061115"/>
            <a:ext cx="418908" cy="0"/>
          </a:xfrm>
          <a:prstGeom prst="straightConnector1">
            <a:avLst/>
          </a:prstGeom>
          <a:noFill/>
          <a:ln w="9525" cap="flat" cmpd="sng" algn="ctr">
            <a:solidFill>
              <a:sysClr val="windowText" lastClr="000000"/>
            </a:solidFill>
            <a:prstDash val="lgDash"/>
            <a:miter lim="800000"/>
            <a:tailEnd type="arrow"/>
          </a:ln>
          <a:effectLst/>
        </p:spPr>
      </p:cxnSp>
      <p:cxnSp>
        <p:nvCxnSpPr>
          <p:cNvPr id="31" name="直接箭头连接符 30"/>
          <p:cNvCxnSpPr>
            <a:stCxn id="9" idx="0"/>
            <a:endCxn id="10" idx="2"/>
          </p:cNvCxnSpPr>
          <p:nvPr/>
        </p:nvCxnSpPr>
        <p:spPr>
          <a:xfrm>
            <a:off x="4968338" y="5061115"/>
            <a:ext cx="418908" cy="0"/>
          </a:xfrm>
          <a:prstGeom prst="straightConnector1">
            <a:avLst/>
          </a:prstGeom>
          <a:noFill/>
          <a:ln w="9525" cap="flat" cmpd="sng" algn="ctr">
            <a:solidFill>
              <a:sysClr val="windowText" lastClr="000000"/>
            </a:solidFill>
            <a:prstDash val="lgDash"/>
            <a:miter lim="800000"/>
            <a:tailEnd type="arrow"/>
          </a:ln>
          <a:effectLst/>
        </p:spPr>
      </p:cxnSp>
    </p:spTree>
    <p:extLst>
      <p:ext uri="{BB962C8B-B14F-4D97-AF65-F5344CB8AC3E}">
        <p14:creationId xmlns:p14="http://schemas.microsoft.com/office/powerpoint/2010/main" val="1754202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系统架构</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4" name="TextBox 3"/>
          <p:cNvSpPr txBox="1"/>
          <p:nvPr/>
        </p:nvSpPr>
        <p:spPr>
          <a:xfrm>
            <a:off x="402644" y="1035050"/>
            <a:ext cx="394075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离线训练与推断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特征工程</a:t>
            </a:r>
            <a:endParaRPr lang="zh-CN" altLang="en-US" sz="2000" dirty="0">
              <a:latin typeface="微软雅黑" panose="020B0503020204020204" pitchFamily="34" charset="-122"/>
              <a:ea typeface="微软雅黑" panose="020B0503020204020204" pitchFamily="34" charset="-122"/>
            </a:endParaRPr>
          </a:p>
        </p:txBody>
      </p:sp>
      <p:sp>
        <p:nvSpPr>
          <p:cNvPr id="7" name="TextBox 145"/>
          <p:cNvSpPr txBox="1"/>
          <p:nvPr/>
        </p:nvSpPr>
        <p:spPr>
          <a:xfrm>
            <a:off x="402644" y="1447288"/>
            <a:ext cx="4474156"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a:lnSpc>
                <a:spcPct val="150000"/>
              </a:lnSpc>
              <a:defRPr sz="1400">
                <a:solidFill>
                  <a:schemeClr val="tx1">
                    <a:lumMod val="65000"/>
                    <a:lumOff val="35000"/>
                  </a:schemeClr>
                </a:solidFill>
                <a:latin typeface="微软雅黑" pitchFamily="34" charset="-122"/>
                <a:ea typeface="微软雅黑" pitchFamily="34" charset="-122"/>
              </a:defRPr>
            </a:lvl1pPr>
          </a:lstStyle>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lang="zh-CN" altLang="en-US" kern="0" dirty="0" smtClean="0">
                <a:solidFill>
                  <a:prstClr val="black"/>
                </a:solidFill>
              </a:rPr>
              <a:t>识别离散属性与连续属性</a:t>
            </a:r>
            <a:endParaRPr lang="en-US" altLang="zh-CN" kern="0" dirty="0" smtClean="0">
              <a:solidFill>
                <a:prstClr val="black"/>
              </a:solidFill>
            </a:endParaRP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en-US" b="0" i="0" u="none" strike="noStrike" kern="0" cap="none" spc="0" normalizeH="0" baseline="0" noProof="0" dirty="0" smtClean="0">
                <a:ln>
                  <a:noFill/>
                </a:ln>
                <a:solidFill>
                  <a:prstClr val="black"/>
                </a:solidFill>
                <a:effectLst/>
                <a:uLnTx/>
                <a:uFillTx/>
              </a:rPr>
              <a:t>基本统计指标理解</a:t>
            </a:r>
            <a:r>
              <a:rPr lang="zh-CN" altLang="en-US" kern="0" dirty="0">
                <a:solidFill>
                  <a:prstClr val="black"/>
                </a:solidFill>
              </a:rPr>
              <a:t>数据。</a:t>
            </a:r>
            <a:r>
              <a:rPr lang="zh-CN" altLang="en-US" sz="1200" kern="0" dirty="0">
                <a:solidFill>
                  <a:prstClr val="black"/>
                </a:solidFill>
              </a:rPr>
              <a:t>均值、方差、中位数、众数、最大值、最小值等等，是初步认识数据的捷径，有时就可以发现倾斜分布、异常取值，给后面的数据清理和特征转换提供</a:t>
            </a:r>
            <a:r>
              <a:rPr lang="zh-CN" altLang="en-US" sz="1200" kern="0" dirty="0" smtClean="0">
                <a:solidFill>
                  <a:prstClr val="black"/>
                </a:solidFill>
              </a:rPr>
              <a:t>思路</a:t>
            </a:r>
            <a:endParaRPr lang="en-US" altLang="zh-CN" sz="1200" kern="0" dirty="0" smtClean="0">
              <a:solidFill>
                <a:prstClr val="black"/>
              </a:solidFill>
            </a:endParaRPr>
          </a:p>
          <a:p>
            <a:pPr marL="285664" indent="-285664" algn="l" eaLnBrk="1" fontAlgn="auto" hangingPunct="1">
              <a:lnSpc>
                <a:spcPct val="180000"/>
              </a:lnSpc>
              <a:spcBef>
                <a:spcPts val="0"/>
              </a:spcBef>
              <a:spcAft>
                <a:spcPts val="0"/>
              </a:spcAft>
              <a:buClr>
                <a:srgbClr val="C00000"/>
              </a:buClr>
              <a:buFont typeface="Wingdings" panose="05000000000000000000" pitchFamily="2" charset="2"/>
              <a:buChar char="n"/>
            </a:pPr>
            <a:r>
              <a:rPr lang="zh-CN" altLang="en-US" kern="0" dirty="0">
                <a:solidFill>
                  <a:prstClr val="black"/>
                </a:solidFill>
              </a:rPr>
              <a:t>数据可视化（图形化）十分重要</a:t>
            </a:r>
            <a:endParaRPr lang="en-US" altLang="zh-CN" kern="0" dirty="0">
              <a:solidFill>
                <a:prstClr val="black"/>
              </a:solidFill>
            </a:endParaRP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en-US" b="0" i="0" u="none" strike="noStrike" kern="0" cap="none" spc="0" normalizeH="0" baseline="0" noProof="0" dirty="0" smtClean="0">
                <a:ln>
                  <a:noFill/>
                </a:ln>
                <a:solidFill>
                  <a:prstClr val="black"/>
                </a:solidFill>
                <a:effectLst/>
                <a:uLnTx/>
                <a:uFillTx/>
              </a:rPr>
              <a:t>识别</a:t>
            </a:r>
            <a:r>
              <a:rPr kumimoji="0" lang="en-US" altLang="zh-CN" b="0" i="0" u="none" strike="noStrike" kern="0" cap="none" spc="0" normalizeH="0" baseline="0" noProof="0" dirty="0" smtClean="0">
                <a:ln>
                  <a:noFill/>
                </a:ln>
                <a:solidFill>
                  <a:prstClr val="black"/>
                </a:solidFill>
                <a:effectLst/>
                <a:uLnTx/>
                <a:uFillTx/>
              </a:rPr>
              <a:t>/</a:t>
            </a:r>
            <a:r>
              <a:rPr kumimoji="0" lang="zh-CN" altLang="en-US" b="0" i="0" u="none" strike="noStrike" kern="0" cap="none" spc="0" normalizeH="0" baseline="0" noProof="0" dirty="0" smtClean="0">
                <a:ln>
                  <a:noFill/>
                </a:ln>
                <a:solidFill>
                  <a:prstClr val="black"/>
                </a:solidFill>
                <a:effectLst/>
                <a:uLnTx/>
                <a:uFillTx/>
              </a:rPr>
              <a:t>处理异常值和</a:t>
            </a:r>
            <a:r>
              <a:rPr lang="zh-CN" altLang="en-US" kern="0" dirty="0">
                <a:solidFill>
                  <a:prstClr val="black"/>
                </a:solidFill>
              </a:rPr>
              <a:t>缺失值。</a:t>
            </a:r>
            <a:r>
              <a:rPr lang="zh-CN" altLang="en-US" sz="1200" kern="0" dirty="0">
                <a:solidFill>
                  <a:prstClr val="black"/>
                </a:solidFill>
              </a:rPr>
              <a:t>异常值和缺失值，会给算法带来极大负面效果，尤其是对线性模型（如</a:t>
            </a:r>
            <a:r>
              <a:rPr lang="en-US" altLang="zh-CN" sz="1200" kern="0" dirty="0">
                <a:solidFill>
                  <a:prstClr val="black"/>
                </a:solidFill>
              </a:rPr>
              <a:t>LR</a:t>
            </a:r>
            <a:r>
              <a:rPr lang="zh-CN" altLang="en-US" sz="1200" kern="0" dirty="0">
                <a:solidFill>
                  <a:prstClr val="black"/>
                </a:solidFill>
              </a:rPr>
              <a:t>），应该根据业务场景，删除或转换异常值和缺失值</a:t>
            </a:r>
            <a:endParaRPr kumimoji="0" lang="en-US" altLang="zh-CN" sz="1200" b="0" i="0" u="none" strike="noStrike" kern="0" cap="none" spc="0" normalizeH="0" baseline="0" noProof="0" dirty="0" smtClean="0">
              <a:ln>
                <a:noFill/>
              </a:ln>
              <a:solidFill>
                <a:prstClr val="black"/>
              </a:solidFill>
              <a:effectLst/>
              <a:uLnTx/>
              <a:uFillTx/>
            </a:endParaRP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lang="zh-CN" altLang="en-US" kern="0" dirty="0" smtClean="0">
                <a:solidFill>
                  <a:prstClr val="black"/>
                </a:solidFill>
              </a:rPr>
              <a:t>正负样本平衡</a:t>
            </a:r>
            <a:endParaRPr lang="en-US" altLang="zh-CN" kern="0" dirty="0" smtClean="0">
              <a:solidFill>
                <a:prstClr val="black"/>
              </a:solidFill>
            </a:endParaRP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en-US" b="0" i="0" u="none" strike="noStrike" kern="0" cap="none" spc="0" normalizeH="0" baseline="0" noProof="0" dirty="0" smtClean="0">
                <a:ln>
                  <a:noFill/>
                </a:ln>
                <a:solidFill>
                  <a:prstClr val="black"/>
                </a:solidFill>
                <a:effectLst/>
                <a:uLnTx/>
                <a:uFillTx/>
              </a:rPr>
              <a:t>特征转换与</a:t>
            </a:r>
            <a:r>
              <a:rPr lang="zh-CN" altLang="en-US" kern="0" dirty="0">
                <a:solidFill>
                  <a:prstClr val="black"/>
                </a:solidFill>
              </a:rPr>
              <a:t>特征组合。</a:t>
            </a:r>
            <a:r>
              <a:rPr lang="zh-CN" altLang="en-US" sz="1200" kern="0" dirty="0">
                <a:solidFill>
                  <a:prstClr val="black"/>
                </a:solidFill>
              </a:rPr>
              <a:t>是特征工程的难点，常用一些“信仰和玄学”手段，包括聚类离散化变量、树形模型筛选特征、归一、特征相关性分析、</a:t>
            </a:r>
            <a:r>
              <a:rPr lang="en-US" altLang="zh-CN" sz="1200" kern="0" dirty="0">
                <a:solidFill>
                  <a:prstClr val="black"/>
                </a:solidFill>
              </a:rPr>
              <a:t>PCA</a:t>
            </a:r>
            <a:r>
              <a:rPr lang="zh-CN" altLang="en-US" sz="1200" kern="0" dirty="0">
                <a:solidFill>
                  <a:prstClr val="black"/>
                </a:solidFill>
              </a:rPr>
              <a:t>降维、数值变换（对数、幂函数、三角函数）等等，至于选用什么方法，有些是数学理论，有些是业务理解，还有些是暴力试探</a:t>
            </a:r>
            <a:endParaRPr kumimoji="0" lang="en-US" altLang="zh-CN" sz="1200" b="0" i="0" u="none" strike="noStrike" kern="0" cap="none" spc="0" normalizeH="0" baseline="0" noProof="0" dirty="0" smtClean="0">
              <a:ln>
                <a:noFill/>
              </a:ln>
              <a:solidFill>
                <a:prstClr val="black"/>
              </a:solidFill>
              <a:effectLst/>
              <a:uLnTx/>
              <a:uFillTx/>
            </a:endParaRPr>
          </a:p>
        </p:txBody>
      </p:sp>
      <p:pic>
        <p:nvPicPr>
          <p:cNvPr id="10" name="图片 9"/>
          <p:cNvPicPr>
            <a:picLocks noChangeAspect="1"/>
          </p:cNvPicPr>
          <p:nvPr/>
        </p:nvPicPr>
        <p:blipFill>
          <a:blip r:embed="rId3"/>
          <a:stretch>
            <a:fillRect/>
          </a:stretch>
        </p:blipFill>
        <p:spPr>
          <a:xfrm>
            <a:off x="4876800" y="1113185"/>
            <a:ext cx="4952220" cy="5563870"/>
          </a:xfrm>
          <a:prstGeom prst="rect">
            <a:avLst/>
          </a:prstGeom>
        </p:spPr>
      </p:pic>
    </p:spTree>
    <p:extLst>
      <p:ext uri="{BB962C8B-B14F-4D97-AF65-F5344CB8AC3E}">
        <p14:creationId xmlns:p14="http://schemas.microsoft.com/office/powerpoint/2010/main" val="3643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6" y="345202"/>
            <a:ext cx="2688899" cy="461665"/>
          </a:xfrm>
          <a:prstGeom prst="rect">
            <a:avLst/>
          </a:prstGeom>
          <a:noFill/>
        </p:spPr>
        <p:txBody>
          <a:bodyPr wrap="square" rtlCol="0">
            <a:spAutoFit/>
          </a:bodyPr>
          <a:lstStyle/>
          <a:p>
            <a:r>
              <a:rPr lang="zh-CN" altLang="en-US" sz="2400" b="1" dirty="0" smtClean="0">
                <a:solidFill>
                  <a:schemeClr val="tx1">
                    <a:lumMod val="75000"/>
                  </a:schemeClr>
                </a:solidFill>
                <a:latin typeface="微软雅黑" pitchFamily="34" charset="-122"/>
                <a:ea typeface="微软雅黑" pitchFamily="34" charset="-122"/>
                <a:cs typeface="Arial Unicode MS" pitchFamily="34" charset="-122"/>
              </a:rPr>
              <a:t>目     录</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3" name="TextBox 2"/>
          <p:cNvSpPr txBox="1"/>
          <p:nvPr/>
        </p:nvSpPr>
        <p:spPr>
          <a:xfrm>
            <a:off x="977023" y="1678759"/>
            <a:ext cx="3086044" cy="3323987"/>
          </a:xfrm>
          <a:prstGeom prst="rect">
            <a:avLst/>
          </a:prstGeom>
          <a:noFill/>
        </p:spPr>
        <p:txBody>
          <a:bodyPr wrap="square" rtlCol="0">
            <a:spAutoFit/>
          </a:bodyPr>
          <a:lstStyle/>
          <a:p>
            <a:pPr>
              <a:lnSpc>
                <a:spcPct val="250000"/>
              </a:lnSpc>
            </a:pPr>
            <a:r>
              <a:rPr lang="zh-CN" altLang="en-US" sz="2800" dirty="0" smtClean="0">
                <a:solidFill>
                  <a:srgbClr val="000000"/>
                </a:solidFill>
                <a:latin typeface="微软雅黑" pitchFamily="34" charset="-122"/>
                <a:ea typeface="微软雅黑" pitchFamily="34" charset="-122"/>
              </a:rPr>
              <a:t>    基本概念</a:t>
            </a:r>
            <a:endParaRPr lang="en-US" altLang="zh-CN" sz="2800" dirty="0" smtClean="0">
              <a:solidFill>
                <a:srgbClr val="000000"/>
              </a:solidFill>
              <a:latin typeface="微软雅黑" pitchFamily="34" charset="-122"/>
              <a:ea typeface="微软雅黑" pitchFamily="34" charset="-122"/>
            </a:endParaRPr>
          </a:p>
          <a:p>
            <a:pPr>
              <a:lnSpc>
                <a:spcPct val="250000"/>
              </a:lnSpc>
            </a:pPr>
            <a:r>
              <a:rPr lang="zh-CN" altLang="en-US" sz="2800" dirty="0" smtClean="0">
                <a:solidFill>
                  <a:srgbClr val="000000"/>
                </a:solidFill>
                <a:latin typeface="微软雅黑" pitchFamily="34" charset="-122"/>
                <a:ea typeface="微软雅黑" pitchFamily="34" charset="-122"/>
              </a:rPr>
              <a:t>    实践案例</a:t>
            </a:r>
            <a:endParaRPr lang="en-US" altLang="zh-CN" sz="2800" dirty="0" smtClean="0">
              <a:solidFill>
                <a:srgbClr val="000000"/>
              </a:solidFill>
              <a:latin typeface="微软雅黑" pitchFamily="34" charset="-122"/>
              <a:ea typeface="微软雅黑" pitchFamily="34" charset="-122"/>
            </a:endParaRPr>
          </a:p>
          <a:p>
            <a:pPr>
              <a:lnSpc>
                <a:spcPct val="250000"/>
              </a:lnSpc>
            </a:pPr>
            <a:r>
              <a:rPr lang="zh-CN" altLang="en-US" sz="2800" dirty="0" smtClean="0">
                <a:solidFill>
                  <a:srgbClr val="000000"/>
                </a:solidFill>
                <a:latin typeface="微软雅黑" pitchFamily="34" charset="-122"/>
                <a:ea typeface="微软雅黑" pitchFamily="34" charset="-122"/>
              </a:rPr>
              <a:t>    参考资料</a:t>
            </a:r>
            <a:endParaRPr lang="en-US" altLang="zh-CN" sz="2800" dirty="0" smtClean="0">
              <a:solidFill>
                <a:srgbClr val="000000"/>
              </a:solidFill>
              <a:latin typeface="微软雅黑" pitchFamily="34" charset="-122"/>
              <a:ea typeface="微软雅黑" pitchFamily="34" charset="-122"/>
            </a:endParaRPr>
          </a:p>
        </p:txBody>
      </p:sp>
      <p:sp>
        <p:nvSpPr>
          <p:cNvPr id="4" name="Freeform 222"/>
          <p:cNvSpPr>
            <a:spLocks noEditPoints="1"/>
          </p:cNvSpPr>
          <p:nvPr/>
        </p:nvSpPr>
        <p:spPr bwMode="auto">
          <a:xfrm>
            <a:off x="977022" y="2181278"/>
            <a:ext cx="407914" cy="396400"/>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rgbClr val="1EA185"/>
          </a:solidFill>
          <a:ln>
            <a:noFill/>
          </a:ln>
        </p:spPr>
        <p:txBody>
          <a:bodyPr vert="horz" wrap="square" lIns="91440" tIns="45720" rIns="91440" bIns="45720" numCol="1" anchor="t" anchorCtr="0" compatLnSpc="1">
            <a:prstTxWarp prst="textNoShape">
              <a:avLst/>
            </a:prstTxWarp>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smtClean="0">
              <a:ln>
                <a:noFill/>
              </a:ln>
              <a:solidFill>
                <a:srgbClr val="445469"/>
              </a:solidFill>
              <a:effectLst/>
              <a:uLnTx/>
              <a:uFillTx/>
              <a:latin typeface="微软雅黑" panose="020B0503020204020204" pitchFamily="34" charset="-122"/>
              <a:ea typeface="+mn-ea"/>
            </a:endParaRPr>
          </a:p>
        </p:txBody>
      </p:sp>
      <p:sp>
        <p:nvSpPr>
          <p:cNvPr id="5" name="Freeform 222"/>
          <p:cNvSpPr>
            <a:spLocks noEditPoints="1"/>
          </p:cNvSpPr>
          <p:nvPr/>
        </p:nvSpPr>
        <p:spPr bwMode="auto">
          <a:xfrm>
            <a:off x="977022" y="4334169"/>
            <a:ext cx="407914" cy="396400"/>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rgbClr val="1EA185"/>
          </a:solidFill>
          <a:ln>
            <a:noFill/>
          </a:ln>
        </p:spPr>
        <p:txBody>
          <a:bodyPr vert="horz" wrap="square" lIns="91440" tIns="45720" rIns="91440" bIns="45720" numCol="1" anchor="t" anchorCtr="0" compatLnSpc="1">
            <a:prstTxWarp prst="textNoShape">
              <a:avLst/>
            </a:prstTxWarp>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smtClean="0">
              <a:ln>
                <a:noFill/>
              </a:ln>
              <a:solidFill>
                <a:srgbClr val="445469"/>
              </a:solidFill>
              <a:effectLst/>
              <a:uLnTx/>
              <a:uFillTx/>
              <a:latin typeface="微软雅黑" panose="020B0503020204020204" pitchFamily="34" charset="-122"/>
              <a:ea typeface="+mn-ea"/>
            </a:endParaRPr>
          </a:p>
        </p:txBody>
      </p:sp>
      <p:sp>
        <p:nvSpPr>
          <p:cNvPr id="6" name="Freeform 222"/>
          <p:cNvSpPr>
            <a:spLocks noEditPoints="1"/>
          </p:cNvSpPr>
          <p:nvPr/>
        </p:nvSpPr>
        <p:spPr bwMode="auto">
          <a:xfrm>
            <a:off x="977022" y="3257723"/>
            <a:ext cx="407914" cy="396400"/>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rgbClr val="1EA185"/>
          </a:solidFill>
          <a:ln>
            <a:noFill/>
          </a:ln>
        </p:spPr>
        <p:txBody>
          <a:bodyPr vert="horz" wrap="square" lIns="91440" tIns="45720" rIns="91440" bIns="45720" numCol="1" anchor="t" anchorCtr="0" compatLnSpc="1">
            <a:prstTxWarp prst="textNoShape">
              <a:avLst/>
            </a:prstTxWarp>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smtClean="0">
              <a:ln>
                <a:noFill/>
              </a:ln>
              <a:solidFill>
                <a:srgbClr val="445469"/>
              </a:solidFill>
              <a:effectLst/>
              <a:uLnTx/>
              <a:uFillTx/>
              <a:latin typeface="微软雅黑" panose="020B0503020204020204" pitchFamily="34" charset="-122"/>
              <a:ea typeface="+mn-ea"/>
            </a:endParaRPr>
          </a:p>
        </p:txBody>
      </p:sp>
    </p:spTree>
    <p:extLst>
      <p:ext uri="{BB962C8B-B14F-4D97-AF65-F5344CB8AC3E}">
        <p14:creationId xmlns:p14="http://schemas.microsoft.com/office/powerpoint/2010/main" val="679381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系统架构</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4" name="TextBox 3"/>
          <p:cNvSpPr txBox="1"/>
          <p:nvPr/>
        </p:nvSpPr>
        <p:spPr>
          <a:xfrm>
            <a:off x="402644" y="1035050"/>
            <a:ext cx="502279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离线训练与推断 </a:t>
            </a:r>
            <a:r>
              <a:rPr lang="en-US" altLang="zh-CN" sz="2000" dirty="0" smtClean="0">
                <a:latin typeface="微软雅黑" panose="020B0503020204020204" pitchFamily="34" charset="-122"/>
                <a:ea typeface="微软雅黑" panose="020B0503020204020204" pitchFamily="34" charset="-122"/>
              </a:rPr>
              <a:t>– Spark</a:t>
            </a:r>
            <a:r>
              <a:rPr lang="zh-CN" altLang="en-US" sz="2000" dirty="0">
                <a:latin typeface="微软雅黑" panose="020B0503020204020204" pitchFamily="34" charset="-122"/>
                <a:ea typeface="微软雅黑" panose="020B0503020204020204" pitchFamily="34" charset="-122"/>
              </a:rPr>
              <a:t>推断</a:t>
            </a:r>
          </a:p>
        </p:txBody>
      </p:sp>
      <p:pic>
        <p:nvPicPr>
          <p:cNvPr id="6" name="图片 5"/>
          <p:cNvPicPr>
            <a:picLocks noChangeAspect="1"/>
          </p:cNvPicPr>
          <p:nvPr/>
        </p:nvPicPr>
        <p:blipFill>
          <a:blip r:embed="rId3"/>
          <a:stretch>
            <a:fillRect/>
          </a:stretch>
        </p:blipFill>
        <p:spPr>
          <a:xfrm>
            <a:off x="402644" y="4601527"/>
            <a:ext cx="8877300" cy="1876425"/>
          </a:xfrm>
          <a:prstGeom prst="rect">
            <a:avLst/>
          </a:prstGeom>
        </p:spPr>
      </p:pic>
      <p:sp>
        <p:nvSpPr>
          <p:cNvPr id="8" name="流程图: 磁盘 7"/>
          <p:cNvSpPr/>
          <p:nvPr/>
        </p:nvSpPr>
        <p:spPr>
          <a:xfrm>
            <a:off x="758288" y="2060880"/>
            <a:ext cx="1273394" cy="601980"/>
          </a:xfrm>
          <a:prstGeom prst="flowChartMagneticDisk">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en-US" altLang="zh-CN" sz="1200" kern="0" dirty="0" smtClean="0">
                <a:solidFill>
                  <a:srgbClr val="000000"/>
                </a:solidFill>
                <a:latin typeface="微软雅黑" panose="020B0503020204020204" pitchFamily="34" charset="-122"/>
                <a:ea typeface="微软雅黑" panose="020B0503020204020204" pitchFamily="34" charset="-122"/>
              </a:rPr>
              <a:t>RF</a:t>
            </a:r>
            <a:r>
              <a:rPr lang="zh-CN" altLang="en-US" sz="1200" kern="0" dirty="0" smtClean="0">
                <a:solidFill>
                  <a:srgbClr val="000000"/>
                </a:solidFill>
                <a:latin typeface="微软雅黑" panose="020B0503020204020204" pitchFamily="34" charset="-122"/>
                <a:ea typeface="微软雅黑" panose="020B0503020204020204" pitchFamily="34" charset="-122"/>
              </a:rPr>
              <a:t>模型文件</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9" name="流程图: 磁盘 8"/>
          <p:cNvSpPr/>
          <p:nvPr/>
        </p:nvSpPr>
        <p:spPr>
          <a:xfrm>
            <a:off x="758288" y="3373827"/>
            <a:ext cx="1273394" cy="601980"/>
          </a:xfrm>
          <a:prstGeom prst="flowChartMagneticDisk">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zh-CN" altLang="en-US" sz="1200" kern="0" dirty="0" smtClean="0">
                <a:solidFill>
                  <a:srgbClr val="000000"/>
                </a:solidFill>
                <a:latin typeface="微软雅黑" panose="020B0503020204020204" pitchFamily="34" charset="-122"/>
                <a:ea typeface="微软雅黑" panose="020B0503020204020204" pitchFamily="34" charset="-122"/>
              </a:rPr>
              <a:t>测试数据集</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0" name="矩形 9"/>
          <p:cNvSpPr/>
          <p:nvPr/>
        </p:nvSpPr>
        <p:spPr>
          <a:xfrm>
            <a:off x="3547772" y="2674822"/>
            <a:ext cx="1718918" cy="609600"/>
          </a:xfrm>
          <a:prstGeom prst="rect">
            <a:avLst/>
          </a:prstGeom>
          <a:solidFill>
            <a:schemeClr val="accent1">
              <a:lumMod val="75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en-US" altLang="zh-CN" sz="1200" kern="0" dirty="0" smtClean="0">
                <a:solidFill>
                  <a:srgbClr val="000000"/>
                </a:solidFill>
                <a:latin typeface="微软雅黑" panose="020B0503020204020204" pitchFamily="34" charset="-122"/>
                <a:ea typeface="微软雅黑" panose="020B0503020204020204" pitchFamily="34" charset="-122"/>
              </a:rPr>
              <a:t>Spark</a:t>
            </a:r>
            <a:r>
              <a:rPr lang="zh-CN" altLang="en-US" sz="1200" kern="0" dirty="0">
                <a:solidFill>
                  <a:srgbClr val="000000"/>
                </a:solidFill>
                <a:latin typeface="微软雅黑" panose="020B0503020204020204" pitchFamily="34" charset="-122"/>
                <a:ea typeface="微软雅黑" panose="020B0503020204020204" pitchFamily="34" charset="-122"/>
              </a:rPr>
              <a:t>计算</a:t>
            </a:r>
          </a:p>
        </p:txBody>
      </p:sp>
      <p:sp>
        <p:nvSpPr>
          <p:cNvPr id="11" name="流程图: 磁盘 10"/>
          <p:cNvSpPr/>
          <p:nvPr/>
        </p:nvSpPr>
        <p:spPr>
          <a:xfrm>
            <a:off x="6808568" y="2674822"/>
            <a:ext cx="1273394" cy="601980"/>
          </a:xfrm>
          <a:prstGeom prst="flowChartMagneticDisk">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zh-CN" altLang="en-US" sz="1200" kern="0" dirty="0" smtClean="0">
                <a:solidFill>
                  <a:srgbClr val="000000"/>
                </a:solidFill>
                <a:latin typeface="微软雅黑" panose="020B0503020204020204" pitchFamily="34" charset="-122"/>
                <a:ea typeface="微软雅黑" panose="020B0503020204020204" pitchFamily="34" charset="-122"/>
              </a:rPr>
              <a:t>概率分数</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cxnSp>
        <p:nvCxnSpPr>
          <p:cNvPr id="12" name="直接箭头连接符 11"/>
          <p:cNvCxnSpPr>
            <a:stCxn id="8" idx="4"/>
          </p:cNvCxnSpPr>
          <p:nvPr/>
        </p:nvCxnSpPr>
        <p:spPr>
          <a:xfrm>
            <a:off x="2031682" y="2361870"/>
            <a:ext cx="1516090" cy="323494"/>
          </a:xfrm>
          <a:prstGeom prst="straightConnector1">
            <a:avLst/>
          </a:prstGeom>
          <a:noFill/>
          <a:ln w="9525" cap="flat" cmpd="sng" algn="ctr">
            <a:solidFill>
              <a:sysClr val="windowText" lastClr="000000"/>
            </a:solidFill>
            <a:prstDash val="solid"/>
            <a:miter lim="800000"/>
            <a:tailEnd type="arrow"/>
          </a:ln>
          <a:effectLst/>
        </p:spPr>
      </p:cxnSp>
      <p:cxnSp>
        <p:nvCxnSpPr>
          <p:cNvPr id="15" name="直接箭头连接符 14"/>
          <p:cNvCxnSpPr>
            <a:stCxn id="9" idx="4"/>
          </p:cNvCxnSpPr>
          <p:nvPr/>
        </p:nvCxnSpPr>
        <p:spPr>
          <a:xfrm flipV="1">
            <a:off x="2031682" y="3275381"/>
            <a:ext cx="1516090" cy="399436"/>
          </a:xfrm>
          <a:prstGeom prst="straightConnector1">
            <a:avLst/>
          </a:prstGeom>
          <a:noFill/>
          <a:ln w="9525" cap="flat" cmpd="sng" algn="ctr">
            <a:solidFill>
              <a:sysClr val="windowText" lastClr="000000"/>
            </a:solidFill>
            <a:prstDash val="solid"/>
            <a:miter lim="800000"/>
            <a:tailEnd type="arrow"/>
          </a:ln>
          <a:effectLst/>
        </p:spPr>
      </p:cxnSp>
      <p:cxnSp>
        <p:nvCxnSpPr>
          <p:cNvPr id="18" name="直接箭头连接符 17"/>
          <p:cNvCxnSpPr>
            <a:stCxn id="10" idx="3"/>
            <a:endCxn id="11" idx="2"/>
          </p:cNvCxnSpPr>
          <p:nvPr/>
        </p:nvCxnSpPr>
        <p:spPr>
          <a:xfrm flipV="1">
            <a:off x="5266690" y="2975812"/>
            <a:ext cx="1541878" cy="3810"/>
          </a:xfrm>
          <a:prstGeom prst="straightConnector1">
            <a:avLst/>
          </a:prstGeom>
          <a:noFill/>
          <a:ln w="9525" cap="flat" cmpd="sng" algn="ctr">
            <a:solidFill>
              <a:sysClr val="windowText" lastClr="000000"/>
            </a:solidFill>
            <a:prstDash val="solid"/>
            <a:miter lim="800000"/>
            <a:tailEnd type="arrow"/>
          </a:ln>
          <a:effectLst/>
        </p:spPr>
      </p:cxnSp>
    </p:spTree>
    <p:extLst>
      <p:ext uri="{BB962C8B-B14F-4D97-AF65-F5344CB8AC3E}">
        <p14:creationId xmlns:p14="http://schemas.microsoft.com/office/powerpoint/2010/main" val="1572471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系统架构</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4" name="TextBox 3"/>
          <p:cNvSpPr txBox="1"/>
          <p:nvPr/>
        </p:nvSpPr>
        <p:spPr>
          <a:xfrm>
            <a:off x="402644" y="1035050"/>
            <a:ext cx="502279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离线训练与推断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重排引擎</a:t>
            </a:r>
            <a:endParaRPr lang="zh-CN" altLang="en-US" sz="2000" dirty="0">
              <a:latin typeface="微软雅黑" panose="020B0503020204020204" pitchFamily="34" charset="-122"/>
              <a:ea typeface="微软雅黑" panose="020B0503020204020204" pitchFamily="34" charset="-122"/>
            </a:endParaRPr>
          </a:p>
        </p:txBody>
      </p:sp>
      <p:sp>
        <p:nvSpPr>
          <p:cNvPr id="13" name="TextBox 145"/>
          <p:cNvSpPr txBox="1"/>
          <p:nvPr/>
        </p:nvSpPr>
        <p:spPr>
          <a:xfrm>
            <a:off x="402643" y="1576320"/>
            <a:ext cx="9062071"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a:lnSpc>
                <a:spcPct val="150000"/>
              </a:lnSpc>
              <a:defRPr sz="1400">
                <a:solidFill>
                  <a:schemeClr val="tx1">
                    <a:lumMod val="65000"/>
                    <a:lumOff val="35000"/>
                  </a:schemeClr>
                </a:solidFill>
                <a:latin typeface="微软雅黑" pitchFamily="34" charset="-122"/>
                <a:ea typeface="微软雅黑" pitchFamily="34" charset="-122"/>
              </a:defRPr>
            </a:lvl1pPr>
          </a:lstStyle>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lang="zh-CN" altLang="en-US" kern="0" dirty="0">
                <a:solidFill>
                  <a:prstClr val="black"/>
                </a:solidFill>
              </a:rPr>
              <a:t>结果</a:t>
            </a:r>
            <a:r>
              <a:rPr lang="zh-CN" altLang="en-US" kern="0" dirty="0" smtClean="0">
                <a:solidFill>
                  <a:prstClr val="black"/>
                </a:solidFill>
              </a:rPr>
              <a:t>集根据</a:t>
            </a:r>
            <a:r>
              <a:rPr kumimoji="0" lang="zh-CN" altLang="en-US" sz="14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概率分数升序排序，取值</a:t>
            </a:r>
            <a:r>
              <a:rPr kumimoji="0" lang="en-US" altLang="zh-CN" sz="14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([0, 1])</a:t>
            </a:r>
            <a:r>
              <a:rPr lang="zh-CN" altLang="en-US" kern="0" noProof="0" dirty="0" smtClean="0">
                <a:solidFill>
                  <a:prstClr val="black"/>
                </a:solidFill>
              </a:rPr>
              <a:t>放大</a:t>
            </a:r>
            <a:r>
              <a:rPr lang="en-US" altLang="zh-CN" kern="0" dirty="0" smtClean="0">
                <a:solidFill>
                  <a:prstClr val="black"/>
                </a:solidFill>
              </a:rPr>
              <a:t>10</a:t>
            </a:r>
            <a:r>
              <a:rPr lang="zh-CN" altLang="en-US" kern="0" dirty="0" smtClean="0">
                <a:solidFill>
                  <a:prstClr val="black"/>
                </a:solidFill>
              </a:rPr>
              <a:t>亿倍</a:t>
            </a:r>
            <a:endParaRPr lang="en-US" altLang="zh-CN" kern="0" dirty="0" smtClean="0">
              <a:solidFill>
                <a:prstClr val="black"/>
              </a:solidFill>
            </a:endParaRP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lang="zh-CN" altLang="en-US" kern="0" dirty="0">
                <a:solidFill>
                  <a:prstClr val="black"/>
                </a:solidFill>
              </a:rPr>
              <a:t>基于</a:t>
            </a:r>
            <a:r>
              <a:rPr lang="en-US" altLang="zh-CN" kern="0" dirty="0" smtClean="0">
                <a:solidFill>
                  <a:prstClr val="black"/>
                </a:solidFill>
              </a:rPr>
              <a:t>A/B test</a:t>
            </a:r>
            <a:r>
              <a:rPr lang="zh-CN" altLang="en-US" kern="0" dirty="0">
                <a:solidFill>
                  <a:prstClr val="black"/>
                </a:solidFill>
              </a:rPr>
              <a:t>原则</a:t>
            </a:r>
            <a:r>
              <a:rPr lang="zh-CN" altLang="en-US" kern="0" dirty="0" smtClean="0">
                <a:solidFill>
                  <a:prstClr val="black"/>
                </a:solidFill>
              </a:rPr>
              <a:t>，切分结果集，根据配置的阈值，</a:t>
            </a:r>
            <a:r>
              <a:rPr lang="en-US" altLang="zh-CN" kern="0" dirty="0" smtClean="0">
                <a:solidFill>
                  <a:prstClr val="black"/>
                </a:solidFill>
              </a:rPr>
              <a:t>10%</a:t>
            </a:r>
            <a:r>
              <a:rPr lang="zh-CN" altLang="en-US" kern="0" dirty="0" smtClean="0">
                <a:solidFill>
                  <a:prstClr val="black"/>
                </a:solidFill>
              </a:rPr>
              <a:t>的记录使用随机分数，剩下的</a:t>
            </a:r>
            <a:r>
              <a:rPr lang="en-US" altLang="zh-CN" kern="0" dirty="0" smtClean="0">
                <a:solidFill>
                  <a:prstClr val="black"/>
                </a:solidFill>
              </a:rPr>
              <a:t>90%</a:t>
            </a:r>
            <a:r>
              <a:rPr lang="zh-CN" altLang="en-US" kern="0" dirty="0" smtClean="0">
                <a:solidFill>
                  <a:prstClr val="black"/>
                </a:solidFill>
              </a:rPr>
              <a:t>记录使用原有的概率分数；两类分数，根据排名序号，依次等分为</a:t>
            </a:r>
            <a:r>
              <a:rPr lang="en-US" altLang="zh-CN" kern="0" dirty="0" smtClean="0">
                <a:solidFill>
                  <a:prstClr val="black"/>
                </a:solidFill>
              </a:rPr>
              <a:t>10</a:t>
            </a:r>
            <a:r>
              <a:rPr lang="zh-CN" altLang="en-US" kern="0" dirty="0" smtClean="0">
                <a:solidFill>
                  <a:prstClr val="black"/>
                </a:solidFill>
              </a:rPr>
              <a:t>组，分别对应 </a:t>
            </a:r>
            <a:r>
              <a:rPr lang="en-US" altLang="zh-CN" kern="0" dirty="0" smtClean="0">
                <a:solidFill>
                  <a:prstClr val="black"/>
                </a:solidFill>
              </a:rPr>
              <a:t>1 ~ 10</a:t>
            </a:r>
            <a:r>
              <a:rPr lang="zh-CN" altLang="en-US" kern="0" dirty="0" smtClean="0">
                <a:solidFill>
                  <a:prstClr val="black"/>
                </a:solidFill>
              </a:rPr>
              <a:t>，即为评分档位</a:t>
            </a:r>
            <a:endParaRPr lang="en-US" altLang="zh-CN" kern="0" dirty="0" smtClean="0">
              <a:solidFill>
                <a:prstClr val="black"/>
              </a:solidFill>
            </a:endParaRP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lang="zh-CN" altLang="en-US" kern="0" dirty="0" smtClean="0">
                <a:solidFill>
                  <a:prstClr val="black"/>
                </a:solidFill>
              </a:rPr>
              <a:t>基于一些业务常识，对概率分数的评分档位做二次调整。比如当非短文章评分档位为</a:t>
            </a:r>
            <a:r>
              <a:rPr lang="en-US" altLang="zh-CN" kern="0" dirty="0" smtClean="0">
                <a:solidFill>
                  <a:prstClr val="black"/>
                </a:solidFill>
              </a:rPr>
              <a:t>10</a:t>
            </a:r>
            <a:r>
              <a:rPr lang="zh-CN" altLang="en-US" kern="0" dirty="0" smtClean="0">
                <a:solidFill>
                  <a:prstClr val="black"/>
                </a:solidFill>
              </a:rPr>
              <a:t>，且字数不超过</a:t>
            </a:r>
            <a:r>
              <a:rPr lang="en-US" altLang="zh-CN" kern="0" dirty="0" smtClean="0">
                <a:solidFill>
                  <a:prstClr val="black"/>
                </a:solidFill>
              </a:rPr>
              <a:t>30</a:t>
            </a:r>
            <a:r>
              <a:rPr lang="zh-CN" altLang="en-US" kern="0" dirty="0" smtClean="0">
                <a:solidFill>
                  <a:prstClr val="black"/>
                </a:solidFill>
              </a:rPr>
              <a:t>、图片不超过</a:t>
            </a:r>
            <a:r>
              <a:rPr lang="en-US" altLang="zh-CN" kern="0" dirty="0" smtClean="0">
                <a:solidFill>
                  <a:prstClr val="black"/>
                </a:solidFill>
              </a:rPr>
              <a:t>2</a:t>
            </a:r>
            <a:r>
              <a:rPr lang="zh-CN" altLang="en-US" kern="0" dirty="0" smtClean="0">
                <a:solidFill>
                  <a:prstClr val="black"/>
                </a:solidFill>
              </a:rPr>
              <a:t>张时，重新调整分档为</a:t>
            </a:r>
            <a:r>
              <a:rPr lang="en-US" altLang="zh-CN" kern="0" dirty="0" smtClean="0">
                <a:solidFill>
                  <a:prstClr val="black"/>
                </a:solidFill>
              </a:rPr>
              <a:t>1</a:t>
            </a: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endParaRPr kumimoji="0" lang="en-US" altLang="zh-CN" sz="5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402643" y="3887305"/>
            <a:ext cx="9062071" cy="2184653"/>
          </a:xfrm>
          <a:prstGeom prst="rect">
            <a:avLst/>
          </a:prstGeom>
        </p:spPr>
      </p:pic>
    </p:spTree>
    <p:extLst>
      <p:ext uri="{BB962C8B-B14F-4D97-AF65-F5344CB8AC3E}">
        <p14:creationId xmlns:p14="http://schemas.microsoft.com/office/powerpoint/2010/main" val="3123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系统架构</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4" name="TextBox 3"/>
          <p:cNvSpPr txBox="1"/>
          <p:nvPr/>
        </p:nvSpPr>
        <p:spPr>
          <a:xfrm>
            <a:off x="402644" y="1035050"/>
            <a:ext cx="502279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离线训练与推断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模型评估</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644" y="1549043"/>
            <a:ext cx="9084256" cy="5191003"/>
          </a:xfrm>
          <a:prstGeom prst="rect">
            <a:avLst/>
          </a:prstGeom>
        </p:spPr>
      </p:pic>
    </p:spTree>
    <p:extLst>
      <p:ext uri="{BB962C8B-B14F-4D97-AF65-F5344CB8AC3E}">
        <p14:creationId xmlns:p14="http://schemas.microsoft.com/office/powerpoint/2010/main" val="2540165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系统架构</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4" name="TextBox 3"/>
          <p:cNvSpPr txBox="1"/>
          <p:nvPr/>
        </p:nvSpPr>
        <p:spPr>
          <a:xfrm>
            <a:off x="402644" y="1035050"/>
            <a:ext cx="502279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离线训练与推断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配置管理</a:t>
            </a:r>
            <a:endParaRPr lang="zh-CN" altLang="en-US" sz="2000" dirty="0">
              <a:latin typeface="微软雅黑" panose="020B0503020204020204" pitchFamily="34" charset="-122"/>
              <a:ea typeface="微软雅黑" panose="020B0503020204020204" pitchFamily="34" charset="-122"/>
            </a:endParaRPr>
          </a:p>
        </p:txBody>
      </p:sp>
      <p:sp>
        <p:nvSpPr>
          <p:cNvPr id="72" name="Freeform 5"/>
          <p:cNvSpPr/>
          <p:nvPr/>
        </p:nvSpPr>
        <p:spPr>
          <a:xfrm>
            <a:off x="2483481" y="3643959"/>
            <a:ext cx="1806785" cy="899953"/>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ED7D31"/>
          </a:solidFill>
          <a:ln w="12700" cap="flat" cmpd="sng" algn="ctr">
            <a:noFill/>
            <a:prstDash val="solid"/>
            <a:miter lim="800000"/>
          </a:ln>
          <a:effectLst/>
        </p:spPr>
        <p:txBody>
          <a:bodyPr lIns="74299" tIns="37150" rIns="74299" bIns="37150" rtlCol="0" anchor="ctr"/>
          <a:lstStyle/>
          <a:p>
            <a:pPr marL="0" marR="0" lvl="0" indent="0" algn="ctr"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white"/>
              </a:solidFill>
              <a:effectLst/>
              <a:uLnTx/>
              <a:uFillTx/>
              <a:latin typeface="微软雅黑" panose="020B0503020204020204" pitchFamily="34" charset="-122"/>
              <a:ea typeface="+mn-ea"/>
              <a:cs typeface="+mn-cs"/>
            </a:endParaRPr>
          </a:p>
        </p:txBody>
      </p:sp>
      <p:sp>
        <p:nvSpPr>
          <p:cNvPr id="73" name="Freeform 6"/>
          <p:cNvSpPr/>
          <p:nvPr/>
        </p:nvSpPr>
        <p:spPr>
          <a:xfrm flipV="1">
            <a:off x="907527" y="2744006"/>
            <a:ext cx="1806785" cy="899953"/>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5B9BD5"/>
          </a:solidFill>
          <a:ln w="12700" cap="flat" cmpd="sng" algn="ctr">
            <a:noFill/>
            <a:prstDash val="solid"/>
            <a:miter lim="800000"/>
          </a:ln>
          <a:effectLst/>
        </p:spPr>
        <p:txBody>
          <a:bodyPr lIns="74299" tIns="37150" rIns="74299" bIns="37150" rtlCol="0" anchor="ctr"/>
          <a:lstStyle/>
          <a:p>
            <a:pPr marL="0" marR="0" lvl="0" indent="0" algn="ctr"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white"/>
              </a:solidFill>
              <a:effectLst/>
              <a:uLnTx/>
              <a:uFillTx/>
              <a:latin typeface="微软雅黑" panose="020B0503020204020204" pitchFamily="34" charset="-122"/>
              <a:ea typeface="+mn-ea"/>
              <a:cs typeface="+mn-cs"/>
            </a:endParaRPr>
          </a:p>
        </p:txBody>
      </p:sp>
      <p:sp>
        <p:nvSpPr>
          <p:cNvPr id="74" name="Freeform 7"/>
          <p:cNvSpPr/>
          <p:nvPr/>
        </p:nvSpPr>
        <p:spPr>
          <a:xfrm>
            <a:off x="5635390" y="3643959"/>
            <a:ext cx="1806785" cy="899953"/>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FFC000"/>
          </a:solidFill>
          <a:ln w="12700" cap="flat" cmpd="sng" algn="ctr">
            <a:noFill/>
            <a:prstDash val="solid"/>
            <a:miter lim="800000"/>
          </a:ln>
          <a:effectLst/>
        </p:spPr>
        <p:txBody>
          <a:bodyPr lIns="74299" tIns="37150" rIns="74299" bIns="37150" rtlCol="0" anchor="ctr"/>
          <a:lstStyle/>
          <a:p>
            <a:pPr marL="0" marR="0" lvl="0" indent="0" algn="ctr"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white"/>
              </a:solidFill>
              <a:effectLst/>
              <a:uLnTx/>
              <a:uFillTx/>
              <a:latin typeface="微软雅黑" panose="020B0503020204020204" pitchFamily="34" charset="-122"/>
              <a:ea typeface="+mn-ea"/>
              <a:cs typeface="+mn-cs"/>
            </a:endParaRPr>
          </a:p>
        </p:txBody>
      </p:sp>
      <p:sp>
        <p:nvSpPr>
          <p:cNvPr id="75" name="Freeform 8"/>
          <p:cNvSpPr/>
          <p:nvPr/>
        </p:nvSpPr>
        <p:spPr>
          <a:xfrm flipV="1">
            <a:off x="4059436" y="2744006"/>
            <a:ext cx="1806785" cy="899953"/>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A5A5A5"/>
          </a:solidFill>
          <a:ln w="12700" cap="flat" cmpd="sng" algn="ctr">
            <a:noFill/>
            <a:prstDash val="solid"/>
            <a:miter lim="800000"/>
          </a:ln>
          <a:effectLst/>
        </p:spPr>
        <p:txBody>
          <a:bodyPr lIns="74299" tIns="37150" rIns="74299" bIns="37150" rtlCol="0" anchor="ctr"/>
          <a:lstStyle/>
          <a:p>
            <a:pPr marL="0" marR="0" lvl="0" indent="0" algn="ctr"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white"/>
              </a:solidFill>
              <a:effectLst/>
              <a:uLnTx/>
              <a:uFillTx/>
              <a:latin typeface="微软雅黑" panose="020B0503020204020204" pitchFamily="34" charset="-122"/>
              <a:ea typeface="+mn-ea"/>
              <a:cs typeface="+mn-cs"/>
            </a:endParaRPr>
          </a:p>
        </p:txBody>
      </p:sp>
      <p:sp>
        <p:nvSpPr>
          <p:cNvPr id="76" name="Freeform 9"/>
          <p:cNvSpPr/>
          <p:nvPr/>
        </p:nvSpPr>
        <p:spPr>
          <a:xfrm flipV="1">
            <a:off x="7211344" y="2744006"/>
            <a:ext cx="1806785" cy="899953"/>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4472C4"/>
          </a:solidFill>
          <a:ln w="12700" cap="flat" cmpd="sng" algn="ctr">
            <a:noFill/>
            <a:prstDash val="solid"/>
            <a:miter lim="800000"/>
          </a:ln>
          <a:effectLst/>
        </p:spPr>
        <p:txBody>
          <a:bodyPr lIns="74299" tIns="37150" rIns="74299" bIns="37150" rtlCol="0" anchor="ctr"/>
          <a:lstStyle/>
          <a:p>
            <a:pPr marL="0" marR="0" lvl="0" indent="0" algn="ctr"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white"/>
              </a:solidFill>
              <a:effectLst/>
              <a:uLnTx/>
              <a:uFillTx/>
              <a:latin typeface="微软雅黑" panose="020B0503020204020204" pitchFamily="34" charset="-122"/>
              <a:ea typeface="+mn-ea"/>
              <a:cs typeface="+mn-cs"/>
            </a:endParaRPr>
          </a:p>
        </p:txBody>
      </p:sp>
      <p:grpSp>
        <p:nvGrpSpPr>
          <p:cNvPr id="77" name="Group 1"/>
          <p:cNvGrpSpPr/>
          <p:nvPr/>
        </p:nvGrpSpPr>
        <p:grpSpPr>
          <a:xfrm>
            <a:off x="1138357" y="4274851"/>
            <a:ext cx="1546932" cy="879300"/>
            <a:chOff x="1413150" y="4179496"/>
            <a:chExt cx="1903916" cy="1081933"/>
          </a:xfrm>
        </p:grpSpPr>
        <p:sp>
          <p:nvSpPr>
            <p:cNvPr id="78" name="Text Placeholder 32"/>
            <p:cNvSpPr txBox="1">
              <a:spLocks/>
            </p:cNvSpPr>
            <p:nvPr/>
          </p:nvSpPr>
          <p:spPr>
            <a:xfrm>
              <a:off x="1413150" y="4455669"/>
              <a:ext cx="1903916" cy="8057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fontAlgn="auto">
                <a:lnSpc>
                  <a:spcPct val="100000"/>
                </a:lnSpc>
                <a:spcBef>
                  <a:spcPts val="0"/>
                </a:spcBef>
                <a:spcAft>
                  <a:spcPts val="0"/>
                </a:spcAft>
                <a:buFont typeface="Arial" panose="020B0604020202020204" pitchFamily="34" charset="0"/>
                <a:buNone/>
              </a:pP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模型训练时间；总精选数；</a:t>
              </a:r>
              <a:r>
                <a:rPr lang="en-US" altLang="zh-CN"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top10%</a:t>
              </a: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的精选率</a:t>
              </a:r>
              <a:endParaRPr lang="en-US" sz="975" dirty="0">
                <a:solidFill>
                  <a:prstClr val="black"/>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79" name="Text Placeholder 33"/>
            <p:cNvSpPr txBox="1">
              <a:spLocks/>
            </p:cNvSpPr>
            <p:nvPr/>
          </p:nvSpPr>
          <p:spPr>
            <a:xfrm>
              <a:off x="1413151" y="4179496"/>
              <a:ext cx="1903915"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zh-CN" altLang="en-US" sz="1300" b="1" dirty="0" smtClean="0">
                  <a:solidFill>
                    <a:srgbClr val="44546A"/>
                  </a:solidFill>
                  <a:latin typeface="微软雅黑" panose="020B0503020204020204" pitchFamily="34" charset="-122"/>
                  <a:ea typeface="微软雅黑" panose="020B0503020204020204" pitchFamily="34" charset="-122"/>
                  <a:cs typeface="Aparajita" panose="020B0604020202020204" pitchFamily="34" charset="0"/>
                </a:rPr>
                <a:t>实验指标</a:t>
              </a:r>
              <a:endParaRPr lang="en-AU" sz="1300" dirty="0">
                <a:solidFill>
                  <a:srgbClr val="44546A"/>
                </a:solidFill>
                <a:latin typeface="微软雅黑" panose="020B0503020204020204" pitchFamily="34" charset="-122"/>
                <a:ea typeface="微软雅黑" panose="020B0503020204020204" pitchFamily="34" charset="-122"/>
                <a:cs typeface="Aparajita" panose="020B0604020202020204" pitchFamily="34" charset="0"/>
              </a:endParaRPr>
            </a:p>
          </p:txBody>
        </p:sp>
      </p:grpSp>
      <p:sp>
        <p:nvSpPr>
          <p:cNvPr id="80" name="Oval 12"/>
          <p:cNvSpPr>
            <a:spLocks noChangeAspect="1"/>
          </p:cNvSpPr>
          <p:nvPr/>
        </p:nvSpPr>
        <p:spPr>
          <a:xfrm>
            <a:off x="1341957" y="3171854"/>
            <a:ext cx="933702" cy="933945"/>
          </a:xfrm>
          <a:prstGeom prst="ellipse">
            <a:avLst/>
          </a:prstGeom>
          <a:solidFill>
            <a:srgbClr val="5B9BD5"/>
          </a:solidFill>
          <a:ln w="12700" cap="flat" cmpd="sng" algn="ctr">
            <a:noFill/>
            <a:prstDash val="solid"/>
            <a:miter lim="800000"/>
          </a:ln>
          <a:effectLst/>
        </p:spPr>
        <p:txBody>
          <a:bodyPr rot="0" spcFirstLastPara="0" vertOverflow="overflow" horzOverflow="overflow" vert="horz" wrap="square" lIns="74299" tIns="37150" rIns="74299" bIns="37150" numCol="1" spcCol="0" rtlCol="0" fromWordArt="0" anchor="ctr" anchorCtr="0" forceAA="0" compatLnSpc="1">
            <a:prstTxWarp prst="textNoShape">
              <a:avLst/>
            </a:prstTxWarp>
            <a:noAutofit/>
          </a:bodyPr>
          <a:lstStyle/>
          <a:p>
            <a:pPr marL="0" marR="0" lvl="0" indent="0" algn="ctr" defTabSz="804511" eaLnBrk="1" fontAlgn="auto" latinLnBrk="0" hangingPunct="1">
              <a:lnSpc>
                <a:spcPct val="100000"/>
              </a:lnSpc>
              <a:spcBef>
                <a:spcPts val="0"/>
              </a:spcBef>
              <a:spcAft>
                <a:spcPts val="0"/>
              </a:spcAft>
              <a:buClrTx/>
              <a:buSzTx/>
              <a:buFontTx/>
              <a:buNone/>
              <a:tabLst/>
              <a:defRPr/>
            </a:pPr>
            <a:endParaRPr kumimoji="0" lang="en-US" sz="2601" b="0" i="0" u="none" strike="noStrike" kern="0" cap="none" spc="0" normalizeH="0" baseline="0" noProof="0" dirty="0" smtClean="0">
              <a:ln>
                <a:noFill/>
              </a:ln>
              <a:solidFill>
                <a:prstClr val="white"/>
              </a:solidFill>
              <a:effectLst/>
              <a:uLnTx/>
              <a:uFillTx/>
              <a:latin typeface="微软雅黑" panose="020B0503020204020204" pitchFamily="34" charset="-122"/>
              <a:ea typeface="+mn-ea"/>
              <a:cs typeface="Aparajita" panose="020B0604020202020204" pitchFamily="34" charset="0"/>
            </a:endParaRPr>
          </a:p>
        </p:txBody>
      </p:sp>
      <p:sp>
        <p:nvSpPr>
          <p:cNvPr id="81" name="Oval 13"/>
          <p:cNvSpPr>
            <a:spLocks noChangeAspect="1"/>
          </p:cNvSpPr>
          <p:nvPr/>
        </p:nvSpPr>
        <p:spPr>
          <a:xfrm>
            <a:off x="2919704" y="3171854"/>
            <a:ext cx="933702" cy="933945"/>
          </a:xfrm>
          <a:prstGeom prst="ellipse">
            <a:avLst/>
          </a:prstGeom>
          <a:solidFill>
            <a:srgbClr val="ED7D31"/>
          </a:solidFill>
          <a:ln w="12700" cap="flat" cmpd="sng" algn="ctr">
            <a:noFill/>
            <a:prstDash val="solid"/>
            <a:miter lim="800000"/>
          </a:ln>
          <a:effectLst/>
        </p:spPr>
        <p:txBody>
          <a:bodyPr rot="0" spcFirstLastPara="0" vertOverflow="overflow" horzOverflow="overflow" vert="horz" wrap="square" lIns="74299" tIns="37150" rIns="74299" bIns="37150" numCol="1" spcCol="0" rtlCol="0" fromWordArt="0" anchor="ctr" anchorCtr="0" forceAA="0" compatLnSpc="1">
            <a:prstTxWarp prst="textNoShape">
              <a:avLst/>
            </a:prstTxWarp>
            <a:noAutofit/>
          </a:bodyPr>
          <a:lstStyle/>
          <a:p>
            <a:pPr marL="0" marR="0" lvl="0" indent="0" algn="ctr" defTabSz="804511" eaLnBrk="1" fontAlgn="auto" latinLnBrk="0" hangingPunct="1">
              <a:lnSpc>
                <a:spcPct val="100000"/>
              </a:lnSpc>
              <a:spcBef>
                <a:spcPts val="0"/>
              </a:spcBef>
              <a:spcAft>
                <a:spcPts val="0"/>
              </a:spcAft>
              <a:buClrTx/>
              <a:buSzTx/>
              <a:buFontTx/>
              <a:buNone/>
              <a:tabLst/>
              <a:defRPr/>
            </a:pPr>
            <a:endParaRPr kumimoji="0" lang="en-US" sz="2601" b="0" i="0" u="none" strike="noStrike" kern="0" cap="none" spc="0" normalizeH="0" baseline="0" noProof="0" dirty="0" smtClean="0">
              <a:ln>
                <a:noFill/>
              </a:ln>
              <a:solidFill>
                <a:prstClr val="white"/>
              </a:solidFill>
              <a:effectLst/>
              <a:uLnTx/>
              <a:uFillTx/>
              <a:latin typeface="微软雅黑" panose="020B0503020204020204" pitchFamily="34" charset="-122"/>
              <a:ea typeface="+mn-ea"/>
              <a:cs typeface="Aparajita" panose="020B0604020202020204" pitchFamily="34" charset="0"/>
            </a:endParaRPr>
          </a:p>
        </p:txBody>
      </p:sp>
      <p:sp>
        <p:nvSpPr>
          <p:cNvPr id="82" name="Oval 14"/>
          <p:cNvSpPr>
            <a:spLocks noChangeAspect="1"/>
          </p:cNvSpPr>
          <p:nvPr/>
        </p:nvSpPr>
        <p:spPr>
          <a:xfrm>
            <a:off x="4495658" y="3171854"/>
            <a:ext cx="933702" cy="933945"/>
          </a:xfrm>
          <a:prstGeom prst="ellipse">
            <a:avLst/>
          </a:prstGeom>
          <a:solidFill>
            <a:srgbClr val="A5A5A5"/>
          </a:solidFill>
          <a:ln w="12700" cap="flat" cmpd="sng" algn="ctr">
            <a:noFill/>
            <a:prstDash val="solid"/>
            <a:miter lim="800000"/>
          </a:ln>
          <a:effectLst/>
        </p:spPr>
        <p:txBody>
          <a:bodyPr rot="0" spcFirstLastPara="0" vertOverflow="overflow" horzOverflow="overflow" vert="horz" wrap="square" lIns="74299" tIns="37150" rIns="74299" bIns="37150" numCol="1" spcCol="0" rtlCol="0" fromWordArt="0" anchor="ctr" anchorCtr="0" forceAA="0" compatLnSpc="1">
            <a:prstTxWarp prst="textNoShape">
              <a:avLst/>
            </a:prstTxWarp>
            <a:noAutofit/>
          </a:bodyPr>
          <a:lstStyle/>
          <a:p>
            <a:pPr marL="0" marR="0" lvl="0" indent="0" algn="ctr" defTabSz="804511" eaLnBrk="1" fontAlgn="auto" latinLnBrk="0" hangingPunct="1">
              <a:lnSpc>
                <a:spcPct val="100000"/>
              </a:lnSpc>
              <a:spcBef>
                <a:spcPts val="0"/>
              </a:spcBef>
              <a:spcAft>
                <a:spcPts val="0"/>
              </a:spcAft>
              <a:buClrTx/>
              <a:buSzTx/>
              <a:buFontTx/>
              <a:buNone/>
              <a:tabLst/>
              <a:defRPr/>
            </a:pPr>
            <a:endParaRPr kumimoji="0" lang="en-US" sz="2601" b="0" i="0" u="none" strike="noStrike" kern="0" cap="none" spc="0" normalizeH="0" baseline="0" noProof="0" dirty="0" smtClean="0">
              <a:ln>
                <a:noFill/>
              </a:ln>
              <a:solidFill>
                <a:prstClr val="white"/>
              </a:solidFill>
              <a:effectLst/>
              <a:uLnTx/>
              <a:uFillTx/>
              <a:latin typeface="微软雅黑" panose="020B0503020204020204" pitchFamily="34" charset="-122"/>
              <a:ea typeface="+mn-ea"/>
              <a:cs typeface="Aparajita" panose="020B0604020202020204" pitchFamily="34" charset="0"/>
            </a:endParaRPr>
          </a:p>
        </p:txBody>
      </p:sp>
      <p:sp>
        <p:nvSpPr>
          <p:cNvPr id="83" name="Oval 15"/>
          <p:cNvSpPr>
            <a:spLocks noChangeAspect="1"/>
          </p:cNvSpPr>
          <p:nvPr/>
        </p:nvSpPr>
        <p:spPr>
          <a:xfrm>
            <a:off x="6071612" y="3171854"/>
            <a:ext cx="933702" cy="933945"/>
          </a:xfrm>
          <a:prstGeom prst="ellipse">
            <a:avLst/>
          </a:prstGeom>
          <a:solidFill>
            <a:srgbClr val="FFC000"/>
          </a:solidFill>
          <a:ln w="12700" cap="flat" cmpd="sng" algn="ctr">
            <a:noFill/>
            <a:prstDash val="solid"/>
            <a:miter lim="800000"/>
          </a:ln>
          <a:effectLst/>
        </p:spPr>
        <p:txBody>
          <a:bodyPr rot="0" spcFirstLastPara="0" vertOverflow="overflow" horzOverflow="overflow" vert="horz" wrap="square" lIns="74299" tIns="37150" rIns="74299" bIns="37150" numCol="1" spcCol="0" rtlCol="0" fromWordArt="0" anchor="ctr" anchorCtr="0" forceAA="0" compatLnSpc="1">
            <a:prstTxWarp prst="textNoShape">
              <a:avLst/>
            </a:prstTxWarp>
            <a:noAutofit/>
          </a:bodyPr>
          <a:lstStyle/>
          <a:p>
            <a:pPr marL="0" marR="0" lvl="0" indent="0" algn="ctr" defTabSz="804511" eaLnBrk="1" fontAlgn="auto" latinLnBrk="0" hangingPunct="1">
              <a:lnSpc>
                <a:spcPct val="100000"/>
              </a:lnSpc>
              <a:spcBef>
                <a:spcPts val="0"/>
              </a:spcBef>
              <a:spcAft>
                <a:spcPts val="0"/>
              </a:spcAft>
              <a:buClrTx/>
              <a:buSzTx/>
              <a:buFontTx/>
              <a:buNone/>
              <a:tabLst/>
              <a:defRPr/>
            </a:pPr>
            <a:endParaRPr kumimoji="0" lang="en-US" sz="2601" b="0" i="0" u="none" strike="noStrike" kern="0" cap="none" spc="0" normalizeH="0" baseline="0" noProof="0" dirty="0" smtClean="0">
              <a:ln>
                <a:noFill/>
              </a:ln>
              <a:solidFill>
                <a:prstClr val="white"/>
              </a:solidFill>
              <a:effectLst/>
              <a:uLnTx/>
              <a:uFillTx/>
              <a:latin typeface="微软雅黑" panose="020B0503020204020204" pitchFamily="34" charset="-122"/>
              <a:ea typeface="+mn-ea"/>
              <a:cs typeface="Aparajita" panose="020B0604020202020204" pitchFamily="34" charset="0"/>
            </a:endParaRPr>
          </a:p>
        </p:txBody>
      </p:sp>
      <p:sp>
        <p:nvSpPr>
          <p:cNvPr id="84" name="Oval 16"/>
          <p:cNvSpPr>
            <a:spLocks noChangeAspect="1"/>
          </p:cNvSpPr>
          <p:nvPr/>
        </p:nvSpPr>
        <p:spPr>
          <a:xfrm>
            <a:off x="7647566" y="3171854"/>
            <a:ext cx="933702" cy="933945"/>
          </a:xfrm>
          <a:prstGeom prst="ellipse">
            <a:avLst/>
          </a:prstGeom>
          <a:solidFill>
            <a:srgbClr val="4472C4"/>
          </a:solidFill>
          <a:ln w="12700" cap="flat" cmpd="sng" algn="ctr">
            <a:noFill/>
            <a:prstDash val="solid"/>
            <a:miter lim="800000"/>
          </a:ln>
          <a:effectLst/>
        </p:spPr>
        <p:txBody>
          <a:bodyPr rot="0" spcFirstLastPara="0" vertOverflow="overflow" horzOverflow="overflow" vert="horz" wrap="square" lIns="74299" tIns="37150" rIns="74299" bIns="37150" numCol="1" spcCol="0" rtlCol="0" fromWordArt="0" anchor="ctr" anchorCtr="0" forceAA="0" compatLnSpc="1">
            <a:prstTxWarp prst="textNoShape">
              <a:avLst/>
            </a:prstTxWarp>
            <a:noAutofit/>
          </a:bodyPr>
          <a:lstStyle/>
          <a:p>
            <a:pPr marL="0" marR="0" lvl="0" indent="0" algn="ctr" defTabSz="804511" eaLnBrk="1" fontAlgn="auto" latinLnBrk="0" hangingPunct="1">
              <a:lnSpc>
                <a:spcPct val="100000"/>
              </a:lnSpc>
              <a:spcBef>
                <a:spcPts val="0"/>
              </a:spcBef>
              <a:spcAft>
                <a:spcPts val="0"/>
              </a:spcAft>
              <a:buClrTx/>
              <a:buSzTx/>
              <a:buFontTx/>
              <a:buNone/>
              <a:tabLst/>
              <a:defRPr/>
            </a:pPr>
            <a:r>
              <a:rPr kumimoji="0" lang="en-AU" sz="2601" b="0" i="0" u="none" strike="noStrike" kern="0" cap="none" spc="0" normalizeH="0" baseline="0" noProof="0" dirty="0" smtClean="0">
                <a:ln>
                  <a:noFill/>
                </a:ln>
                <a:solidFill>
                  <a:prstClr val="white"/>
                </a:solidFill>
                <a:effectLst/>
                <a:uLnTx/>
                <a:uFillTx/>
                <a:latin typeface="微软雅黑" panose="020B0503020204020204" pitchFamily="34" charset="-122"/>
                <a:ea typeface="+mn-ea"/>
                <a:cs typeface="Aparajita" panose="020B0604020202020204" pitchFamily="34" charset="0"/>
              </a:rPr>
              <a:t></a:t>
            </a:r>
            <a:endParaRPr kumimoji="0" lang="en-US" sz="2601" b="0" i="0" u="none" strike="noStrike" kern="0" cap="none" spc="0" normalizeH="0" baseline="0" noProof="0" dirty="0" smtClean="0">
              <a:ln>
                <a:noFill/>
              </a:ln>
              <a:solidFill>
                <a:prstClr val="white"/>
              </a:solidFill>
              <a:effectLst/>
              <a:uLnTx/>
              <a:uFillTx/>
              <a:latin typeface="微软雅黑" panose="020B0503020204020204" pitchFamily="34" charset="-122"/>
              <a:ea typeface="+mn-ea"/>
              <a:cs typeface="Aparajita" panose="020B0604020202020204" pitchFamily="34" charset="0"/>
            </a:endParaRPr>
          </a:p>
        </p:txBody>
      </p:sp>
      <p:grpSp>
        <p:nvGrpSpPr>
          <p:cNvPr id="85" name="Group 25"/>
          <p:cNvGrpSpPr/>
          <p:nvPr/>
        </p:nvGrpSpPr>
        <p:grpSpPr>
          <a:xfrm>
            <a:off x="2718534" y="2279368"/>
            <a:ext cx="1571731" cy="879300"/>
            <a:chOff x="1413149" y="4179496"/>
            <a:chExt cx="1934439" cy="1081933"/>
          </a:xfrm>
        </p:grpSpPr>
        <p:sp>
          <p:nvSpPr>
            <p:cNvPr id="86" name="Text Placeholder 32"/>
            <p:cNvSpPr txBox="1">
              <a:spLocks/>
            </p:cNvSpPr>
            <p:nvPr/>
          </p:nvSpPr>
          <p:spPr>
            <a:xfrm>
              <a:off x="1413149" y="4455669"/>
              <a:ext cx="1934439" cy="8057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fontAlgn="auto">
                <a:lnSpc>
                  <a:spcPct val="100000"/>
                </a:lnSpc>
                <a:spcBef>
                  <a:spcPts val="0"/>
                </a:spcBef>
                <a:spcAft>
                  <a:spcPts val="0"/>
                </a:spcAft>
                <a:buFont typeface="Arial" panose="020B0604020202020204" pitchFamily="34" charset="0"/>
                <a:buNone/>
              </a:pP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模型更新时间超过</a:t>
              </a:r>
              <a:r>
                <a:rPr lang="en-US" altLang="zh-CN"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10</a:t>
              </a: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天；或连续</a:t>
              </a:r>
              <a:r>
                <a:rPr lang="en-US" altLang="zh-CN"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3</a:t>
              </a: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天实验的</a:t>
              </a:r>
              <a:r>
                <a:rPr lang="en-US" altLang="zh-CN"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top10%</a:t>
              </a: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精选率</a:t>
              </a:r>
              <a:r>
                <a:rPr 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 </a:t>
              </a: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高于线上，且总精选数超过</a:t>
              </a:r>
              <a:r>
                <a:rPr lang="en-US" altLang="zh-CN"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30</a:t>
              </a:r>
              <a:endParaRPr lang="en-US" sz="975" dirty="0">
                <a:solidFill>
                  <a:prstClr val="black"/>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87" name="Text Placeholder 33"/>
            <p:cNvSpPr txBox="1">
              <a:spLocks/>
            </p:cNvSpPr>
            <p:nvPr/>
          </p:nvSpPr>
          <p:spPr>
            <a:xfrm>
              <a:off x="1413151" y="4179496"/>
              <a:ext cx="1819738"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zh-CN" altLang="en-US" sz="1300" b="1" dirty="0" smtClean="0">
                  <a:solidFill>
                    <a:srgbClr val="44546A"/>
                  </a:solidFill>
                  <a:latin typeface="微软雅黑" panose="020B0503020204020204" pitchFamily="34" charset="-122"/>
                  <a:cs typeface="Aparajita" panose="020B0604020202020204" pitchFamily="34" charset="0"/>
                </a:rPr>
                <a:t>迁移阈值</a:t>
              </a:r>
              <a:endParaRPr lang="en-AU" sz="1300" dirty="0">
                <a:solidFill>
                  <a:srgbClr val="44546A"/>
                </a:solidFill>
                <a:latin typeface="微软雅黑" panose="020B0503020204020204" pitchFamily="34" charset="-122"/>
                <a:cs typeface="Aparajita" panose="020B0604020202020204" pitchFamily="34" charset="0"/>
              </a:endParaRPr>
            </a:p>
          </p:txBody>
        </p:sp>
      </p:grpSp>
      <p:grpSp>
        <p:nvGrpSpPr>
          <p:cNvPr id="88" name="Group 28"/>
          <p:cNvGrpSpPr/>
          <p:nvPr/>
        </p:nvGrpSpPr>
        <p:grpSpPr>
          <a:xfrm>
            <a:off x="5870442" y="2276246"/>
            <a:ext cx="1571733" cy="879300"/>
            <a:chOff x="1413149" y="4179496"/>
            <a:chExt cx="1934441" cy="1081933"/>
          </a:xfrm>
        </p:grpSpPr>
        <p:sp>
          <p:nvSpPr>
            <p:cNvPr id="89" name="Text Placeholder 32"/>
            <p:cNvSpPr txBox="1">
              <a:spLocks/>
            </p:cNvSpPr>
            <p:nvPr/>
          </p:nvSpPr>
          <p:spPr>
            <a:xfrm>
              <a:off x="1413149" y="4455669"/>
              <a:ext cx="1934439" cy="8057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fontAlgn="auto">
                <a:lnSpc>
                  <a:spcPct val="100000"/>
                </a:lnSpc>
                <a:spcBef>
                  <a:spcPts val="0"/>
                </a:spcBef>
                <a:spcAft>
                  <a:spcPts val="0"/>
                </a:spcAft>
                <a:buFont typeface="Arial" panose="020B0604020202020204" pitchFamily="34" charset="0"/>
                <a:buNone/>
              </a:pP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重新设置特征工程数据集的起止日期，包括线上与实验</a:t>
              </a:r>
              <a:endParaRPr lang="en-US" sz="975" dirty="0">
                <a:solidFill>
                  <a:prstClr val="black"/>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90" name="Text Placeholder 33"/>
            <p:cNvSpPr txBox="1">
              <a:spLocks/>
            </p:cNvSpPr>
            <p:nvPr/>
          </p:nvSpPr>
          <p:spPr>
            <a:xfrm>
              <a:off x="1413151" y="4179496"/>
              <a:ext cx="1934439"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zh-CN" altLang="en-US" sz="1300" b="1" dirty="0">
                  <a:solidFill>
                    <a:srgbClr val="44546A"/>
                  </a:solidFill>
                  <a:latin typeface="微软雅黑" panose="020B0503020204020204" pitchFamily="34" charset="-122"/>
                  <a:cs typeface="Aparajita" panose="020B0604020202020204" pitchFamily="34" charset="0"/>
                </a:rPr>
                <a:t>计算</a:t>
              </a:r>
              <a:r>
                <a:rPr lang="zh-CN" altLang="en-US" sz="1300" b="1" dirty="0" smtClean="0">
                  <a:solidFill>
                    <a:srgbClr val="44546A"/>
                  </a:solidFill>
                  <a:latin typeface="微软雅黑" panose="020B0503020204020204" pitchFamily="34" charset="-122"/>
                  <a:cs typeface="Aparajita" panose="020B0604020202020204" pitchFamily="34" charset="0"/>
                </a:rPr>
                <a:t>新模型参数</a:t>
              </a:r>
              <a:endParaRPr lang="en-AU" sz="1300" dirty="0">
                <a:solidFill>
                  <a:srgbClr val="44546A"/>
                </a:solidFill>
                <a:latin typeface="微软雅黑" panose="020B0503020204020204" pitchFamily="34" charset="-122"/>
                <a:cs typeface="Aparajita" panose="020B0604020202020204" pitchFamily="34" charset="0"/>
              </a:endParaRPr>
            </a:p>
          </p:txBody>
        </p:sp>
      </p:grpSp>
      <p:grpSp>
        <p:nvGrpSpPr>
          <p:cNvPr id="91" name="Group 31"/>
          <p:cNvGrpSpPr/>
          <p:nvPr/>
        </p:nvGrpSpPr>
        <p:grpSpPr>
          <a:xfrm>
            <a:off x="4242276" y="4274851"/>
            <a:ext cx="1572751" cy="879300"/>
            <a:chOff x="1350785" y="4179496"/>
            <a:chExt cx="1935694" cy="1081933"/>
          </a:xfrm>
        </p:grpSpPr>
        <p:sp>
          <p:nvSpPr>
            <p:cNvPr id="92" name="Text Placeholder 32"/>
            <p:cNvSpPr txBox="1">
              <a:spLocks/>
            </p:cNvSpPr>
            <p:nvPr/>
          </p:nvSpPr>
          <p:spPr>
            <a:xfrm>
              <a:off x="1350785" y="4455669"/>
              <a:ext cx="1935694" cy="8057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fontAlgn="auto">
                <a:lnSpc>
                  <a:spcPct val="100000"/>
                </a:lnSpc>
                <a:spcBef>
                  <a:spcPts val="0"/>
                </a:spcBef>
                <a:spcAft>
                  <a:spcPts val="0"/>
                </a:spcAft>
                <a:buFont typeface="Arial" panose="020B0604020202020204" pitchFamily="34" charset="0"/>
                <a:buNone/>
              </a:pPr>
              <a:r>
                <a:rPr lang="en-US" altLang="zh-CN"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HDFS</a:t>
              </a: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中</a:t>
              </a:r>
              <a:r>
                <a:rPr lang="en-US" altLang="zh-CN"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mv</a:t>
              </a: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备份当前线上模型，同时</a:t>
              </a:r>
              <a:r>
                <a:rPr lang="en-US" altLang="zh-CN"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mv</a:t>
              </a: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实验模型为线上模型</a:t>
              </a:r>
              <a:endParaRPr lang="en-US" sz="975" dirty="0">
                <a:solidFill>
                  <a:prstClr val="black"/>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93" name="Text Placeholder 33"/>
            <p:cNvSpPr txBox="1">
              <a:spLocks/>
            </p:cNvSpPr>
            <p:nvPr/>
          </p:nvSpPr>
          <p:spPr>
            <a:xfrm>
              <a:off x="1413151" y="4179496"/>
              <a:ext cx="1804816"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zh-CN" altLang="en-US" sz="1300" b="1" dirty="0" smtClean="0">
                  <a:solidFill>
                    <a:srgbClr val="44546A"/>
                  </a:solidFill>
                  <a:latin typeface="微软雅黑" panose="020B0503020204020204" pitchFamily="34" charset="-122"/>
                  <a:cs typeface="Aparajita" panose="020B0604020202020204" pitchFamily="34" charset="0"/>
                </a:rPr>
                <a:t>迁移模型</a:t>
              </a:r>
              <a:endParaRPr lang="en-AU" sz="1300" dirty="0">
                <a:solidFill>
                  <a:srgbClr val="44546A"/>
                </a:solidFill>
                <a:latin typeface="微软雅黑" panose="020B0503020204020204" pitchFamily="34" charset="-122"/>
                <a:cs typeface="Aparajita" panose="020B0604020202020204" pitchFamily="34" charset="0"/>
              </a:endParaRPr>
            </a:p>
          </p:txBody>
        </p:sp>
      </p:grpSp>
      <p:grpSp>
        <p:nvGrpSpPr>
          <p:cNvPr id="94" name="Group 34"/>
          <p:cNvGrpSpPr/>
          <p:nvPr/>
        </p:nvGrpSpPr>
        <p:grpSpPr>
          <a:xfrm>
            <a:off x="7470676" y="4265021"/>
            <a:ext cx="1547453" cy="879300"/>
            <a:chOff x="1413149" y="4179496"/>
            <a:chExt cx="1904557" cy="1081933"/>
          </a:xfrm>
        </p:grpSpPr>
        <p:sp>
          <p:nvSpPr>
            <p:cNvPr id="95" name="Text Placeholder 32"/>
            <p:cNvSpPr txBox="1">
              <a:spLocks/>
            </p:cNvSpPr>
            <p:nvPr/>
          </p:nvSpPr>
          <p:spPr>
            <a:xfrm>
              <a:off x="1413149" y="4455669"/>
              <a:ext cx="1904557" cy="8057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fontAlgn="auto">
                <a:lnSpc>
                  <a:spcPct val="100000"/>
                </a:lnSpc>
                <a:spcBef>
                  <a:spcPts val="0"/>
                </a:spcBef>
                <a:spcAft>
                  <a:spcPts val="0"/>
                </a:spcAft>
                <a:buFont typeface="Arial" panose="020B0604020202020204" pitchFamily="34" charset="0"/>
                <a:buNone/>
              </a:pP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后续相关</a:t>
              </a:r>
              <a:r>
                <a:rPr lang="en-US" altLang="zh-CN"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MR</a:t>
              </a: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任务和</a:t>
              </a:r>
              <a:r>
                <a:rPr lang="en-US" altLang="zh-CN"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Spark</a:t>
              </a:r>
              <a:r>
                <a:rPr lang="zh-CN" altLang="en-US" sz="975" dirty="0" smtClean="0">
                  <a:solidFill>
                    <a:prstClr val="black"/>
                  </a:solidFill>
                  <a:latin typeface="微软雅黑" panose="020B0503020204020204" pitchFamily="34" charset="-122"/>
                  <a:ea typeface="微软雅黑" panose="020B0503020204020204" pitchFamily="34" charset="-122"/>
                  <a:cs typeface="Aparajita" panose="020B0604020202020204" pitchFamily="34" charset="0"/>
                </a:rPr>
                <a:t>任务将感知到配置文件更新，即新模型及对应配置生效</a:t>
              </a:r>
              <a:endParaRPr lang="en-US" sz="975" dirty="0">
                <a:solidFill>
                  <a:prstClr val="black"/>
                </a:solidFill>
                <a:latin typeface="微软雅黑" panose="020B0503020204020204" pitchFamily="34" charset="-122"/>
                <a:ea typeface="微软雅黑" panose="020B0503020204020204" pitchFamily="34" charset="-122"/>
                <a:cs typeface="Aparajita" panose="020B0604020202020204" pitchFamily="34" charset="0"/>
              </a:endParaRPr>
            </a:p>
          </p:txBody>
        </p:sp>
        <p:sp>
          <p:nvSpPr>
            <p:cNvPr id="96" name="Text Placeholder 33"/>
            <p:cNvSpPr txBox="1">
              <a:spLocks/>
            </p:cNvSpPr>
            <p:nvPr/>
          </p:nvSpPr>
          <p:spPr>
            <a:xfrm>
              <a:off x="1413151" y="4179496"/>
              <a:ext cx="1812159"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zh-CN" altLang="en-US" sz="1300" b="1" dirty="0" smtClean="0">
                  <a:solidFill>
                    <a:srgbClr val="44546A"/>
                  </a:solidFill>
                  <a:latin typeface="微软雅黑" panose="020B0503020204020204" pitchFamily="34" charset="-122"/>
                  <a:cs typeface="Aparajita" panose="020B0604020202020204" pitchFamily="34" charset="0"/>
                </a:rPr>
                <a:t>启用新模型</a:t>
              </a:r>
              <a:endParaRPr lang="en-AU" sz="1300" dirty="0">
                <a:solidFill>
                  <a:srgbClr val="44546A"/>
                </a:solidFill>
                <a:latin typeface="微软雅黑" panose="020B0503020204020204" pitchFamily="34" charset="-122"/>
                <a:cs typeface="Aparajita" panose="020B0604020202020204" pitchFamily="34" charset="0"/>
              </a:endParaRPr>
            </a:p>
          </p:txBody>
        </p:sp>
      </p:grpSp>
      <p:grpSp>
        <p:nvGrpSpPr>
          <p:cNvPr id="97" name="Group 37"/>
          <p:cNvGrpSpPr/>
          <p:nvPr/>
        </p:nvGrpSpPr>
        <p:grpSpPr>
          <a:xfrm rot="18900000">
            <a:off x="1548305" y="3371942"/>
            <a:ext cx="517345" cy="515637"/>
            <a:chOff x="-15875" y="-1587"/>
            <a:chExt cx="4014788" cy="4000501"/>
          </a:xfrm>
          <a:solidFill>
            <a:sysClr val="window" lastClr="FFFFFF"/>
          </a:solidFill>
        </p:grpSpPr>
        <p:sp>
          <p:nvSpPr>
            <p:cNvPr id="98" name="Freeform 5"/>
            <p:cNvSpPr>
              <a:spLocks noEditPoints="1"/>
            </p:cNvSpPr>
            <p:nvPr/>
          </p:nvSpPr>
          <p:spPr bwMode="auto">
            <a:xfrm>
              <a:off x="-15875" y="374651"/>
              <a:ext cx="3657600" cy="3624263"/>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sp>
          <p:nvSpPr>
            <p:cNvPr id="99" name="Freeform 6"/>
            <p:cNvSpPr>
              <a:spLocks noEditPoints="1"/>
            </p:cNvSpPr>
            <p:nvPr/>
          </p:nvSpPr>
          <p:spPr bwMode="auto">
            <a:xfrm>
              <a:off x="1751013" y="1998663"/>
              <a:ext cx="623888" cy="623888"/>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sp>
          <p:nvSpPr>
            <p:cNvPr id="100" name="Freeform 7"/>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sp>
          <p:nvSpPr>
            <p:cNvPr id="101" name="Freeform 8"/>
            <p:cNvSpPr>
              <a:spLocks noEditPoints="1"/>
            </p:cNvSpPr>
            <p:nvPr/>
          </p:nvSpPr>
          <p:spPr bwMode="auto">
            <a:xfrm>
              <a:off x="1000125" y="1874838"/>
              <a:ext cx="500063" cy="500063"/>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sp>
          <p:nvSpPr>
            <p:cNvPr id="102" name="Oval 9"/>
            <p:cNvSpPr>
              <a:spLocks noChangeArrowheads="1"/>
            </p:cNvSpPr>
            <p:nvPr/>
          </p:nvSpPr>
          <p:spPr bwMode="auto">
            <a:xfrm>
              <a:off x="1500188" y="2751138"/>
              <a:ext cx="250825" cy="247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sp>
          <p:nvSpPr>
            <p:cNvPr id="103" name="Oval 10"/>
            <p:cNvSpPr>
              <a:spLocks noChangeArrowheads="1"/>
            </p:cNvSpPr>
            <p:nvPr/>
          </p:nvSpPr>
          <p:spPr bwMode="auto">
            <a:xfrm>
              <a:off x="3498850" y="874713"/>
              <a:ext cx="252413" cy="247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grpSp>
      <p:grpSp>
        <p:nvGrpSpPr>
          <p:cNvPr id="104" name="Group 44"/>
          <p:cNvGrpSpPr/>
          <p:nvPr/>
        </p:nvGrpSpPr>
        <p:grpSpPr>
          <a:xfrm>
            <a:off x="3191184" y="3411123"/>
            <a:ext cx="437089" cy="411163"/>
            <a:chOff x="-1587" y="-3175"/>
            <a:chExt cx="506412" cy="476250"/>
          </a:xfrm>
          <a:solidFill>
            <a:sysClr val="window" lastClr="FFFFFF"/>
          </a:solidFill>
        </p:grpSpPr>
        <p:sp>
          <p:nvSpPr>
            <p:cNvPr id="105" name="Oval 14"/>
            <p:cNvSpPr>
              <a:spLocks noChangeArrowheads="1"/>
            </p:cNvSpPr>
            <p:nvPr/>
          </p:nvSpPr>
          <p:spPr bwMode="auto">
            <a:xfrm>
              <a:off x="244475" y="257175"/>
              <a:ext cx="60325" cy="61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sp>
          <p:nvSpPr>
            <p:cNvPr id="106" name="Freeform 15"/>
            <p:cNvSpPr>
              <a:spLocks noEditPoints="1"/>
            </p:cNvSpPr>
            <p:nvPr/>
          </p:nvSpPr>
          <p:spPr bwMode="auto">
            <a:xfrm>
              <a:off x="-1587" y="-3175"/>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grpSp>
      <p:grpSp>
        <p:nvGrpSpPr>
          <p:cNvPr id="107" name="Group 47"/>
          <p:cNvGrpSpPr/>
          <p:nvPr/>
        </p:nvGrpSpPr>
        <p:grpSpPr>
          <a:xfrm>
            <a:off x="7898173" y="3355626"/>
            <a:ext cx="481560" cy="481894"/>
            <a:chOff x="-1587" y="-3175"/>
            <a:chExt cx="3670300" cy="3671888"/>
          </a:xfrm>
          <a:solidFill>
            <a:sysClr val="window" lastClr="FFFFFF"/>
          </a:solidFill>
        </p:grpSpPr>
        <p:sp>
          <p:nvSpPr>
            <p:cNvPr id="108" name="Freeform 24"/>
            <p:cNvSpPr>
              <a:spLocks noEditPoints="1"/>
            </p:cNvSpPr>
            <p:nvPr/>
          </p:nvSpPr>
          <p:spPr bwMode="auto">
            <a:xfrm>
              <a:off x="-1587" y="-3175"/>
              <a:ext cx="3670300" cy="3671888"/>
            </a:xfrm>
            <a:custGeom>
              <a:avLst/>
              <a:gdLst>
                <a:gd name="T0" fmla="*/ 631 w 976"/>
                <a:gd name="T1" fmla="*/ 306 h 976"/>
                <a:gd name="T2" fmla="*/ 488 w 976"/>
                <a:gd name="T3" fmla="*/ 0 h 976"/>
                <a:gd name="T4" fmla="*/ 275 w 976"/>
                <a:gd name="T5" fmla="*/ 312 h 976"/>
                <a:gd name="T6" fmla="*/ 244 w 976"/>
                <a:gd name="T7" fmla="*/ 329 h 976"/>
                <a:gd name="T8" fmla="*/ 92 w 976"/>
                <a:gd name="T9" fmla="*/ 305 h 976"/>
                <a:gd name="T10" fmla="*/ 0 w 976"/>
                <a:gd name="T11" fmla="*/ 885 h 976"/>
                <a:gd name="T12" fmla="*/ 183 w 976"/>
                <a:gd name="T13" fmla="*/ 976 h 976"/>
                <a:gd name="T14" fmla="*/ 266 w 976"/>
                <a:gd name="T15" fmla="*/ 924 h 976"/>
                <a:gd name="T16" fmla="*/ 275 w 976"/>
                <a:gd name="T17" fmla="*/ 926 h 976"/>
                <a:gd name="T18" fmla="*/ 580 w 976"/>
                <a:gd name="T19" fmla="*/ 976 h 976"/>
                <a:gd name="T20" fmla="*/ 856 w 976"/>
                <a:gd name="T21" fmla="*/ 917 h 976"/>
                <a:gd name="T22" fmla="*/ 870 w 976"/>
                <a:gd name="T23" fmla="*/ 831 h 976"/>
                <a:gd name="T24" fmla="*/ 920 w 976"/>
                <a:gd name="T25" fmla="*/ 669 h 976"/>
                <a:gd name="T26" fmla="*/ 949 w 976"/>
                <a:gd name="T27" fmla="*/ 512 h 976"/>
                <a:gd name="T28" fmla="*/ 976 w 976"/>
                <a:gd name="T29" fmla="*/ 439 h 976"/>
                <a:gd name="T30" fmla="*/ 890 w 976"/>
                <a:gd name="T31" fmla="*/ 319 h 976"/>
                <a:gd name="T32" fmla="*/ 183 w 976"/>
                <a:gd name="T33" fmla="*/ 915 h 976"/>
                <a:gd name="T34" fmla="*/ 61 w 976"/>
                <a:gd name="T35" fmla="*/ 885 h 976"/>
                <a:gd name="T36" fmla="*/ 92 w 976"/>
                <a:gd name="T37" fmla="*/ 366 h 976"/>
                <a:gd name="T38" fmla="*/ 214 w 976"/>
                <a:gd name="T39" fmla="*/ 397 h 976"/>
                <a:gd name="T40" fmla="*/ 914 w 976"/>
                <a:gd name="T41" fmla="*/ 443 h 976"/>
                <a:gd name="T42" fmla="*/ 793 w 976"/>
                <a:gd name="T43" fmla="*/ 488 h 976"/>
                <a:gd name="T44" fmla="*/ 793 w 976"/>
                <a:gd name="T45" fmla="*/ 519 h 976"/>
                <a:gd name="T46" fmla="*/ 901 w 976"/>
                <a:gd name="T47" fmla="*/ 575 h 976"/>
                <a:gd name="T48" fmla="*/ 763 w 976"/>
                <a:gd name="T49" fmla="*/ 641 h 976"/>
                <a:gd name="T50" fmla="*/ 763 w 976"/>
                <a:gd name="T51" fmla="*/ 671 h 976"/>
                <a:gd name="T52" fmla="*/ 862 w 976"/>
                <a:gd name="T53" fmla="*/ 734 h 976"/>
                <a:gd name="T54" fmla="*/ 732 w 976"/>
                <a:gd name="T55" fmla="*/ 793 h 976"/>
                <a:gd name="T56" fmla="*/ 732 w 976"/>
                <a:gd name="T57" fmla="*/ 824 h 976"/>
                <a:gd name="T58" fmla="*/ 811 w 976"/>
                <a:gd name="T59" fmla="*/ 866 h 976"/>
                <a:gd name="T60" fmla="*/ 747 w 976"/>
                <a:gd name="T61" fmla="*/ 915 h 976"/>
                <a:gd name="T62" fmla="*/ 411 w 976"/>
                <a:gd name="T63" fmla="*/ 896 h 976"/>
                <a:gd name="T64" fmla="*/ 244 w 976"/>
                <a:gd name="T65" fmla="*/ 835 h 976"/>
                <a:gd name="T66" fmla="*/ 268 w 976"/>
                <a:gd name="T67" fmla="*/ 382 h 976"/>
                <a:gd name="T68" fmla="*/ 458 w 976"/>
                <a:gd name="T69" fmla="*/ 92 h 976"/>
                <a:gd name="T70" fmla="*/ 577 w 976"/>
                <a:gd name="T71" fmla="*/ 206 h 976"/>
                <a:gd name="T72" fmla="*/ 879 w 976"/>
                <a:gd name="T73" fmla="*/ 377 h 976"/>
                <a:gd name="T74" fmla="*/ 914 w 976"/>
                <a:gd name="T75" fmla="*/ 443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6" h="976">
                  <a:moveTo>
                    <a:pt x="890" y="319"/>
                  </a:moveTo>
                  <a:cubicBezTo>
                    <a:pt x="851" y="309"/>
                    <a:pt x="762" y="309"/>
                    <a:pt x="631" y="306"/>
                  </a:cubicBezTo>
                  <a:cubicBezTo>
                    <a:pt x="637" y="277"/>
                    <a:pt x="638" y="252"/>
                    <a:pt x="638" y="206"/>
                  </a:cubicBezTo>
                  <a:cubicBezTo>
                    <a:pt x="638" y="96"/>
                    <a:pt x="559" y="0"/>
                    <a:pt x="488" y="0"/>
                  </a:cubicBezTo>
                  <a:cubicBezTo>
                    <a:pt x="438" y="0"/>
                    <a:pt x="397" y="41"/>
                    <a:pt x="397" y="91"/>
                  </a:cubicBezTo>
                  <a:cubicBezTo>
                    <a:pt x="396" y="152"/>
                    <a:pt x="377" y="258"/>
                    <a:pt x="275" y="312"/>
                  </a:cubicBezTo>
                  <a:cubicBezTo>
                    <a:pt x="267" y="316"/>
                    <a:pt x="246" y="327"/>
                    <a:pt x="242" y="328"/>
                  </a:cubicBezTo>
                  <a:cubicBezTo>
                    <a:pt x="244" y="329"/>
                    <a:pt x="244" y="329"/>
                    <a:pt x="244" y="329"/>
                  </a:cubicBezTo>
                  <a:cubicBezTo>
                    <a:pt x="228" y="316"/>
                    <a:pt x="206" y="305"/>
                    <a:pt x="183" y="305"/>
                  </a:cubicBezTo>
                  <a:cubicBezTo>
                    <a:pt x="92" y="305"/>
                    <a:pt x="92" y="305"/>
                    <a:pt x="92" y="305"/>
                  </a:cubicBezTo>
                  <a:cubicBezTo>
                    <a:pt x="41" y="305"/>
                    <a:pt x="0" y="346"/>
                    <a:pt x="0" y="397"/>
                  </a:cubicBezTo>
                  <a:cubicBezTo>
                    <a:pt x="0" y="885"/>
                    <a:pt x="0" y="885"/>
                    <a:pt x="0" y="885"/>
                  </a:cubicBezTo>
                  <a:cubicBezTo>
                    <a:pt x="0" y="935"/>
                    <a:pt x="41" y="976"/>
                    <a:pt x="92" y="976"/>
                  </a:cubicBezTo>
                  <a:cubicBezTo>
                    <a:pt x="183" y="976"/>
                    <a:pt x="183" y="976"/>
                    <a:pt x="183" y="976"/>
                  </a:cubicBezTo>
                  <a:cubicBezTo>
                    <a:pt x="219" y="976"/>
                    <a:pt x="250" y="954"/>
                    <a:pt x="264" y="923"/>
                  </a:cubicBezTo>
                  <a:cubicBezTo>
                    <a:pt x="265" y="923"/>
                    <a:pt x="265" y="924"/>
                    <a:pt x="266" y="924"/>
                  </a:cubicBezTo>
                  <a:cubicBezTo>
                    <a:pt x="268" y="924"/>
                    <a:pt x="270" y="925"/>
                    <a:pt x="273" y="926"/>
                  </a:cubicBezTo>
                  <a:cubicBezTo>
                    <a:pt x="274" y="926"/>
                    <a:pt x="274" y="926"/>
                    <a:pt x="275" y="926"/>
                  </a:cubicBezTo>
                  <a:cubicBezTo>
                    <a:pt x="292" y="930"/>
                    <a:pt x="326" y="938"/>
                    <a:pt x="398" y="955"/>
                  </a:cubicBezTo>
                  <a:cubicBezTo>
                    <a:pt x="414" y="959"/>
                    <a:pt x="496" y="976"/>
                    <a:pt x="580" y="976"/>
                  </a:cubicBezTo>
                  <a:cubicBezTo>
                    <a:pt x="747" y="976"/>
                    <a:pt x="747" y="976"/>
                    <a:pt x="747" y="976"/>
                  </a:cubicBezTo>
                  <a:cubicBezTo>
                    <a:pt x="798" y="976"/>
                    <a:pt x="835" y="956"/>
                    <a:pt x="856" y="917"/>
                  </a:cubicBezTo>
                  <a:cubicBezTo>
                    <a:pt x="857" y="917"/>
                    <a:pt x="864" y="903"/>
                    <a:pt x="869" y="884"/>
                  </a:cubicBezTo>
                  <a:cubicBezTo>
                    <a:pt x="874" y="870"/>
                    <a:pt x="875" y="851"/>
                    <a:pt x="870" y="831"/>
                  </a:cubicBezTo>
                  <a:cubicBezTo>
                    <a:pt x="903" y="808"/>
                    <a:pt x="913" y="774"/>
                    <a:pt x="920" y="752"/>
                  </a:cubicBezTo>
                  <a:cubicBezTo>
                    <a:pt x="932" y="716"/>
                    <a:pt x="928" y="688"/>
                    <a:pt x="920" y="669"/>
                  </a:cubicBezTo>
                  <a:cubicBezTo>
                    <a:pt x="939" y="651"/>
                    <a:pt x="954" y="625"/>
                    <a:pt x="961" y="585"/>
                  </a:cubicBezTo>
                  <a:cubicBezTo>
                    <a:pt x="965" y="559"/>
                    <a:pt x="961" y="534"/>
                    <a:pt x="949" y="512"/>
                  </a:cubicBezTo>
                  <a:cubicBezTo>
                    <a:pt x="966" y="493"/>
                    <a:pt x="974" y="468"/>
                    <a:pt x="975" y="446"/>
                  </a:cubicBezTo>
                  <a:cubicBezTo>
                    <a:pt x="976" y="439"/>
                    <a:pt x="976" y="439"/>
                    <a:pt x="976" y="439"/>
                  </a:cubicBezTo>
                  <a:cubicBezTo>
                    <a:pt x="976" y="435"/>
                    <a:pt x="976" y="433"/>
                    <a:pt x="976" y="424"/>
                  </a:cubicBezTo>
                  <a:cubicBezTo>
                    <a:pt x="976" y="386"/>
                    <a:pt x="949" y="336"/>
                    <a:pt x="890" y="319"/>
                  </a:cubicBezTo>
                  <a:close/>
                  <a:moveTo>
                    <a:pt x="214" y="885"/>
                  </a:moveTo>
                  <a:cubicBezTo>
                    <a:pt x="214" y="901"/>
                    <a:pt x="200" y="915"/>
                    <a:pt x="183" y="915"/>
                  </a:cubicBezTo>
                  <a:cubicBezTo>
                    <a:pt x="92" y="915"/>
                    <a:pt x="92" y="915"/>
                    <a:pt x="92" y="915"/>
                  </a:cubicBezTo>
                  <a:cubicBezTo>
                    <a:pt x="75" y="915"/>
                    <a:pt x="61" y="901"/>
                    <a:pt x="61" y="885"/>
                  </a:cubicBezTo>
                  <a:cubicBezTo>
                    <a:pt x="61" y="397"/>
                    <a:pt x="61" y="397"/>
                    <a:pt x="61" y="397"/>
                  </a:cubicBezTo>
                  <a:cubicBezTo>
                    <a:pt x="61" y="380"/>
                    <a:pt x="75" y="366"/>
                    <a:pt x="92" y="366"/>
                  </a:cubicBezTo>
                  <a:cubicBezTo>
                    <a:pt x="183" y="366"/>
                    <a:pt x="183" y="366"/>
                    <a:pt x="183" y="366"/>
                  </a:cubicBezTo>
                  <a:cubicBezTo>
                    <a:pt x="200" y="366"/>
                    <a:pt x="214" y="380"/>
                    <a:pt x="214" y="397"/>
                  </a:cubicBezTo>
                  <a:lnTo>
                    <a:pt x="214" y="885"/>
                  </a:lnTo>
                  <a:close/>
                  <a:moveTo>
                    <a:pt x="914" y="443"/>
                  </a:moveTo>
                  <a:cubicBezTo>
                    <a:pt x="914" y="458"/>
                    <a:pt x="907" y="488"/>
                    <a:pt x="854" y="488"/>
                  </a:cubicBezTo>
                  <a:cubicBezTo>
                    <a:pt x="808" y="488"/>
                    <a:pt x="793" y="488"/>
                    <a:pt x="793" y="488"/>
                  </a:cubicBezTo>
                  <a:cubicBezTo>
                    <a:pt x="785" y="488"/>
                    <a:pt x="778" y="495"/>
                    <a:pt x="778" y="503"/>
                  </a:cubicBezTo>
                  <a:cubicBezTo>
                    <a:pt x="778" y="512"/>
                    <a:pt x="785" y="519"/>
                    <a:pt x="793" y="519"/>
                  </a:cubicBezTo>
                  <a:cubicBezTo>
                    <a:pt x="793" y="519"/>
                    <a:pt x="806" y="519"/>
                    <a:pt x="852" y="519"/>
                  </a:cubicBezTo>
                  <a:cubicBezTo>
                    <a:pt x="898" y="519"/>
                    <a:pt x="904" y="556"/>
                    <a:pt x="901" y="575"/>
                  </a:cubicBezTo>
                  <a:cubicBezTo>
                    <a:pt x="897" y="598"/>
                    <a:pt x="886" y="641"/>
                    <a:pt x="835" y="641"/>
                  </a:cubicBezTo>
                  <a:cubicBezTo>
                    <a:pt x="783" y="641"/>
                    <a:pt x="763" y="641"/>
                    <a:pt x="763" y="641"/>
                  </a:cubicBezTo>
                  <a:cubicBezTo>
                    <a:pt x="754" y="641"/>
                    <a:pt x="747" y="647"/>
                    <a:pt x="747" y="656"/>
                  </a:cubicBezTo>
                  <a:cubicBezTo>
                    <a:pt x="747" y="664"/>
                    <a:pt x="754" y="671"/>
                    <a:pt x="763" y="671"/>
                  </a:cubicBezTo>
                  <a:cubicBezTo>
                    <a:pt x="763" y="671"/>
                    <a:pt x="799" y="671"/>
                    <a:pt x="823" y="671"/>
                  </a:cubicBezTo>
                  <a:cubicBezTo>
                    <a:pt x="874" y="671"/>
                    <a:pt x="870" y="710"/>
                    <a:pt x="862" y="734"/>
                  </a:cubicBezTo>
                  <a:cubicBezTo>
                    <a:pt x="852" y="764"/>
                    <a:pt x="846" y="793"/>
                    <a:pt x="782" y="793"/>
                  </a:cubicBezTo>
                  <a:cubicBezTo>
                    <a:pt x="760" y="793"/>
                    <a:pt x="732" y="793"/>
                    <a:pt x="732" y="793"/>
                  </a:cubicBezTo>
                  <a:cubicBezTo>
                    <a:pt x="723" y="793"/>
                    <a:pt x="717" y="800"/>
                    <a:pt x="717" y="808"/>
                  </a:cubicBezTo>
                  <a:cubicBezTo>
                    <a:pt x="717" y="817"/>
                    <a:pt x="723" y="824"/>
                    <a:pt x="732" y="824"/>
                  </a:cubicBezTo>
                  <a:cubicBezTo>
                    <a:pt x="732" y="824"/>
                    <a:pt x="753" y="824"/>
                    <a:pt x="780" y="824"/>
                  </a:cubicBezTo>
                  <a:cubicBezTo>
                    <a:pt x="813" y="824"/>
                    <a:pt x="815" y="855"/>
                    <a:pt x="811" y="866"/>
                  </a:cubicBezTo>
                  <a:cubicBezTo>
                    <a:pt x="807" y="879"/>
                    <a:pt x="803" y="888"/>
                    <a:pt x="803" y="888"/>
                  </a:cubicBezTo>
                  <a:cubicBezTo>
                    <a:pt x="793" y="905"/>
                    <a:pt x="779" y="915"/>
                    <a:pt x="747" y="915"/>
                  </a:cubicBezTo>
                  <a:cubicBezTo>
                    <a:pt x="580" y="915"/>
                    <a:pt x="580" y="915"/>
                    <a:pt x="580" y="915"/>
                  </a:cubicBezTo>
                  <a:cubicBezTo>
                    <a:pt x="497" y="915"/>
                    <a:pt x="414" y="896"/>
                    <a:pt x="411" y="896"/>
                  </a:cubicBezTo>
                  <a:cubicBezTo>
                    <a:pt x="285" y="866"/>
                    <a:pt x="278" y="864"/>
                    <a:pt x="270" y="862"/>
                  </a:cubicBezTo>
                  <a:cubicBezTo>
                    <a:pt x="270" y="862"/>
                    <a:pt x="244" y="857"/>
                    <a:pt x="244" y="835"/>
                  </a:cubicBezTo>
                  <a:cubicBezTo>
                    <a:pt x="244" y="414"/>
                    <a:pt x="244" y="414"/>
                    <a:pt x="244" y="414"/>
                  </a:cubicBezTo>
                  <a:cubicBezTo>
                    <a:pt x="244" y="399"/>
                    <a:pt x="253" y="386"/>
                    <a:pt x="268" y="382"/>
                  </a:cubicBezTo>
                  <a:cubicBezTo>
                    <a:pt x="270" y="381"/>
                    <a:pt x="273" y="380"/>
                    <a:pt x="275" y="380"/>
                  </a:cubicBezTo>
                  <a:cubicBezTo>
                    <a:pt x="414" y="322"/>
                    <a:pt x="456" y="195"/>
                    <a:pt x="458" y="92"/>
                  </a:cubicBezTo>
                  <a:cubicBezTo>
                    <a:pt x="458" y="77"/>
                    <a:pt x="469" y="61"/>
                    <a:pt x="488" y="61"/>
                  </a:cubicBezTo>
                  <a:cubicBezTo>
                    <a:pt x="520" y="61"/>
                    <a:pt x="577" y="126"/>
                    <a:pt x="577" y="206"/>
                  </a:cubicBezTo>
                  <a:cubicBezTo>
                    <a:pt x="577" y="278"/>
                    <a:pt x="574" y="291"/>
                    <a:pt x="549" y="366"/>
                  </a:cubicBezTo>
                  <a:cubicBezTo>
                    <a:pt x="854" y="366"/>
                    <a:pt x="852" y="370"/>
                    <a:pt x="879" y="377"/>
                  </a:cubicBezTo>
                  <a:cubicBezTo>
                    <a:pt x="912" y="387"/>
                    <a:pt x="915" y="415"/>
                    <a:pt x="915" y="424"/>
                  </a:cubicBezTo>
                  <a:cubicBezTo>
                    <a:pt x="915" y="435"/>
                    <a:pt x="915" y="433"/>
                    <a:pt x="914" y="4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sp>
          <p:nvSpPr>
            <p:cNvPr id="109" name="Freeform 25"/>
            <p:cNvSpPr>
              <a:spLocks noEditPoints="1"/>
            </p:cNvSpPr>
            <p:nvPr/>
          </p:nvSpPr>
          <p:spPr bwMode="auto">
            <a:xfrm>
              <a:off x="344488" y="2979738"/>
              <a:ext cx="341313" cy="346075"/>
            </a:xfrm>
            <a:custGeom>
              <a:avLst/>
              <a:gdLst>
                <a:gd name="T0" fmla="*/ 45 w 91"/>
                <a:gd name="T1" fmla="*/ 0 h 92"/>
                <a:gd name="T2" fmla="*/ 0 w 91"/>
                <a:gd name="T3" fmla="*/ 46 h 92"/>
                <a:gd name="T4" fmla="*/ 45 w 91"/>
                <a:gd name="T5" fmla="*/ 92 h 92"/>
                <a:gd name="T6" fmla="*/ 91 w 91"/>
                <a:gd name="T7" fmla="*/ 46 h 92"/>
                <a:gd name="T8" fmla="*/ 45 w 91"/>
                <a:gd name="T9" fmla="*/ 0 h 92"/>
                <a:gd name="T10" fmla="*/ 45 w 91"/>
                <a:gd name="T11" fmla="*/ 61 h 92"/>
                <a:gd name="T12" fmla="*/ 30 w 91"/>
                <a:gd name="T13" fmla="*/ 46 h 92"/>
                <a:gd name="T14" fmla="*/ 45 w 91"/>
                <a:gd name="T15" fmla="*/ 31 h 92"/>
                <a:gd name="T16" fmla="*/ 61 w 91"/>
                <a:gd name="T17" fmla="*/ 46 h 92"/>
                <a:gd name="T18" fmla="*/ 45 w 91"/>
                <a:gd name="T19"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45" y="0"/>
                  </a:moveTo>
                  <a:cubicBezTo>
                    <a:pt x="20" y="0"/>
                    <a:pt x="0" y="20"/>
                    <a:pt x="0" y="46"/>
                  </a:cubicBezTo>
                  <a:cubicBezTo>
                    <a:pt x="0" y="71"/>
                    <a:pt x="20" y="92"/>
                    <a:pt x="45" y="92"/>
                  </a:cubicBezTo>
                  <a:cubicBezTo>
                    <a:pt x="71" y="92"/>
                    <a:pt x="91" y="71"/>
                    <a:pt x="91" y="46"/>
                  </a:cubicBezTo>
                  <a:cubicBezTo>
                    <a:pt x="91" y="20"/>
                    <a:pt x="71" y="0"/>
                    <a:pt x="45" y="0"/>
                  </a:cubicBezTo>
                  <a:close/>
                  <a:moveTo>
                    <a:pt x="45" y="61"/>
                  </a:moveTo>
                  <a:cubicBezTo>
                    <a:pt x="37" y="61"/>
                    <a:pt x="30" y="54"/>
                    <a:pt x="30" y="46"/>
                  </a:cubicBezTo>
                  <a:cubicBezTo>
                    <a:pt x="30" y="37"/>
                    <a:pt x="37" y="31"/>
                    <a:pt x="45" y="31"/>
                  </a:cubicBezTo>
                  <a:cubicBezTo>
                    <a:pt x="54" y="31"/>
                    <a:pt x="61" y="37"/>
                    <a:pt x="61" y="46"/>
                  </a:cubicBezTo>
                  <a:cubicBezTo>
                    <a:pt x="61" y="54"/>
                    <a:pt x="54" y="61"/>
                    <a:pt x="45"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grpSp>
      <p:grpSp>
        <p:nvGrpSpPr>
          <p:cNvPr id="110" name="Group 50"/>
          <p:cNvGrpSpPr/>
          <p:nvPr/>
        </p:nvGrpSpPr>
        <p:grpSpPr>
          <a:xfrm>
            <a:off x="4779594" y="3419213"/>
            <a:ext cx="382130" cy="437237"/>
            <a:chOff x="-1587" y="3175"/>
            <a:chExt cx="430212" cy="492125"/>
          </a:xfrm>
          <a:solidFill>
            <a:sysClr val="window" lastClr="FFFFFF"/>
          </a:solidFill>
        </p:grpSpPr>
        <p:sp>
          <p:nvSpPr>
            <p:cNvPr id="111" name="Freeform 29"/>
            <p:cNvSpPr>
              <a:spLocks noEditPoints="1"/>
            </p:cNvSpPr>
            <p:nvPr/>
          </p:nvSpPr>
          <p:spPr bwMode="auto">
            <a:xfrm>
              <a:off x="-1587" y="3175"/>
              <a:ext cx="430212" cy="492125"/>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sp>
          <p:nvSpPr>
            <p:cNvPr id="112" name="Freeform 30"/>
            <p:cNvSpPr>
              <a:spLocks noEditPoints="1"/>
            </p:cNvSpPr>
            <p:nvPr/>
          </p:nvSpPr>
          <p:spPr bwMode="auto">
            <a:xfrm>
              <a:off x="90488" y="203200"/>
              <a:ext cx="61912"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sp>
          <p:nvSpPr>
            <p:cNvPr id="113" name="Freeform 31"/>
            <p:cNvSpPr>
              <a:spLocks noEditPoints="1"/>
            </p:cNvSpPr>
            <p:nvPr/>
          </p:nvSpPr>
          <p:spPr bwMode="auto">
            <a:xfrm>
              <a:off x="182563" y="203200"/>
              <a:ext cx="61912"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sp>
          <p:nvSpPr>
            <p:cNvPr id="114" name="Freeform 32"/>
            <p:cNvSpPr>
              <a:spLocks noEditPoints="1"/>
            </p:cNvSpPr>
            <p:nvPr/>
          </p:nvSpPr>
          <p:spPr bwMode="auto">
            <a:xfrm>
              <a:off x="274638" y="203200"/>
              <a:ext cx="61912"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grpSp>
      <p:grpSp>
        <p:nvGrpSpPr>
          <p:cNvPr id="115" name="Group 55"/>
          <p:cNvGrpSpPr/>
          <p:nvPr/>
        </p:nvGrpSpPr>
        <p:grpSpPr>
          <a:xfrm>
            <a:off x="6382815" y="3370758"/>
            <a:ext cx="329620" cy="481946"/>
            <a:chOff x="527333" y="1217552"/>
            <a:chExt cx="175409" cy="256405"/>
          </a:xfrm>
          <a:solidFill>
            <a:sysClr val="window" lastClr="FFFFFF"/>
          </a:solidFill>
        </p:grpSpPr>
        <p:sp>
          <p:nvSpPr>
            <p:cNvPr id="116" name="Freeform 79"/>
            <p:cNvSpPr>
              <a:spLocks noEditPoints="1"/>
            </p:cNvSpPr>
            <p:nvPr/>
          </p:nvSpPr>
          <p:spPr bwMode="auto">
            <a:xfrm>
              <a:off x="527333" y="1217552"/>
              <a:ext cx="175409" cy="256405"/>
            </a:xfrm>
            <a:custGeom>
              <a:avLst/>
              <a:gdLst>
                <a:gd name="T0" fmla="*/ 80 w 160"/>
                <a:gd name="T1" fmla="*/ 0 h 234"/>
                <a:gd name="T2" fmla="*/ 0 w 160"/>
                <a:gd name="T3" fmla="*/ 81 h 234"/>
                <a:gd name="T4" fmla="*/ 36 w 160"/>
                <a:gd name="T5" fmla="*/ 169 h 234"/>
                <a:gd name="T6" fmla="*/ 80 w 160"/>
                <a:gd name="T7" fmla="*/ 234 h 234"/>
                <a:gd name="T8" fmla="*/ 123 w 160"/>
                <a:gd name="T9" fmla="*/ 169 h 234"/>
                <a:gd name="T10" fmla="*/ 160 w 160"/>
                <a:gd name="T11" fmla="*/ 81 h 234"/>
                <a:gd name="T12" fmla="*/ 80 w 160"/>
                <a:gd name="T13" fmla="*/ 0 h 234"/>
                <a:gd name="T14" fmla="*/ 99 w 160"/>
                <a:gd name="T15" fmla="*/ 199 h 234"/>
                <a:gd name="T16" fmla="*/ 63 w 160"/>
                <a:gd name="T17" fmla="*/ 203 h 234"/>
                <a:gd name="T18" fmla="*/ 58 w 160"/>
                <a:gd name="T19" fmla="*/ 190 h 234"/>
                <a:gd name="T20" fmla="*/ 58 w 160"/>
                <a:gd name="T21" fmla="*/ 189 h 234"/>
                <a:gd name="T22" fmla="*/ 103 w 160"/>
                <a:gd name="T23" fmla="*/ 184 h 234"/>
                <a:gd name="T24" fmla="*/ 101 w 160"/>
                <a:gd name="T25" fmla="*/ 190 h 234"/>
                <a:gd name="T26" fmla="*/ 99 w 160"/>
                <a:gd name="T27" fmla="*/ 199 h 234"/>
                <a:gd name="T28" fmla="*/ 56 w 160"/>
                <a:gd name="T29" fmla="*/ 182 h 234"/>
                <a:gd name="T30" fmla="*/ 52 w 160"/>
                <a:gd name="T31" fmla="*/ 168 h 234"/>
                <a:gd name="T32" fmla="*/ 108 w 160"/>
                <a:gd name="T33" fmla="*/ 168 h 234"/>
                <a:gd name="T34" fmla="*/ 106 w 160"/>
                <a:gd name="T35" fmla="*/ 176 h 234"/>
                <a:gd name="T36" fmla="*/ 56 w 160"/>
                <a:gd name="T37" fmla="*/ 182 h 234"/>
                <a:gd name="T38" fmla="*/ 80 w 160"/>
                <a:gd name="T39" fmla="*/ 220 h 234"/>
                <a:gd name="T40" fmla="*/ 65 w 160"/>
                <a:gd name="T41" fmla="*/ 210 h 234"/>
                <a:gd name="T42" fmla="*/ 96 w 160"/>
                <a:gd name="T43" fmla="*/ 207 h 234"/>
                <a:gd name="T44" fmla="*/ 80 w 160"/>
                <a:gd name="T45" fmla="*/ 220 h 234"/>
                <a:gd name="T46" fmla="*/ 114 w 160"/>
                <a:gd name="T47" fmla="*/ 154 h 234"/>
                <a:gd name="T48" fmla="*/ 46 w 160"/>
                <a:gd name="T49" fmla="*/ 154 h 234"/>
                <a:gd name="T50" fmla="*/ 34 w 160"/>
                <a:gd name="T51" fmla="*/ 130 h 234"/>
                <a:gd name="T52" fmla="*/ 14 w 160"/>
                <a:gd name="T53" fmla="*/ 81 h 234"/>
                <a:gd name="T54" fmla="*/ 80 w 160"/>
                <a:gd name="T55" fmla="*/ 15 h 234"/>
                <a:gd name="T56" fmla="*/ 146 w 160"/>
                <a:gd name="T57" fmla="*/ 81 h 234"/>
                <a:gd name="T58" fmla="*/ 126 w 160"/>
                <a:gd name="T59" fmla="*/ 130 h 234"/>
                <a:gd name="T60" fmla="*/ 114 w 160"/>
                <a:gd name="T61" fmla="*/ 1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0" h="234">
                  <a:moveTo>
                    <a:pt x="80" y="0"/>
                  </a:moveTo>
                  <a:cubicBezTo>
                    <a:pt x="35" y="0"/>
                    <a:pt x="0" y="36"/>
                    <a:pt x="0" y="81"/>
                  </a:cubicBezTo>
                  <a:cubicBezTo>
                    <a:pt x="0" y="110"/>
                    <a:pt x="26" y="141"/>
                    <a:pt x="36" y="169"/>
                  </a:cubicBezTo>
                  <a:cubicBezTo>
                    <a:pt x="51" y="210"/>
                    <a:pt x="49" y="234"/>
                    <a:pt x="80" y="234"/>
                  </a:cubicBezTo>
                  <a:cubicBezTo>
                    <a:pt x="111" y="234"/>
                    <a:pt x="109" y="210"/>
                    <a:pt x="123" y="169"/>
                  </a:cubicBezTo>
                  <a:cubicBezTo>
                    <a:pt x="133" y="142"/>
                    <a:pt x="160" y="110"/>
                    <a:pt x="160" y="81"/>
                  </a:cubicBezTo>
                  <a:cubicBezTo>
                    <a:pt x="160" y="36"/>
                    <a:pt x="124" y="0"/>
                    <a:pt x="80" y="0"/>
                  </a:cubicBezTo>
                  <a:close/>
                  <a:moveTo>
                    <a:pt x="99" y="199"/>
                  </a:moveTo>
                  <a:cubicBezTo>
                    <a:pt x="63" y="203"/>
                    <a:pt x="63" y="203"/>
                    <a:pt x="63" y="203"/>
                  </a:cubicBezTo>
                  <a:cubicBezTo>
                    <a:pt x="61" y="200"/>
                    <a:pt x="60" y="195"/>
                    <a:pt x="58" y="190"/>
                  </a:cubicBezTo>
                  <a:cubicBezTo>
                    <a:pt x="58" y="190"/>
                    <a:pt x="58" y="189"/>
                    <a:pt x="58" y="189"/>
                  </a:cubicBezTo>
                  <a:cubicBezTo>
                    <a:pt x="103" y="184"/>
                    <a:pt x="103" y="184"/>
                    <a:pt x="103" y="184"/>
                  </a:cubicBezTo>
                  <a:cubicBezTo>
                    <a:pt x="103" y="186"/>
                    <a:pt x="102" y="188"/>
                    <a:pt x="101" y="190"/>
                  </a:cubicBezTo>
                  <a:cubicBezTo>
                    <a:pt x="100" y="193"/>
                    <a:pt x="100" y="196"/>
                    <a:pt x="99" y="199"/>
                  </a:cubicBezTo>
                  <a:close/>
                  <a:moveTo>
                    <a:pt x="56" y="182"/>
                  </a:moveTo>
                  <a:cubicBezTo>
                    <a:pt x="55" y="178"/>
                    <a:pt x="53" y="173"/>
                    <a:pt x="52" y="168"/>
                  </a:cubicBezTo>
                  <a:cubicBezTo>
                    <a:pt x="108" y="168"/>
                    <a:pt x="108" y="168"/>
                    <a:pt x="108" y="168"/>
                  </a:cubicBezTo>
                  <a:cubicBezTo>
                    <a:pt x="107" y="171"/>
                    <a:pt x="106" y="174"/>
                    <a:pt x="106" y="176"/>
                  </a:cubicBezTo>
                  <a:lnTo>
                    <a:pt x="56" y="182"/>
                  </a:lnTo>
                  <a:close/>
                  <a:moveTo>
                    <a:pt x="80" y="220"/>
                  </a:moveTo>
                  <a:cubicBezTo>
                    <a:pt x="72" y="220"/>
                    <a:pt x="69" y="219"/>
                    <a:pt x="65" y="210"/>
                  </a:cubicBezTo>
                  <a:cubicBezTo>
                    <a:pt x="96" y="207"/>
                    <a:pt x="96" y="207"/>
                    <a:pt x="96" y="207"/>
                  </a:cubicBezTo>
                  <a:cubicBezTo>
                    <a:pt x="92" y="219"/>
                    <a:pt x="88" y="220"/>
                    <a:pt x="80" y="220"/>
                  </a:cubicBezTo>
                  <a:close/>
                  <a:moveTo>
                    <a:pt x="114" y="154"/>
                  </a:moveTo>
                  <a:cubicBezTo>
                    <a:pt x="46" y="154"/>
                    <a:pt x="46" y="154"/>
                    <a:pt x="46" y="154"/>
                  </a:cubicBezTo>
                  <a:cubicBezTo>
                    <a:pt x="42" y="146"/>
                    <a:pt x="38" y="138"/>
                    <a:pt x="34" y="130"/>
                  </a:cubicBezTo>
                  <a:cubicBezTo>
                    <a:pt x="24" y="113"/>
                    <a:pt x="14" y="96"/>
                    <a:pt x="14" y="81"/>
                  </a:cubicBezTo>
                  <a:cubicBezTo>
                    <a:pt x="14" y="45"/>
                    <a:pt x="44" y="15"/>
                    <a:pt x="80" y="15"/>
                  </a:cubicBezTo>
                  <a:cubicBezTo>
                    <a:pt x="116" y="15"/>
                    <a:pt x="146" y="45"/>
                    <a:pt x="146" y="81"/>
                  </a:cubicBezTo>
                  <a:cubicBezTo>
                    <a:pt x="146" y="96"/>
                    <a:pt x="136" y="113"/>
                    <a:pt x="126" y="130"/>
                  </a:cubicBezTo>
                  <a:cubicBezTo>
                    <a:pt x="122" y="138"/>
                    <a:pt x="118" y="146"/>
                    <a:pt x="114"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sp>
          <p:nvSpPr>
            <p:cNvPr id="117" name="Freeform 80"/>
            <p:cNvSpPr>
              <a:spLocks/>
            </p:cNvSpPr>
            <p:nvPr/>
          </p:nvSpPr>
          <p:spPr bwMode="auto">
            <a:xfrm>
              <a:off x="566675" y="1258276"/>
              <a:ext cx="52762" cy="51373"/>
            </a:xfrm>
            <a:custGeom>
              <a:avLst/>
              <a:gdLst>
                <a:gd name="T0" fmla="*/ 44 w 48"/>
                <a:gd name="T1" fmla="*/ 0 h 47"/>
                <a:gd name="T2" fmla="*/ 0 w 48"/>
                <a:gd name="T3" fmla="*/ 44 h 47"/>
                <a:gd name="T4" fmla="*/ 4 w 48"/>
                <a:gd name="T5" fmla="*/ 47 h 47"/>
                <a:gd name="T6" fmla="*/ 7 w 48"/>
                <a:gd name="T7" fmla="*/ 44 h 47"/>
                <a:gd name="T8" fmla="*/ 44 w 48"/>
                <a:gd name="T9" fmla="*/ 7 h 47"/>
                <a:gd name="T10" fmla="*/ 48 w 48"/>
                <a:gd name="T11" fmla="*/ 4 h 47"/>
                <a:gd name="T12" fmla="*/ 44 w 4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4" y="0"/>
                  </a:moveTo>
                  <a:cubicBezTo>
                    <a:pt x="20" y="0"/>
                    <a:pt x="0" y="20"/>
                    <a:pt x="0" y="44"/>
                  </a:cubicBezTo>
                  <a:cubicBezTo>
                    <a:pt x="0" y="46"/>
                    <a:pt x="2" y="47"/>
                    <a:pt x="4" y="47"/>
                  </a:cubicBezTo>
                  <a:cubicBezTo>
                    <a:pt x="6" y="47"/>
                    <a:pt x="7" y="46"/>
                    <a:pt x="7" y="44"/>
                  </a:cubicBezTo>
                  <a:cubicBezTo>
                    <a:pt x="7" y="24"/>
                    <a:pt x="24" y="7"/>
                    <a:pt x="44" y="7"/>
                  </a:cubicBezTo>
                  <a:cubicBezTo>
                    <a:pt x="46" y="7"/>
                    <a:pt x="48" y="6"/>
                    <a:pt x="48" y="4"/>
                  </a:cubicBezTo>
                  <a:cubicBezTo>
                    <a:pt x="48" y="2"/>
                    <a:pt x="46"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57" tIns="18579" rIns="37157" bIns="18579" numCol="1" anchor="t" anchorCtr="0" compatLnSpc="1">
              <a:prstTxWarp prst="textNoShape">
                <a:avLst/>
              </a:prstTxWarp>
            </a:bodyPr>
            <a:lstStyle/>
            <a:p>
              <a:pPr marL="0" marR="0" lvl="0" indent="0" defTabSz="804511" eaLnBrk="1" fontAlgn="auto" latinLnBrk="0" hangingPunct="1">
                <a:lnSpc>
                  <a:spcPct val="100000"/>
                </a:lnSpc>
                <a:spcBef>
                  <a:spcPts val="0"/>
                </a:spcBef>
                <a:spcAft>
                  <a:spcPts val="0"/>
                </a:spcAft>
                <a:buClrTx/>
                <a:buSzTx/>
                <a:buFontTx/>
                <a:buNone/>
                <a:tabLst/>
                <a:defRPr/>
              </a:pPr>
              <a:endParaRPr kumimoji="0" lang="id-ID" sz="644" b="0" i="0" u="none" strike="noStrike" kern="0" cap="none" spc="0" normalizeH="0" baseline="0" noProof="0" dirty="0" smtClean="0">
                <a:ln>
                  <a:noFill/>
                </a:ln>
                <a:solidFill>
                  <a:prstClr val="black"/>
                </a:solidFill>
                <a:effectLst/>
                <a:uLnTx/>
                <a:uFillTx/>
                <a:latin typeface="微软雅黑" panose="020B0503020204020204" pitchFamily="34" charset="-122"/>
                <a:ea typeface="+mn-ea"/>
              </a:endParaRPr>
            </a:p>
          </p:txBody>
        </p:sp>
      </p:grpSp>
    </p:spTree>
    <p:extLst>
      <p:ext uri="{BB962C8B-B14F-4D97-AF65-F5344CB8AC3E}">
        <p14:creationId xmlns:p14="http://schemas.microsoft.com/office/powerpoint/2010/main" val="80612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ppt_y</p:attrName>
                                        </p:attrNameLst>
                                      </p:cBhvr>
                                      <p:tavLst>
                                        <p:tav tm="0">
                                          <p:val>
                                            <p:strVal val="#ppt_y-#ppt_h*1.125000"/>
                                          </p:val>
                                        </p:tav>
                                        <p:tav tm="100000">
                                          <p:val>
                                            <p:strVal val="#ppt_y"/>
                                          </p:val>
                                        </p:tav>
                                      </p:tavLst>
                                    </p:anim>
                                    <p:animEffect transition="in" filter="wipe(down)">
                                      <p:cBhvr>
                                        <p:cTn id="8" dur="500"/>
                                        <p:tgtEl>
                                          <p:spTgt spid="73"/>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80"/>
                                        </p:tgtEl>
                                        <p:attrNameLst>
                                          <p:attrName>style.visibility</p:attrName>
                                        </p:attrNameLst>
                                      </p:cBhvr>
                                      <p:to>
                                        <p:strVal val="visible"/>
                                      </p:to>
                                    </p:set>
                                    <p:anim calcmode="lin" valueType="num">
                                      <p:cBhvr>
                                        <p:cTn id="12" dur="500" fill="hold"/>
                                        <p:tgtEl>
                                          <p:spTgt spid="80"/>
                                        </p:tgtEl>
                                        <p:attrNameLst>
                                          <p:attrName>ppt_w</p:attrName>
                                        </p:attrNameLst>
                                      </p:cBhvr>
                                      <p:tavLst>
                                        <p:tav tm="0">
                                          <p:val>
                                            <p:fltVal val="0"/>
                                          </p:val>
                                        </p:tav>
                                        <p:tav tm="100000">
                                          <p:val>
                                            <p:strVal val="#ppt_w"/>
                                          </p:val>
                                        </p:tav>
                                      </p:tavLst>
                                    </p:anim>
                                    <p:anim calcmode="lin" valueType="num">
                                      <p:cBhvr>
                                        <p:cTn id="13" dur="500" fill="hold"/>
                                        <p:tgtEl>
                                          <p:spTgt spid="80"/>
                                        </p:tgtEl>
                                        <p:attrNameLst>
                                          <p:attrName>ppt_h</p:attrName>
                                        </p:attrNameLst>
                                      </p:cBhvr>
                                      <p:tavLst>
                                        <p:tav tm="0">
                                          <p:val>
                                            <p:fltVal val="0"/>
                                          </p:val>
                                        </p:tav>
                                        <p:tav tm="100000">
                                          <p:val>
                                            <p:strVal val="#ppt_h"/>
                                          </p:val>
                                        </p:tav>
                                      </p:tavLst>
                                    </p:anim>
                                    <p:animEffect transition="in" filter="fade">
                                      <p:cBhvr>
                                        <p:cTn id="14" dur="500"/>
                                        <p:tgtEl>
                                          <p:spTgt spid="80"/>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77"/>
                                        </p:tgtEl>
                                        <p:attrNameLst>
                                          <p:attrName>style.visibility</p:attrName>
                                        </p:attrNameLst>
                                      </p:cBhvr>
                                      <p:to>
                                        <p:strVal val="visible"/>
                                      </p:to>
                                    </p:set>
                                    <p:anim calcmode="lin" valueType="num">
                                      <p:cBhvr>
                                        <p:cTn id="18" dur="500" fill="hold"/>
                                        <p:tgtEl>
                                          <p:spTgt spid="77"/>
                                        </p:tgtEl>
                                        <p:attrNameLst>
                                          <p:attrName>ppt_w</p:attrName>
                                        </p:attrNameLst>
                                      </p:cBhvr>
                                      <p:tavLst>
                                        <p:tav tm="0">
                                          <p:val>
                                            <p:fltVal val="0"/>
                                          </p:val>
                                        </p:tav>
                                        <p:tav tm="100000">
                                          <p:val>
                                            <p:strVal val="#ppt_w"/>
                                          </p:val>
                                        </p:tav>
                                      </p:tavLst>
                                    </p:anim>
                                    <p:anim calcmode="lin" valueType="num">
                                      <p:cBhvr>
                                        <p:cTn id="19" dur="500" fill="hold"/>
                                        <p:tgtEl>
                                          <p:spTgt spid="77"/>
                                        </p:tgtEl>
                                        <p:attrNameLst>
                                          <p:attrName>ppt_h</p:attrName>
                                        </p:attrNameLst>
                                      </p:cBhvr>
                                      <p:tavLst>
                                        <p:tav tm="0">
                                          <p:val>
                                            <p:fltVal val="0"/>
                                          </p:val>
                                        </p:tav>
                                        <p:tav tm="100000">
                                          <p:val>
                                            <p:strVal val="#ppt_h"/>
                                          </p:val>
                                        </p:tav>
                                      </p:tavLst>
                                    </p:anim>
                                    <p:animEffect transition="in" filter="fade">
                                      <p:cBhvr>
                                        <p:cTn id="20" dur="500"/>
                                        <p:tgtEl>
                                          <p:spTgt spid="77"/>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500"/>
                                        <p:tgtEl>
                                          <p:spTgt spid="72"/>
                                        </p:tgtEl>
                                        <p:attrNameLst>
                                          <p:attrName>ppt_y</p:attrName>
                                        </p:attrNameLst>
                                      </p:cBhvr>
                                      <p:tavLst>
                                        <p:tav tm="0">
                                          <p:val>
                                            <p:strVal val="#ppt_y+#ppt_h*1.125000"/>
                                          </p:val>
                                        </p:tav>
                                        <p:tav tm="100000">
                                          <p:val>
                                            <p:strVal val="#ppt_y"/>
                                          </p:val>
                                        </p:tav>
                                      </p:tavLst>
                                    </p:anim>
                                    <p:animEffect transition="in" filter="wipe(up)">
                                      <p:cBhvr>
                                        <p:cTn id="25" dur="500"/>
                                        <p:tgtEl>
                                          <p:spTgt spid="72"/>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85"/>
                                        </p:tgtEl>
                                        <p:attrNameLst>
                                          <p:attrName>style.visibility</p:attrName>
                                        </p:attrNameLst>
                                      </p:cBhvr>
                                      <p:to>
                                        <p:strVal val="visible"/>
                                      </p:to>
                                    </p:set>
                                    <p:anim calcmode="lin" valueType="num">
                                      <p:cBhvr>
                                        <p:cTn id="29" dur="500" fill="hold"/>
                                        <p:tgtEl>
                                          <p:spTgt spid="85"/>
                                        </p:tgtEl>
                                        <p:attrNameLst>
                                          <p:attrName>ppt_w</p:attrName>
                                        </p:attrNameLst>
                                      </p:cBhvr>
                                      <p:tavLst>
                                        <p:tav tm="0">
                                          <p:val>
                                            <p:fltVal val="0"/>
                                          </p:val>
                                        </p:tav>
                                        <p:tav tm="100000">
                                          <p:val>
                                            <p:strVal val="#ppt_w"/>
                                          </p:val>
                                        </p:tav>
                                      </p:tavLst>
                                    </p:anim>
                                    <p:anim calcmode="lin" valueType="num">
                                      <p:cBhvr>
                                        <p:cTn id="30" dur="500" fill="hold"/>
                                        <p:tgtEl>
                                          <p:spTgt spid="85"/>
                                        </p:tgtEl>
                                        <p:attrNameLst>
                                          <p:attrName>ppt_h</p:attrName>
                                        </p:attrNameLst>
                                      </p:cBhvr>
                                      <p:tavLst>
                                        <p:tav tm="0">
                                          <p:val>
                                            <p:fltVal val="0"/>
                                          </p:val>
                                        </p:tav>
                                        <p:tav tm="100000">
                                          <p:val>
                                            <p:strVal val="#ppt_h"/>
                                          </p:val>
                                        </p:tav>
                                      </p:tavLst>
                                    </p:anim>
                                    <p:animEffect transition="in" filter="fade">
                                      <p:cBhvr>
                                        <p:cTn id="31" dur="500"/>
                                        <p:tgtEl>
                                          <p:spTgt spid="85"/>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 calcmode="lin" valueType="num">
                                      <p:cBhvr>
                                        <p:cTn id="35" dur="500" fill="hold"/>
                                        <p:tgtEl>
                                          <p:spTgt spid="81"/>
                                        </p:tgtEl>
                                        <p:attrNameLst>
                                          <p:attrName>ppt_w</p:attrName>
                                        </p:attrNameLst>
                                      </p:cBhvr>
                                      <p:tavLst>
                                        <p:tav tm="0">
                                          <p:val>
                                            <p:fltVal val="0"/>
                                          </p:val>
                                        </p:tav>
                                        <p:tav tm="100000">
                                          <p:val>
                                            <p:strVal val="#ppt_w"/>
                                          </p:val>
                                        </p:tav>
                                      </p:tavLst>
                                    </p:anim>
                                    <p:anim calcmode="lin" valueType="num">
                                      <p:cBhvr>
                                        <p:cTn id="36" dur="500" fill="hold"/>
                                        <p:tgtEl>
                                          <p:spTgt spid="81"/>
                                        </p:tgtEl>
                                        <p:attrNameLst>
                                          <p:attrName>ppt_h</p:attrName>
                                        </p:attrNameLst>
                                      </p:cBhvr>
                                      <p:tavLst>
                                        <p:tav tm="0">
                                          <p:val>
                                            <p:fltVal val="0"/>
                                          </p:val>
                                        </p:tav>
                                        <p:tav tm="100000">
                                          <p:val>
                                            <p:strVal val="#ppt_h"/>
                                          </p:val>
                                        </p:tav>
                                      </p:tavLst>
                                    </p:anim>
                                    <p:animEffect transition="in" filter="fade">
                                      <p:cBhvr>
                                        <p:cTn id="37" dur="500"/>
                                        <p:tgtEl>
                                          <p:spTgt spid="81"/>
                                        </p:tgtEl>
                                      </p:cBhvr>
                                    </p:animEffect>
                                  </p:childTnLst>
                                </p:cTn>
                              </p:par>
                            </p:childTnLst>
                          </p:cTn>
                        </p:par>
                        <p:par>
                          <p:cTn id="38" fill="hold">
                            <p:stCondLst>
                              <p:cond delay="3000"/>
                            </p:stCondLst>
                            <p:childTnLst>
                              <p:par>
                                <p:cTn id="39" presetID="12" presetClass="entr" presetSubtype="1" fill="hold" grpId="0" nodeType="afterEffect">
                                  <p:stCondLst>
                                    <p:cond delay="0"/>
                                  </p:stCondLst>
                                  <p:childTnLst>
                                    <p:set>
                                      <p:cBhvr>
                                        <p:cTn id="40" dur="1" fill="hold">
                                          <p:stCondLst>
                                            <p:cond delay="0"/>
                                          </p:stCondLst>
                                        </p:cTn>
                                        <p:tgtEl>
                                          <p:spTgt spid="75"/>
                                        </p:tgtEl>
                                        <p:attrNameLst>
                                          <p:attrName>style.visibility</p:attrName>
                                        </p:attrNameLst>
                                      </p:cBhvr>
                                      <p:to>
                                        <p:strVal val="visible"/>
                                      </p:to>
                                    </p:set>
                                    <p:anim calcmode="lin" valueType="num">
                                      <p:cBhvr additive="base">
                                        <p:cTn id="41" dur="500"/>
                                        <p:tgtEl>
                                          <p:spTgt spid="75"/>
                                        </p:tgtEl>
                                        <p:attrNameLst>
                                          <p:attrName>ppt_y</p:attrName>
                                        </p:attrNameLst>
                                      </p:cBhvr>
                                      <p:tavLst>
                                        <p:tav tm="0">
                                          <p:val>
                                            <p:strVal val="#ppt_y-#ppt_h*1.125000"/>
                                          </p:val>
                                        </p:tav>
                                        <p:tav tm="100000">
                                          <p:val>
                                            <p:strVal val="#ppt_y"/>
                                          </p:val>
                                        </p:tav>
                                      </p:tavLst>
                                    </p:anim>
                                    <p:animEffect transition="in" filter="wipe(down)">
                                      <p:cBhvr>
                                        <p:cTn id="42" dur="500"/>
                                        <p:tgtEl>
                                          <p:spTgt spid="75"/>
                                        </p:tgtEl>
                                      </p:cBhvr>
                                    </p:animEffect>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82"/>
                                        </p:tgtEl>
                                        <p:attrNameLst>
                                          <p:attrName>style.visibility</p:attrName>
                                        </p:attrNameLst>
                                      </p:cBhvr>
                                      <p:to>
                                        <p:strVal val="visible"/>
                                      </p:to>
                                    </p:set>
                                    <p:anim calcmode="lin" valueType="num">
                                      <p:cBhvr>
                                        <p:cTn id="46" dur="500" fill="hold"/>
                                        <p:tgtEl>
                                          <p:spTgt spid="82"/>
                                        </p:tgtEl>
                                        <p:attrNameLst>
                                          <p:attrName>ppt_w</p:attrName>
                                        </p:attrNameLst>
                                      </p:cBhvr>
                                      <p:tavLst>
                                        <p:tav tm="0">
                                          <p:val>
                                            <p:fltVal val="0"/>
                                          </p:val>
                                        </p:tav>
                                        <p:tav tm="100000">
                                          <p:val>
                                            <p:strVal val="#ppt_w"/>
                                          </p:val>
                                        </p:tav>
                                      </p:tavLst>
                                    </p:anim>
                                    <p:anim calcmode="lin" valueType="num">
                                      <p:cBhvr>
                                        <p:cTn id="47" dur="500" fill="hold"/>
                                        <p:tgtEl>
                                          <p:spTgt spid="82"/>
                                        </p:tgtEl>
                                        <p:attrNameLst>
                                          <p:attrName>ppt_h</p:attrName>
                                        </p:attrNameLst>
                                      </p:cBhvr>
                                      <p:tavLst>
                                        <p:tav tm="0">
                                          <p:val>
                                            <p:fltVal val="0"/>
                                          </p:val>
                                        </p:tav>
                                        <p:tav tm="100000">
                                          <p:val>
                                            <p:strVal val="#ppt_h"/>
                                          </p:val>
                                        </p:tav>
                                      </p:tavLst>
                                    </p:anim>
                                    <p:animEffect transition="in" filter="fade">
                                      <p:cBhvr>
                                        <p:cTn id="48" dur="500"/>
                                        <p:tgtEl>
                                          <p:spTgt spid="82"/>
                                        </p:tgtEl>
                                      </p:cBhvr>
                                    </p:animEffect>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91"/>
                                        </p:tgtEl>
                                        <p:attrNameLst>
                                          <p:attrName>style.visibility</p:attrName>
                                        </p:attrNameLst>
                                      </p:cBhvr>
                                      <p:to>
                                        <p:strVal val="visible"/>
                                      </p:to>
                                    </p:set>
                                    <p:anim calcmode="lin" valueType="num">
                                      <p:cBhvr>
                                        <p:cTn id="52" dur="500" fill="hold"/>
                                        <p:tgtEl>
                                          <p:spTgt spid="91"/>
                                        </p:tgtEl>
                                        <p:attrNameLst>
                                          <p:attrName>ppt_w</p:attrName>
                                        </p:attrNameLst>
                                      </p:cBhvr>
                                      <p:tavLst>
                                        <p:tav tm="0">
                                          <p:val>
                                            <p:fltVal val="0"/>
                                          </p:val>
                                        </p:tav>
                                        <p:tav tm="100000">
                                          <p:val>
                                            <p:strVal val="#ppt_w"/>
                                          </p:val>
                                        </p:tav>
                                      </p:tavLst>
                                    </p:anim>
                                    <p:anim calcmode="lin" valueType="num">
                                      <p:cBhvr>
                                        <p:cTn id="53" dur="500" fill="hold"/>
                                        <p:tgtEl>
                                          <p:spTgt spid="91"/>
                                        </p:tgtEl>
                                        <p:attrNameLst>
                                          <p:attrName>ppt_h</p:attrName>
                                        </p:attrNameLst>
                                      </p:cBhvr>
                                      <p:tavLst>
                                        <p:tav tm="0">
                                          <p:val>
                                            <p:fltVal val="0"/>
                                          </p:val>
                                        </p:tav>
                                        <p:tav tm="100000">
                                          <p:val>
                                            <p:strVal val="#ppt_h"/>
                                          </p:val>
                                        </p:tav>
                                      </p:tavLst>
                                    </p:anim>
                                    <p:animEffect transition="in" filter="fade">
                                      <p:cBhvr>
                                        <p:cTn id="54" dur="500"/>
                                        <p:tgtEl>
                                          <p:spTgt spid="91"/>
                                        </p:tgtEl>
                                      </p:cBhvr>
                                    </p:animEffect>
                                  </p:childTnLst>
                                </p:cTn>
                              </p:par>
                            </p:childTnLst>
                          </p:cTn>
                        </p:par>
                        <p:par>
                          <p:cTn id="55" fill="hold">
                            <p:stCondLst>
                              <p:cond delay="4500"/>
                            </p:stCondLst>
                            <p:childTnLst>
                              <p:par>
                                <p:cTn id="56" presetID="12" presetClass="entr" presetSubtype="4" fill="hold" grpId="0" nodeType="afterEffect">
                                  <p:stCondLst>
                                    <p:cond delay="0"/>
                                  </p:stCondLst>
                                  <p:childTnLst>
                                    <p:set>
                                      <p:cBhvr>
                                        <p:cTn id="57" dur="1" fill="hold">
                                          <p:stCondLst>
                                            <p:cond delay="0"/>
                                          </p:stCondLst>
                                        </p:cTn>
                                        <p:tgtEl>
                                          <p:spTgt spid="74"/>
                                        </p:tgtEl>
                                        <p:attrNameLst>
                                          <p:attrName>style.visibility</p:attrName>
                                        </p:attrNameLst>
                                      </p:cBhvr>
                                      <p:to>
                                        <p:strVal val="visible"/>
                                      </p:to>
                                    </p:set>
                                    <p:anim calcmode="lin" valueType="num">
                                      <p:cBhvr additive="base">
                                        <p:cTn id="58" dur="500"/>
                                        <p:tgtEl>
                                          <p:spTgt spid="74"/>
                                        </p:tgtEl>
                                        <p:attrNameLst>
                                          <p:attrName>ppt_y</p:attrName>
                                        </p:attrNameLst>
                                      </p:cBhvr>
                                      <p:tavLst>
                                        <p:tav tm="0">
                                          <p:val>
                                            <p:strVal val="#ppt_y+#ppt_h*1.125000"/>
                                          </p:val>
                                        </p:tav>
                                        <p:tav tm="100000">
                                          <p:val>
                                            <p:strVal val="#ppt_y"/>
                                          </p:val>
                                        </p:tav>
                                      </p:tavLst>
                                    </p:anim>
                                    <p:animEffect transition="in" filter="wipe(up)">
                                      <p:cBhvr>
                                        <p:cTn id="59" dur="500"/>
                                        <p:tgtEl>
                                          <p:spTgt spid="74"/>
                                        </p:tgtEl>
                                      </p:cBhvr>
                                    </p:animEffect>
                                  </p:childTnLst>
                                </p:cTn>
                              </p:par>
                            </p:childTnLst>
                          </p:cTn>
                        </p:par>
                        <p:par>
                          <p:cTn id="60" fill="hold">
                            <p:stCondLst>
                              <p:cond delay="5000"/>
                            </p:stCondLst>
                            <p:childTnLst>
                              <p:par>
                                <p:cTn id="61" presetID="53" presetClass="entr" presetSubtype="16" fill="hold" nodeType="afterEffect">
                                  <p:stCondLst>
                                    <p:cond delay="0"/>
                                  </p:stCondLst>
                                  <p:childTnLst>
                                    <p:set>
                                      <p:cBhvr>
                                        <p:cTn id="62" dur="1" fill="hold">
                                          <p:stCondLst>
                                            <p:cond delay="0"/>
                                          </p:stCondLst>
                                        </p:cTn>
                                        <p:tgtEl>
                                          <p:spTgt spid="88"/>
                                        </p:tgtEl>
                                        <p:attrNameLst>
                                          <p:attrName>style.visibility</p:attrName>
                                        </p:attrNameLst>
                                      </p:cBhvr>
                                      <p:to>
                                        <p:strVal val="visible"/>
                                      </p:to>
                                    </p:set>
                                    <p:anim calcmode="lin" valueType="num">
                                      <p:cBhvr>
                                        <p:cTn id="63" dur="500" fill="hold"/>
                                        <p:tgtEl>
                                          <p:spTgt spid="88"/>
                                        </p:tgtEl>
                                        <p:attrNameLst>
                                          <p:attrName>ppt_w</p:attrName>
                                        </p:attrNameLst>
                                      </p:cBhvr>
                                      <p:tavLst>
                                        <p:tav tm="0">
                                          <p:val>
                                            <p:fltVal val="0"/>
                                          </p:val>
                                        </p:tav>
                                        <p:tav tm="100000">
                                          <p:val>
                                            <p:strVal val="#ppt_w"/>
                                          </p:val>
                                        </p:tav>
                                      </p:tavLst>
                                    </p:anim>
                                    <p:anim calcmode="lin" valueType="num">
                                      <p:cBhvr>
                                        <p:cTn id="64" dur="500" fill="hold"/>
                                        <p:tgtEl>
                                          <p:spTgt spid="88"/>
                                        </p:tgtEl>
                                        <p:attrNameLst>
                                          <p:attrName>ppt_h</p:attrName>
                                        </p:attrNameLst>
                                      </p:cBhvr>
                                      <p:tavLst>
                                        <p:tav tm="0">
                                          <p:val>
                                            <p:fltVal val="0"/>
                                          </p:val>
                                        </p:tav>
                                        <p:tav tm="100000">
                                          <p:val>
                                            <p:strVal val="#ppt_h"/>
                                          </p:val>
                                        </p:tav>
                                      </p:tavLst>
                                    </p:anim>
                                    <p:animEffect transition="in" filter="fade">
                                      <p:cBhvr>
                                        <p:cTn id="65" dur="500"/>
                                        <p:tgtEl>
                                          <p:spTgt spid="88"/>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83"/>
                                        </p:tgtEl>
                                        <p:attrNameLst>
                                          <p:attrName>style.visibility</p:attrName>
                                        </p:attrNameLst>
                                      </p:cBhvr>
                                      <p:to>
                                        <p:strVal val="visible"/>
                                      </p:to>
                                    </p:set>
                                    <p:anim calcmode="lin" valueType="num">
                                      <p:cBhvr>
                                        <p:cTn id="69" dur="500" fill="hold"/>
                                        <p:tgtEl>
                                          <p:spTgt spid="83"/>
                                        </p:tgtEl>
                                        <p:attrNameLst>
                                          <p:attrName>ppt_w</p:attrName>
                                        </p:attrNameLst>
                                      </p:cBhvr>
                                      <p:tavLst>
                                        <p:tav tm="0">
                                          <p:val>
                                            <p:fltVal val="0"/>
                                          </p:val>
                                        </p:tav>
                                        <p:tav tm="100000">
                                          <p:val>
                                            <p:strVal val="#ppt_w"/>
                                          </p:val>
                                        </p:tav>
                                      </p:tavLst>
                                    </p:anim>
                                    <p:anim calcmode="lin" valueType="num">
                                      <p:cBhvr>
                                        <p:cTn id="70" dur="500" fill="hold"/>
                                        <p:tgtEl>
                                          <p:spTgt spid="83"/>
                                        </p:tgtEl>
                                        <p:attrNameLst>
                                          <p:attrName>ppt_h</p:attrName>
                                        </p:attrNameLst>
                                      </p:cBhvr>
                                      <p:tavLst>
                                        <p:tav tm="0">
                                          <p:val>
                                            <p:fltVal val="0"/>
                                          </p:val>
                                        </p:tav>
                                        <p:tav tm="100000">
                                          <p:val>
                                            <p:strVal val="#ppt_h"/>
                                          </p:val>
                                        </p:tav>
                                      </p:tavLst>
                                    </p:anim>
                                    <p:animEffect transition="in" filter="fade">
                                      <p:cBhvr>
                                        <p:cTn id="71" dur="500"/>
                                        <p:tgtEl>
                                          <p:spTgt spid="83"/>
                                        </p:tgtEl>
                                      </p:cBhvr>
                                    </p:animEffect>
                                  </p:childTnLst>
                                </p:cTn>
                              </p:par>
                            </p:childTnLst>
                          </p:cTn>
                        </p:par>
                        <p:par>
                          <p:cTn id="72" fill="hold">
                            <p:stCondLst>
                              <p:cond delay="6000"/>
                            </p:stCondLst>
                            <p:childTnLst>
                              <p:par>
                                <p:cTn id="73" presetID="12" presetClass="entr" presetSubtype="1" fill="hold" grpId="0" nodeType="after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additive="base">
                                        <p:cTn id="75" dur="500"/>
                                        <p:tgtEl>
                                          <p:spTgt spid="76"/>
                                        </p:tgtEl>
                                        <p:attrNameLst>
                                          <p:attrName>ppt_y</p:attrName>
                                        </p:attrNameLst>
                                      </p:cBhvr>
                                      <p:tavLst>
                                        <p:tav tm="0">
                                          <p:val>
                                            <p:strVal val="#ppt_y-#ppt_h*1.125000"/>
                                          </p:val>
                                        </p:tav>
                                        <p:tav tm="100000">
                                          <p:val>
                                            <p:strVal val="#ppt_y"/>
                                          </p:val>
                                        </p:tav>
                                      </p:tavLst>
                                    </p:anim>
                                    <p:animEffect transition="in" filter="wipe(down)">
                                      <p:cBhvr>
                                        <p:cTn id="76" dur="500"/>
                                        <p:tgtEl>
                                          <p:spTgt spid="76"/>
                                        </p:tgtEl>
                                      </p:cBhvr>
                                    </p:animEffect>
                                  </p:childTnLst>
                                </p:cTn>
                              </p:par>
                            </p:childTnLst>
                          </p:cTn>
                        </p:par>
                        <p:par>
                          <p:cTn id="77" fill="hold">
                            <p:stCondLst>
                              <p:cond delay="6500"/>
                            </p:stCondLst>
                            <p:childTnLst>
                              <p:par>
                                <p:cTn id="78" presetID="53" presetClass="entr" presetSubtype="16" fill="hold" grpId="0" nodeType="afterEffect">
                                  <p:stCondLst>
                                    <p:cond delay="0"/>
                                  </p:stCondLst>
                                  <p:childTnLst>
                                    <p:set>
                                      <p:cBhvr>
                                        <p:cTn id="79" dur="1" fill="hold">
                                          <p:stCondLst>
                                            <p:cond delay="0"/>
                                          </p:stCondLst>
                                        </p:cTn>
                                        <p:tgtEl>
                                          <p:spTgt spid="84"/>
                                        </p:tgtEl>
                                        <p:attrNameLst>
                                          <p:attrName>style.visibility</p:attrName>
                                        </p:attrNameLst>
                                      </p:cBhvr>
                                      <p:to>
                                        <p:strVal val="visible"/>
                                      </p:to>
                                    </p:set>
                                    <p:anim calcmode="lin" valueType="num">
                                      <p:cBhvr>
                                        <p:cTn id="80" dur="500" fill="hold"/>
                                        <p:tgtEl>
                                          <p:spTgt spid="84"/>
                                        </p:tgtEl>
                                        <p:attrNameLst>
                                          <p:attrName>ppt_w</p:attrName>
                                        </p:attrNameLst>
                                      </p:cBhvr>
                                      <p:tavLst>
                                        <p:tav tm="0">
                                          <p:val>
                                            <p:fltVal val="0"/>
                                          </p:val>
                                        </p:tav>
                                        <p:tav tm="100000">
                                          <p:val>
                                            <p:strVal val="#ppt_w"/>
                                          </p:val>
                                        </p:tav>
                                      </p:tavLst>
                                    </p:anim>
                                    <p:anim calcmode="lin" valueType="num">
                                      <p:cBhvr>
                                        <p:cTn id="81" dur="500" fill="hold"/>
                                        <p:tgtEl>
                                          <p:spTgt spid="84"/>
                                        </p:tgtEl>
                                        <p:attrNameLst>
                                          <p:attrName>ppt_h</p:attrName>
                                        </p:attrNameLst>
                                      </p:cBhvr>
                                      <p:tavLst>
                                        <p:tav tm="0">
                                          <p:val>
                                            <p:fltVal val="0"/>
                                          </p:val>
                                        </p:tav>
                                        <p:tav tm="100000">
                                          <p:val>
                                            <p:strVal val="#ppt_h"/>
                                          </p:val>
                                        </p:tav>
                                      </p:tavLst>
                                    </p:anim>
                                    <p:animEffect transition="in" filter="fade">
                                      <p:cBhvr>
                                        <p:cTn id="82" dur="500"/>
                                        <p:tgtEl>
                                          <p:spTgt spid="84"/>
                                        </p:tgtEl>
                                      </p:cBhvr>
                                    </p:animEffect>
                                  </p:childTnLst>
                                </p:cTn>
                              </p:par>
                            </p:childTnLst>
                          </p:cTn>
                        </p:par>
                        <p:par>
                          <p:cTn id="83" fill="hold">
                            <p:stCondLst>
                              <p:cond delay="7000"/>
                            </p:stCondLst>
                            <p:childTnLst>
                              <p:par>
                                <p:cTn id="84" presetID="53" presetClass="entr" presetSubtype="16" fill="hold" nodeType="afterEffect">
                                  <p:stCondLst>
                                    <p:cond delay="0"/>
                                  </p:stCondLst>
                                  <p:childTnLst>
                                    <p:set>
                                      <p:cBhvr>
                                        <p:cTn id="85" dur="1" fill="hold">
                                          <p:stCondLst>
                                            <p:cond delay="0"/>
                                          </p:stCondLst>
                                        </p:cTn>
                                        <p:tgtEl>
                                          <p:spTgt spid="94"/>
                                        </p:tgtEl>
                                        <p:attrNameLst>
                                          <p:attrName>style.visibility</p:attrName>
                                        </p:attrNameLst>
                                      </p:cBhvr>
                                      <p:to>
                                        <p:strVal val="visible"/>
                                      </p:to>
                                    </p:set>
                                    <p:anim calcmode="lin" valueType="num">
                                      <p:cBhvr>
                                        <p:cTn id="86" dur="500" fill="hold"/>
                                        <p:tgtEl>
                                          <p:spTgt spid="94"/>
                                        </p:tgtEl>
                                        <p:attrNameLst>
                                          <p:attrName>ppt_w</p:attrName>
                                        </p:attrNameLst>
                                      </p:cBhvr>
                                      <p:tavLst>
                                        <p:tav tm="0">
                                          <p:val>
                                            <p:fltVal val="0"/>
                                          </p:val>
                                        </p:tav>
                                        <p:tav tm="100000">
                                          <p:val>
                                            <p:strVal val="#ppt_w"/>
                                          </p:val>
                                        </p:tav>
                                      </p:tavLst>
                                    </p:anim>
                                    <p:anim calcmode="lin" valueType="num">
                                      <p:cBhvr>
                                        <p:cTn id="87" dur="500" fill="hold"/>
                                        <p:tgtEl>
                                          <p:spTgt spid="94"/>
                                        </p:tgtEl>
                                        <p:attrNameLst>
                                          <p:attrName>ppt_h</p:attrName>
                                        </p:attrNameLst>
                                      </p:cBhvr>
                                      <p:tavLst>
                                        <p:tav tm="0">
                                          <p:val>
                                            <p:fltVal val="0"/>
                                          </p:val>
                                        </p:tav>
                                        <p:tav tm="100000">
                                          <p:val>
                                            <p:strVal val="#ppt_h"/>
                                          </p:val>
                                        </p:tav>
                                      </p:tavLst>
                                    </p:anim>
                                    <p:animEffect transition="in" filter="fade">
                                      <p:cBhvr>
                                        <p:cTn id="8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80" grpId="0" animBg="1"/>
      <p:bldP spid="81" grpId="0" animBg="1"/>
      <p:bldP spid="82" grpId="0" animBg="1"/>
      <p:bldP spid="83" grpId="0" animBg="1"/>
      <p:bldP spid="8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系统架构</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4" name="TextBox 3"/>
          <p:cNvSpPr txBox="1"/>
          <p:nvPr/>
        </p:nvSpPr>
        <p:spPr>
          <a:xfrm>
            <a:off x="402644" y="1035050"/>
            <a:ext cx="573907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离线训练与推断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模型选择</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402644" y="1663343"/>
            <a:ext cx="8992816" cy="446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664" indent="-285664" eaLnBrk="1" fontAlgn="auto" hangingPunct="1">
              <a:lnSpc>
                <a:spcPct val="180000"/>
              </a:lnSpc>
              <a:spcBef>
                <a:spcPts val="0"/>
              </a:spcBef>
              <a:spcAft>
                <a:spcPts val="0"/>
              </a:spcAft>
              <a:buClr>
                <a:srgbClr val="C00000"/>
              </a:buClr>
              <a:buFont typeface="Wingdings" panose="05000000000000000000" pitchFamily="2" charset="2"/>
              <a:buChar char="n"/>
            </a:pPr>
            <a:r>
              <a:rPr lang="zh-CN" altLang="zh-CN" kern="0" dirty="0">
                <a:solidFill>
                  <a:prstClr val="black"/>
                </a:solidFill>
                <a:latin typeface="微软雅黑" pitchFamily="34" charset="-122"/>
                <a:ea typeface="微软雅黑" pitchFamily="34" charset="-122"/>
              </a:rPr>
              <a:t>线性模型是优先选择。</a:t>
            </a:r>
            <a:r>
              <a:rPr lang="en-US" altLang="zh-CN" sz="1100" kern="0" dirty="0">
                <a:solidFill>
                  <a:prstClr val="black"/>
                </a:solidFill>
                <a:latin typeface="微软雅黑" pitchFamily="34" charset="-122"/>
                <a:ea typeface="微软雅黑" pitchFamily="34" charset="-122"/>
              </a:rPr>
              <a:t>LR</a:t>
            </a:r>
            <a:r>
              <a:rPr lang="zh-CN" altLang="zh-CN" sz="1100" kern="0" dirty="0">
                <a:solidFill>
                  <a:prstClr val="black"/>
                </a:solidFill>
                <a:latin typeface="微软雅黑" pitchFamily="34" charset="-122"/>
                <a:ea typeface="微软雅黑" pitchFamily="34" charset="-122"/>
              </a:rPr>
              <a:t>是业内应用最广泛的模型，简单、可解释性好、执行效率高，实时或离线均可应用，缺点就是特征工程复杂，因为现实中的特征数据与预测目标多是非线性关系，导致梯度下降中很难收敛到好的极小值，所以用特征工程的各种手段将非线性特征变换到线性，是有效使用</a:t>
            </a:r>
            <a:r>
              <a:rPr lang="en-US" altLang="zh-CN" sz="1100" kern="0" dirty="0">
                <a:solidFill>
                  <a:prstClr val="black"/>
                </a:solidFill>
                <a:latin typeface="微软雅黑" pitchFamily="34" charset="-122"/>
                <a:ea typeface="微软雅黑" pitchFamily="34" charset="-122"/>
              </a:rPr>
              <a:t>LR</a:t>
            </a:r>
            <a:r>
              <a:rPr lang="zh-CN" altLang="zh-CN" sz="1100" kern="0" dirty="0">
                <a:solidFill>
                  <a:prstClr val="black"/>
                </a:solidFill>
                <a:latin typeface="微软雅黑" pitchFamily="34" charset="-122"/>
                <a:ea typeface="微软雅黑" pitchFamily="34" charset="-122"/>
              </a:rPr>
              <a:t>模型的关键</a:t>
            </a:r>
          </a:p>
          <a:p>
            <a:pPr marL="285664" indent="-285664" eaLnBrk="1" fontAlgn="auto" hangingPunct="1">
              <a:lnSpc>
                <a:spcPct val="180000"/>
              </a:lnSpc>
              <a:spcBef>
                <a:spcPts val="0"/>
              </a:spcBef>
              <a:spcAft>
                <a:spcPts val="0"/>
              </a:spcAft>
              <a:buClr>
                <a:srgbClr val="C00000"/>
              </a:buClr>
              <a:buFont typeface="Wingdings" panose="05000000000000000000" pitchFamily="2" charset="2"/>
              <a:buChar char="n"/>
            </a:pPr>
            <a:r>
              <a:rPr lang="zh-CN" altLang="zh-CN" kern="0" dirty="0">
                <a:solidFill>
                  <a:prstClr val="black"/>
                </a:solidFill>
                <a:latin typeface="微软雅黑" pitchFamily="34" charset="-122"/>
                <a:ea typeface="微软雅黑" pitchFamily="34" charset="-122"/>
              </a:rPr>
              <a:t>树形模型（决策树、随机森林、</a:t>
            </a:r>
            <a:r>
              <a:rPr lang="en-US" altLang="zh-CN" kern="0" dirty="0">
                <a:solidFill>
                  <a:prstClr val="black"/>
                </a:solidFill>
                <a:latin typeface="微软雅黑" pitchFamily="34" charset="-122"/>
                <a:ea typeface="微软雅黑" pitchFamily="34" charset="-122"/>
              </a:rPr>
              <a:t>GBDT</a:t>
            </a:r>
            <a:r>
              <a:rPr lang="zh-CN" altLang="zh-CN" kern="0" dirty="0">
                <a:solidFill>
                  <a:prstClr val="black"/>
                </a:solidFill>
                <a:latin typeface="微软雅黑" pitchFamily="34" charset="-122"/>
                <a:ea typeface="微软雅黑" pitchFamily="34" charset="-122"/>
              </a:rPr>
              <a:t>）是很好的参考系。</a:t>
            </a:r>
            <a:r>
              <a:rPr lang="zh-CN" altLang="zh-CN" sz="1100" kern="0" dirty="0">
                <a:solidFill>
                  <a:prstClr val="black"/>
                </a:solidFill>
                <a:latin typeface="微软雅黑" pitchFamily="34" charset="-122"/>
                <a:ea typeface="微软雅黑" pitchFamily="34" charset="-122"/>
              </a:rPr>
              <a:t>与</a:t>
            </a:r>
            <a:r>
              <a:rPr lang="en-US" altLang="zh-CN" sz="1100" kern="0" dirty="0">
                <a:solidFill>
                  <a:prstClr val="black"/>
                </a:solidFill>
                <a:latin typeface="微软雅黑" pitchFamily="34" charset="-122"/>
                <a:ea typeface="微软雅黑" pitchFamily="34" charset="-122"/>
              </a:rPr>
              <a:t>LR</a:t>
            </a:r>
            <a:r>
              <a:rPr lang="zh-CN" altLang="zh-CN" sz="1100" kern="0" dirty="0">
                <a:solidFill>
                  <a:prstClr val="black"/>
                </a:solidFill>
                <a:latin typeface="微软雅黑" pitchFamily="34" charset="-122"/>
                <a:ea typeface="微软雅黑" pitchFamily="34" charset="-122"/>
              </a:rPr>
              <a:t>相对，树形模型能有效的分析非线性特征，对特征工程要求不高，很适合做特征筛选和离散化，但计算复杂度高，并行效率不高，对高维稀疏特征不友好。有时候，无需复杂特征工程，就能输出一个不错的结果，适合作为</a:t>
            </a:r>
            <a:r>
              <a:rPr lang="en-US" altLang="zh-CN" sz="1100" kern="0" dirty="0">
                <a:solidFill>
                  <a:prstClr val="black"/>
                </a:solidFill>
                <a:latin typeface="微软雅黑" pitchFamily="34" charset="-122"/>
                <a:ea typeface="微软雅黑" pitchFamily="34" charset="-122"/>
              </a:rPr>
              <a:t>LR</a:t>
            </a:r>
            <a:r>
              <a:rPr lang="zh-CN" altLang="zh-CN" sz="1100" kern="0" dirty="0">
                <a:solidFill>
                  <a:prstClr val="black"/>
                </a:solidFill>
                <a:latin typeface="微软雅黑" pitchFamily="34" charset="-122"/>
                <a:ea typeface="微软雅黑" pitchFamily="34" charset="-122"/>
              </a:rPr>
              <a:t>的参考模型</a:t>
            </a:r>
          </a:p>
          <a:p>
            <a:pPr marL="285664" indent="-285664" eaLnBrk="1" fontAlgn="auto" hangingPunct="1">
              <a:lnSpc>
                <a:spcPct val="180000"/>
              </a:lnSpc>
              <a:spcBef>
                <a:spcPts val="0"/>
              </a:spcBef>
              <a:spcAft>
                <a:spcPts val="0"/>
              </a:spcAft>
              <a:buClr>
                <a:srgbClr val="C00000"/>
              </a:buClr>
              <a:buFont typeface="Wingdings" panose="05000000000000000000" pitchFamily="2" charset="2"/>
              <a:buChar char="n"/>
            </a:pPr>
            <a:r>
              <a:rPr lang="zh-CN" altLang="zh-CN" kern="0" dirty="0">
                <a:solidFill>
                  <a:prstClr val="black"/>
                </a:solidFill>
                <a:latin typeface="微软雅黑" pitchFamily="34" charset="-122"/>
                <a:ea typeface="微软雅黑" pitchFamily="34" charset="-122"/>
              </a:rPr>
              <a:t>应用聚类。</a:t>
            </a:r>
            <a:r>
              <a:rPr lang="zh-CN" altLang="zh-CN" sz="1100" kern="0" dirty="0">
                <a:solidFill>
                  <a:prstClr val="black"/>
                </a:solidFill>
                <a:latin typeface="微软雅黑" pitchFamily="34" charset="-122"/>
                <a:ea typeface="微软雅黑" pitchFamily="34" charset="-122"/>
              </a:rPr>
              <a:t>虽然聚类有不少算法理论，不过实践中广泛应用的很少，经常只用</a:t>
            </a:r>
            <a:r>
              <a:rPr lang="en-US" altLang="zh-CN" sz="1100" kern="0" dirty="0" err="1">
                <a:solidFill>
                  <a:prstClr val="black"/>
                </a:solidFill>
                <a:latin typeface="微软雅黑" pitchFamily="34" charset="-122"/>
                <a:ea typeface="微软雅黑" pitchFamily="34" charset="-122"/>
              </a:rPr>
              <a:t>kmeans</a:t>
            </a:r>
            <a:r>
              <a:rPr lang="zh-CN" altLang="zh-CN" sz="1100" kern="0" dirty="0">
                <a:solidFill>
                  <a:prstClr val="black"/>
                </a:solidFill>
                <a:latin typeface="微软雅黑" pitchFamily="34" charset="-122"/>
                <a:ea typeface="微软雅黑" pitchFamily="34" charset="-122"/>
              </a:rPr>
              <a:t>，比起很成功的有监督学习（分类、回归），无监督学习（聚类）太难评估效果了，目前我们的用途主要是特征离散化和特征组合</a:t>
            </a:r>
          </a:p>
          <a:p>
            <a:pPr marL="285664" indent="-285664" eaLnBrk="1" fontAlgn="auto" hangingPunct="1">
              <a:lnSpc>
                <a:spcPct val="180000"/>
              </a:lnSpc>
              <a:spcBef>
                <a:spcPts val="0"/>
              </a:spcBef>
              <a:spcAft>
                <a:spcPts val="0"/>
              </a:spcAft>
              <a:buClr>
                <a:srgbClr val="C00000"/>
              </a:buClr>
              <a:buFont typeface="Wingdings" panose="05000000000000000000" pitchFamily="2" charset="2"/>
              <a:buChar char="n"/>
            </a:pPr>
            <a:r>
              <a:rPr lang="zh-CN" altLang="zh-CN" kern="0" dirty="0">
                <a:solidFill>
                  <a:prstClr val="black"/>
                </a:solidFill>
                <a:latin typeface="微软雅黑" pitchFamily="34" charset="-122"/>
                <a:ea typeface="微软雅黑" pitchFamily="34" charset="-122"/>
              </a:rPr>
              <a:t>特征工程提升模型效果。</a:t>
            </a:r>
            <a:r>
              <a:rPr lang="zh-CN" altLang="zh-CN" sz="1100" kern="0" dirty="0">
                <a:solidFill>
                  <a:prstClr val="black"/>
                </a:solidFill>
                <a:latin typeface="微软雅黑" pitchFamily="34" charset="-122"/>
                <a:ea typeface="微软雅黑" pitchFamily="34" charset="-122"/>
              </a:rPr>
              <a:t>避免沉迷算法，寻求业务上新信息源，通过特征工程解决问题，毕竟真实项目并不是</a:t>
            </a:r>
            <a:r>
              <a:rPr lang="en-US" altLang="zh-CN" sz="1100" kern="0" dirty="0" err="1">
                <a:solidFill>
                  <a:prstClr val="black"/>
                </a:solidFill>
                <a:latin typeface="微软雅黑" pitchFamily="34" charset="-122"/>
                <a:ea typeface="微软雅黑" pitchFamily="34" charset="-122"/>
              </a:rPr>
              <a:t>kaggle</a:t>
            </a:r>
            <a:r>
              <a:rPr lang="zh-CN" altLang="zh-CN" sz="1100" kern="0" dirty="0">
                <a:solidFill>
                  <a:prstClr val="black"/>
                </a:solidFill>
                <a:latin typeface="微软雅黑" pitchFamily="34" charset="-122"/>
                <a:ea typeface="微软雅黑" pitchFamily="34" charset="-122"/>
              </a:rPr>
              <a:t>数据挖掘竞赛（有完整数据，追求极致算法，如</a:t>
            </a:r>
            <a:r>
              <a:rPr lang="en-US" altLang="zh-CN" sz="1100" kern="0" dirty="0">
                <a:solidFill>
                  <a:prstClr val="black"/>
                </a:solidFill>
                <a:latin typeface="微软雅黑" pitchFamily="34" charset="-122"/>
                <a:ea typeface="微软雅黑" pitchFamily="34" charset="-122"/>
                <a:hlinkClick r:id="rId3"/>
              </a:rPr>
              <a:t>Otto Group Product Classification Challenge</a:t>
            </a:r>
            <a:r>
              <a:rPr lang="zh-CN" altLang="zh-CN" sz="1100" kern="0" dirty="0">
                <a:solidFill>
                  <a:prstClr val="black"/>
                </a:solidFill>
                <a:latin typeface="微软雅黑" pitchFamily="34" charset="-122"/>
                <a:ea typeface="微软雅黑" pitchFamily="34" charset="-122"/>
              </a:rPr>
              <a:t>），常在全面的数据和合理的算法之间权衡</a:t>
            </a:r>
          </a:p>
          <a:p>
            <a:pPr marL="285664" indent="-285664" eaLnBrk="1" fontAlgn="auto" hangingPunct="1">
              <a:lnSpc>
                <a:spcPct val="180000"/>
              </a:lnSpc>
              <a:spcBef>
                <a:spcPts val="0"/>
              </a:spcBef>
              <a:spcAft>
                <a:spcPts val="0"/>
              </a:spcAft>
              <a:buClr>
                <a:srgbClr val="C00000"/>
              </a:buClr>
              <a:buFont typeface="Wingdings" panose="05000000000000000000" pitchFamily="2" charset="2"/>
              <a:buChar char="n"/>
            </a:pPr>
            <a:r>
              <a:rPr lang="zh-CN" altLang="zh-CN" kern="0" dirty="0">
                <a:solidFill>
                  <a:prstClr val="black"/>
                </a:solidFill>
                <a:latin typeface="微软雅黑" pitchFamily="34" charset="-122"/>
                <a:ea typeface="微软雅黑" pitchFamily="34" charset="-122"/>
              </a:rPr>
              <a:t>组合模型优化特征工程。</a:t>
            </a:r>
            <a:r>
              <a:rPr lang="zh-CN" altLang="zh-CN" sz="1100" kern="0" dirty="0">
                <a:solidFill>
                  <a:prstClr val="black"/>
                </a:solidFill>
                <a:latin typeface="微软雅黑" pitchFamily="34" charset="-122"/>
                <a:ea typeface="微软雅黑" pitchFamily="34" charset="-122"/>
              </a:rPr>
              <a:t>上面也提到几次，比如</a:t>
            </a:r>
            <a:r>
              <a:rPr lang="en-US" altLang="zh-CN" sz="1100" kern="0" dirty="0" err="1">
                <a:solidFill>
                  <a:prstClr val="black"/>
                </a:solidFill>
                <a:latin typeface="微软雅黑" pitchFamily="34" charset="-122"/>
                <a:ea typeface="微软雅黑" pitchFamily="34" charset="-122"/>
              </a:rPr>
              <a:t>kmeans</a:t>
            </a:r>
            <a:r>
              <a:rPr lang="zh-CN" altLang="zh-CN" sz="1100" kern="0" dirty="0">
                <a:solidFill>
                  <a:prstClr val="black"/>
                </a:solidFill>
                <a:latin typeface="微软雅黑" pitchFamily="34" charset="-122"/>
                <a:ea typeface="微软雅黑" pitchFamily="34" charset="-122"/>
              </a:rPr>
              <a:t>聚类做特征离散化、</a:t>
            </a:r>
            <a:r>
              <a:rPr lang="en-US" altLang="zh-CN" sz="1100" kern="0" dirty="0">
                <a:solidFill>
                  <a:prstClr val="black"/>
                </a:solidFill>
                <a:latin typeface="微软雅黑" pitchFamily="34" charset="-122"/>
                <a:ea typeface="微软雅黑" pitchFamily="34" charset="-122"/>
              </a:rPr>
              <a:t>GBDT</a:t>
            </a:r>
            <a:r>
              <a:rPr lang="zh-CN" altLang="zh-CN" sz="1100" kern="0" dirty="0">
                <a:solidFill>
                  <a:prstClr val="black"/>
                </a:solidFill>
                <a:latin typeface="微软雅黑" pitchFamily="34" charset="-122"/>
                <a:ea typeface="微软雅黑" pitchFamily="34" charset="-122"/>
              </a:rPr>
              <a:t>筛选特征、</a:t>
            </a:r>
            <a:r>
              <a:rPr lang="en-US" altLang="zh-CN" sz="1100" kern="0" dirty="0">
                <a:solidFill>
                  <a:prstClr val="black"/>
                </a:solidFill>
                <a:latin typeface="微软雅黑" pitchFamily="34" charset="-122"/>
                <a:ea typeface="微软雅黑" pitchFamily="34" charset="-122"/>
              </a:rPr>
              <a:t>PCA</a:t>
            </a:r>
            <a:r>
              <a:rPr lang="zh-CN" altLang="zh-CN" sz="1100" kern="0" dirty="0">
                <a:solidFill>
                  <a:prstClr val="black"/>
                </a:solidFill>
                <a:latin typeface="微软雅黑" pitchFamily="34" charset="-122"/>
                <a:ea typeface="微软雅黑" pitchFamily="34" charset="-122"/>
              </a:rPr>
              <a:t>对高维特征降维等等，还可以用</a:t>
            </a:r>
            <a:r>
              <a:rPr lang="en-US" altLang="zh-CN" sz="1100" kern="0" dirty="0">
                <a:solidFill>
                  <a:prstClr val="black"/>
                </a:solidFill>
                <a:latin typeface="微软雅黑" pitchFamily="34" charset="-122"/>
                <a:ea typeface="微软雅黑" pitchFamily="34" charset="-122"/>
              </a:rPr>
              <a:t>stacking</a:t>
            </a:r>
            <a:r>
              <a:rPr lang="zh-CN" altLang="zh-CN" sz="1100" kern="0" dirty="0">
                <a:solidFill>
                  <a:prstClr val="black"/>
                </a:solidFill>
                <a:latin typeface="微软雅黑" pitchFamily="34" charset="-122"/>
                <a:ea typeface="微软雅黑" pitchFamily="34" charset="-122"/>
              </a:rPr>
              <a:t>模型生成更复杂的特征组合，所以线上可能只用</a:t>
            </a:r>
            <a:r>
              <a:rPr lang="en-US" altLang="zh-CN" sz="1100" kern="0" dirty="0">
                <a:solidFill>
                  <a:prstClr val="black"/>
                </a:solidFill>
                <a:latin typeface="微软雅黑" pitchFamily="34" charset="-122"/>
                <a:ea typeface="微软雅黑" pitchFamily="34" charset="-122"/>
              </a:rPr>
              <a:t>LR</a:t>
            </a:r>
            <a:r>
              <a:rPr lang="zh-CN" altLang="zh-CN" sz="1100" kern="0" dirty="0">
                <a:solidFill>
                  <a:prstClr val="black"/>
                </a:solidFill>
                <a:latin typeface="微软雅黑" pitchFamily="34" charset="-122"/>
                <a:ea typeface="微软雅黑" pitchFamily="34" charset="-122"/>
              </a:rPr>
              <a:t>，但线下分析会用到很多算法，同时</a:t>
            </a:r>
            <a:r>
              <a:rPr lang="en-US" altLang="zh-CN" sz="1100" kern="0" dirty="0" err="1">
                <a:solidFill>
                  <a:prstClr val="black"/>
                </a:solidFill>
                <a:latin typeface="微软雅黑" pitchFamily="34" charset="-122"/>
                <a:ea typeface="微软雅黑" pitchFamily="34" charset="-122"/>
              </a:rPr>
              <a:t>scikit</a:t>
            </a:r>
            <a:r>
              <a:rPr lang="en-US" altLang="zh-CN" sz="1100" kern="0" dirty="0">
                <a:solidFill>
                  <a:prstClr val="black"/>
                </a:solidFill>
                <a:latin typeface="微软雅黑" pitchFamily="34" charset="-122"/>
                <a:ea typeface="微软雅黑" pitchFamily="34" charset="-122"/>
              </a:rPr>
              <a:t>-learn</a:t>
            </a:r>
            <a:r>
              <a:rPr lang="zh-CN" altLang="zh-CN" sz="1100" kern="0" dirty="0">
                <a:solidFill>
                  <a:prstClr val="black"/>
                </a:solidFill>
                <a:latin typeface="微软雅黑" pitchFamily="34" charset="-122"/>
                <a:ea typeface="微软雅黑" pitchFamily="34" charset="-122"/>
              </a:rPr>
              <a:t>有远多于</a:t>
            </a:r>
            <a:r>
              <a:rPr lang="en-US" altLang="zh-CN" sz="1100" kern="0" dirty="0">
                <a:solidFill>
                  <a:prstClr val="black"/>
                </a:solidFill>
                <a:latin typeface="微软雅黑" pitchFamily="34" charset="-122"/>
                <a:ea typeface="微软雅黑" pitchFamily="34" charset="-122"/>
              </a:rPr>
              <a:t>spark</a:t>
            </a:r>
            <a:r>
              <a:rPr lang="zh-CN" altLang="zh-CN" sz="1100" kern="0" dirty="0">
                <a:solidFill>
                  <a:prstClr val="black"/>
                </a:solidFill>
                <a:latin typeface="微软雅黑" pitchFamily="34" charset="-122"/>
                <a:ea typeface="微软雅黑" pitchFamily="34" charset="-122"/>
              </a:rPr>
              <a:t>的算法，也为线下分析提供了方便</a:t>
            </a:r>
            <a:endParaRPr lang="zh-CN" altLang="en-US" sz="1100" kern="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245236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系统架构</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4" name="TextBox 3"/>
          <p:cNvSpPr txBox="1"/>
          <p:nvPr/>
        </p:nvSpPr>
        <p:spPr>
          <a:xfrm>
            <a:off x="402644" y="1035050"/>
            <a:ext cx="573907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离线训练与推断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模型训练</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87680" y="1604010"/>
            <a:ext cx="8481060" cy="5116105"/>
          </a:xfrm>
          <a:prstGeom prst="rect">
            <a:avLst/>
          </a:prstGeom>
        </p:spPr>
      </p:pic>
    </p:spTree>
    <p:extLst>
      <p:ext uri="{BB962C8B-B14F-4D97-AF65-F5344CB8AC3E}">
        <p14:creationId xmlns:p14="http://schemas.microsoft.com/office/powerpoint/2010/main" val="39887342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系统架构</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4" name="TextBox 3"/>
          <p:cNvSpPr txBox="1"/>
          <p:nvPr/>
        </p:nvSpPr>
        <p:spPr>
          <a:xfrm>
            <a:off x="402644" y="1035050"/>
            <a:ext cx="727831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实时推断 </a:t>
            </a:r>
            <a:r>
              <a:rPr lang="en-US" altLang="zh-CN" sz="2000" dirty="0" smtClean="0">
                <a:latin typeface="微软雅黑" panose="020B0503020204020204" pitchFamily="34" charset="-122"/>
                <a:ea typeface="微软雅黑" panose="020B0503020204020204" pitchFamily="34" charset="-122"/>
              </a:rPr>
              <a:t>– C++ Daemon</a:t>
            </a:r>
            <a:r>
              <a:rPr lang="zh-CN" altLang="en-US" sz="2000" dirty="0" smtClean="0">
                <a:latin typeface="微软雅黑" panose="020B0503020204020204" pitchFamily="34" charset="-122"/>
                <a:ea typeface="微软雅黑" panose="020B0503020204020204" pitchFamily="34" charset="-122"/>
              </a:rPr>
              <a:t>重现</a:t>
            </a:r>
            <a:r>
              <a:rPr lang="en-US" altLang="zh-CN" sz="2000" dirty="0" smtClean="0">
                <a:latin typeface="微软雅黑" panose="020B0503020204020204" pitchFamily="34" charset="-122"/>
                <a:ea typeface="微软雅黑" panose="020B0503020204020204" pitchFamily="34" charset="-122"/>
              </a:rPr>
              <a:t>Spark LR</a:t>
            </a:r>
            <a:r>
              <a:rPr lang="zh-CN" altLang="en-US" sz="2000" dirty="0" smtClean="0">
                <a:latin typeface="微软雅黑" panose="020B0503020204020204" pitchFamily="34" charset="-122"/>
                <a:ea typeface="微软雅黑" panose="020B0503020204020204" pitchFamily="34" charset="-122"/>
              </a:rPr>
              <a:t>推断</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p:cNvSpPr txBox="1"/>
              <p:nvPr/>
            </p:nvSpPr>
            <p:spPr>
              <a:xfrm>
                <a:off x="4121812" y="1851155"/>
                <a:ext cx="4839308" cy="13533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4400" i="1" smtClean="0">
                              <a:solidFill>
                                <a:srgbClr val="000000"/>
                              </a:solidFill>
                              <a:latin typeface="Cambria Math"/>
                            </a:rPr>
                          </m:ctrlPr>
                        </m:sSubPr>
                        <m:e>
                          <m:r>
                            <a:rPr lang="en-US" altLang="zh-CN" sz="4400" b="0" i="1" smtClean="0">
                              <a:solidFill>
                                <a:srgbClr val="000000"/>
                              </a:solidFill>
                              <a:latin typeface="Cambria Math" panose="02040503050406030204" pitchFamily="18" charset="0"/>
                            </a:rPr>
                            <m:t>h</m:t>
                          </m:r>
                        </m:e>
                        <m:sub>
                          <m:r>
                            <a:rPr lang="zh-CN" altLang="en-US" sz="4400" i="1" smtClean="0">
                              <a:solidFill>
                                <a:srgbClr val="000000"/>
                              </a:solidFill>
                              <a:latin typeface="Cambria Math" panose="02040503050406030204" pitchFamily="18" charset="0"/>
                            </a:rPr>
                            <m:t>𝜃</m:t>
                          </m:r>
                        </m:sub>
                      </m:sSub>
                      <m:d>
                        <m:dPr>
                          <m:ctrlPr>
                            <a:rPr lang="en-US" altLang="zh-CN" sz="4400" i="1" smtClean="0">
                              <a:solidFill>
                                <a:srgbClr val="000000"/>
                              </a:solidFill>
                              <a:latin typeface="Cambria Math"/>
                            </a:rPr>
                          </m:ctrlPr>
                        </m:dPr>
                        <m:e>
                          <m:r>
                            <a:rPr lang="en-US" altLang="zh-CN" sz="4400" b="0" i="1" smtClean="0">
                              <a:solidFill>
                                <a:srgbClr val="000000"/>
                              </a:solidFill>
                              <a:latin typeface="Cambria Math" panose="02040503050406030204" pitchFamily="18" charset="0"/>
                            </a:rPr>
                            <m:t>𝑋</m:t>
                          </m:r>
                        </m:e>
                      </m:d>
                      <m:r>
                        <a:rPr lang="zh-CN" altLang="en-US" sz="4400" dirty="0">
                          <a:solidFill>
                            <a:srgbClr val="000000"/>
                          </a:solidFill>
                          <a:latin typeface="Cambria Math" panose="02040503050406030204" pitchFamily="18" charset="0"/>
                        </a:rPr>
                        <m:t>=</m:t>
                      </m:r>
                      <m:f>
                        <m:fPr>
                          <m:ctrlPr>
                            <a:rPr lang="en-US" altLang="zh-CN" sz="4400" i="1" dirty="0" smtClean="0">
                              <a:solidFill>
                                <a:srgbClr val="000000"/>
                              </a:solidFill>
                              <a:latin typeface="Cambria Math"/>
                            </a:rPr>
                          </m:ctrlPr>
                        </m:fPr>
                        <m:num>
                          <m:r>
                            <a:rPr lang="en-US" altLang="zh-CN" sz="4400" b="0" i="1" dirty="0" smtClean="0">
                              <a:solidFill>
                                <a:srgbClr val="000000"/>
                              </a:solidFill>
                              <a:latin typeface="Cambria Math" panose="02040503050406030204" pitchFamily="18" charset="0"/>
                            </a:rPr>
                            <m:t>1</m:t>
                          </m:r>
                        </m:num>
                        <m:den>
                          <m:r>
                            <a:rPr lang="en-US" altLang="zh-CN" sz="4400" b="0" i="1" dirty="0" smtClean="0">
                              <a:solidFill>
                                <a:srgbClr val="000000"/>
                              </a:solidFill>
                              <a:latin typeface="Cambria Math" panose="02040503050406030204" pitchFamily="18" charset="0"/>
                            </a:rPr>
                            <m:t>1+</m:t>
                          </m:r>
                          <m:sSup>
                            <m:sSupPr>
                              <m:ctrlPr>
                                <a:rPr lang="en-US" altLang="zh-CN" sz="4400" b="0" i="1" dirty="0" smtClean="0">
                                  <a:solidFill>
                                    <a:srgbClr val="000000"/>
                                  </a:solidFill>
                                  <a:latin typeface="Cambria Math"/>
                                </a:rPr>
                              </m:ctrlPr>
                            </m:sSupPr>
                            <m:e>
                              <m:r>
                                <a:rPr lang="en-US" altLang="zh-CN" sz="4400" b="0" i="1" dirty="0" smtClean="0">
                                  <a:solidFill>
                                    <a:srgbClr val="000000"/>
                                  </a:solidFill>
                                  <a:latin typeface="Cambria Math" panose="02040503050406030204" pitchFamily="18" charset="0"/>
                                </a:rPr>
                                <m:t>𝑒</m:t>
                              </m:r>
                            </m:e>
                            <m:sup>
                              <m:r>
                                <a:rPr lang="en-US" altLang="zh-CN" sz="4400" b="0" i="1" dirty="0" smtClean="0">
                                  <a:solidFill>
                                    <a:srgbClr val="000000"/>
                                  </a:solidFill>
                                  <a:latin typeface="Cambria Math" panose="02040503050406030204" pitchFamily="18" charset="0"/>
                                </a:rPr>
                                <m:t>−</m:t>
                              </m:r>
                              <m:sSup>
                                <m:sSupPr>
                                  <m:ctrlPr>
                                    <a:rPr lang="en-US" altLang="zh-CN" sz="4400" b="0" i="1" dirty="0" smtClean="0">
                                      <a:solidFill>
                                        <a:srgbClr val="000000"/>
                                      </a:solidFill>
                                      <a:latin typeface="Cambria Math"/>
                                    </a:rPr>
                                  </m:ctrlPr>
                                </m:sSupPr>
                                <m:e>
                                  <m:r>
                                    <a:rPr lang="zh-CN" altLang="en-US" sz="4400" b="0" i="1" dirty="0" smtClean="0">
                                      <a:solidFill>
                                        <a:srgbClr val="000000"/>
                                      </a:solidFill>
                                      <a:latin typeface="Cambria Math" panose="02040503050406030204" pitchFamily="18" charset="0"/>
                                    </a:rPr>
                                    <m:t>𝜃</m:t>
                                  </m:r>
                                </m:e>
                                <m:sup>
                                  <m:r>
                                    <a:rPr lang="en-US" altLang="zh-CN" sz="4400" b="0" i="1" dirty="0" smtClean="0">
                                      <a:solidFill>
                                        <a:srgbClr val="000000"/>
                                      </a:solidFill>
                                      <a:latin typeface="Cambria Math" panose="02040503050406030204" pitchFamily="18" charset="0"/>
                                    </a:rPr>
                                    <m:t>𝑇</m:t>
                                  </m:r>
                                </m:sup>
                              </m:sSup>
                              <m:r>
                                <a:rPr lang="en-US" altLang="zh-CN" sz="4400" b="0" i="1" dirty="0" smtClean="0">
                                  <a:solidFill>
                                    <a:srgbClr val="000000"/>
                                  </a:solidFill>
                                  <a:latin typeface="Cambria Math" panose="02040503050406030204" pitchFamily="18" charset="0"/>
                                </a:rPr>
                                <m:t>𝑋</m:t>
                              </m:r>
                            </m:sup>
                          </m:sSup>
                        </m:den>
                      </m:f>
                    </m:oMath>
                  </m:oMathPara>
                </a14:m>
                <a:endParaRPr lang="zh-CN" altLang="en-US" sz="4400" dirty="0">
                  <a:solidFill>
                    <a:srgbClr val="00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121812" y="1851155"/>
                <a:ext cx="4839308" cy="1353319"/>
              </a:xfrm>
              <a:prstGeom prst="rect">
                <a:avLst/>
              </a:prstGeom>
              <a:blipFill rotWithShape="0">
                <a:blip r:embed="rId3"/>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4121812" y="3620469"/>
            <a:ext cx="5391150" cy="2028825"/>
          </a:xfrm>
          <a:prstGeom prst="rect">
            <a:avLst/>
          </a:prstGeom>
        </p:spPr>
      </p:pic>
      <p:sp>
        <p:nvSpPr>
          <p:cNvPr id="8" name="TextBox 145"/>
          <p:cNvSpPr txBox="1"/>
          <p:nvPr/>
        </p:nvSpPr>
        <p:spPr>
          <a:xfrm>
            <a:off x="402644" y="1447288"/>
            <a:ext cx="3628336"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a:lnSpc>
                <a:spcPct val="150000"/>
              </a:lnSpc>
              <a:defRPr sz="1400">
                <a:solidFill>
                  <a:schemeClr val="tx1">
                    <a:lumMod val="65000"/>
                    <a:lumOff val="35000"/>
                  </a:schemeClr>
                </a:solidFill>
                <a:latin typeface="微软雅黑" pitchFamily="34" charset="-122"/>
                <a:ea typeface="微软雅黑" pitchFamily="34" charset="-122"/>
              </a:defRPr>
            </a:lvl1pPr>
          </a:lstStyle>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lang="zh-CN" altLang="en-US" kern="0" dirty="0" smtClean="0">
                <a:solidFill>
                  <a:prstClr val="black"/>
                </a:solidFill>
              </a:rPr>
              <a:t>消息过滤与监控</a:t>
            </a:r>
            <a:endParaRPr lang="en-US" altLang="zh-CN" kern="0" dirty="0" smtClean="0">
              <a:solidFill>
                <a:prstClr val="black"/>
              </a:solidFill>
            </a:endParaRP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lang="zh-CN" altLang="en-US" kern="0" dirty="0" smtClean="0">
                <a:solidFill>
                  <a:prstClr val="black"/>
                </a:solidFill>
              </a:rPr>
              <a:t>定时更新模型配置。</a:t>
            </a:r>
            <a:r>
              <a:rPr lang="zh-CN" altLang="en-US" sz="1200" kern="0" dirty="0" smtClean="0">
                <a:solidFill>
                  <a:prstClr val="black"/>
                </a:solidFill>
              </a:rPr>
              <a:t>定时从</a:t>
            </a:r>
            <a:r>
              <a:rPr lang="en-US" altLang="zh-CN" sz="1200" kern="0" dirty="0" err="1" smtClean="0">
                <a:solidFill>
                  <a:prstClr val="black"/>
                </a:solidFill>
              </a:rPr>
              <a:t>HBase</a:t>
            </a:r>
            <a:r>
              <a:rPr lang="zh-CN" altLang="en-US" sz="1200" kern="0" dirty="0" smtClean="0">
                <a:solidFill>
                  <a:prstClr val="black"/>
                </a:solidFill>
              </a:rPr>
              <a:t>的对应表中拉取配置信息，包含特征工程训练集的各字段的均值、离线</a:t>
            </a:r>
            <a:r>
              <a:rPr lang="en-US" altLang="zh-CN" sz="1200" kern="0" dirty="0" smtClean="0">
                <a:solidFill>
                  <a:prstClr val="black"/>
                </a:solidFill>
              </a:rPr>
              <a:t>LR</a:t>
            </a:r>
            <a:r>
              <a:rPr lang="zh-CN" altLang="en-US" sz="1200" kern="0" dirty="0" smtClean="0">
                <a:solidFill>
                  <a:prstClr val="black"/>
                </a:solidFill>
              </a:rPr>
              <a:t>模型的参数和评分分档的边界值。</a:t>
            </a:r>
            <a:endParaRPr lang="en-US" altLang="zh-CN" sz="1200" kern="0" dirty="0" smtClean="0">
              <a:solidFill>
                <a:prstClr val="black"/>
              </a:solidFill>
            </a:endParaRPr>
          </a:p>
          <a:p>
            <a:pPr marL="285664" indent="-285664" algn="l" eaLnBrk="1" fontAlgn="auto" hangingPunct="1">
              <a:lnSpc>
                <a:spcPct val="180000"/>
              </a:lnSpc>
              <a:spcBef>
                <a:spcPts val="0"/>
              </a:spcBef>
              <a:spcAft>
                <a:spcPts val="0"/>
              </a:spcAft>
              <a:buClr>
                <a:srgbClr val="C00000"/>
              </a:buClr>
              <a:buFont typeface="Wingdings" panose="05000000000000000000" pitchFamily="2" charset="2"/>
              <a:buChar char="n"/>
            </a:pPr>
            <a:r>
              <a:rPr lang="zh-CN" altLang="en-US" kern="0" dirty="0">
                <a:solidFill>
                  <a:prstClr val="black"/>
                </a:solidFill>
              </a:rPr>
              <a:t>特征工程。</a:t>
            </a:r>
            <a:r>
              <a:rPr lang="zh-CN" altLang="en-US" sz="1200" kern="0" dirty="0" smtClean="0">
                <a:solidFill>
                  <a:prstClr val="black"/>
                </a:solidFill>
              </a:rPr>
              <a:t>实时计算文章特征，并从</a:t>
            </a:r>
            <a:r>
              <a:rPr lang="en-US" altLang="zh-CN" sz="1200" kern="0" dirty="0" err="1" smtClean="0">
                <a:solidFill>
                  <a:prstClr val="black"/>
                </a:solidFill>
              </a:rPr>
              <a:t>HBase</a:t>
            </a:r>
            <a:r>
              <a:rPr lang="zh-CN" altLang="en-US" sz="1200" kern="0" dirty="0" smtClean="0">
                <a:solidFill>
                  <a:prstClr val="black"/>
                </a:solidFill>
              </a:rPr>
              <a:t>拉取商品和投稿人维度的特征，处理缺失值</a:t>
            </a:r>
            <a:endParaRPr lang="en-US" altLang="zh-CN" sz="1200" kern="0" dirty="0" smtClean="0">
              <a:solidFill>
                <a:prstClr val="black"/>
              </a:solidFill>
            </a:endParaRPr>
          </a:p>
          <a:p>
            <a:pPr marL="285664" indent="-285664" algn="l" eaLnBrk="1" fontAlgn="auto" hangingPunct="1">
              <a:lnSpc>
                <a:spcPct val="180000"/>
              </a:lnSpc>
              <a:spcBef>
                <a:spcPts val="0"/>
              </a:spcBef>
              <a:spcAft>
                <a:spcPts val="0"/>
              </a:spcAft>
              <a:buClr>
                <a:srgbClr val="C00000"/>
              </a:buClr>
              <a:buFont typeface="Wingdings" panose="05000000000000000000" pitchFamily="2" charset="2"/>
              <a:buChar char="n"/>
            </a:pPr>
            <a:r>
              <a:rPr lang="en-US" altLang="zh-CN" kern="0" dirty="0" smtClean="0">
                <a:solidFill>
                  <a:prstClr val="black"/>
                </a:solidFill>
              </a:rPr>
              <a:t>Logistic</a:t>
            </a:r>
            <a:r>
              <a:rPr lang="zh-CN" altLang="en-US" kern="0" dirty="0" smtClean="0">
                <a:solidFill>
                  <a:prstClr val="black"/>
                </a:solidFill>
              </a:rPr>
              <a:t>函数预测概率</a:t>
            </a:r>
            <a:endParaRPr lang="en-US" altLang="zh-CN" kern="0" dirty="0">
              <a:solidFill>
                <a:prstClr val="black"/>
              </a:solidFill>
            </a:endParaRPr>
          </a:p>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lang="zh-CN" altLang="en-US" kern="0" dirty="0" smtClean="0">
                <a:solidFill>
                  <a:prstClr val="black"/>
                </a:solidFill>
              </a:rPr>
              <a:t>重排引擎。</a:t>
            </a:r>
            <a:r>
              <a:rPr lang="zh-CN" altLang="en-US" sz="1200" kern="0" dirty="0" smtClean="0">
                <a:solidFill>
                  <a:prstClr val="black"/>
                </a:solidFill>
              </a:rPr>
              <a:t>根据评分档位边界值和概率分数，为当前文章分档，执行重排的规则与集市离线任务类似</a:t>
            </a:r>
            <a:endParaRPr lang="en-US" altLang="zh-CN" sz="1200" kern="0" dirty="0" smtClean="0">
              <a:solidFill>
                <a:prstClr val="black"/>
              </a:solidFill>
            </a:endParaRPr>
          </a:p>
          <a:p>
            <a:pPr marL="285664" indent="-285664" algn="l" eaLnBrk="1" fontAlgn="auto" hangingPunct="1">
              <a:lnSpc>
                <a:spcPct val="180000"/>
              </a:lnSpc>
              <a:spcBef>
                <a:spcPts val="0"/>
              </a:spcBef>
              <a:spcAft>
                <a:spcPts val="0"/>
              </a:spcAft>
              <a:buClr>
                <a:srgbClr val="C00000"/>
              </a:buClr>
              <a:buFont typeface="Wingdings" panose="05000000000000000000" pitchFamily="2" charset="2"/>
              <a:buChar char="n"/>
            </a:pPr>
            <a:r>
              <a:rPr lang="zh-CN" altLang="en-US" kern="0" dirty="0" smtClean="0">
                <a:solidFill>
                  <a:prstClr val="black"/>
                </a:solidFill>
              </a:rPr>
              <a:t>评分结果落地</a:t>
            </a:r>
            <a:r>
              <a:rPr lang="en-US" altLang="zh-CN" kern="0" dirty="0" smtClean="0">
                <a:solidFill>
                  <a:prstClr val="black"/>
                </a:solidFill>
              </a:rPr>
              <a:t>DB</a:t>
            </a:r>
            <a:r>
              <a:rPr lang="zh-CN" altLang="en-US" kern="0" dirty="0" smtClean="0">
                <a:solidFill>
                  <a:prstClr val="black"/>
                </a:solidFill>
              </a:rPr>
              <a:t>并更新到审核后台</a:t>
            </a:r>
            <a:endParaRPr lang="en-US" altLang="zh-CN" kern="0" dirty="0">
              <a:solidFill>
                <a:prstClr val="black"/>
              </a:solidFill>
            </a:endParaRPr>
          </a:p>
        </p:txBody>
      </p:sp>
    </p:spTree>
    <p:extLst>
      <p:ext uri="{BB962C8B-B14F-4D97-AF65-F5344CB8AC3E}">
        <p14:creationId xmlns:p14="http://schemas.microsoft.com/office/powerpoint/2010/main" val="3643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系统架构</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4" name="TextBox 3"/>
          <p:cNvSpPr txBox="1"/>
          <p:nvPr/>
        </p:nvSpPr>
        <p:spPr>
          <a:xfrm>
            <a:off x="402644" y="1041400"/>
            <a:ext cx="4753556" cy="369332"/>
          </a:xfrm>
          <a:prstGeom prst="rect">
            <a:avLst/>
          </a:prstGeom>
          <a:noFill/>
        </p:spPr>
        <p:txBody>
          <a:bodyPr wrap="square" rtlCol="0">
            <a:spAutoFit/>
          </a:bodyPr>
          <a:lstStyle/>
          <a:p>
            <a:r>
              <a:rPr lang="zh-CN" altLang="en-US" sz="1800" smtClean="0">
                <a:latin typeface="微软雅黑" panose="020B0503020204020204" pitchFamily="34" charset="-122"/>
                <a:ea typeface="微软雅黑" panose="020B0503020204020204" pitchFamily="34" charset="-122"/>
              </a:rPr>
              <a:t>评分结果推送 </a:t>
            </a:r>
            <a:r>
              <a:rPr lang="en-US" altLang="zh-CN" sz="1800" smtClean="0">
                <a:latin typeface="微软雅黑" panose="020B0503020204020204" pitchFamily="34" charset="-122"/>
                <a:ea typeface="微软雅黑" panose="020B0503020204020204" pitchFamily="34" charset="-122"/>
              </a:rPr>
              <a:t>– </a:t>
            </a:r>
            <a:r>
              <a:rPr lang="zh-CN" altLang="en-US" sz="1800" smtClean="0">
                <a:latin typeface="微软雅黑" panose="020B0503020204020204" pitchFamily="34" charset="-122"/>
                <a:ea typeface="微软雅黑" panose="020B0503020204020204" pitchFamily="34" charset="-122"/>
              </a:rPr>
              <a:t>模型输出到业务存储</a:t>
            </a:r>
            <a:endParaRPr lang="zh-CN" altLang="en-US" sz="1800">
              <a:latin typeface="微软雅黑" panose="020B0503020204020204" pitchFamily="34" charset="-122"/>
              <a:ea typeface="微软雅黑" panose="020B0503020204020204" pitchFamily="34" charset="-122"/>
            </a:endParaRPr>
          </a:p>
        </p:txBody>
      </p:sp>
      <p:sp>
        <p:nvSpPr>
          <p:cNvPr id="5" name="矩形 4"/>
          <p:cNvSpPr/>
          <p:nvPr/>
        </p:nvSpPr>
        <p:spPr>
          <a:xfrm>
            <a:off x="1607530" y="2208362"/>
            <a:ext cx="1718918" cy="609600"/>
          </a:xfrm>
          <a:prstGeom prst="rect">
            <a:avLst/>
          </a:prstGeom>
          <a:solidFill>
            <a:schemeClr val="accent1">
              <a:lumMod val="75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zh-CN" altLang="en-US" sz="1200" kern="0" dirty="0" smtClean="0">
                <a:solidFill>
                  <a:srgbClr val="000000"/>
                </a:solidFill>
                <a:latin typeface="微软雅黑" panose="020B0503020204020204" pitchFamily="34" charset="-122"/>
                <a:ea typeface="微软雅黑" panose="020B0503020204020204" pitchFamily="34" charset="-122"/>
              </a:rPr>
              <a:t>实时模型</a:t>
            </a:r>
            <a:endParaRPr lang="en-US" altLang="zh-CN" sz="1200" kern="0" dirty="0">
              <a:solidFill>
                <a:srgbClr val="000000"/>
              </a:solidFill>
              <a:latin typeface="微软雅黑" panose="020B0503020204020204" pitchFamily="34" charset="-122"/>
              <a:ea typeface="微软雅黑" panose="020B0503020204020204" pitchFamily="34" charset="-122"/>
            </a:endParaRPr>
          </a:p>
          <a:p>
            <a:pPr algn="ctr" defTabSz="1990294" eaLnBrk="1" fontAlgn="auto" hangingPunct="1">
              <a:spcBef>
                <a:spcPts val="0"/>
              </a:spcBef>
              <a:spcAft>
                <a:spcPts val="0"/>
              </a:spcAft>
            </a:pPr>
            <a:r>
              <a:rPr lang="en-US" altLang="zh-CN" sz="1200" kern="0" dirty="0" smtClean="0">
                <a:solidFill>
                  <a:srgbClr val="000000"/>
                </a:solidFill>
                <a:latin typeface="微软雅黑" panose="020B0503020204020204" pitchFamily="34" charset="-122"/>
                <a:ea typeface="微软雅黑" panose="020B0503020204020204" pitchFamily="34" charset="-122"/>
              </a:rPr>
              <a:t>C++ Daemon</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6164290" y="2208362"/>
            <a:ext cx="1718918" cy="609600"/>
          </a:xfrm>
          <a:prstGeom prst="rect">
            <a:avLst/>
          </a:prstGeom>
          <a:solidFill>
            <a:schemeClr val="accent1">
              <a:lumMod val="75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zh-CN" altLang="en-US" sz="1200" kern="0" dirty="0" smtClean="0">
                <a:solidFill>
                  <a:srgbClr val="000000"/>
                </a:solidFill>
                <a:latin typeface="微软雅黑" panose="020B0503020204020204" pitchFamily="34" charset="-122"/>
                <a:ea typeface="微软雅黑" panose="020B0503020204020204" pitchFamily="34" charset="-122"/>
              </a:rPr>
              <a:t>离线模型</a:t>
            </a:r>
            <a:endParaRPr lang="en-US" altLang="zh-CN" sz="1200" kern="0" dirty="0">
              <a:solidFill>
                <a:srgbClr val="000000"/>
              </a:solidFill>
              <a:latin typeface="微软雅黑" panose="020B0503020204020204" pitchFamily="34" charset="-122"/>
              <a:ea typeface="微软雅黑" panose="020B0503020204020204" pitchFamily="34" charset="-122"/>
            </a:endParaRPr>
          </a:p>
          <a:p>
            <a:pPr algn="ctr" defTabSz="1990294" eaLnBrk="1" fontAlgn="auto" hangingPunct="1">
              <a:spcBef>
                <a:spcPts val="0"/>
              </a:spcBef>
              <a:spcAft>
                <a:spcPts val="0"/>
              </a:spcAft>
            </a:pPr>
            <a:r>
              <a:rPr lang="en-US" altLang="zh-CN" sz="1200" kern="0" dirty="0" smtClean="0">
                <a:solidFill>
                  <a:srgbClr val="000000"/>
                </a:solidFill>
                <a:latin typeface="微软雅黑" panose="020B0503020204020204" pitchFamily="34" charset="-122"/>
                <a:ea typeface="微软雅黑" panose="020B0503020204020204" pitchFamily="34" charset="-122"/>
              </a:rPr>
              <a:t>MR</a:t>
            </a:r>
            <a:r>
              <a:rPr lang="zh-CN" altLang="en-US" sz="1200" kern="0" dirty="0" smtClean="0">
                <a:solidFill>
                  <a:srgbClr val="000000"/>
                </a:solidFill>
                <a:latin typeface="微软雅黑" panose="020B0503020204020204" pitchFamily="34" charset="-122"/>
                <a:ea typeface="微软雅黑" panose="020B0503020204020204" pitchFamily="34" charset="-122"/>
              </a:rPr>
              <a:t>与</a:t>
            </a:r>
            <a:r>
              <a:rPr lang="en-US" altLang="zh-CN" sz="1200" kern="0" dirty="0" smtClean="0">
                <a:solidFill>
                  <a:srgbClr val="000000"/>
                </a:solidFill>
                <a:latin typeface="微软雅黑" panose="020B0503020204020204" pitchFamily="34" charset="-122"/>
                <a:ea typeface="微软雅黑" panose="020B0503020204020204" pitchFamily="34" charset="-122"/>
              </a:rPr>
              <a:t>Spark</a:t>
            </a:r>
            <a:r>
              <a:rPr lang="zh-CN" altLang="en-US" sz="1200" kern="0" dirty="0" smtClean="0">
                <a:solidFill>
                  <a:srgbClr val="000000"/>
                </a:solidFill>
                <a:latin typeface="微软雅黑" panose="020B0503020204020204" pitchFamily="34" charset="-122"/>
                <a:ea typeface="微软雅黑" panose="020B0503020204020204" pitchFamily="34" charset="-122"/>
              </a:rPr>
              <a:t>任务</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7" name="流程图: 磁盘 6"/>
          <p:cNvSpPr/>
          <p:nvPr/>
        </p:nvSpPr>
        <p:spPr>
          <a:xfrm>
            <a:off x="605888" y="4821627"/>
            <a:ext cx="1321972" cy="609600"/>
          </a:xfrm>
          <a:prstGeom prst="flowChartMagneticDisk">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en-US" altLang="zh-CN" sz="1200" kern="0" dirty="0" smtClean="0">
                <a:solidFill>
                  <a:srgbClr val="000000"/>
                </a:solidFill>
                <a:latin typeface="微软雅黑" panose="020B0503020204020204" pitchFamily="34" charset="-122"/>
                <a:ea typeface="微软雅黑" panose="020B0503020204020204" pitchFamily="34" charset="-122"/>
              </a:rPr>
              <a:t>T+0</a:t>
            </a:r>
            <a:r>
              <a:rPr lang="zh-CN" altLang="en-US" sz="1200" kern="0" dirty="0" smtClean="0">
                <a:solidFill>
                  <a:srgbClr val="000000"/>
                </a:solidFill>
                <a:latin typeface="微软雅黑" panose="020B0503020204020204" pitchFamily="34" charset="-122"/>
                <a:ea typeface="微软雅黑" panose="020B0503020204020204" pitchFamily="34" charset="-122"/>
              </a:rPr>
              <a:t>评分</a:t>
            </a:r>
            <a:r>
              <a:rPr lang="en-US" altLang="zh-CN" sz="1200" kern="0" dirty="0" smtClean="0">
                <a:solidFill>
                  <a:srgbClr val="000000"/>
                </a:solidFill>
                <a:latin typeface="微软雅黑" panose="020B0503020204020204" pitchFamily="34" charset="-122"/>
                <a:ea typeface="微软雅黑" panose="020B0503020204020204" pitchFamily="34" charset="-122"/>
              </a:rPr>
              <a:t>DB</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8" name="矩形 7"/>
          <p:cNvSpPr/>
          <p:nvPr/>
        </p:nvSpPr>
        <p:spPr>
          <a:xfrm>
            <a:off x="3004776" y="4821626"/>
            <a:ext cx="1434438" cy="609600"/>
          </a:xfrm>
          <a:prstGeom prst="rect">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管理</a:t>
            </a:r>
            <a:r>
              <a:rPr lang="zh-CN" altLang="en-US" sz="1200" kern="0" dirty="0" smtClean="0">
                <a:solidFill>
                  <a:srgbClr val="000000"/>
                </a:solidFill>
                <a:latin typeface="微软雅黑" panose="020B0503020204020204" pitchFamily="34" charset="-122"/>
                <a:ea typeface="微软雅黑" panose="020B0503020204020204" pitchFamily="34" charset="-122"/>
              </a:rPr>
              <a:t>端</a:t>
            </a:r>
            <a:r>
              <a:rPr lang="en-US" altLang="zh-CN" sz="1200" kern="0" dirty="0" smtClean="0">
                <a:solidFill>
                  <a:srgbClr val="000000"/>
                </a:solidFill>
                <a:latin typeface="微软雅黑" panose="020B0503020204020204" pitchFamily="34" charset="-122"/>
                <a:ea typeface="微软雅黑" panose="020B0503020204020204" pitchFamily="34" charset="-122"/>
              </a:rPr>
              <a:t>AO</a:t>
            </a:r>
            <a:r>
              <a:rPr lang="zh-CN" altLang="en-US" sz="1200" kern="0" dirty="0" smtClean="0">
                <a:solidFill>
                  <a:srgbClr val="000000"/>
                </a:solidFill>
                <a:latin typeface="微软雅黑" panose="020B0503020204020204" pitchFamily="34" charset="-122"/>
                <a:ea typeface="微软雅黑" panose="020B0503020204020204" pitchFamily="34" charset="-122"/>
              </a:rPr>
              <a:t>接口</a:t>
            </a:r>
            <a:endParaRPr lang="en-US" altLang="zh-CN" sz="1200" kern="0" dirty="0">
              <a:solidFill>
                <a:srgbClr val="000000"/>
              </a:solidFill>
              <a:latin typeface="微软雅黑" panose="020B0503020204020204" pitchFamily="34" charset="-122"/>
              <a:ea typeface="微软雅黑" panose="020B0503020204020204" pitchFamily="34" charset="-122"/>
            </a:endParaRPr>
          </a:p>
        </p:txBody>
      </p:sp>
      <p:sp>
        <p:nvSpPr>
          <p:cNvPr id="9" name="流程图: 磁盘 8"/>
          <p:cNvSpPr/>
          <p:nvPr/>
        </p:nvSpPr>
        <p:spPr>
          <a:xfrm>
            <a:off x="5175473" y="4821626"/>
            <a:ext cx="1321972" cy="609600"/>
          </a:xfrm>
          <a:prstGeom prst="flowChartMagneticDisk">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en-US" altLang="zh-CN" sz="1200" kern="0" dirty="0" smtClean="0">
                <a:solidFill>
                  <a:srgbClr val="000000"/>
                </a:solidFill>
                <a:latin typeface="微软雅黑" panose="020B0503020204020204" pitchFamily="34" charset="-122"/>
                <a:ea typeface="微软雅黑" panose="020B0503020204020204" pitchFamily="34" charset="-122"/>
              </a:rPr>
              <a:t>T+1</a:t>
            </a:r>
            <a:r>
              <a:rPr lang="zh-CN" altLang="en-US" sz="1200" kern="0" dirty="0" smtClean="0">
                <a:solidFill>
                  <a:srgbClr val="000000"/>
                </a:solidFill>
                <a:latin typeface="微软雅黑" panose="020B0503020204020204" pitchFamily="34" charset="-122"/>
                <a:ea typeface="微软雅黑" panose="020B0503020204020204" pitchFamily="34" charset="-122"/>
              </a:rPr>
              <a:t>评分</a:t>
            </a:r>
            <a:r>
              <a:rPr lang="en-US" altLang="zh-CN" sz="1200" kern="0" dirty="0" smtClean="0">
                <a:solidFill>
                  <a:srgbClr val="000000"/>
                </a:solidFill>
                <a:latin typeface="微软雅黑" panose="020B0503020204020204" pitchFamily="34" charset="-122"/>
                <a:ea typeface="微软雅黑" panose="020B0503020204020204" pitchFamily="34" charset="-122"/>
              </a:rPr>
              <a:t>DB</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0" name="流程图: 磁盘 9"/>
          <p:cNvSpPr/>
          <p:nvPr/>
        </p:nvSpPr>
        <p:spPr>
          <a:xfrm>
            <a:off x="7561536" y="4821626"/>
            <a:ext cx="1321972" cy="609600"/>
          </a:xfrm>
          <a:prstGeom prst="flowChartMagneticDisk">
            <a:avLst/>
          </a:prstGeom>
          <a:solidFill>
            <a:schemeClr val="accent5">
              <a:lumMod val="20000"/>
              <a:lumOff val="80000"/>
            </a:schemeClr>
          </a:solidFill>
          <a:ln w="12700" cap="flat" cmpd="sng" algn="ctr">
            <a:solidFill>
              <a:srgbClr val="5B9BD5">
                <a:shade val="50000"/>
              </a:srgbClr>
            </a:solidFill>
            <a:prstDash val="solid"/>
            <a:miter lim="800000"/>
          </a:ln>
          <a:effectLst/>
        </p:spPr>
        <p:txBody>
          <a:bodyPr lIns="199030" tIns="99515" rIns="199030" bIns="99515" rtlCol="0" anchor="ctr"/>
          <a:lstStyle/>
          <a:p>
            <a:pPr algn="ctr" defTabSz="1990294" eaLnBrk="1" fontAlgn="auto" hangingPunct="1">
              <a:spcBef>
                <a:spcPts val="0"/>
              </a:spcBef>
              <a:spcAft>
                <a:spcPts val="0"/>
              </a:spcAft>
            </a:pPr>
            <a:r>
              <a:rPr lang="en-US" altLang="zh-CN" sz="1200" kern="0" dirty="0" err="1" smtClean="0">
                <a:solidFill>
                  <a:srgbClr val="000000"/>
                </a:solidFill>
                <a:latin typeface="微软雅黑" panose="020B0503020204020204" pitchFamily="34" charset="-122"/>
                <a:ea typeface="微软雅黑" panose="020B0503020204020204" pitchFamily="34" charset="-122"/>
              </a:rPr>
              <a:t>HBase</a:t>
            </a:r>
            <a:r>
              <a:rPr lang="zh-CN" altLang="en-US" sz="1200" kern="0" dirty="0">
                <a:solidFill>
                  <a:srgbClr val="000000"/>
                </a:solidFill>
                <a:latin typeface="微软雅黑" panose="020B0503020204020204" pitchFamily="34" charset="-122"/>
                <a:ea typeface="微软雅黑" panose="020B0503020204020204" pitchFamily="34" charset="-122"/>
              </a:rPr>
              <a:t>配置</a:t>
            </a:r>
          </a:p>
        </p:txBody>
      </p:sp>
      <p:cxnSp>
        <p:nvCxnSpPr>
          <p:cNvPr id="11" name="肘形连接符 10"/>
          <p:cNvCxnSpPr>
            <a:stCxn id="5" idx="1"/>
            <a:endCxn id="7" idx="1"/>
          </p:cNvCxnSpPr>
          <p:nvPr/>
        </p:nvCxnSpPr>
        <p:spPr>
          <a:xfrm rot="10800000" flipV="1">
            <a:off x="1266874" y="2513161"/>
            <a:ext cx="340656" cy="2308465"/>
          </a:xfrm>
          <a:prstGeom prst="bentConnector2">
            <a:avLst/>
          </a:prstGeom>
          <a:noFill/>
          <a:ln w="9525" cap="flat" cmpd="sng" algn="ctr">
            <a:solidFill>
              <a:sysClr val="windowText" lastClr="000000"/>
            </a:solidFill>
            <a:prstDash val="solid"/>
            <a:miter lim="800000"/>
            <a:tailEnd type="arrow"/>
          </a:ln>
          <a:effectLst/>
        </p:spPr>
      </p:cxnSp>
      <p:cxnSp>
        <p:nvCxnSpPr>
          <p:cNvPr id="14" name="肘形连接符 13"/>
          <p:cNvCxnSpPr>
            <a:stCxn id="5" idx="3"/>
            <a:endCxn id="8" idx="0"/>
          </p:cNvCxnSpPr>
          <p:nvPr/>
        </p:nvCxnSpPr>
        <p:spPr>
          <a:xfrm>
            <a:off x="3326448" y="2513162"/>
            <a:ext cx="395547" cy="2308464"/>
          </a:xfrm>
          <a:prstGeom prst="bentConnector2">
            <a:avLst/>
          </a:prstGeom>
          <a:noFill/>
          <a:ln w="9525" cap="flat" cmpd="sng" algn="ctr">
            <a:solidFill>
              <a:sysClr val="windowText" lastClr="000000"/>
            </a:solidFill>
            <a:prstDash val="solid"/>
            <a:miter lim="800000"/>
            <a:tailEnd type="arrow"/>
          </a:ln>
          <a:effectLst/>
        </p:spPr>
      </p:cxnSp>
      <p:cxnSp>
        <p:nvCxnSpPr>
          <p:cNvPr id="22" name="肘形连接符 21"/>
          <p:cNvCxnSpPr>
            <a:stCxn id="6" idx="1"/>
            <a:endCxn id="9" idx="1"/>
          </p:cNvCxnSpPr>
          <p:nvPr/>
        </p:nvCxnSpPr>
        <p:spPr>
          <a:xfrm rot="10800000" flipV="1">
            <a:off x="5836460" y="2513162"/>
            <a:ext cx="327831" cy="2308464"/>
          </a:xfrm>
          <a:prstGeom prst="bentConnector2">
            <a:avLst/>
          </a:prstGeom>
          <a:noFill/>
          <a:ln w="9525" cap="flat" cmpd="sng" algn="ctr">
            <a:solidFill>
              <a:sysClr val="windowText" lastClr="000000"/>
            </a:solidFill>
            <a:prstDash val="solid"/>
            <a:miter lim="800000"/>
            <a:tailEnd type="arrow"/>
          </a:ln>
          <a:effectLst/>
        </p:spPr>
      </p:cxnSp>
      <p:cxnSp>
        <p:nvCxnSpPr>
          <p:cNvPr id="26" name="肘形连接符 25"/>
          <p:cNvCxnSpPr>
            <a:stCxn id="6" idx="3"/>
            <a:endCxn id="10" idx="1"/>
          </p:cNvCxnSpPr>
          <p:nvPr/>
        </p:nvCxnSpPr>
        <p:spPr>
          <a:xfrm>
            <a:off x="7883208" y="2513162"/>
            <a:ext cx="339314" cy="2308464"/>
          </a:xfrm>
          <a:prstGeom prst="bentConnector2">
            <a:avLst/>
          </a:prstGeom>
          <a:noFill/>
          <a:ln w="9525" cap="flat" cmpd="sng" algn="ctr">
            <a:solidFill>
              <a:sysClr val="windowText" lastClr="000000"/>
            </a:solidFill>
            <a:prstDash val="solid"/>
            <a:miter lim="800000"/>
            <a:tailEnd type="arrow"/>
          </a:ln>
          <a:effectLst/>
        </p:spPr>
      </p:cxnSp>
    </p:spTree>
    <p:extLst>
      <p:ext uri="{BB962C8B-B14F-4D97-AF65-F5344CB8AC3E}">
        <p14:creationId xmlns:p14="http://schemas.microsoft.com/office/powerpoint/2010/main" val="3643490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dirty="0"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dirty="0"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dirty="0">
                <a:solidFill>
                  <a:schemeClr val="tx1">
                    <a:lumMod val="75000"/>
                  </a:schemeClr>
                </a:solidFill>
                <a:latin typeface="微软雅黑" pitchFamily="34" charset="-122"/>
                <a:ea typeface="微软雅黑" pitchFamily="34" charset="-122"/>
                <a:cs typeface="Arial Unicode MS" pitchFamily="34" charset="-122"/>
              </a:rPr>
              <a:t>线</a:t>
            </a:r>
            <a:r>
              <a:rPr lang="zh-CN" altLang="en-US" sz="2400" b="1" dirty="0" smtClean="0">
                <a:solidFill>
                  <a:schemeClr val="tx1">
                    <a:lumMod val="75000"/>
                  </a:schemeClr>
                </a:solidFill>
                <a:latin typeface="微软雅黑" pitchFamily="34" charset="-122"/>
                <a:ea typeface="微软雅黑" pitchFamily="34" charset="-122"/>
                <a:cs typeface="Arial Unicode MS" pitchFamily="34" charset="-122"/>
              </a:rPr>
              <a:t>上测试结果</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15" name="TextBox 145"/>
          <p:cNvSpPr txBox="1"/>
          <p:nvPr/>
        </p:nvSpPr>
        <p:spPr>
          <a:xfrm>
            <a:off x="402644" y="830743"/>
            <a:ext cx="966841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a:lnSpc>
                <a:spcPct val="150000"/>
              </a:lnSpc>
              <a:defRPr sz="1400">
                <a:solidFill>
                  <a:schemeClr val="tx1">
                    <a:lumMod val="65000"/>
                    <a:lumOff val="35000"/>
                  </a:schemeClr>
                </a:solidFill>
                <a:latin typeface="微软雅黑" pitchFamily="34" charset="-122"/>
                <a:ea typeface="微软雅黑" pitchFamily="34" charset="-122"/>
              </a:defRPr>
            </a:lvl1pPr>
          </a:lstStyle>
          <a:p>
            <a:pPr marL="285664" marR="0" lvl="0" indent="-285664" algn="l" defTabSz="914400" eaLnBrk="1" fontAlgn="auto" latinLnBrk="0" hangingPunct="1">
              <a:lnSpc>
                <a:spcPct val="180000"/>
              </a:lnSpc>
              <a:spcBef>
                <a:spcPts val="0"/>
              </a:spcBef>
              <a:spcAft>
                <a:spcPts val="0"/>
              </a:spcAft>
              <a:buClr>
                <a:srgbClr val="C00000"/>
              </a:buClr>
              <a:buSzTx/>
              <a:buFont typeface="Wingdings" panose="05000000000000000000" pitchFamily="2" charset="2"/>
              <a:buChar char="n"/>
              <a:tabLst/>
              <a:defRPr/>
            </a:pPr>
            <a:r>
              <a:rPr kumimoji="0" lang="zh-CN" altLang="en-US" b="1" i="0" u="none" strike="noStrike" kern="0" cap="none" spc="0" normalizeH="0" baseline="0" noProof="0" dirty="0">
                <a:ln>
                  <a:noFill/>
                </a:ln>
                <a:solidFill>
                  <a:prstClr val="black"/>
                </a:solidFill>
                <a:effectLst/>
                <a:uLnTx/>
                <a:uFillTx/>
                <a:latin typeface="微软雅黑" pitchFamily="34" charset="-122"/>
                <a:ea typeface="微软雅黑" pitchFamily="34" charset="-122"/>
              </a:rPr>
              <a:t>下</a:t>
            </a:r>
            <a:r>
              <a:rPr kumimoji="0" lang="zh-CN" altLang="en-US"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图展示的是被内容评分模型评级为</a:t>
            </a:r>
            <a:r>
              <a:rPr kumimoji="0" lang="en-US" altLang="zh-CN"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a:t>
            </a:r>
            <a:r>
              <a:rPr kumimoji="0" lang="zh-CN" altLang="en-US"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的文章（即得分</a:t>
            </a:r>
            <a:r>
              <a:rPr kumimoji="0" lang="en-US" altLang="zh-CN"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TOP10%</a:t>
            </a:r>
            <a:r>
              <a:rPr kumimoji="0" lang="zh-CN" altLang="en-US"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的文章）对实际精选文章的召回情况</a:t>
            </a:r>
            <a:endParaRPr kumimoji="0" lang="en-US" altLang="zh-CN"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p:txBody>
      </p:sp>
      <p:sp>
        <p:nvSpPr>
          <p:cNvPr id="16" name="TextBox 145"/>
          <p:cNvSpPr txBox="1"/>
          <p:nvPr/>
        </p:nvSpPr>
        <p:spPr>
          <a:xfrm>
            <a:off x="402644" y="6038285"/>
            <a:ext cx="89851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a:lnSpc>
                <a:spcPct val="150000"/>
              </a:lnSpc>
              <a:defRPr sz="1400">
                <a:solidFill>
                  <a:schemeClr val="tx1">
                    <a:lumMod val="65000"/>
                    <a:lumOff val="35000"/>
                  </a:schemeClr>
                </a:solidFill>
                <a:latin typeface="微软雅黑" pitchFamily="34" charset="-122"/>
                <a:ea typeface="微软雅黑" pitchFamily="34" charset="-122"/>
              </a:defRPr>
            </a:lvl1pPr>
          </a:lstStyle>
          <a:p>
            <a:pPr marL="0" marR="0" lvl="0" indent="0" algn="l" defTabSz="914400" eaLnBrk="1" fontAlgn="auto" latinLnBrk="0" hangingPunct="1">
              <a:lnSpc>
                <a:spcPct val="180000"/>
              </a:lnSpc>
              <a:spcBef>
                <a:spcPts val="0"/>
              </a:spcBef>
              <a:spcAft>
                <a:spcPts val="0"/>
              </a:spcAft>
              <a:buClr>
                <a:srgbClr val="C00000"/>
              </a:buClr>
              <a:buSzTx/>
              <a:buFontTx/>
              <a:buNone/>
              <a:tabLst/>
              <a:defRPr/>
            </a:pPr>
            <a:r>
              <a:rPr kumimoji="0" lang="zh-CN" altLang="en-US" sz="1000" b="0" i="0" u="none" strike="noStrike" kern="0" cap="none" spc="0" normalizeH="0" baseline="0" noProof="0" dirty="0" smtClean="0">
                <a:ln>
                  <a:noFill/>
                </a:ln>
                <a:solidFill>
                  <a:prstClr val="white">
                    <a:lumMod val="50000"/>
                  </a:prstClr>
                </a:solidFill>
                <a:effectLst/>
                <a:uLnTx/>
                <a:uFillTx/>
                <a:latin typeface="微软雅黑" pitchFamily="34" charset="-122"/>
                <a:ea typeface="微软雅黑" pitchFamily="34" charset="-122"/>
              </a:rPr>
              <a:t>备注</a:t>
            </a:r>
            <a:r>
              <a:rPr kumimoji="0" lang="en-US" altLang="zh-CN" sz="1000" b="0" i="0" u="none" strike="noStrike" kern="0" cap="none" spc="0" normalizeH="0" baseline="0" noProof="0" dirty="0">
                <a:ln>
                  <a:noFill/>
                </a:ln>
                <a:solidFill>
                  <a:prstClr val="white">
                    <a:lumMod val="50000"/>
                  </a:prstClr>
                </a:solidFill>
                <a:effectLst/>
                <a:uLnTx/>
                <a:uFillTx/>
                <a:latin typeface="微软雅黑" pitchFamily="34" charset="-122"/>
                <a:ea typeface="微软雅黑" pitchFamily="34" charset="-122"/>
              </a:rPr>
              <a:t>1</a:t>
            </a:r>
            <a:r>
              <a:rPr kumimoji="0" lang="zh-CN" altLang="en-US" sz="1000" b="0" i="0" u="none" strike="noStrike" kern="0" cap="none" spc="0" normalizeH="0" baseline="0" noProof="0" dirty="0" smtClean="0">
                <a:ln>
                  <a:noFill/>
                </a:ln>
                <a:solidFill>
                  <a:prstClr val="white">
                    <a:lumMod val="50000"/>
                  </a:prstClr>
                </a:solidFill>
                <a:effectLst/>
                <a:uLnTx/>
                <a:uFillTx/>
                <a:latin typeface="微软雅黑" pitchFamily="34" charset="-122"/>
                <a:ea typeface="微软雅黑" pitchFamily="34" charset="-122"/>
              </a:rPr>
              <a:t>：</a:t>
            </a:r>
            <a:r>
              <a:rPr kumimoji="0" lang="zh-CN" altLang="en-US" sz="1000" b="0" i="0" u="none" strike="noStrike" kern="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rPr>
              <a:t>上</a:t>
            </a:r>
            <a:r>
              <a:rPr kumimoji="0" lang="zh-CN" altLang="en-US" sz="1000" b="0" i="0" u="none" strike="noStrike" kern="0" cap="none" spc="0" normalizeH="0" baseline="0" noProof="0" dirty="0" smtClean="0">
                <a:ln>
                  <a:noFill/>
                </a:ln>
                <a:solidFill>
                  <a:prstClr val="black">
                    <a:lumMod val="65000"/>
                    <a:lumOff val="35000"/>
                  </a:prstClr>
                </a:solidFill>
                <a:effectLst/>
                <a:uLnTx/>
                <a:uFillTx/>
                <a:latin typeface="微软雅黑" pitchFamily="34" charset="-122"/>
                <a:ea typeface="微软雅黑" pitchFamily="34" charset="-122"/>
              </a:rPr>
              <a:t>图数据包括</a:t>
            </a:r>
            <a:r>
              <a:rPr kumimoji="0" lang="zh-CN" altLang="zh-CN" sz="1000" b="0" i="0" u="none" strike="noStrike" kern="0" cap="none" spc="0" normalizeH="0" baseline="0" noProof="0" dirty="0" smtClean="0">
                <a:ln>
                  <a:noFill/>
                </a:ln>
                <a:solidFill>
                  <a:prstClr val="black">
                    <a:lumMod val="65000"/>
                    <a:lumOff val="35000"/>
                  </a:prstClr>
                </a:solidFill>
                <a:effectLst/>
                <a:uLnTx/>
                <a:uFillTx/>
                <a:latin typeface="微软雅黑" pitchFamily="34" charset="-122"/>
                <a:ea typeface="微软雅黑" pitchFamily="34" charset="-122"/>
              </a:rPr>
              <a:t>当天发表</a:t>
            </a:r>
            <a:r>
              <a:rPr kumimoji="0" lang="zh-CN" altLang="en-US" sz="1000" b="0" i="0" u="none" strike="noStrike" kern="0" cap="none" spc="0" normalizeH="0" baseline="0" noProof="0" dirty="0" smtClean="0">
                <a:ln>
                  <a:noFill/>
                </a:ln>
                <a:solidFill>
                  <a:prstClr val="black">
                    <a:lumMod val="65000"/>
                    <a:lumOff val="35000"/>
                  </a:prstClr>
                </a:solidFill>
                <a:effectLst/>
                <a:uLnTx/>
                <a:uFillTx/>
                <a:latin typeface="微软雅黑" pitchFamily="34" charset="-122"/>
                <a:ea typeface="微软雅黑" pitchFamily="34" charset="-122"/>
              </a:rPr>
              <a:t>的所有文章，即包括当天随机评分（每天会选取</a:t>
            </a:r>
            <a:r>
              <a:rPr kumimoji="0" lang="en-US" altLang="zh-CN" sz="1000" b="0" i="0" u="none" strike="noStrike" kern="0" cap="none" spc="0" normalizeH="0" baseline="0" noProof="0" dirty="0" smtClean="0">
                <a:ln>
                  <a:noFill/>
                </a:ln>
                <a:solidFill>
                  <a:prstClr val="black">
                    <a:lumMod val="65000"/>
                    <a:lumOff val="35000"/>
                  </a:prstClr>
                </a:solidFill>
                <a:effectLst/>
                <a:uLnTx/>
                <a:uFillTx/>
                <a:latin typeface="微软雅黑" pitchFamily="34" charset="-122"/>
                <a:ea typeface="微软雅黑" pitchFamily="34" charset="-122"/>
              </a:rPr>
              <a:t>20%</a:t>
            </a:r>
            <a:r>
              <a:rPr kumimoji="0" lang="zh-CN" altLang="en-US" sz="1000" b="0" i="0" u="none" strike="noStrike" kern="0" cap="none" spc="0" normalizeH="0" baseline="0" noProof="0" dirty="0" smtClean="0">
                <a:ln>
                  <a:noFill/>
                </a:ln>
                <a:solidFill>
                  <a:prstClr val="black">
                    <a:lumMod val="65000"/>
                    <a:lumOff val="35000"/>
                  </a:prstClr>
                </a:solidFill>
                <a:effectLst/>
                <a:uLnTx/>
                <a:uFillTx/>
                <a:latin typeface="微软雅黑" pitchFamily="34" charset="-122"/>
                <a:ea typeface="微软雅黑" pitchFamily="34" charset="-122"/>
              </a:rPr>
              <a:t>的文章随机评分，以持续对比监控模型效果）的文章，是模型效果的综合表现</a:t>
            </a:r>
            <a:r>
              <a:rPr kumimoji="0" lang="zh-CN" altLang="en-US" sz="1000" b="0" i="0" u="none" strike="noStrike" kern="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rPr>
              <a:t>情况</a:t>
            </a:r>
            <a:endParaRPr kumimoji="0" lang="en-US" altLang="zh-CN" sz="1000" b="0" i="0" u="none" strike="noStrike" kern="0" cap="none" spc="0" normalizeH="0" baseline="0" noProof="0" dirty="0" smtClean="0">
              <a:ln>
                <a:noFill/>
              </a:ln>
              <a:solidFill>
                <a:prstClr val="white">
                  <a:lumMod val="50000"/>
                </a:prstClr>
              </a:solidFill>
              <a:effectLst/>
              <a:uLnTx/>
              <a:uFillTx/>
              <a:latin typeface="微软雅黑" pitchFamily="34" charset="-122"/>
              <a:ea typeface="微软雅黑" pitchFamily="34" charset="-122"/>
            </a:endParaRPr>
          </a:p>
        </p:txBody>
      </p:sp>
      <p:graphicFrame>
        <p:nvGraphicFramePr>
          <p:cNvPr id="17" name="图表 16"/>
          <p:cNvGraphicFramePr>
            <a:graphicFrameLocks/>
          </p:cNvGraphicFramePr>
          <p:nvPr>
            <p:extLst>
              <p:ext uri="{D42A27DB-BD31-4B8C-83A1-F6EECF244321}">
                <p14:modId xmlns:p14="http://schemas.microsoft.com/office/powerpoint/2010/main" val="1986179738"/>
              </p:ext>
            </p:extLst>
          </p:nvPr>
        </p:nvGraphicFramePr>
        <p:xfrm>
          <a:off x="1900740" y="1661379"/>
          <a:ext cx="6169298" cy="42484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dirty="0" smtClean="0">
                <a:solidFill>
                  <a:schemeClr val="tx1">
                    <a:lumMod val="75000"/>
                  </a:schemeClr>
                </a:solidFill>
                <a:latin typeface="微软雅黑" pitchFamily="34" charset="-122"/>
                <a:ea typeface="微软雅黑" pitchFamily="34" charset="-122"/>
                <a:cs typeface="Arial Unicode MS" pitchFamily="34" charset="-122"/>
              </a:rPr>
              <a:t>实践案例 </a:t>
            </a:r>
            <a:r>
              <a:rPr lang="en-US" altLang="zh-CN" sz="2400" b="1" dirty="0"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dirty="0" smtClean="0">
                <a:solidFill>
                  <a:schemeClr val="tx1">
                    <a:lumMod val="75000"/>
                  </a:schemeClr>
                </a:solidFill>
                <a:latin typeface="微软雅黑" pitchFamily="34" charset="-122"/>
                <a:ea typeface="微软雅黑" pitchFamily="34" charset="-122"/>
                <a:cs typeface="Arial Unicode MS" pitchFamily="34" charset="-122"/>
              </a:rPr>
              <a:t>前端展现示例</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45" y="1235690"/>
            <a:ext cx="9014582" cy="205965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745" y="3295344"/>
            <a:ext cx="9047683" cy="2565114"/>
          </a:xfrm>
          <a:prstGeom prst="rect">
            <a:avLst/>
          </a:prstGeom>
        </p:spPr>
      </p:pic>
    </p:spTree>
    <p:extLst>
      <p:ext uri="{BB962C8B-B14F-4D97-AF65-F5344CB8AC3E}">
        <p14:creationId xmlns:p14="http://schemas.microsoft.com/office/powerpoint/2010/main" val="200454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5" y="345202"/>
            <a:ext cx="5164189" cy="461665"/>
          </a:xfrm>
          <a:prstGeom prst="rect">
            <a:avLst/>
          </a:prstGeom>
          <a:noFill/>
        </p:spPr>
        <p:txBody>
          <a:bodyPr wrap="square" rtlCol="0">
            <a:spAutoFit/>
          </a:bodyPr>
          <a:lstStyle/>
          <a:p>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基本概念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人如何学习？</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283" y="1155700"/>
            <a:ext cx="5929851" cy="5541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7148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dirty="0" smtClean="0">
                <a:solidFill>
                  <a:schemeClr val="tx1">
                    <a:lumMod val="75000"/>
                  </a:schemeClr>
                </a:solidFill>
                <a:latin typeface="微软雅黑" pitchFamily="34" charset="-122"/>
                <a:ea typeface="微软雅黑" pitchFamily="34" charset="-122"/>
                <a:cs typeface="Arial Unicode MS" pitchFamily="34" charset="-122"/>
              </a:rPr>
              <a:t>参考资料</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13" name="矩形 12"/>
          <p:cNvSpPr/>
          <p:nvPr/>
        </p:nvSpPr>
        <p:spPr>
          <a:xfrm>
            <a:off x="402644" y="1179016"/>
            <a:ext cx="8397240" cy="1600438"/>
          </a:xfrm>
          <a:prstGeom prst="rect">
            <a:avLst/>
          </a:prstGeom>
        </p:spPr>
        <p:txBody>
          <a:bodyPr wrap="square">
            <a:spAutoFit/>
          </a:bodyPr>
          <a:lstStyle/>
          <a:p>
            <a:r>
              <a:rPr lang="zh-CN" altLang="en-US" sz="1800" b="1" dirty="0" smtClean="0">
                <a:solidFill>
                  <a:srgbClr val="000000"/>
                </a:solidFill>
                <a:latin typeface="微软雅黑" panose="020B0503020204020204" pitchFamily="34" charset="-122"/>
                <a:ea typeface="微软雅黑" panose="020B0503020204020204" pitchFamily="34" charset="-122"/>
              </a:rPr>
              <a:t>书籍</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solidFill>
                  <a:srgbClr val="000000"/>
                </a:solidFill>
                <a:latin typeface="微软雅黑" panose="020B0503020204020204" pitchFamily="34" charset="-122"/>
                <a:ea typeface="微软雅黑" panose="020B0503020204020204" pitchFamily="34" charset="-122"/>
              </a:rPr>
              <a:t>机器学习，周志华著，清华大学出版社</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solidFill>
                  <a:srgbClr val="000000"/>
                </a:solidFill>
                <a:latin typeface="微软雅黑" panose="020B0503020204020204" pitchFamily="34" charset="-122"/>
                <a:ea typeface="微软雅黑" panose="020B0503020204020204" pitchFamily="34" charset="-122"/>
              </a:rPr>
              <a:t>数据</a:t>
            </a:r>
            <a:r>
              <a:rPr lang="zh-CN" altLang="en-US" sz="1600" dirty="0">
                <a:solidFill>
                  <a:srgbClr val="000000"/>
                </a:solidFill>
                <a:latin typeface="微软雅黑" panose="020B0503020204020204" pitchFamily="34" charset="-122"/>
                <a:ea typeface="微软雅黑" panose="020B0503020204020204" pitchFamily="34" charset="-122"/>
              </a:rPr>
              <a:t>挖掘概念与</a:t>
            </a:r>
            <a:r>
              <a:rPr lang="zh-CN" altLang="en-US" sz="1600" dirty="0" smtClean="0">
                <a:solidFill>
                  <a:srgbClr val="000000"/>
                </a:solidFill>
                <a:latin typeface="微软雅黑" panose="020B0503020204020204" pitchFamily="34" charset="-122"/>
                <a:ea typeface="微软雅黑" panose="020B0503020204020204" pitchFamily="34" charset="-122"/>
              </a:rPr>
              <a:t>技术，</a:t>
            </a:r>
            <a:r>
              <a:rPr lang="zh-CN" altLang="en-US" sz="1600" dirty="0">
                <a:solidFill>
                  <a:srgbClr val="000000"/>
                </a:solidFill>
                <a:latin typeface="微软雅黑" panose="020B0503020204020204" pitchFamily="34" charset="-122"/>
                <a:ea typeface="微软雅黑" panose="020B0503020204020204" pitchFamily="34" charset="-122"/>
              </a:rPr>
              <a:t>机械工业</a:t>
            </a:r>
            <a:r>
              <a:rPr lang="zh-CN" altLang="en-US" sz="1600" dirty="0" smtClean="0">
                <a:solidFill>
                  <a:srgbClr val="000000"/>
                </a:solidFill>
                <a:latin typeface="微软雅黑" panose="020B0503020204020204" pitchFamily="34" charset="-122"/>
                <a:ea typeface="微软雅黑" panose="020B0503020204020204" pitchFamily="34" charset="-122"/>
              </a:rPr>
              <a:t>出版社</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smtClean="0">
                <a:solidFill>
                  <a:srgbClr val="000000"/>
                </a:solidFill>
                <a:latin typeface="微软雅黑" panose="020B0503020204020204" pitchFamily="34" charset="-122"/>
                <a:ea typeface="微软雅黑" panose="020B0503020204020204" pitchFamily="34" charset="-122"/>
              </a:rPr>
              <a:t>Scikit</a:t>
            </a:r>
            <a:r>
              <a:rPr lang="en-US" altLang="zh-CN" sz="1600" dirty="0" smtClean="0">
                <a:solidFill>
                  <a:srgbClr val="000000"/>
                </a:solidFill>
                <a:latin typeface="微软雅黑" panose="020B0503020204020204" pitchFamily="34" charset="-122"/>
                <a:ea typeface="微软雅黑" panose="020B0503020204020204" pitchFamily="34" charset="-122"/>
              </a:rPr>
              <a:t>-learn</a:t>
            </a:r>
            <a:r>
              <a:rPr lang="zh-CN" altLang="en-US" sz="1600" dirty="0">
                <a:solidFill>
                  <a:srgbClr val="000000"/>
                </a:solidFill>
                <a:latin typeface="微软雅黑" panose="020B0503020204020204" pitchFamily="34" charset="-122"/>
                <a:ea typeface="微软雅黑" panose="020B0503020204020204" pitchFamily="34" charset="-122"/>
              </a:rPr>
              <a:t>与</a:t>
            </a:r>
            <a:r>
              <a:rPr lang="en-US" altLang="zh-CN" sz="1600" dirty="0" err="1">
                <a:solidFill>
                  <a:srgbClr val="000000"/>
                </a:solidFill>
                <a:latin typeface="微软雅黑" panose="020B0503020204020204" pitchFamily="34" charset="-122"/>
                <a:ea typeface="微软雅黑" panose="020B0503020204020204" pitchFamily="34" charset="-122"/>
              </a:rPr>
              <a:t>TensorFlow</a:t>
            </a:r>
            <a:r>
              <a:rPr lang="zh-CN" altLang="en-US" sz="1600" dirty="0">
                <a:solidFill>
                  <a:srgbClr val="000000"/>
                </a:solidFill>
                <a:latin typeface="微软雅黑" panose="020B0503020204020204" pitchFamily="34" charset="-122"/>
                <a:ea typeface="微软雅黑" panose="020B0503020204020204" pitchFamily="34" charset="-122"/>
              </a:rPr>
              <a:t>机器学习使用</a:t>
            </a:r>
            <a:r>
              <a:rPr lang="zh-CN" altLang="en-US" sz="1600" dirty="0" smtClean="0">
                <a:solidFill>
                  <a:srgbClr val="000000"/>
                </a:solidFill>
                <a:latin typeface="微软雅黑" panose="020B0503020204020204" pitchFamily="34" charset="-122"/>
                <a:ea typeface="微软雅黑" panose="020B0503020204020204" pitchFamily="34" charset="-122"/>
              </a:rPr>
              <a:t>指南，</a:t>
            </a:r>
            <a:r>
              <a:rPr lang="zh-CN" altLang="en-US" sz="1600" dirty="0">
                <a:solidFill>
                  <a:srgbClr val="000000"/>
                </a:solidFill>
                <a:latin typeface="微软雅黑" panose="020B0503020204020204" pitchFamily="34" charset="-122"/>
                <a:ea typeface="微软雅黑" panose="020B0503020204020204" pitchFamily="34" charset="-122"/>
              </a:rPr>
              <a:t>东南大学出版社</a:t>
            </a:r>
          </a:p>
          <a:p>
            <a:pPr marL="285750" indent="-285750">
              <a:buFont typeface="Arial" panose="020B0604020202020204" pitchFamily="34" charset="0"/>
              <a:buChar char="•"/>
            </a:pPr>
            <a:r>
              <a:rPr lang="zh-CN" altLang="en-US" sz="1600" dirty="0" smtClean="0">
                <a:solidFill>
                  <a:srgbClr val="000000"/>
                </a:solidFill>
                <a:latin typeface="微软雅黑" panose="020B0503020204020204" pitchFamily="34" charset="-122"/>
                <a:ea typeface="微软雅黑" panose="020B0503020204020204" pitchFamily="34" charset="-122"/>
              </a:rPr>
              <a:t>数据</a:t>
            </a:r>
            <a:r>
              <a:rPr lang="zh-CN" altLang="en-US" sz="1600" dirty="0">
                <a:solidFill>
                  <a:srgbClr val="000000"/>
                </a:solidFill>
                <a:latin typeface="微软雅黑" panose="020B0503020204020204" pitchFamily="34" charset="-122"/>
                <a:ea typeface="微软雅黑" panose="020B0503020204020204" pitchFamily="34" charset="-122"/>
              </a:rPr>
              <a:t>挖掘与数据化运营</a:t>
            </a:r>
            <a:r>
              <a:rPr lang="zh-CN" altLang="en-US" sz="1600" dirty="0" smtClean="0">
                <a:solidFill>
                  <a:srgbClr val="000000"/>
                </a:solidFill>
                <a:latin typeface="微软雅黑" panose="020B0503020204020204" pitchFamily="34" charset="-122"/>
                <a:ea typeface="微软雅黑" panose="020B0503020204020204" pitchFamily="34" charset="-122"/>
              </a:rPr>
              <a:t>实践，</a:t>
            </a:r>
            <a:r>
              <a:rPr lang="zh-CN" altLang="en-US" sz="1600" dirty="0">
                <a:solidFill>
                  <a:srgbClr val="000000"/>
                </a:solidFill>
                <a:latin typeface="微软雅黑" panose="020B0503020204020204" pitchFamily="34" charset="-122"/>
                <a:ea typeface="微软雅黑" panose="020B0503020204020204" pitchFamily="34" charset="-122"/>
              </a:rPr>
              <a:t>机械工业</a:t>
            </a:r>
            <a:r>
              <a:rPr lang="zh-CN" altLang="en-US" sz="1600" dirty="0" smtClean="0">
                <a:solidFill>
                  <a:srgbClr val="000000"/>
                </a:solidFill>
                <a:latin typeface="微软雅黑" panose="020B0503020204020204" pitchFamily="34" charset="-122"/>
                <a:ea typeface="微软雅黑" panose="020B0503020204020204" pitchFamily="34" charset="-122"/>
              </a:rPr>
              <a:t>出版社</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solidFill>
                  <a:srgbClr val="000000"/>
                </a:solidFill>
                <a:latin typeface="微软雅黑" panose="020B0503020204020204" pitchFamily="34" charset="-122"/>
                <a:ea typeface="微软雅黑" panose="020B0503020204020204" pitchFamily="34" charset="-122"/>
              </a:rPr>
              <a:t>其他数学教程（微积分、线性代数、概率论等）</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4" name="矩形 13"/>
          <p:cNvSpPr/>
          <p:nvPr/>
        </p:nvSpPr>
        <p:spPr>
          <a:xfrm>
            <a:off x="402644" y="3326565"/>
            <a:ext cx="8397240" cy="2339102"/>
          </a:xfrm>
          <a:prstGeom prst="rect">
            <a:avLst/>
          </a:prstGeom>
        </p:spPr>
        <p:txBody>
          <a:bodyPr wrap="square">
            <a:spAutoFit/>
          </a:bodyPr>
          <a:lstStyle/>
          <a:p>
            <a:r>
              <a:rPr lang="zh-CN" altLang="en-US" sz="1800" b="1" dirty="0" smtClean="0">
                <a:solidFill>
                  <a:srgbClr val="000000"/>
                </a:solidFill>
                <a:latin typeface="微软雅黑" panose="020B0503020204020204" pitchFamily="34" charset="-122"/>
                <a:ea typeface="微软雅黑" panose="020B0503020204020204" pitchFamily="34" charset="-122"/>
              </a:rPr>
              <a:t>网上资料</a:t>
            </a:r>
            <a:r>
              <a:rPr lang="zh-CN" altLang="en-US" sz="1600" dirty="0" smtClean="0">
                <a:solidFill>
                  <a:srgbClr val="000000"/>
                </a:solidFill>
                <a:latin typeface="微软雅黑" panose="020B0503020204020204" pitchFamily="34" charset="-122"/>
                <a:ea typeface="微软雅黑" panose="020B0503020204020204" pitchFamily="34" charset="-122"/>
              </a:rPr>
              <a:t>：</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solidFill>
                  <a:srgbClr val="000000"/>
                </a:solidFill>
                <a:latin typeface="微软雅黑" panose="020B0503020204020204" pitchFamily="34" charset="-122"/>
                <a:ea typeface="微软雅黑" panose="020B0503020204020204" pitchFamily="34" charset="-122"/>
              </a:rPr>
              <a:t>斯坦福大学公开课，机器学习课程，吴恩达</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0000"/>
                </a:solidFill>
                <a:latin typeface="微软雅黑" panose="020B0503020204020204" pitchFamily="34" charset="-122"/>
                <a:ea typeface="微软雅黑" panose="020B0503020204020204" pitchFamily="34" charset="-122"/>
              </a:rPr>
              <a:t>机器学习工程的最佳实践，</a:t>
            </a:r>
            <a:r>
              <a:rPr lang="en-US" altLang="zh-CN" sz="1600" dirty="0">
                <a:solidFill>
                  <a:srgbClr val="000000"/>
                </a:solidFill>
                <a:latin typeface="微软雅黑" panose="020B0503020204020204" pitchFamily="34" charset="-122"/>
                <a:ea typeface="微软雅黑" panose="020B0503020204020204" pitchFamily="34" charset="-122"/>
              </a:rPr>
              <a:t>https://</a:t>
            </a:r>
            <a:r>
              <a:rPr lang="en-US" altLang="zh-CN" sz="1600" dirty="0" smtClean="0">
                <a:solidFill>
                  <a:srgbClr val="000000"/>
                </a:solidFill>
                <a:latin typeface="微软雅黑" panose="020B0503020204020204" pitchFamily="34" charset="-122"/>
                <a:ea typeface="微软雅黑" panose="020B0503020204020204" pitchFamily="34" charset="-122"/>
              </a:rPr>
              <a:t>developers.google.cn/machine-learning/rules-of-ml</a:t>
            </a:r>
          </a:p>
          <a:p>
            <a:pPr marL="285750" indent="-285750">
              <a:buFont typeface="Arial" panose="020B0604020202020204" pitchFamily="34" charset="0"/>
              <a:buChar char="•"/>
            </a:pPr>
            <a:r>
              <a:rPr lang="en-US" altLang="zh-CN" sz="1600" dirty="0" smtClean="0">
                <a:solidFill>
                  <a:srgbClr val="000000"/>
                </a:solidFill>
                <a:latin typeface="微软雅黑" panose="020B0503020204020204" pitchFamily="34" charset="-122"/>
                <a:ea typeface="微软雅黑" panose="020B0503020204020204" pitchFamily="34" charset="-122"/>
              </a:rPr>
              <a:t>Spark</a:t>
            </a:r>
            <a:r>
              <a:rPr lang="zh-CN" altLang="en-US" sz="1600" dirty="0">
                <a:solidFill>
                  <a:srgbClr val="000000"/>
                </a:solidFill>
                <a:latin typeface="微软雅黑" panose="020B0503020204020204" pitchFamily="34" charset="-122"/>
                <a:ea typeface="微软雅黑" panose="020B0503020204020204" pitchFamily="34" charset="-122"/>
              </a:rPr>
              <a:t>官网，</a:t>
            </a:r>
            <a:r>
              <a:rPr lang="en-US" altLang="zh-CN" sz="1600" dirty="0">
                <a:solidFill>
                  <a:srgbClr val="000000"/>
                </a:solidFill>
                <a:latin typeface="微软雅黑" panose="020B0503020204020204" pitchFamily="34" charset="-122"/>
                <a:ea typeface="微软雅黑" panose="020B0503020204020204" pitchFamily="34" charset="-122"/>
              </a:rPr>
              <a:t>http://spark.apache.org/</a:t>
            </a:r>
            <a:endParaRPr lang="zh-CN" altLang="en-US" sz="1600"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a:solidFill>
                  <a:srgbClr val="000000"/>
                </a:solidFill>
                <a:latin typeface="微软雅黑" panose="020B0503020204020204" pitchFamily="34" charset="-122"/>
                <a:ea typeface="微软雅黑" panose="020B0503020204020204" pitchFamily="34" charset="-122"/>
              </a:rPr>
              <a:t>Scikit</a:t>
            </a:r>
            <a:r>
              <a:rPr lang="en-US" altLang="zh-CN" sz="1600" dirty="0">
                <a:solidFill>
                  <a:srgbClr val="000000"/>
                </a:solidFill>
                <a:latin typeface="微软雅黑" panose="020B0503020204020204" pitchFamily="34" charset="-122"/>
                <a:ea typeface="微软雅黑" panose="020B0503020204020204" pitchFamily="34" charset="-122"/>
              </a:rPr>
              <a:t>-learn</a:t>
            </a:r>
            <a:r>
              <a:rPr lang="zh-CN" altLang="en-US" sz="1600" dirty="0">
                <a:solidFill>
                  <a:srgbClr val="000000"/>
                </a:solidFill>
                <a:latin typeface="微软雅黑" panose="020B0503020204020204" pitchFamily="34" charset="-122"/>
                <a:ea typeface="微软雅黑" panose="020B0503020204020204" pitchFamily="34" charset="-122"/>
              </a:rPr>
              <a:t>官网，</a:t>
            </a:r>
            <a:r>
              <a:rPr lang="en-US" altLang="zh-CN" sz="1600" dirty="0">
                <a:solidFill>
                  <a:srgbClr val="000000"/>
                </a:solidFill>
                <a:latin typeface="微软雅黑" panose="020B0503020204020204" pitchFamily="34" charset="-122"/>
                <a:ea typeface="微软雅黑" panose="020B0503020204020204" pitchFamily="34" charset="-122"/>
              </a:rPr>
              <a:t>http://scikit-learn.org/</a:t>
            </a:r>
            <a:endParaRPr lang="zh-CN" altLang="en-US" sz="1600"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smtClean="0">
                <a:solidFill>
                  <a:srgbClr val="000000"/>
                </a:solidFill>
                <a:latin typeface="微软雅黑" panose="020B0503020204020204" pitchFamily="34" charset="-122"/>
                <a:ea typeface="微软雅黑" panose="020B0503020204020204" pitchFamily="34" charset="-122"/>
              </a:rPr>
              <a:t>TensorFlow</a:t>
            </a:r>
            <a:r>
              <a:rPr lang="zh-CN" altLang="en-US" sz="1600" dirty="0">
                <a:solidFill>
                  <a:srgbClr val="000000"/>
                </a:solidFill>
                <a:latin typeface="微软雅黑" panose="020B0503020204020204" pitchFamily="34" charset="-122"/>
                <a:ea typeface="微软雅黑" panose="020B0503020204020204" pitchFamily="34" charset="-122"/>
              </a:rPr>
              <a:t>官网，</a:t>
            </a:r>
            <a:r>
              <a:rPr lang="en-US" altLang="zh-CN" sz="1600" dirty="0">
                <a:solidFill>
                  <a:srgbClr val="000000"/>
                </a:solidFill>
                <a:latin typeface="微软雅黑" panose="020B0503020204020204" pitchFamily="34" charset="-122"/>
                <a:ea typeface="微软雅黑" panose="020B0503020204020204" pitchFamily="34" charset="-122"/>
              </a:rPr>
              <a:t>https://www.tensorflow.org/</a:t>
            </a:r>
            <a:endParaRPr lang="zh-CN" altLang="en-US" sz="1600"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rgbClr val="000000"/>
                </a:solidFill>
                <a:latin typeface="微软雅黑" panose="020B0503020204020204" pitchFamily="34" charset="-122"/>
                <a:ea typeface="微软雅黑" panose="020B0503020204020204" pitchFamily="34" charset="-122"/>
              </a:rPr>
              <a:t>Python</a:t>
            </a:r>
            <a:r>
              <a:rPr lang="zh-CN" altLang="en-US" sz="1600" dirty="0" smtClean="0">
                <a:solidFill>
                  <a:srgbClr val="000000"/>
                </a:solidFill>
                <a:latin typeface="微软雅黑" panose="020B0503020204020204" pitchFamily="34" charset="-122"/>
                <a:ea typeface="微软雅黑" panose="020B0503020204020204" pitchFamily="34" charset="-122"/>
              </a:rPr>
              <a:t>数据科学，包括</a:t>
            </a:r>
            <a:r>
              <a:rPr lang="en-US" altLang="zh-CN" sz="1600" dirty="0" err="1" smtClean="0">
                <a:solidFill>
                  <a:srgbClr val="000000"/>
                </a:solidFill>
                <a:latin typeface="微软雅黑" panose="020B0503020204020204" pitchFamily="34" charset="-122"/>
                <a:ea typeface="微软雅黑" panose="020B0503020204020204" pitchFamily="34" charset="-122"/>
              </a:rPr>
              <a:t>numpy</a:t>
            </a: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smtClean="0">
                <a:solidFill>
                  <a:srgbClr val="000000"/>
                </a:solidFill>
                <a:latin typeface="微软雅黑" panose="020B0503020204020204" pitchFamily="34" charset="-122"/>
                <a:ea typeface="微软雅黑" panose="020B0503020204020204" pitchFamily="34" charset="-122"/>
              </a:rPr>
              <a:t>pandas</a:t>
            </a: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err="1" smtClean="0">
                <a:solidFill>
                  <a:srgbClr val="000000"/>
                </a:solidFill>
                <a:latin typeface="微软雅黑" panose="020B0503020204020204" pitchFamily="34" charset="-122"/>
                <a:ea typeface="微软雅黑" panose="020B0503020204020204" pitchFamily="34" charset="-122"/>
              </a:rPr>
              <a:t>matplotlib</a:t>
            </a:r>
            <a:r>
              <a:rPr lang="zh-CN" altLang="en-US" sz="1600" dirty="0" smtClean="0">
                <a:solidFill>
                  <a:srgbClr val="000000"/>
                </a:solidFill>
                <a:latin typeface="微软雅黑" panose="020B0503020204020204" pitchFamily="34" charset="-122"/>
                <a:ea typeface="微软雅黑" panose="020B0503020204020204" pitchFamily="34" charset="-122"/>
              </a:rPr>
              <a:t>等接口与用法</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rgbClr val="000000"/>
                </a:solidFill>
                <a:latin typeface="微软雅黑" panose="020B0503020204020204" pitchFamily="34" charset="-122"/>
                <a:ea typeface="微软雅黑" panose="020B0503020204020204" pitchFamily="34" charset="-122"/>
              </a:rPr>
              <a:t>Hadoop</a:t>
            </a:r>
            <a:r>
              <a:rPr lang="zh-CN" altLang="en-US" sz="1600" dirty="0" smtClean="0">
                <a:solidFill>
                  <a:srgbClr val="000000"/>
                </a:solidFill>
                <a:latin typeface="微软雅黑" panose="020B0503020204020204" pitchFamily="34" charset="-122"/>
                <a:ea typeface="微软雅黑" panose="020B0503020204020204" pitchFamily="34" charset="-122"/>
              </a:rPr>
              <a:t>大数据生态，包括</a:t>
            </a:r>
            <a:r>
              <a:rPr lang="en-US" altLang="zh-CN" sz="1600" dirty="0" smtClean="0">
                <a:solidFill>
                  <a:srgbClr val="000000"/>
                </a:solidFill>
                <a:latin typeface="微软雅黑" panose="020B0503020204020204" pitchFamily="34" charset="-122"/>
                <a:ea typeface="微软雅黑" panose="020B0503020204020204" pitchFamily="34" charset="-122"/>
              </a:rPr>
              <a:t>Hive</a:t>
            </a: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smtClean="0">
                <a:solidFill>
                  <a:srgbClr val="000000"/>
                </a:solidFill>
                <a:latin typeface="微软雅黑" panose="020B0503020204020204" pitchFamily="34" charset="-122"/>
                <a:ea typeface="微软雅黑" panose="020B0503020204020204" pitchFamily="34" charset="-122"/>
              </a:rPr>
              <a:t>HDFS</a:t>
            </a: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err="1" smtClean="0">
                <a:solidFill>
                  <a:srgbClr val="000000"/>
                </a:solidFill>
                <a:latin typeface="微软雅黑" panose="020B0503020204020204" pitchFamily="34" charset="-122"/>
                <a:ea typeface="微软雅黑" panose="020B0503020204020204" pitchFamily="34" charset="-122"/>
              </a:rPr>
              <a:t>HBase</a:t>
            </a:r>
            <a:r>
              <a:rPr lang="zh-CN" altLang="en-US" sz="1600" dirty="0" smtClean="0">
                <a:solidFill>
                  <a:srgbClr val="000000"/>
                </a:solidFill>
                <a:latin typeface="微软雅黑" panose="020B0503020204020204" pitchFamily="34" charset="-122"/>
                <a:ea typeface="微软雅黑" panose="020B0503020204020204" pitchFamily="34" charset="-122"/>
              </a:rPr>
              <a:t>等接口与用法</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7236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10821" y="1236209"/>
            <a:ext cx="7429500" cy="1655762"/>
          </a:xfrm>
        </p:spPr>
        <p:txBody>
          <a:bodyPr anchor="ctr">
            <a:normAutofit/>
          </a:bodyPr>
          <a:lstStyle/>
          <a:p>
            <a:r>
              <a:rPr lang="zh-CN" altLang="en-US" sz="4400" dirty="0" smtClean="0"/>
              <a:t>谢  谢！</a:t>
            </a:r>
            <a:endParaRPr lang="zh-CN" altLang="en-US" sz="4400" dirty="0"/>
          </a:p>
        </p:txBody>
      </p:sp>
    </p:spTree>
    <p:extLst>
      <p:ext uri="{BB962C8B-B14F-4D97-AF65-F5344CB8AC3E}">
        <p14:creationId xmlns:p14="http://schemas.microsoft.com/office/powerpoint/2010/main" val="24863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3" y="345202"/>
            <a:ext cx="5077272" cy="461665"/>
          </a:xfrm>
          <a:prstGeom prst="rect">
            <a:avLst/>
          </a:prstGeom>
          <a:noFill/>
        </p:spPr>
        <p:txBody>
          <a:bodyPr wrap="square" rtlCol="0">
            <a:spAutoFit/>
          </a:bodyPr>
          <a:lstStyle/>
          <a:p>
            <a:r>
              <a:rPr lang="zh-CN" altLang="en-US" sz="2400" b="1">
                <a:solidFill>
                  <a:schemeClr val="tx1">
                    <a:lumMod val="75000"/>
                  </a:schemeClr>
                </a:solidFill>
                <a:latin typeface="微软雅黑" pitchFamily="34" charset="-122"/>
                <a:ea typeface="微软雅黑" pitchFamily="34" charset="-122"/>
                <a:cs typeface="Arial Unicode MS" pitchFamily="34" charset="-122"/>
              </a:rPr>
              <a:t>基本概念 </a:t>
            </a:r>
            <a:r>
              <a:rPr lang="en-US" altLang="zh-CN" sz="2400" b="1">
                <a:solidFill>
                  <a:schemeClr val="tx1">
                    <a:lumMod val="75000"/>
                  </a:schemeClr>
                </a:solidFill>
                <a:latin typeface="微软雅黑" pitchFamily="34" charset="-122"/>
                <a:ea typeface="微软雅黑" pitchFamily="34" charset="-122"/>
                <a:cs typeface="Arial Unicode MS" pitchFamily="34" charset="-122"/>
              </a:rPr>
              <a:t>– </a:t>
            </a:r>
            <a:r>
              <a:rPr lang="zh-CN" altLang="en-US" sz="2400" b="1">
                <a:solidFill>
                  <a:schemeClr val="tx1">
                    <a:lumMod val="75000"/>
                  </a:schemeClr>
                </a:solidFill>
                <a:latin typeface="微软雅黑" pitchFamily="34" charset="-122"/>
                <a:ea typeface="微软雅黑" pitchFamily="34" charset="-122"/>
                <a:cs typeface="Arial Unicode MS" pitchFamily="34" charset="-122"/>
              </a:rPr>
              <a:t>机器学习</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360" y="1329804"/>
            <a:ext cx="8919157" cy="448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152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3" y="345202"/>
            <a:ext cx="5077272" cy="461665"/>
          </a:xfrm>
          <a:prstGeom prst="rect">
            <a:avLst/>
          </a:prstGeom>
          <a:noFill/>
        </p:spPr>
        <p:txBody>
          <a:bodyPr wrap="square" rtlCol="0">
            <a:spAutoFit/>
          </a:bodyPr>
          <a:lstStyle/>
          <a:p>
            <a:r>
              <a:rPr lang="zh-CN" altLang="en-US" sz="2400" b="1">
                <a:solidFill>
                  <a:schemeClr val="tx1">
                    <a:lumMod val="75000"/>
                  </a:schemeClr>
                </a:solidFill>
                <a:latin typeface="微软雅黑" pitchFamily="34" charset="-122"/>
                <a:ea typeface="微软雅黑" pitchFamily="34" charset="-122"/>
                <a:cs typeface="Arial Unicode MS" pitchFamily="34" charset="-122"/>
              </a:rPr>
              <a:t>基本概念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机器学习类型</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1454554"/>
            <a:ext cx="8926138" cy="3629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9189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a:solidFill>
                  <a:schemeClr val="tx1">
                    <a:lumMod val="75000"/>
                  </a:schemeClr>
                </a:solidFill>
                <a:latin typeface="微软雅黑" pitchFamily="34" charset="-122"/>
                <a:ea typeface="微软雅黑" pitchFamily="34" charset="-122"/>
                <a:cs typeface="Arial Unicode MS" pitchFamily="34" charset="-122"/>
              </a:rPr>
              <a:t>基本概念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分类（</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classfication</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）示例</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pic>
        <p:nvPicPr>
          <p:cNvPr id="1026" name="Picture 2" descr="C:\Users\LGR\Documents\Python Scripts\handson-ml\images\classification\more_digits_pl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1646" y="1041400"/>
            <a:ext cx="5574824" cy="5574824"/>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2"/>
          <p:cNvGrpSpPr/>
          <p:nvPr/>
        </p:nvGrpSpPr>
        <p:grpSpPr>
          <a:xfrm>
            <a:off x="548820" y="1191885"/>
            <a:ext cx="10397167" cy="1107959"/>
            <a:chOff x="2116953" y="4371057"/>
            <a:chExt cx="10397167" cy="1107959"/>
          </a:xfrm>
        </p:grpSpPr>
        <p:sp>
          <p:nvSpPr>
            <p:cNvPr id="20" name="TextBox 19"/>
            <p:cNvSpPr txBox="1"/>
            <p:nvPr/>
          </p:nvSpPr>
          <p:spPr>
            <a:xfrm>
              <a:off x="2430338" y="4927511"/>
              <a:ext cx="10083782" cy="498562"/>
            </a:xfrm>
            <a:prstGeom prst="rect">
              <a:avLst/>
            </a:prstGeom>
            <a:noFill/>
          </p:spPr>
          <p:txBody>
            <a:bodyPr wrap="square" lIns="219419" tIns="109710" rIns="219419" bIns="109710" rtlCol="0">
              <a:spAutoFit/>
            </a:bodyPr>
            <a:lstStyle/>
            <a:p>
              <a:pPr marL="0" marR="0" lvl="0" indent="0" defTabSz="1828434" eaLnBrk="1" fontAlgn="auto" latinLnBrk="0" hangingPunct="1">
                <a:lnSpc>
                  <a:spcPct val="100000"/>
                </a:lnSpc>
                <a:spcBef>
                  <a:spcPts val="0"/>
                </a:spcBef>
                <a:spcAft>
                  <a:spcPts val="0"/>
                </a:spcAft>
                <a:buClrTx/>
                <a:buSzTx/>
                <a:buFontTx/>
                <a:buNone/>
                <a:tabLst/>
                <a:defRPr/>
              </a:pPr>
              <a:r>
                <a:rPr lang="en-US" sz="1800" kern="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MNIST</a:t>
              </a:r>
              <a:r>
                <a:rPr lang="zh-CN" altLang="en-US" sz="1800" kern="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手写数字图像</a:t>
              </a:r>
              <a:endParaRPr kumimoji="0" lang="en-US" sz="1800" b="0" i="0" u="none" strike="noStrike" kern="0" cap="none" spc="0" normalizeH="0" baseline="0" noProof="0" dirty="0" smtClean="0">
                <a:ln>
                  <a:noFill/>
                </a:ln>
                <a:solidFill>
                  <a:srgbClr val="445469"/>
                </a:solidFill>
                <a:effectLst/>
                <a:uLnTx/>
                <a:uFillTx/>
                <a:latin typeface="微软雅黑" panose="020B0503020204020204" pitchFamily="34" charset="-122"/>
                <a:ea typeface="Open Sans Light" panose="020B0306030504020204" pitchFamily="34" charset="0"/>
                <a:cs typeface="Aparajita" panose="020B0604020202020204" pitchFamily="34" charset="0"/>
              </a:endParaRPr>
            </a:p>
          </p:txBody>
        </p:sp>
        <p:sp>
          <p:nvSpPr>
            <p:cNvPr id="21" name="Freeform 222"/>
            <p:cNvSpPr>
              <a:spLocks noEditPoints="1"/>
            </p:cNvSpPr>
            <p:nvPr/>
          </p:nvSpPr>
          <p:spPr bwMode="auto">
            <a:xfrm>
              <a:off x="2116953" y="4429540"/>
              <a:ext cx="407914" cy="396400"/>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rgbClr val="1EA185"/>
            </a:solidFill>
            <a:ln>
              <a:noFill/>
            </a:ln>
          </p:spPr>
          <p:txBody>
            <a:bodyPr vert="horz" wrap="square" lIns="91440" tIns="45720" rIns="91440" bIns="45720" numCol="1" anchor="t" anchorCtr="0" compatLnSpc="1">
              <a:prstTxWarp prst="textNoShape">
                <a:avLst/>
              </a:prstTxWarp>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smtClean="0">
                <a:ln>
                  <a:noFill/>
                </a:ln>
                <a:solidFill>
                  <a:srgbClr val="445469"/>
                </a:solidFill>
                <a:effectLst/>
                <a:uLnTx/>
                <a:uFillTx/>
                <a:latin typeface="微软雅黑" panose="020B0503020204020204" pitchFamily="34" charset="-122"/>
                <a:ea typeface="+mn-ea"/>
              </a:endParaRPr>
            </a:p>
          </p:txBody>
        </p:sp>
        <p:sp>
          <p:nvSpPr>
            <p:cNvPr id="22" name="TextBox 21"/>
            <p:cNvSpPr txBox="1"/>
            <p:nvPr/>
          </p:nvSpPr>
          <p:spPr>
            <a:xfrm>
              <a:off x="2452235" y="4371057"/>
              <a:ext cx="1292587" cy="1107959"/>
            </a:xfrm>
            <a:prstGeom prst="rect">
              <a:avLst/>
            </a:prstGeom>
            <a:noFill/>
          </p:spPr>
          <p:txBody>
            <a:bodyPr wrap="none" lIns="182843" tIns="91422" rIns="182843" bIns="91422" rtlCol="0">
              <a:spAutoFit/>
            </a:bodyPr>
            <a:lstStyle/>
            <a:p>
              <a:pPr marL="0" marR="0" lvl="0" indent="0" defTabSz="1828434" eaLnBrk="1" fontAlgn="auto" latinLnBrk="0" hangingPunct="1">
                <a:lnSpc>
                  <a:spcPct val="100000"/>
                </a:lnSpc>
                <a:spcBef>
                  <a:spcPts val="0"/>
                </a:spcBef>
                <a:spcAft>
                  <a:spcPts val="0"/>
                </a:spcAft>
                <a:buClrTx/>
                <a:buSzTx/>
                <a:buFontTx/>
                <a:buNone/>
                <a:tabLst/>
                <a:defRPr/>
              </a:pPr>
              <a:r>
                <a:rPr lang="zh-CN" altLang="en-US" sz="2400" b="1" kern="0" dirty="0" smtClean="0">
                  <a:solidFill>
                    <a:srgbClr val="445469"/>
                  </a:solidFill>
                  <a:latin typeface="微软雅黑" panose="020B0503020204020204" pitchFamily="34" charset="-122"/>
                  <a:ea typeface="微软雅黑" panose="020B0503020204020204" pitchFamily="34" charset="-122"/>
                  <a:cs typeface="Aparajita" panose="020B0604020202020204" pitchFamily="34" charset="0"/>
                </a:rPr>
                <a:t>数据集</a:t>
              </a:r>
              <a:endParaRPr kumimoji="0" lang="id-ID" sz="2400" b="1" i="0" u="none" strike="noStrike" kern="0" cap="none" spc="0" normalizeH="0" baseline="0" noProof="0" dirty="0" smtClean="0">
                <a:ln>
                  <a:noFill/>
                </a:ln>
                <a:solidFill>
                  <a:srgbClr val="445469"/>
                </a:solidFill>
                <a:effectLst/>
                <a:uLnTx/>
                <a:uFillTx/>
                <a:latin typeface="微软雅黑" panose="020B0503020204020204" pitchFamily="34" charset="-122"/>
                <a:ea typeface="微软雅黑" panose="020B0503020204020204" pitchFamily="34" charset="-122"/>
                <a:cs typeface="Aparajita" panose="020B0604020202020204" pitchFamily="34" charset="0"/>
              </a:endParaRPr>
            </a:p>
            <a:p>
              <a:pPr marL="0" marR="0" lvl="0" indent="0" defTabSz="1828434" eaLnBrk="1" fontAlgn="auto" latinLnBrk="0" hangingPunct="1">
                <a:lnSpc>
                  <a:spcPct val="100000"/>
                </a:lnSpc>
                <a:spcBef>
                  <a:spcPts val="0"/>
                </a:spcBef>
                <a:spcAft>
                  <a:spcPts val="0"/>
                </a:spcAft>
                <a:buClrTx/>
                <a:buSzTx/>
                <a:buFontTx/>
                <a:buNone/>
                <a:tabLst/>
                <a:defRPr/>
              </a:pPr>
              <a:endParaRPr kumimoji="0" lang="id-ID" sz="3600" b="1" i="0" u="none" strike="noStrike" kern="0" cap="none" spc="0" normalizeH="0" baseline="0" noProof="0" dirty="0" smtClean="0">
                <a:ln>
                  <a:noFill/>
                </a:ln>
                <a:solidFill>
                  <a:srgbClr val="445469"/>
                </a:solidFill>
                <a:effectLst/>
                <a:uLnTx/>
                <a:uFillTx/>
                <a:latin typeface="微软雅黑" panose="020B0503020204020204" pitchFamily="34" charset="-122"/>
                <a:ea typeface="+mn-ea"/>
                <a:cs typeface="Aparajita" panose="020B0604020202020204" pitchFamily="34" charset="0"/>
              </a:endParaRPr>
            </a:p>
          </p:txBody>
        </p:sp>
      </p:grpSp>
      <p:grpSp>
        <p:nvGrpSpPr>
          <p:cNvPr id="23" name="Group 2"/>
          <p:cNvGrpSpPr/>
          <p:nvPr/>
        </p:nvGrpSpPr>
        <p:grpSpPr>
          <a:xfrm>
            <a:off x="548820" y="2563819"/>
            <a:ext cx="10397167" cy="1107959"/>
            <a:chOff x="2116953" y="4371057"/>
            <a:chExt cx="10397167" cy="1107959"/>
          </a:xfrm>
        </p:grpSpPr>
        <p:sp>
          <p:nvSpPr>
            <p:cNvPr id="24" name="TextBox 23"/>
            <p:cNvSpPr txBox="1"/>
            <p:nvPr/>
          </p:nvSpPr>
          <p:spPr>
            <a:xfrm>
              <a:off x="2430338" y="4927511"/>
              <a:ext cx="10083782" cy="498562"/>
            </a:xfrm>
            <a:prstGeom prst="rect">
              <a:avLst/>
            </a:prstGeom>
            <a:noFill/>
          </p:spPr>
          <p:txBody>
            <a:bodyPr wrap="square" lIns="219419" tIns="109710" rIns="219419" bIns="109710" rtlCol="0">
              <a:spAutoFit/>
            </a:bodyPr>
            <a:lstStyle/>
            <a:p>
              <a:pPr marL="0" marR="0" lvl="0" indent="0" defTabSz="1828434" eaLnBrk="1" fontAlgn="auto" latinLnBrk="0" hangingPunct="1">
                <a:lnSpc>
                  <a:spcPct val="100000"/>
                </a:lnSpc>
                <a:spcBef>
                  <a:spcPts val="0"/>
                </a:spcBef>
                <a:spcAft>
                  <a:spcPts val="0"/>
                </a:spcAft>
                <a:buClrTx/>
                <a:buSzTx/>
                <a:buFontTx/>
                <a:buNone/>
                <a:tabLst/>
                <a:defRPr/>
              </a:pPr>
              <a:r>
                <a:rPr lang="zh-CN" altLang="en-US" sz="1800" kern="0" noProof="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线性</a:t>
              </a:r>
              <a:r>
                <a:rPr lang="en-US" altLang="zh-CN" sz="1800" kern="0" noProof="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SVM</a:t>
              </a:r>
              <a:r>
                <a:rPr lang="zh-CN" altLang="en-US" sz="1800" kern="0" noProof="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（支持向量机）</a:t>
              </a:r>
              <a:endParaRPr kumimoji="0" lang="en-US" sz="1800" b="0" i="0" u="none" strike="noStrike" kern="0" cap="none" spc="0" normalizeH="0" baseline="0" noProof="0" dirty="0" smtClean="0">
                <a:ln>
                  <a:noFill/>
                </a:ln>
                <a:solidFill>
                  <a:srgbClr val="445469"/>
                </a:solidFill>
                <a:effectLst/>
                <a:uLnTx/>
                <a:uFillTx/>
                <a:latin typeface="微软雅黑" panose="020B0503020204020204" pitchFamily="34" charset="-122"/>
                <a:ea typeface="Open Sans Light" panose="020B0306030504020204" pitchFamily="34" charset="0"/>
                <a:cs typeface="Aparajita" panose="020B0604020202020204" pitchFamily="34" charset="0"/>
              </a:endParaRPr>
            </a:p>
          </p:txBody>
        </p:sp>
        <p:sp>
          <p:nvSpPr>
            <p:cNvPr id="25" name="Freeform 222"/>
            <p:cNvSpPr>
              <a:spLocks noEditPoints="1"/>
            </p:cNvSpPr>
            <p:nvPr/>
          </p:nvSpPr>
          <p:spPr bwMode="auto">
            <a:xfrm>
              <a:off x="2116953" y="4429540"/>
              <a:ext cx="407914" cy="396400"/>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rgbClr val="1EA185"/>
            </a:solidFill>
            <a:ln>
              <a:noFill/>
            </a:ln>
          </p:spPr>
          <p:txBody>
            <a:bodyPr vert="horz" wrap="square" lIns="91440" tIns="45720" rIns="91440" bIns="45720" numCol="1" anchor="t" anchorCtr="0" compatLnSpc="1">
              <a:prstTxWarp prst="textNoShape">
                <a:avLst/>
              </a:prstTxWarp>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smtClean="0">
                <a:ln>
                  <a:noFill/>
                </a:ln>
                <a:solidFill>
                  <a:srgbClr val="445469"/>
                </a:solidFill>
                <a:effectLst/>
                <a:uLnTx/>
                <a:uFillTx/>
                <a:latin typeface="微软雅黑" panose="020B0503020204020204" pitchFamily="34" charset="-122"/>
                <a:ea typeface="+mn-ea"/>
              </a:endParaRPr>
            </a:p>
          </p:txBody>
        </p:sp>
        <p:sp>
          <p:nvSpPr>
            <p:cNvPr id="26" name="TextBox 25"/>
            <p:cNvSpPr txBox="1"/>
            <p:nvPr/>
          </p:nvSpPr>
          <p:spPr>
            <a:xfrm>
              <a:off x="2452235" y="4371057"/>
              <a:ext cx="984810" cy="1107959"/>
            </a:xfrm>
            <a:prstGeom prst="rect">
              <a:avLst/>
            </a:prstGeom>
            <a:noFill/>
          </p:spPr>
          <p:txBody>
            <a:bodyPr wrap="none" lIns="182843" tIns="91422" rIns="182843" bIns="91422" rtlCol="0">
              <a:spAutoFit/>
            </a:bodyPr>
            <a:lstStyle/>
            <a:p>
              <a:pPr marL="0" marR="0" lvl="0" indent="0" defTabSz="1828434" eaLnBrk="1" fontAlgn="auto" latinLnBrk="0" hangingPunct="1">
                <a:lnSpc>
                  <a:spcPct val="100000"/>
                </a:lnSpc>
                <a:spcBef>
                  <a:spcPts val="0"/>
                </a:spcBef>
                <a:spcAft>
                  <a:spcPts val="0"/>
                </a:spcAft>
                <a:buClrTx/>
                <a:buSzTx/>
                <a:buFontTx/>
                <a:buNone/>
                <a:tabLst/>
                <a:defRPr/>
              </a:pPr>
              <a:r>
                <a:rPr lang="zh-CN" altLang="en-US" sz="2400" b="1" kern="0" noProof="0" dirty="0">
                  <a:solidFill>
                    <a:srgbClr val="445469"/>
                  </a:solidFill>
                  <a:latin typeface="微软雅黑" panose="020B0503020204020204" pitchFamily="34" charset="-122"/>
                  <a:ea typeface="微软雅黑" panose="020B0503020204020204" pitchFamily="34" charset="-122"/>
                  <a:cs typeface="Aparajita" panose="020B0604020202020204" pitchFamily="34" charset="0"/>
                </a:rPr>
                <a:t>模型</a:t>
              </a:r>
              <a:endParaRPr kumimoji="0" lang="id-ID" sz="2400" b="1" i="0" u="none" strike="noStrike" kern="0" cap="none" spc="0" normalizeH="0" baseline="0" noProof="0" dirty="0" smtClean="0">
                <a:ln>
                  <a:noFill/>
                </a:ln>
                <a:solidFill>
                  <a:srgbClr val="445469"/>
                </a:solidFill>
                <a:effectLst/>
                <a:uLnTx/>
                <a:uFillTx/>
                <a:latin typeface="微软雅黑" panose="020B0503020204020204" pitchFamily="34" charset="-122"/>
                <a:ea typeface="微软雅黑" panose="020B0503020204020204" pitchFamily="34" charset="-122"/>
                <a:cs typeface="Aparajita" panose="020B0604020202020204" pitchFamily="34" charset="0"/>
              </a:endParaRPr>
            </a:p>
            <a:p>
              <a:pPr marL="0" marR="0" lvl="0" indent="0" defTabSz="1828434" eaLnBrk="1" fontAlgn="auto" latinLnBrk="0" hangingPunct="1">
                <a:lnSpc>
                  <a:spcPct val="100000"/>
                </a:lnSpc>
                <a:spcBef>
                  <a:spcPts val="0"/>
                </a:spcBef>
                <a:spcAft>
                  <a:spcPts val="0"/>
                </a:spcAft>
                <a:buClrTx/>
                <a:buSzTx/>
                <a:buFontTx/>
                <a:buNone/>
                <a:tabLst/>
                <a:defRPr/>
              </a:pPr>
              <a:endParaRPr kumimoji="0" lang="id-ID" sz="3600" b="1" i="0" u="none" strike="noStrike" kern="0" cap="none" spc="0" normalizeH="0" baseline="0" noProof="0" dirty="0" smtClean="0">
                <a:ln>
                  <a:noFill/>
                </a:ln>
                <a:solidFill>
                  <a:srgbClr val="445469"/>
                </a:solidFill>
                <a:effectLst/>
                <a:uLnTx/>
                <a:uFillTx/>
                <a:latin typeface="微软雅黑" panose="020B0503020204020204" pitchFamily="34" charset="-122"/>
                <a:ea typeface="+mn-ea"/>
                <a:cs typeface="Aparajita" panose="020B0604020202020204" pitchFamily="34" charset="0"/>
              </a:endParaRPr>
            </a:p>
          </p:txBody>
        </p:sp>
      </p:grpSp>
      <p:grpSp>
        <p:nvGrpSpPr>
          <p:cNvPr id="27" name="Group 2"/>
          <p:cNvGrpSpPr/>
          <p:nvPr/>
        </p:nvGrpSpPr>
        <p:grpSpPr>
          <a:xfrm>
            <a:off x="548820" y="3908233"/>
            <a:ext cx="10397167" cy="1107959"/>
            <a:chOff x="2116953" y="4371057"/>
            <a:chExt cx="10397167" cy="1107959"/>
          </a:xfrm>
        </p:grpSpPr>
        <p:sp>
          <p:nvSpPr>
            <p:cNvPr id="28" name="TextBox 27"/>
            <p:cNvSpPr txBox="1"/>
            <p:nvPr/>
          </p:nvSpPr>
          <p:spPr>
            <a:xfrm>
              <a:off x="2430338" y="4927511"/>
              <a:ext cx="10083782" cy="498562"/>
            </a:xfrm>
            <a:prstGeom prst="rect">
              <a:avLst/>
            </a:prstGeom>
            <a:noFill/>
          </p:spPr>
          <p:txBody>
            <a:bodyPr wrap="square" lIns="219419" tIns="109710" rIns="219419" bIns="109710" rtlCol="0">
              <a:spAutoFit/>
            </a:bodyPr>
            <a:lstStyle/>
            <a:p>
              <a:pPr marL="0" marR="0" lvl="0" indent="0" defTabSz="1828434" eaLnBrk="1" fontAlgn="auto" latinLnBrk="0" hangingPunct="1">
                <a:lnSpc>
                  <a:spcPct val="100000"/>
                </a:lnSpc>
                <a:spcBef>
                  <a:spcPts val="0"/>
                </a:spcBef>
                <a:spcAft>
                  <a:spcPts val="0"/>
                </a:spcAft>
                <a:buClrTx/>
                <a:buSzTx/>
                <a:buFontTx/>
                <a:buNone/>
                <a:tabLst/>
                <a:defRPr/>
              </a:pPr>
              <a:r>
                <a:rPr lang="en-US" altLang="zh-CN" sz="1800" kern="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SGD</a:t>
              </a:r>
              <a:r>
                <a:rPr lang="zh-CN" altLang="en-US" sz="1800" kern="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（随机梯度下降）</a:t>
              </a:r>
              <a:endParaRPr kumimoji="0" lang="en-US" sz="1800" b="0" i="0" u="none" strike="noStrike" kern="0" cap="none" spc="0" normalizeH="0" baseline="0" noProof="0" dirty="0" smtClean="0">
                <a:ln>
                  <a:noFill/>
                </a:ln>
                <a:solidFill>
                  <a:srgbClr val="445469"/>
                </a:solidFill>
                <a:effectLst/>
                <a:uLnTx/>
                <a:uFillTx/>
                <a:latin typeface="微软雅黑" panose="020B0503020204020204" pitchFamily="34" charset="-122"/>
                <a:ea typeface="Open Sans Light" panose="020B0306030504020204" pitchFamily="34" charset="0"/>
                <a:cs typeface="Aparajita" panose="020B0604020202020204" pitchFamily="34" charset="0"/>
              </a:endParaRPr>
            </a:p>
          </p:txBody>
        </p:sp>
        <p:sp>
          <p:nvSpPr>
            <p:cNvPr id="29" name="Freeform 222"/>
            <p:cNvSpPr>
              <a:spLocks noEditPoints="1"/>
            </p:cNvSpPr>
            <p:nvPr/>
          </p:nvSpPr>
          <p:spPr bwMode="auto">
            <a:xfrm>
              <a:off x="2116953" y="4429540"/>
              <a:ext cx="407914" cy="396400"/>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rgbClr val="1EA185"/>
            </a:solidFill>
            <a:ln>
              <a:noFill/>
            </a:ln>
          </p:spPr>
          <p:txBody>
            <a:bodyPr vert="horz" wrap="square" lIns="91440" tIns="45720" rIns="91440" bIns="45720" numCol="1" anchor="t" anchorCtr="0" compatLnSpc="1">
              <a:prstTxWarp prst="textNoShape">
                <a:avLst/>
              </a:prstTxWarp>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smtClean="0">
                <a:ln>
                  <a:noFill/>
                </a:ln>
                <a:solidFill>
                  <a:srgbClr val="445469"/>
                </a:solidFill>
                <a:effectLst/>
                <a:uLnTx/>
                <a:uFillTx/>
                <a:latin typeface="微软雅黑" panose="020B0503020204020204" pitchFamily="34" charset="-122"/>
                <a:ea typeface="+mn-ea"/>
              </a:endParaRPr>
            </a:p>
          </p:txBody>
        </p:sp>
        <p:sp>
          <p:nvSpPr>
            <p:cNvPr id="30" name="TextBox 29"/>
            <p:cNvSpPr txBox="1"/>
            <p:nvPr/>
          </p:nvSpPr>
          <p:spPr>
            <a:xfrm>
              <a:off x="2452235" y="4371057"/>
              <a:ext cx="984810" cy="1107959"/>
            </a:xfrm>
            <a:prstGeom prst="rect">
              <a:avLst/>
            </a:prstGeom>
            <a:noFill/>
          </p:spPr>
          <p:txBody>
            <a:bodyPr wrap="none" lIns="182843" tIns="91422" rIns="182843" bIns="91422" rtlCol="0">
              <a:spAutoFit/>
            </a:bodyPr>
            <a:lstStyle/>
            <a:p>
              <a:pPr marL="0" marR="0" lvl="0" indent="0" defTabSz="1828434" eaLnBrk="1" fontAlgn="auto" latinLnBrk="0" hangingPunct="1">
                <a:lnSpc>
                  <a:spcPct val="100000"/>
                </a:lnSpc>
                <a:spcBef>
                  <a:spcPts val="0"/>
                </a:spcBef>
                <a:spcAft>
                  <a:spcPts val="0"/>
                </a:spcAft>
                <a:buClrTx/>
                <a:buSzTx/>
                <a:buFontTx/>
                <a:buNone/>
                <a:tabLst/>
                <a:defRPr/>
              </a:pPr>
              <a:r>
                <a:rPr lang="zh-CN" altLang="en-US" sz="2400" b="1" kern="0">
                  <a:solidFill>
                    <a:srgbClr val="445469"/>
                  </a:solidFill>
                  <a:latin typeface="微软雅黑" panose="020B0503020204020204" pitchFamily="34" charset="-122"/>
                  <a:ea typeface="微软雅黑" panose="020B0503020204020204" pitchFamily="34" charset="-122"/>
                  <a:cs typeface="Aparajita" panose="020B0604020202020204" pitchFamily="34" charset="0"/>
                </a:rPr>
                <a:t>算法</a:t>
              </a:r>
              <a:endParaRPr kumimoji="0" lang="id-ID" sz="2400" b="1" i="0" u="none" strike="noStrike" kern="0" cap="none" spc="0" normalizeH="0" baseline="0" noProof="0" dirty="0" smtClean="0">
                <a:ln>
                  <a:noFill/>
                </a:ln>
                <a:solidFill>
                  <a:srgbClr val="445469"/>
                </a:solidFill>
                <a:effectLst/>
                <a:uLnTx/>
                <a:uFillTx/>
                <a:latin typeface="微软雅黑" panose="020B0503020204020204" pitchFamily="34" charset="-122"/>
                <a:ea typeface="微软雅黑" panose="020B0503020204020204" pitchFamily="34" charset="-122"/>
                <a:cs typeface="Aparajita" panose="020B0604020202020204" pitchFamily="34" charset="0"/>
              </a:endParaRPr>
            </a:p>
            <a:p>
              <a:pPr marL="0" marR="0" lvl="0" indent="0" defTabSz="1828434" eaLnBrk="1" fontAlgn="auto" latinLnBrk="0" hangingPunct="1">
                <a:lnSpc>
                  <a:spcPct val="100000"/>
                </a:lnSpc>
                <a:spcBef>
                  <a:spcPts val="0"/>
                </a:spcBef>
                <a:spcAft>
                  <a:spcPts val="0"/>
                </a:spcAft>
                <a:buClrTx/>
                <a:buSzTx/>
                <a:buFontTx/>
                <a:buNone/>
                <a:tabLst/>
                <a:defRPr/>
              </a:pPr>
              <a:endParaRPr kumimoji="0" lang="id-ID" sz="3600" b="1" i="0" u="none" strike="noStrike" kern="0" cap="none" spc="0" normalizeH="0" baseline="0" noProof="0" dirty="0" smtClean="0">
                <a:ln>
                  <a:noFill/>
                </a:ln>
                <a:solidFill>
                  <a:srgbClr val="445469"/>
                </a:solidFill>
                <a:effectLst/>
                <a:uLnTx/>
                <a:uFillTx/>
                <a:latin typeface="微软雅黑" panose="020B0503020204020204" pitchFamily="34" charset="-122"/>
                <a:ea typeface="+mn-ea"/>
                <a:cs typeface="Aparajita" panose="020B0604020202020204" pitchFamily="34" charset="0"/>
              </a:endParaRPr>
            </a:p>
          </p:txBody>
        </p:sp>
      </p:grpSp>
      <p:grpSp>
        <p:nvGrpSpPr>
          <p:cNvPr id="31" name="Group 2"/>
          <p:cNvGrpSpPr/>
          <p:nvPr/>
        </p:nvGrpSpPr>
        <p:grpSpPr>
          <a:xfrm>
            <a:off x="548820" y="5221537"/>
            <a:ext cx="10397167" cy="1107959"/>
            <a:chOff x="2116953" y="4371057"/>
            <a:chExt cx="10397167" cy="1107959"/>
          </a:xfrm>
        </p:grpSpPr>
        <p:sp>
          <p:nvSpPr>
            <p:cNvPr id="32" name="TextBox 31"/>
            <p:cNvSpPr txBox="1"/>
            <p:nvPr/>
          </p:nvSpPr>
          <p:spPr>
            <a:xfrm>
              <a:off x="2430338" y="4927511"/>
              <a:ext cx="10083782" cy="498562"/>
            </a:xfrm>
            <a:prstGeom prst="rect">
              <a:avLst/>
            </a:prstGeom>
            <a:noFill/>
          </p:spPr>
          <p:txBody>
            <a:bodyPr wrap="square" lIns="219419" tIns="109710" rIns="219419" bIns="109710" rtlCol="0">
              <a:spAutoFit/>
            </a:bodyPr>
            <a:lstStyle/>
            <a:p>
              <a:pPr marL="0" marR="0" lvl="0" indent="0" defTabSz="1828434" eaLnBrk="1" fontAlgn="auto" latinLnBrk="0" hangingPunct="1">
                <a:lnSpc>
                  <a:spcPct val="100000"/>
                </a:lnSpc>
                <a:spcBef>
                  <a:spcPts val="0"/>
                </a:spcBef>
                <a:spcAft>
                  <a:spcPts val="0"/>
                </a:spcAft>
                <a:buClrTx/>
                <a:buSzTx/>
                <a:buFontTx/>
                <a:buNone/>
                <a:tabLst/>
                <a:defRPr/>
              </a:pPr>
              <a:r>
                <a:rPr lang="zh-CN" altLang="en-US" sz="1800" kern="0" noProof="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混淆矩阵</a:t>
              </a:r>
              <a:r>
                <a:rPr lang="en-US" altLang="zh-CN" sz="1800" kern="0" noProof="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/PR</a:t>
              </a:r>
              <a:r>
                <a:rPr lang="zh-CN" altLang="en-US" sz="1800" kern="0" noProof="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曲线</a:t>
              </a:r>
              <a:r>
                <a:rPr lang="en-US" altLang="zh-CN" sz="1800" kern="0" noProof="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/ROC</a:t>
              </a:r>
              <a:r>
                <a:rPr lang="zh-CN" altLang="en-US" sz="1800" kern="0" noProof="0" smtClean="0">
                  <a:solidFill>
                    <a:srgbClr val="445469"/>
                  </a:solidFill>
                  <a:latin typeface="微软雅黑" panose="020B0503020204020204" pitchFamily="34" charset="-122"/>
                  <a:ea typeface="Open Sans Light" panose="020B0306030504020204" pitchFamily="34" charset="0"/>
                  <a:cs typeface="Aparajita" panose="020B0604020202020204" pitchFamily="34" charset="0"/>
                </a:rPr>
                <a:t>曲线</a:t>
              </a:r>
              <a:endParaRPr kumimoji="0" lang="en-US" sz="1800" b="0" i="0" u="none" strike="noStrike" kern="0" cap="none" spc="0" normalizeH="0" baseline="0" noProof="0" dirty="0" smtClean="0">
                <a:ln>
                  <a:noFill/>
                </a:ln>
                <a:solidFill>
                  <a:srgbClr val="445469"/>
                </a:solidFill>
                <a:effectLst/>
                <a:uLnTx/>
                <a:uFillTx/>
                <a:latin typeface="微软雅黑" panose="020B0503020204020204" pitchFamily="34" charset="-122"/>
                <a:ea typeface="Open Sans Light" panose="020B0306030504020204" pitchFamily="34" charset="0"/>
                <a:cs typeface="Aparajita" panose="020B0604020202020204" pitchFamily="34" charset="0"/>
              </a:endParaRPr>
            </a:p>
          </p:txBody>
        </p:sp>
        <p:sp>
          <p:nvSpPr>
            <p:cNvPr id="33" name="Freeform 222"/>
            <p:cNvSpPr>
              <a:spLocks noEditPoints="1"/>
            </p:cNvSpPr>
            <p:nvPr/>
          </p:nvSpPr>
          <p:spPr bwMode="auto">
            <a:xfrm>
              <a:off x="2116953" y="4429540"/>
              <a:ext cx="407914" cy="396400"/>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rgbClr val="1EA185"/>
            </a:solidFill>
            <a:ln>
              <a:noFill/>
            </a:ln>
          </p:spPr>
          <p:txBody>
            <a:bodyPr vert="horz" wrap="square" lIns="91440" tIns="45720" rIns="91440" bIns="45720" numCol="1" anchor="t" anchorCtr="0" compatLnSpc="1">
              <a:prstTxWarp prst="textNoShape">
                <a:avLst/>
              </a:prstTxWarp>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smtClean="0">
                <a:ln>
                  <a:noFill/>
                </a:ln>
                <a:solidFill>
                  <a:srgbClr val="445469"/>
                </a:solidFill>
                <a:effectLst/>
                <a:uLnTx/>
                <a:uFillTx/>
                <a:latin typeface="微软雅黑" panose="020B0503020204020204" pitchFamily="34" charset="-122"/>
                <a:ea typeface="+mn-ea"/>
              </a:endParaRPr>
            </a:p>
          </p:txBody>
        </p:sp>
        <p:sp>
          <p:nvSpPr>
            <p:cNvPr id="34" name="TextBox 33"/>
            <p:cNvSpPr txBox="1"/>
            <p:nvPr/>
          </p:nvSpPr>
          <p:spPr>
            <a:xfrm>
              <a:off x="2452235" y="4371057"/>
              <a:ext cx="984810" cy="1107959"/>
            </a:xfrm>
            <a:prstGeom prst="rect">
              <a:avLst/>
            </a:prstGeom>
            <a:noFill/>
          </p:spPr>
          <p:txBody>
            <a:bodyPr wrap="none" lIns="182843" tIns="91422" rIns="182843" bIns="91422" rtlCol="0">
              <a:spAutoFit/>
            </a:bodyPr>
            <a:lstStyle/>
            <a:p>
              <a:pPr marL="0" marR="0" lvl="0" indent="0" defTabSz="1828434" eaLnBrk="1" fontAlgn="auto" latinLnBrk="0" hangingPunct="1">
                <a:lnSpc>
                  <a:spcPct val="100000"/>
                </a:lnSpc>
                <a:spcBef>
                  <a:spcPts val="0"/>
                </a:spcBef>
                <a:spcAft>
                  <a:spcPts val="0"/>
                </a:spcAft>
                <a:buClrTx/>
                <a:buSzTx/>
                <a:buFontTx/>
                <a:buNone/>
                <a:tabLst/>
                <a:defRPr/>
              </a:pPr>
              <a:r>
                <a:rPr lang="zh-CN" altLang="en-US" sz="2400" b="1" kern="0" noProof="0" smtClean="0">
                  <a:solidFill>
                    <a:srgbClr val="445469"/>
                  </a:solidFill>
                  <a:latin typeface="微软雅黑" panose="020B0503020204020204" pitchFamily="34" charset="-122"/>
                  <a:ea typeface="微软雅黑" panose="020B0503020204020204" pitchFamily="34" charset="-122"/>
                  <a:cs typeface="Aparajita" panose="020B0604020202020204" pitchFamily="34" charset="0"/>
                </a:rPr>
                <a:t>度量</a:t>
              </a:r>
              <a:endParaRPr kumimoji="0" lang="id-ID" sz="2400" b="1" i="0" u="none" strike="noStrike" kern="0" cap="none" spc="0" normalizeH="0" baseline="0" noProof="0" dirty="0" smtClean="0">
                <a:ln>
                  <a:noFill/>
                </a:ln>
                <a:solidFill>
                  <a:srgbClr val="445469"/>
                </a:solidFill>
                <a:effectLst/>
                <a:uLnTx/>
                <a:uFillTx/>
                <a:latin typeface="微软雅黑" panose="020B0503020204020204" pitchFamily="34" charset="-122"/>
                <a:ea typeface="微软雅黑" panose="020B0503020204020204" pitchFamily="34" charset="-122"/>
                <a:cs typeface="Aparajita" panose="020B0604020202020204" pitchFamily="34" charset="0"/>
              </a:endParaRPr>
            </a:p>
            <a:p>
              <a:pPr marL="0" marR="0" lvl="0" indent="0" defTabSz="1828434" eaLnBrk="1" fontAlgn="auto" latinLnBrk="0" hangingPunct="1">
                <a:lnSpc>
                  <a:spcPct val="100000"/>
                </a:lnSpc>
                <a:spcBef>
                  <a:spcPts val="0"/>
                </a:spcBef>
                <a:spcAft>
                  <a:spcPts val="0"/>
                </a:spcAft>
                <a:buClrTx/>
                <a:buSzTx/>
                <a:buFontTx/>
                <a:buNone/>
                <a:tabLst/>
                <a:defRPr/>
              </a:pPr>
              <a:endParaRPr kumimoji="0" lang="id-ID" sz="3600" b="1" i="0" u="none" strike="noStrike" kern="0" cap="none" spc="0" normalizeH="0" baseline="0" noProof="0" dirty="0" smtClean="0">
                <a:ln>
                  <a:noFill/>
                </a:ln>
                <a:solidFill>
                  <a:srgbClr val="445469"/>
                </a:solidFill>
                <a:effectLst/>
                <a:uLnTx/>
                <a:uFillTx/>
                <a:latin typeface="微软雅黑" panose="020B0503020204020204" pitchFamily="34" charset="-122"/>
                <a:ea typeface="+mn-ea"/>
                <a:cs typeface="Aparajita" panose="020B0604020202020204" pitchFamily="34" charset="0"/>
              </a:endParaRPr>
            </a:p>
          </p:txBody>
        </p:sp>
      </p:grpSp>
    </p:spTree>
    <p:extLst>
      <p:ext uri="{BB962C8B-B14F-4D97-AF65-F5344CB8AC3E}">
        <p14:creationId xmlns:p14="http://schemas.microsoft.com/office/powerpoint/2010/main" val="78263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a:solidFill>
                  <a:schemeClr val="tx1">
                    <a:lumMod val="75000"/>
                  </a:schemeClr>
                </a:solidFill>
                <a:latin typeface="微软雅黑" pitchFamily="34" charset="-122"/>
                <a:ea typeface="微软雅黑" pitchFamily="34" charset="-122"/>
                <a:cs typeface="Arial Unicode MS" pitchFamily="34" charset="-122"/>
              </a:rPr>
              <a:t>基本概念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分类（</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classfication</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）示例</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35" name="TextBox 3"/>
          <p:cNvSpPr txBox="1"/>
          <p:nvPr/>
        </p:nvSpPr>
        <p:spPr>
          <a:xfrm>
            <a:off x="402644" y="1022350"/>
            <a:ext cx="676777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加载数据源、训练模型和计算准确率</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488632" y="1422460"/>
            <a:ext cx="8943975" cy="5124450"/>
          </a:xfrm>
          <a:prstGeom prst="rect">
            <a:avLst/>
          </a:prstGeom>
        </p:spPr>
      </p:pic>
    </p:spTree>
    <p:extLst>
      <p:ext uri="{BB962C8B-B14F-4D97-AF65-F5344CB8AC3E}">
        <p14:creationId xmlns:p14="http://schemas.microsoft.com/office/powerpoint/2010/main" val="3893999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2409595" y="2389609"/>
            <a:ext cx="6382622" cy="2288837"/>
          </a:xfrm>
          <a:prstGeom prst="round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a:solidFill>
                  <a:schemeClr val="tx1">
                    <a:lumMod val="75000"/>
                  </a:schemeClr>
                </a:solidFill>
                <a:latin typeface="微软雅黑" pitchFamily="34" charset="-122"/>
                <a:ea typeface="微软雅黑" pitchFamily="34" charset="-122"/>
                <a:cs typeface="Arial Unicode MS" pitchFamily="34" charset="-122"/>
              </a:rPr>
              <a:t>基本概念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分类（</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classfication</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）示例</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35" name="TextBox 3"/>
          <p:cNvSpPr txBox="1"/>
          <p:nvPr/>
        </p:nvSpPr>
        <p:spPr>
          <a:xfrm>
            <a:off x="402644" y="1022350"/>
            <a:ext cx="676777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混淆</a:t>
            </a:r>
            <a:r>
              <a:rPr lang="zh-CN" altLang="en-US" sz="2000" dirty="0" smtClean="0">
                <a:latin typeface="微软雅黑" panose="020B0503020204020204" pitchFamily="34" charset="-122"/>
                <a:ea typeface="微软雅黑" panose="020B0503020204020204" pitchFamily="34" charset="-122"/>
              </a:rPr>
              <a:t>矩阵、精度</a:t>
            </a:r>
            <a:r>
              <a:rPr lang="en-US" altLang="zh-CN" sz="2000" dirty="0" smtClean="0">
                <a:latin typeface="微软雅黑" panose="020B0503020204020204" pitchFamily="34" charset="-122"/>
                <a:ea typeface="微软雅黑" panose="020B0503020204020204" pitchFamily="34" charset="-122"/>
              </a:rPr>
              <a:t>(precision)</a:t>
            </a:r>
            <a:r>
              <a:rPr lang="zh-CN" altLang="en-US" sz="2000" dirty="0" smtClean="0">
                <a:latin typeface="微软雅黑" panose="020B0503020204020204" pitchFamily="34" charset="-122"/>
                <a:ea typeface="微软雅黑" panose="020B0503020204020204" pitchFamily="34" charset="-122"/>
              </a:rPr>
              <a:t>和召回率</a:t>
            </a:r>
            <a:r>
              <a:rPr lang="en-US" altLang="zh-CN" sz="2000" dirty="0" smtClean="0">
                <a:latin typeface="微软雅黑" panose="020B0503020204020204" pitchFamily="34" charset="-122"/>
                <a:ea typeface="微软雅黑" panose="020B0503020204020204" pitchFamily="34" charset="-122"/>
              </a:rPr>
              <a:t>(recall)</a:t>
            </a:r>
            <a:endParaRPr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2172" y="2418303"/>
            <a:ext cx="937266" cy="624844"/>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9553" y="2444700"/>
            <a:ext cx="925835" cy="617223"/>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80568" y="2961516"/>
            <a:ext cx="792485" cy="528323"/>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1377" y="2817101"/>
            <a:ext cx="979170" cy="652780"/>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8952" y="2705096"/>
            <a:ext cx="929646" cy="619764"/>
          </a:xfrm>
          <a:prstGeom prst="rect">
            <a:avLst/>
          </a:prstGeom>
        </p:spPr>
      </p:pic>
      <p:pic>
        <p:nvPicPr>
          <p:cNvPr id="10"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91170" y="3800346"/>
            <a:ext cx="828663" cy="552442"/>
          </a:xfrm>
          <a:prstGeom prst="rect">
            <a:avLst/>
          </a:prstGeom>
        </p:spPr>
      </p:pic>
      <p:pic>
        <p:nvPicPr>
          <p:cNvPr id="11" name="图片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12212" y="3794768"/>
            <a:ext cx="875355" cy="583570"/>
          </a:xfrm>
          <a:prstGeom prst="rect">
            <a:avLst/>
          </a:prstGeom>
        </p:spPr>
      </p:pic>
      <p:pic>
        <p:nvPicPr>
          <p:cNvPr id="12" name="图片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11987" y="3755040"/>
            <a:ext cx="896622" cy="597748"/>
          </a:xfrm>
          <a:prstGeom prst="rect">
            <a:avLst/>
          </a:prstGeom>
        </p:spPr>
      </p:pic>
      <p:pic>
        <p:nvPicPr>
          <p:cNvPr id="13" name="图片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53821" y="3788842"/>
            <a:ext cx="845919" cy="563946"/>
          </a:xfrm>
          <a:prstGeom prst="rect">
            <a:avLst/>
          </a:prstGeom>
        </p:spPr>
      </p:pic>
      <p:pic>
        <p:nvPicPr>
          <p:cNvPr id="15" name="图片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23924" y="3773800"/>
            <a:ext cx="861161" cy="574107"/>
          </a:xfrm>
          <a:prstGeom prst="rect">
            <a:avLst/>
          </a:prstGeom>
        </p:spPr>
      </p:pic>
      <p:pic>
        <p:nvPicPr>
          <p:cNvPr id="16" name="图片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73312" y="2750817"/>
            <a:ext cx="861065" cy="574043"/>
          </a:xfrm>
          <a:prstGeom prst="rect">
            <a:avLst/>
          </a:prstGeom>
        </p:spPr>
      </p:pic>
      <p:cxnSp>
        <p:nvCxnSpPr>
          <p:cNvPr id="20" name="直接连接符 19"/>
          <p:cNvCxnSpPr>
            <a:stCxn id="18" idx="1"/>
            <a:endCxn id="18" idx="3"/>
          </p:cNvCxnSpPr>
          <p:nvPr/>
        </p:nvCxnSpPr>
        <p:spPr>
          <a:xfrm>
            <a:off x="2409595" y="3534028"/>
            <a:ext cx="6382622"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8" idx="0"/>
            <a:endCxn id="18" idx="2"/>
          </p:cNvCxnSpPr>
          <p:nvPr/>
        </p:nvCxnSpPr>
        <p:spPr>
          <a:xfrm>
            <a:off x="5600906" y="2389609"/>
            <a:ext cx="0" cy="228883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椭圆形标注 24"/>
          <p:cNvSpPr/>
          <p:nvPr/>
        </p:nvSpPr>
        <p:spPr>
          <a:xfrm>
            <a:off x="8756699" y="1987630"/>
            <a:ext cx="570181" cy="401980"/>
          </a:xfrm>
          <a:prstGeom prst="wedgeEllipseCallout">
            <a:avLst>
              <a:gd name="adj1" fmla="val -75973"/>
              <a:gd name="adj2" fmla="val 79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FP</a:t>
            </a:r>
            <a:endParaRPr lang="zh-CN" altLang="en-US" dirty="0">
              <a:solidFill>
                <a:srgbClr val="000000"/>
              </a:solidFill>
            </a:endParaRPr>
          </a:p>
        </p:txBody>
      </p:sp>
      <p:sp>
        <p:nvSpPr>
          <p:cNvPr id="28" name="椭圆形标注 27"/>
          <p:cNvSpPr/>
          <p:nvPr/>
        </p:nvSpPr>
        <p:spPr>
          <a:xfrm>
            <a:off x="8792217" y="4647684"/>
            <a:ext cx="570181" cy="401980"/>
          </a:xfrm>
          <a:prstGeom prst="wedgeEllipseCallout">
            <a:avLst>
              <a:gd name="adj1" fmla="val -86664"/>
              <a:gd name="adj2" fmla="val -857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T</a:t>
            </a:r>
            <a:r>
              <a:rPr lang="en-US" altLang="zh-CN" dirty="0" smtClean="0">
                <a:solidFill>
                  <a:srgbClr val="000000"/>
                </a:solidFill>
              </a:rPr>
              <a:t>P</a:t>
            </a:r>
            <a:endParaRPr lang="zh-CN" altLang="en-US" dirty="0">
              <a:solidFill>
                <a:srgbClr val="000000"/>
              </a:solidFill>
            </a:endParaRPr>
          </a:p>
        </p:txBody>
      </p:sp>
      <p:sp>
        <p:nvSpPr>
          <p:cNvPr id="30" name="椭圆形标注 29"/>
          <p:cNvSpPr/>
          <p:nvPr/>
        </p:nvSpPr>
        <p:spPr>
          <a:xfrm>
            <a:off x="1834676" y="2047351"/>
            <a:ext cx="570181" cy="401980"/>
          </a:xfrm>
          <a:prstGeom prst="wedgeEllipseCallout">
            <a:avLst>
              <a:gd name="adj1" fmla="val 81725"/>
              <a:gd name="adj2" fmla="val 753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T</a:t>
            </a:r>
            <a:r>
              <a:rPr lang="en-US" altLang="zh-CN" dirty="0">
                <a:solidFill>
                  <a:srgbClr val="000000"/>
                </a:solidFill>
              </a:rPr>
              <a:t>N</a:t>
            </a:r>
            <a:endParaRPr lang="zh-CN" altLang="en-US" dirty="0">
              <a:solidFill>
                <a:srgbClr val="000000"/>
              </a:solidFill>
            </a:endParaRPr>
          </a:p>
        </p:txBody>
      </p:sp>
      <p:sp>
        <p:nvSpPr>
          <p:cNvPr id="31" name="椭圆形标注 30"/>
          <p:cNvSpPr/>
          <p:nvPr/>
        </p:nvSpPr>
        <p:spPr>
          <a:xfrm>
            <a:off x="1834676" y="4647684"/>
            <a:ext cx="570181" cy="401980"/>
          </a:xfrm>
          <a:prstGeom prst="wedgeEllipseCallout">
            <a:avLst>
              <a:gd name="adj1" fmla="val 76379"/>
              <a:gd name="adj2" fmla="val -914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FN</a:t>
            </a:r>
            <a:endParaRPr lang="zh-CN" altLang="en-US" dirty="0">
              <a:solidFill>
                <a:srgbClr val="000000"/>
              </a:solidFill>
            </a:endParaRPr>
          </a:p>
        </p:txBody>
      </p:sp>
      <p:sp>
        <p:nvSpPr>
          <p:cNvPr id="26" name="文本框 25"/>
          <p:cNvSpPr txBox="1"/>
          <p:nvPr/>
        </p:nvSpPr>
        <p:spPr>
          <a:xfrm>
            <a:off x="3547772" y="2096179"/>
            <a:ext cx="1016722" cy="307777"/>
          </a:xfrm>
          <a:prstGeom prst="rect">
            <a:avLst/>
          </a:prstGeom>
          <a:noFill/>
        </p:spPr>
        <p:txBody>
          <a:bodyPr wrap="square" rtlCol="0">
            <a:spAutoFit/>
          </a:bodyPr>
          <a:lstStyle/>
          <a:p>
            <a:r>
              <a:rPr lang="en-US" altLang="zh-CN" dirty="0" smtClean="0">
                <a:solidFill>
                  <a:srgbClr val="000000"/>
                </a:solidFill>
                <a:latin typeface="微软雅黑" panose="020B0503020204020204" pitchFamily="34" charset="-122"/>
                <a:ea typeface="微软雅黑" panose="020B0503020204020204" pitchFamily="34" charset="-122"/>
              </a:rPr>
              <a:t>Negative</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709744" y="2063951"/>
            <a:ext cx="1016722" cy="307777"/>
          </a:xfrm>
          <a:prstGeom prst="rect">
            <a:avLst/>
          </a:prstGeom>
          <a:noFill/>
        </p:spPr>
        <p:txBody>
          <a:bodyPr wrap="square" rtlCol="0">
            <a:spAutoFit/>
          </a:bodyPr>
          <a:lstStyle/>
          <a:p>
            <a:r>
              <a:rPr lang="en-US" altLang="zh-CN" dirty="0" smtClean="0">
                <a:solidFill>
                  <a:srgbClr val="000000"/>
                </a:solidFill>
                <a:latin typeface="微软雅黑" panose="020B0503020204020204" pitchFamily="34" charset="-122"/>
                <a:ea typeface="微软雅黑" panose="020B0503020204020204" pitchFamily="34" charset="-122"/>
              </a:rPr>
              <a:t>Positive</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1448243" y="2918435"/>
            <a:ext cx="1016722" cy="307777"/>
          </a:xfrm>
          <a:prstGeom prst="rect">
            <a:avLst/>
          </a:prstGeom>
          <a:noFill/>
        </p:spPr>
        <p:txBody>
          <a:bodyPr wrap="square" rtlCol="0">
            <a:spAutoFit/>
          </a:bodyPr>
          <a:lstStyle/>
          <a:p>
            <a:r>
              <a:rPr lang="en-US" altLang="zh-CN" dirty="0" smtClean="0">
                <a:solidFill>
                  <a:srgbClr val="000000"/>
                </a:solidFill>
                <a:latin typeface="微软雅黑" panose="020B0503020204020204" pitchFamily="34" charset="-122"/>
                <a:ea typeface="微软雅黑" panose="020B0503020204020204" pitchFamily="34" charset="-122"/>
              </a:rPr>
              <a:t>Negative</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462681" y="3932664"/>
            <a:ext cx="1016722" cy="307777"/>
          </a:xfrm>
          <a:prstGeom prst="rect">
            <a:avLst/>
          </a:prstGeom>
          <a:noFill/>
        </p:spPr>
        <p:txBody>
          <a:bodyPr wrap="square" rtlCol="0">
            <a:spAutoFit/>
          </a:bodyPr>
          <a:lstStyle/>
          <a:p>
            <a:r>
              <a:rPr lang="en-US" altLang="zh-CN" dirty="0" smtClean="0">
                <a:solidFill>
                  <a:srgbClr val="000000"/>
                </a:solidFill>
                <a:latin typeface="微软雅黑" panose="020B0503020204020204" pitchFamily="34" charset="-122"/>
                <a:ea typeface="微软雅黑" panose="020B0503020204020204" pitchFamily="34" charset="-122"/>
              </a:rPr>
              <a:t>Positive</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02643" y="3380138"/>
            <a:ext cx="1119457" cy="338554"/>
          </a:xfrm>
          <a:prstGeom prst="rect">
            <a:avLst/>
          </a:prstGeom>
          <a:noFill/>
        </p:spPr>
        <p:txBody>
          <a:bodyPr wrap="square" rtlCol="0">
            <a:spAutoFit/>
          </a:bodyPr>
          <a:lstStyle/>
          <a:p>
            <a:r>
              <a:rPr lang="zh-CN" altLang="en-US" sz="1600" b="1" dirty="0">
                <a:solidFill>
                  <a:srgbClr val="000000"/>
                </a:solidFill>
                <a:latin typeface="微软雅黑" panose="020B0503020204020204" pitchFamily="34" charset="-122"/>
                <a:ea typeface="微软雅黑" panose="020B0503020204020204" pitchFamily="34" charset="-122"/>
              </a:rPr>
              <a:t>真实</a:t>
            </a:r>
            <a:r>
              <a:rPr lang="zh-CN" altLang="en-US" sz="1600" b="1" dirty="0" smtClean="0">
                <a:solidFill>
                  <a:srgbClr val="000000"/>
                </a:solidFill>
                <a:latin typeface="微软雅黑" panose="020B0503020204020204" pitchFamily="34" charset="-122"/>
                <a:ea typeface="微软雅黑" panose="020B0503020204020204" pitchFamily="34" charset="-122"/>
              </a:rPr>
              <a:t>分类</a:t>
            </a:r>
            <a:endParaRPr lang="zh-CN" altLang="en-US" sz="1600" b="1" dirty="0">
              <a:solidFill>
                <a:srgbClr val="000000"/>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041177" y="1519500"/>
            <a:ext cx="1119457" cy="338554"/>
          </a:xfrm>
          <a:prstGeom prst="rect">
            <a:avLst/>
          </a:prstGeom>
          <a:noFill/>
        </p:spPr>
        <p:txBody>
          <a:bodyPr wrap="square" rtlCol="0">
            <a:spAutoFit/>
          </a:bodyPr>
          <a:lstStyle/>
          <a:p>
            <a:r>
              <a:rPr lang="zh-CN" altLang="en-US" sz="1600" b="1" dirty="0">
                <a:solidFill>
                  <a:srgbClr val="000000"/>
                </a:solidFill>
                <a:latin typeface="微软雅黑" panose="020B0503020204020204" pitchFamily="34" charset="-122"/>
                <a:ea typeface="微软雅黑" panose="020B0503020204020204" pitchFamily="34" charset="-122"/>
              </a:rPr>
              <a:t>预测</a:t>
            </a:r>
            <a:r>
              <a:rPr lang="zh-CN" altLang="en-US" sz="1600" b="1" dirty="0" smtClean="0">
                <a:solidFill>
                  <a:srgbClr val="000000"/>
                </a:solidFill>
                <a:latin typeface="微软雅黑" panose="020B0503020204020204" pitchFamily="34" charset="-122"/>
                <a:ea typeface="微软雅黑" panose="020B0503020204020204" pitchFamily="34" charset="-122"/>
              </a:rPr>
              <a:t>分类</a:t>
            </a:r>
            <a:endParaRPr lang="zh-CN" altLang="en-US" sz="16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2" name="文本框 31"/>
              <p:cNvSpPr txBox="1"/>
              <p:nvPr/>
            </p:nvSpPr>
            <p:spPr>
              <a:xfrm>
                <a:off x="570066" y="5616867"/>
                <a:ext cx="2529220" cy="5813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0000"/>
                          </a:solidFill>
                          <a:latin typeface="Cambria Math" panose="02040503050406030204" pitchFamily="18" charset="0"/>
                        </a:rPr>
                        <m:t>𝑝𝑟𝑒𝑐𝑖𝑠𝑖𝑜𝑛</m:t>
                      </m:r>
                      <m:r>
                        <a:rPr lang="en-US" altLang="zh-CN" sz="2000" i="1" smtClean="0">
                          <a:solidFill>
                            <a:srgbClr val="000000"/>
                          </a:solidFill>
                          <a:latin typeface="Cambria Math" panose="02040503050406030204" pitchFamily="18" charset="0"/>
                        </a:rPr>
                        <m:t>=</m:t>
                      </m:r>
                      <m:f>
                        <m:fPr>
                          <m:ctrlPr>
                            <a:rPr lang="en-US" altLang="zh-CN" sz="2000" i="1" smtClean="0">
                              <a:solidFill>
                                <a:srgbClr val="000000"/>
                              </a:solidFill>
                              <a:latin typeface="Cambria Math"/>
                            </a:rPr>
                          </m:ctrlPr>
                        </m:fPr>
                        <m:num>
                          <m:r>
                            <a:rPr lang="en-US" altLang="zh-CN" sz="2000" b="0" i="1" smtClean="0">
                              <a:solidFill>
                                <a:srgbClr val="000000"/>
                              </a:solidFill>
                              <a:latin typeface="Cambria Math" panose="02040503050406030204" pitchFamily="18" charset="0"/>
                            </a:rPr>
                            <m:t>𝑇𝑃</m:t>
                          </m:r>
                        </m:num>
                        <m:den>
                          <m:r>
                            <a:rPr lang="en-US" altLang="zh-CN" sz="2000" b="0" i="1" smtClean="0">
                              <a:solidFill>
                                <a:srgbClr val="000000"/>
                              </a:solidFill>
                              <a:latin typeface="Cambria Math" panose="02040503050406030204" pitchFamily="18" charset="0"/>
                            </a:rPr>
                            <m:t>𝑇𝑃</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𝐹𝑃</m:t>
                          </m:r>
                        </m:den>
                      </m:f>
                    </m:oMath>
                  </m:oMathPara>
                </a14:m>
                <a:endParaRPr lang="zh-CN" altLang="en-US" sz="2000" dirty="0">
                  <a:solidFill>
                    <a:srgbClr val="000000"/>
                  </a:solidFill>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570066" y="5616867"/>
                <a:ext cx="2529220" cy="581378"/>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3299884" y="5645595"/>
                <a:ext cx="2529220" cy="5813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rgbClr val="000000"/>
                          </a:solidFill>
                          <a:latin typeface="Cambria Math" panose="02040503050406030204" pitchFamily="18" charset="0"/>
                        </a:rPr>
                        <m:t>𝑟𝑒𝑐𝑎𝑙𝑙</m:t>
                      </m:r>
                      <m:r>
                        <a:rPr lang="en-US" altLang="zh-CN" sz="2000" i="1">
                          <a:solidFill>
                            <a:srgbClr val="000000"/>
                          </a:solidFill>
                          <a:latin typeface="Cambria Math" panose="02040503050406030204" pitchFamily="18" charset="0"/>
                        </a:rPr>
                        <m:t>=</m:t>
                      </m:r>
                      <m:f>
                        <m:fPr>
                          <m:ctrlPr>
                            <a:rPr lang="en-US" altLang="zh-CN" sz="2000" i="1">
                              <a:solidFill>
                                <a:srgbClr val="000000"/>
                              </a:solidFill>
                              <a:latin typeface="Cambria Math"/>
                            </a:rPr>
                          </m:ctrlPr>
                        </m:fPr>
                        <m:num>
                          <m:r>
                            <a:rPr lang="en-US" altLang="zh-CN" sz="2000" i="1">
                              <a:solidFill>
                                <a:srgbClr val="000000"/>
                              </a:solidFill>
                              <a:latin typeface="Cambria Math" panose="02040503050406030204" pitchFamily="18" charset="0"/>
                            </a:rPr>
                            <m:t>𝑇𝑃</m:t>
                          </m:r>
                        </m:num>
                        <m:den>
                          <m:r>
                            <a:rPr lang="en-US" altLang="zh-CN" sz="2000" i="1">
                              <a:solidFill>
                                <a:srgbClr val="000000"/>
                              </a:solidFill>
                              <a:latin typeface="Cambria Math" panose="02040503050406030204" pitchFamily="18" charset="0"/>
                            </a:rPr>
                            <m:t>𝑇𝑃</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𝐹𝑁</m:t>
                          </m:r>
                        </m:den>
                      </m:f>
                    </m:oMath>
                  </m:oMathPara>
                </a14:m>
                <a:endParaRPr lang="zh-CN" altLang="en-US" sz="2000" i="1" dirty="0">
                  <a:solidFill>
                    <a:srgbClr val="000000"/>
                  </a:solidFill>
                  <a:latin typeface="Cambria Math" panose="02040503050406030204" pitchFamily="18" charset="0"/>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3299884" y="5645595"/>
                <a:ext cx="2529220" cy="581378"/>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6160634" y="5645595"/>
                <a:ext cx="2945266" cy="8783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solidFill>
                                <a:srgbClr val="000000"/>
                              </a:solidFill>
                              <a:latin typeface="Cambria Math"/>
                            </a:rPr>
                          </m:ctrlPr>
                        </m:sSubPr>
                        <m:e>
                          <m:r>
                            <a:rPr lang="en-US" altLang="zh-CN" sz="2000" i="1">
                              <a:solidFill>
                                <a:srgbClr val="000000"/>
                              </a:solidFill>
                              <a:latin typeface="Cambria Math" panose="02040503050406030204" pitchFamily="18" charset="0"/>
                            </a:rPr>
                            <m:t>𝐹</m:t>
                          </m:r>
                        </m:e>
                        <m:sub>
                          <m:r>
                            <a:rPr lang="en-US" altLang="zh-CN" sz="2000" i="1">
                              <a:solidFill>
                                <a:srgbClr val="000000"/>
                              </a:solidFill>
                              <a:latin typeface="Cambria Math" panose="02040503050406030204" pitchFamily="18" charset="0"/>
                            </a:rPr>
                            <m:t>1</m:t>
                          </m:r>
                        </m:sub>
                      </m:sSub>
                      <m:r>
                        <a:rPr lang="en-US" altLang="zh-CN" sz="2000" i="1">
                          <a:solidFill>
                            <a:srgbClr val="000000"/>
                          </a:solidFill>
                          <a:latin typeface="Cambria Math" panose="02040503050406030204" pitchFamily="18" charset="0"/>
                        </a:rPr>
                        <m:t>=</m:t>
                      </m:r>
                      <m:f>
                        <m:fPr>
                          <m:ctrlPr>
                            <a:rPr lang="en-US" altLang="zh-CN" sz="2000" i="1">
                              <a:solidFill>
                                <a:srgbClr val="000000"/>
                              </a:solidFill>
                              <a:latin typeface="Cambria Math"/>
                            </a:rPr>
                          </m:ctrlPr>
                        </m:fPr>
                        <m:num>
                          <m:r>
                            <a:rPr lang="en-US" altLang="zh-CN" sz="2000" i="1">
                              <a:solidFill>
                                <a:srgbClr val="000000"/>
                              </a:solidFill>
                              <a:latin typeface="Cambria Math" panose="02040503050406030204" pitchFamily="18" charset="0"/>
                            </a:rPr>
                            <m:t>2</m:t>
                          </m:r>
                        </m:num>
                        <m:den>
                          <m:f>
                            <m:fPr>
                              <m:ctrlPr>
                                <a:rPr lang="en-US" altLang="zh-CN" sz="2000" i="1">
                                  <a:solidFill>
                                    <a:srgbClr val="000000"/>
                                  </a:solidFill>
                                  <a:latin typeface="Cambria Math"/>
                                </a:rPr>
                              </m:ctrlPr>
                            </m:fPr>
                            <m:num>
                              <m:r>
                                <a:rPr lang="en-US" altLang="zh-CN" sz="2000" i="1">
                                  <a:solidFill>
                                    <a:srgbClr val="000000"/>
                                  </a:solidFill>
                                  <a:latin typeface="Cambria Math" panose="02040503050406030204" pitchFamily="18" charset="0"/>
                                </a:rPr>
                                <m:t>1</m:t>
                              </m:r>
                            </m:num>
                            <m:den>
                              <m:r>
                                <a:rPr lang="en-US" altLang="zh-CN" sz="2000" i="1">
                                  <a:solidFill>
                                    <a:srgbClr val="000000"/>
                                  </a:solidFill>
                                  <a:latin typeface="Cambria Math" panose="02040503050406030204" pitchFamily="18" charset="0"/>
                                </a:rPr>
                                <m:t>𝑝𝑟𝑒𝑐𝑖𝑠𝑖𝑜𝑛</m:t>
                              </m:r>
                            </m:den>
                          </m:f>
                          <m:r>
                            <a:rPr lang="en-US" altLang="zh-CN" sz="2000" i="1">
                              <a:solidFill>
                                <a:srgbClr val="000000"/>
                              </a:solidFill>
                              <a:latin typeface="Cambria Math" panose="02040503050406030204" pitchFamily="18" charset="0"/>
                            </a:rPr>
                            <m:t>+</m:t>
                          </m:r>
                          <m:f>
                            <m:fPr>
                              <m:ctrlPr>
                                <a:rPr lang="en-US" altLang="zh-CN" sz="2000" i="1">
                                  <a:solidFill>
                                    <a:srgbClr val="000000"/>
                                  </a:solidFill>
                                  <a:latin typeface="Cambria Math"/>
                                </a:rPr>
                              </m:ctrlPr>
                            </m:fPr>
                            <m:num>
                              <m:r>
                                <a:rPr lang="en-US" altLang="zh-CN" sz="2000" i="1">
                                  <a:solidFill>
                                    <a:srgbClr val="000000"/>
                                  </a:solidFill>
                                  <a:latin typeface="Cambria Math" panose="02040503050406030204" pitchFamily="18" charset="0"/>
                                </a:rPr>
                                <m:t>1</m:t>
                              </m:r>
                            </m:num>
                            <m:den>
                              <m:r>
                                <a:rPr lang="en-US" altLang="zh-CN" sz="2000" i="1">
                                  <a:solidFill>
                                    <a:srgbClr val="000000"/>
                                  </a:solidFill>
                                  <a:latin typeface="Cambria Math" panose="02040503050406030204" pitchFamily="18" charset="0"/>
                                </a:rPr>
                                <m:t>𝑟𝑒𝑐𝑎𝑙𝑙</m:t>
                              </m:r>
                            </m:den>
                          </m:f>
                        </m:den>
                      </m:f>
                    </m:oMath>
                  </m:oMathPara>
                </a14:m>
                <a:endParaRPr lang="zh-CN" altLang="en-US" sz="2000" i="1" dirty="0">
                  <a:solidFill>
                    <a:srgbClr val="000000"/>
                  </a:solidFill>
                  <a:latin typeface="Cambria Math" panose="02040503050406030204" pitchFamily="18" charset="0"/>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6160634" y="5645595"/>
                <a:ext cx="2945266" cy="878317"/>
              </a:xfrm>
              <a:prstGeom prst="rect">
                <a:avLst/>
              </a:prstGeom>
              <a:blipFill rotWithShape="0">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0601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44" y="345202"/>
            <a:ext cx="6290257" cy="461665"/>
          </a:xfrm>
          <a:prstGeom prst="rect">
            <a:avLst/>
          </a:prstGeom>
          <a:noFill/>
        </p:spPr>
        <p:txBody>
          <a:bodyPr wrap="square" rtlCol="0">
            <a:spAutoFit/>
          </a:bodyPr>
          <a:lstStyle/>
          <a:p>
            <a:r>
              <a:rPr lang="zh-CN" altLang="en-US" sz="2400" b="1">
                <a:solidFill>
                  <a:schemeClr val="tx1">
                    <a:lumMod val="75000"/>
                  </a:schemeClr>
                </a:solidFill>
                <a:latin typeface="微软雅黑" pitchFamily="34" charset="-122"/>
                <a:ea typeface="微软雅黑" pitchFamily="34" charset="-122"/>
                <a:cs typeface="Arial Unicode MS" pitchFamily="34" charset="-122"/>
              </a:rPr>
              <a:t>基本概念 </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分类（</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classfication</a:t>
            </a:r>
            <a:r>
              <a:rPr lang="zh-CN" altLang="en-US" sz="2400" b="1" smtClean="0">
                <a:solidFill>
                  <a:schemeClr val="tx1">
                    <a:lumMod val="75000"/>
                  </a:schemeClr>
                </a:solidFill>
                <a:latin typeface="微软雅黑" pitchFamily="34" charset="-122"/>
                <a:ea typeface="微软雅黑" pitchFamily="34" charset="-122"/>
                <a:cs typeface="Arial Unicode MS" pitchFamily="34" charset="-122"/>
              </a:rPr>
              <a:t>）示例</a:t>
            </a:r>
            <a:r>
              <a:rPr lang="en-US" altLang="zh-CN" sz="2400" b="1" smtClean="0">
                <a:solidFill>
                  <a:schemeClr val="tx1">
                    <a:lumMod val="75000"/>
                  </a:schemeClr>
                </a:solidFill>
                <a:latin typeface="微软雅黑" pitchFamily="34" charset="-122"/>
                <a:ea typeface="微软雅黑" pitchFamily="34" charset="-122"/>
                <a:cs typeface="Arial Unicode MS" pitchFamily="34" charset="-122"/>
              </a:rPr>
              <a:t>  </a:t>
            </a:r>
            <a:endParaRPr lang="zh-CN" altLang="en-US" sz="2400" b="1" dirty="0">
              <a:solidFill>
                <a:schemeClr val="tx1">
                  <a:lumMod val="75000"/>
                </a:schemeClr>
              </a:solidFill>
              <a:latin typeface="微软雅黑" pitchFamily="34" charset="-122"/>
              <a:ea typeface="微软雅黑" pitchFamily="34" charset="-122"/>
              <a:cs typeface="Arial Unicode MS" pitchFamily="34" charset="-122"/>
            </a:endParaRPr>
          </a:p>
        </p:txBody>
      </p:sp>
      <p:sp>
        <p:nvSpPr>
          <p:cNvPr id="35" name="TextBox 3"/>
          <p:cNvSpPr txBox="1"/>
          <p:nvPr/>
        </p:nvSpPr>
        <p:spPr>
          <a:xfrm>
            <a:off x="402644" y="1022350"/>
            <a:ext cx="6767776"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Precision</a:t>
            </a:r>
            <a:r>
              <a:rPr lang="zh-CN" altLang="en-US" sz="2000" dirty="0" smtClean="0">
                <a:latin typeface="微软雅黑" panose="020B0503020204020204" pitchFamily="34" charset="-122"/>
                <a:ea typeface="微软雅黑" panose="020B0503020204020204" pitchFamily="34" charset="-122"/>
              </a:rPr>
              <a:t>与</a:t>
            </a:r>
            <a:r>
              <a:rPr lang="en-US" altLang="zh-CN" sz="2000" dirty="0" smtClean="0">
                <a:latin typeface="微软雅黑" panose="020B0503020204020204" pitchFamily="34" charset="-122"/>
                <a:ea typeface="微软雅黑" panose="020B0503020204020204" pitchFamily="34" charset="-122"/>
              </a:rPr>
              <a:t>Recall</a:t>
            </a:r>
            <a:r>
              <a:rPr lang="zh-CN" altLang="en-US" sz="2000" dirty="0">
                <a:latin typeface="微软雅黑" panose="020B0503020204020204" pitchFamily="34" charset="-122"/>
                <a:ea typeface="微软雅黑" panose="020B0503020204020204" pitchFamily="34" charset="-122"/>
              </a:rPr>
              <a:t>权衡</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644" y="1744623"/>
            <a:ext cx="9098995" cy="4549497"/>
          </a:xfrm>
          <a:prstGeom prst="rect">
            <a:avLst/>
          </a:prstGeom>
        </p:spPr>
      </p:pic>
    </p:spTree>
    <p:extLst>
      <p:ext uri="{BB962C8B-B14F-4D97-AF65-F5344CB8AC3E}">
        <p14:creationId xmlns:p14="http://schemas.microsoft.com/office/powerpoint/2010/main" val="4177038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JD. COM">
      <a:dk1>
        <a:srgbClr val="C00000"/>
      </a:dk1>
      <a:lt1>
        <a:srgbClr val="FFFFFF"/>
      </a:lt1>
      <a:dk2>
        <a:srgbClr val="C00000"/>
      </a:dk2>
      <a:lt2>
        <a:srgbClr val="FFFFFF"/>
      </a:lt2>
      <a:accent1>
        <a:srgbClr val="C3DBEF"/>
      </a:accent1>
      <a:accent2>
        <a:srgbClr val="FFBFBF"/>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41678</TotalTime>
  <Words>2251</Words>
  <Application>Microsoft Office PowerPoint</Application>
  <PresentationFormat>A4 纸张(210x297 毫米)</PresentationFormat>
  <Paragraphs>199</Paragraphs>
  <Slides>31</Slides>
  <Notes>29</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自定义设计方案</vt:lpstr>
      <vt:lpstr>机器学习实践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Hewitt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 CEO 领导力沟通稿</dc:title>
  <dc:creator>toshiba</dc:creator>
  <cp:lastModifiedBy>LGR</cp:lastModifiedBy>
  <cp:revision>3112</cp:revision>
  <cp:lastPrinted>2000-09-28T20:17:59Z</cp:lastPrinted>
  <dcterms:created xsi:type="dcterms:W3CDTF">2011-05-16T14:23:28Z</dcterms:created>
  <dcterms:modified xsi:type="dcterms:W3CDTF">2018-08-22T14:10:48Z</dcterms:modified>
</cp:coreProperties>
</file>