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400" r:id="rId2"/>
    <p:sldId id="394" r:id="rId3"/>
    <p:sldId id="409" r:id="rId4"/>
    <p:sldId id="410" r:id="rId5"/>
    <p:sldId id="411" r:id="rId6"/>
    <p:sldId id="412" r:id="rId7"/>
    <p:sldId id="414" r:id="rId8"/>
    <p:sldId id="413" r:id="rId9"/>
    <p:sldId id="415" r:id="rId10"/>
    <p:sldId id="449" r:id="rId11"/>
    <p:sldId id="418" r:id="rId12"/>
    <p:sldId id="426" r:id="rId13"/>
    <p:sldId id="421" r:id="rId14"/>
    <p:sldId id="420" r:id="rId15"/>
    <p:sldId id="422" r:id="rId16"/>
    <p:sldId id="423" r:id="rId17"/>
    <p:sldId id="424" r:id="rId18"/>
    <p:sldId id="425" r:id="rId19"/>
    <p:sldId id="427" r:id="rId20"/>
    <p:sldId id="428" r:id="rId21"/>
    <p:sldId id="429" r:id="rId22"/>
    <p:sldId id="431" r:id="rId23"/>
    <p:sldId id="430" r:id="rId24"/>
    <p:sldId id="432" r:id="rId25"/>
    <p:sldId id="434" r:id="rId26"/>
    <p:sldId id="433" r:id="rId27"/>
    <p:sldId id="435" r:id="rId28"/>
    <p:sldId id="436" r:id="rId29"/>
    <p:sldId id="437" r:id="rId30"/>
    <p:sldId id="438" r:id="rId31"/>
    <p:sldId id="445" r:id="rId32"/>
    <p:sldId id="446" r:id="rId33"/>
    <p:sldId id="439" r:id="rId34"/>
    <p:sldId id="440" r:id="rId35"/>
    <p:sldId id="441" r:id="rId36"/>
    <p:sldId id="442" r:id="rId37"/>
    <p:sldId id="443" r:id="rId38"/>
    <p:sldId id="444" r:id="rId39"/>
    <p:sldId id="447" r:id="rId40"/>
    <p:sldId id="448" r:id="rId41"/>
    <p:sldId id="453" r:id="rId42"/>
    <p:sldId id="454" r:id="rId43"/>
    <p:sldId id="455" r:id="rId44"/>
  </p:sldIdLst>
  <p:sldSz cx="12192000" cy="6858000"/>
  <p:notesSz cx="6858000" cy="9144000"/>
  <p:custDataLst>
    <p:tags r:id="rId4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userDrawn="1">
          <p15:clr>
            <a:srgbClr val="A4A3A4"/>
          </p15:clr>
        </p15:guide>
        <p15:guide id="4" orient="horz" pos="2160" userDrawn="1">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nk" initials="t"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39E"/>
    <a:srgbClr val="82B732"/>
    <a:srgbClr val="44546A"/>
    <a:srgbClr val="E60045"/>
    <a:srgbClr val="8EBE45"/>
    <a:srgbClr val="F39C11"/>
    <a:srgbClr val="E5003F"/>
    <a:srgbClr val="E23761"/>
    <a:srgbClr val="E5F3F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65" autoAdjust="0"/>
    <p:restoredTop sz="94660"/>
  </p:normalViewPr>
  <p:slideViewPr>
    <p:cSldViewPr snapToGrid="0" showGuides="1">
      <p:cViewPr>
        <p:scale>
          <a:sx n="75" d="100"/>
          <a:sy n="75" d="100"/>
        </p:scale>
        <p:origin x="-468" y="-204"/>
      </p:cViewPr>
      <p:guideLst>
        <p:guide orient="horz" pos="2160"/>
        <p:guide pos="3840"/>
      </p:guideLst>
    </p:cSldViewPr>
  </p:slideViewPr>
  <p:notesTextViewPr>
    <p:cViewPr>
      <p:scale>
        <a:sx n="1" d="1"/>
        <a:sy n="1" d="1"/>
      </p:scale>
      <p:origin x="0" y="0"/>
    </p:cViewPr>
  </p:notesTextViewPr>
  <p:sorterViewPr>
    <p:cViewPr>
      <p:scale>
        <a:sx n="20" d="100"/>
        <a:sy n="20" d="100"/>
      </p:scale>
      <p:origin x="0" y="0"/>
    </p:cViewPr>
  </p:sorterViewPr>
  <p:notesViewPr>
    <p:cSldViewPr snapToGrid="0" showGuides="1">
      <p:cViewPr varScale="1">
        <p:scale>
          <a:sx n="57" d="100"/>
          <a:sy n="57" d="100"/>
        </p:scale>
        <p:origin x="198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2-21T16:00:47.229" idx="2">
    <p:pos x="10" y="10"/>
    <p:text/>
    <p:extLst>
      <p:ext uri="{C676402C-5697-4E1C-873F-D02D1690AC5C}">
        <p15:threadingInfo xmlns:p15="http://schemas.microsoft.com/office/powerpoint/2012/main" timeZoneBias="-480"/>
      </p:ext>
    </p:extLst>
  </p:cm>
</p:cmLst>
</file>

<file path=ppt/diagrams/_rels/data1.xml.rels><?xml version="1.0" encoding="UTF-8" standalone="yes"?>
<Relationships xmlns="http://schemas.openxmlformats.org/package/2006/relationships"><Relationship Id="rId1" Type="http://schemas.openxmlformats.org/officeDocument/2006/relationships/hyperlink" Target="http://lib.csdn.net/base/mysql" TargetMode="External"/></Relationships>
</file>

<file path=ppt/diagrams/_rels/data5.xml.rels><?xml version="1.0" encoding="UTF-8" standalone="yes"?>
<Relationships xmlns="http://schemas.openxmlformats.org/package/2006/relationships"><Relationship Id="rId1" Type="http://schemas.openxmlformats.org/officeDocument/2006/relationships/hyperlink" Target="http://lib.csdn.net/base/javase"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lib.csdn.net/base/mysql" TargetMode="External"/></Relationships>
</file>

<file path=ppt/diagrams/_rels/drawing5.xml.rels><?xml version="1.0" encoding="UTF-8" standalone="yes"?>
<Relationships xmlns="http://schemas.openxmlformats.org/package/2006/relationships"><Relationship Id="rId1" Type="http://schemas.openxmlformats.org/officeDocument/2006/relationships/hyperlink" Target="http://lib.csdn.net/base/javase"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E669C3-4EB1-4627-8168-C07A86F8BF8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8BBAF7D7-2EF6-4EE6-B24C-3C57674E662F}">
      <dgm:prSet phldrT="[文本]" custT="1"/>
      <dgm:spPr/>
      <dgm:t>
        <a:bodyPr/>
        <a:lstStyle/>
        <a:p>
          <a:r>
            <a:rPr lang="zh-CN" altLang="en-US" sz="3600" dirty="0" smtClean="0">
              <a:solidFill>
                <a:srgbClr val="555555"/>
              </a:solidFill>
              <a:latin typeface="microsoft yahei" panose="020B0503020204020204" pitchFamily="34" charset="-122"/>
              <a:ea typeface="microsoft yahei" panose="020B0503020204020204" pitchFamily="34" charset="-122"/>
            </a:rPr>
            <a:t>思考：大规模数据如何检索？</a:t>
          </a:r>
          <a:endParaRPr lang="en-US" altLang="zh-CN" sz="3600" dirty="0" smtClean="0">
            <a:solidFill>
              <a:srgbClr val="555555"/>
            </a:solidFill>
            <a:latin typeface="microsoft yahei" panose="020B0503020204020204" pitchFamily="34" charset="-122"/>
            <a:ea typeface="microsoft yahei" panose="020B0503020204020204" pitchFamily="34" charset="-122"/>
          </a:endParaRPr>
        </a:p>
        <a:p>
          <a:r>
            <a:rPr lang="zh-CN" altLang="en-US" sz="1600" dirty="0" smtClean="0">
              <a:solidFill>
                <a:srgbClr val="555555"/>
              </a:solidFill>
              <a:latin typeface="microsoft yahei" panose="020B0503020204020204" pitchFamily="34" charset="-122"/>
              <a:ea typeface="microsoft yahei" panose="020B0503020204020204" pitchFamily="34" charset="-122"/>
            </a:rPr>
            <a:t>当系统数据量上了</a:t>
          </a:r>
          <a:r>
            <a:rPr lang="en-US" altLang="zh-CN" sz="1600" dirty="0" smtClean="0">
              <a:solidFill>
                <a:srgbClr val="555555"/>
              </a:solidFill>
              <a:latin typeface="microsoft yahei" panose="020B0503020204020204" pitchFamily="34" charset="-122"/>
              <a:ea typeface="microsoft yahei" panose="020B0503020204020204" pitchFamily="34" charset="-122"/>
            </a:rPr>
            <a:t>10</a:t>
          </a:r>
          <a:r>
            <a:rPr lang="zh-CN" altLang="en-US" sz="1600" dirty="0" smtClean="0">
              <a:solidFill>
                <a:srgbClr val="555555"/>
              </a:solidFill>
              <a:latin typeface="microsoft yahei" panose="020B0503020204020204" pitchFamily="34" charset="-122"/>
              <a:ea typeface="microsoft yahei" panose="020B0503020204020204" pitchFamily="34" charset="-122"/>
            </a:rPr>
            <a:t>亿、</a:t>
          </a:r>
          <a:r>
            <a:rPr lang="en-US" altLang="zh-CN" sz="1600" dirty="0" smtClean="0">
              <a:solidFill>
                <a:srgbClr val="555555"/>
              </a:solidFill>
              <a:latin typeface="microsoft yahei" panose="020B0503020204020204" pitchFamily="34" charset="-122"/>
              <a:ea typeface="microsoft yahei" panose="020B0503020204020204" pitchFamily="34" charset="-122"/>
            </a:rPr>
            <a:t>100</a:t>
          </a:r>
          <a:r>
            <a:rPr lang="zh-CN" altLang="en-US" sz="1600" dirty="0" smtClean="0">
              <a:solidFill>
                <a:srgbClr val="555555"/>
              </a:solidFill>
              <a:latin typeface="microsoft yahei" panose="020B0503020204020204" pitchFamily="34" charset="-122"/>
              <a:ea typeface="microsoft yahei" panose="020B0503020204020204" pitchFamily="34" charset="-122"/>
            </a:rPr>
            <a:t>亿条的时候，在做系统架构的时候通常会从以下角度去考虑问题：</a:t>
          </a:r>
          <a:r>
            <a:rPr lang="zh-CN" altLang="en-US" sz="1400" dirty="0" smtClean="0">
              <a:solidFill>
                <a:srgbClr val="555555"/>
              </a:solidFill>
              <a:latin typeface="microsoft yahei" panose="020B0503020204020204" pitchFamily="34" charset="-122"/>
              <a:ea typeface="microsoft yahei" panose="020B0503020204020204" pitchFamily="34" charset="-122"/>
            </a:rPr>
            <a:t> </a:t>
          </a:r>
          <a:r>
            <a:rPr lang="zh-CN" altLang="en-US" sz="2300" dirty="0" smtClean="0">
              <a:solidFill>
                <a:srgbClr val="555555"/>
              </a:solidFill>
              <a:latin typeface="microsoft yahei" panose="020B0503020204020204" pitchFamily="34" charset="-122"/>
              <a:ea typeface="microsoft yahei" panose="020B0503020204020204" pitchFamily="34" charset="-122"/>
            </a:rPr>
            <a:t/>
          </a:r>
          <a:br>
            <a:rPr lang="zh-CN" altLang="en-US" sz="2300" dirty="0" smtClean="0">
              <a:solidFill>
                <a:srgbClr val="555555"/>
              </a:solidFill>
              <a:latin typeface="microsoft yahei" panose="020B0503020204020204" pitchFamily="34" charset="-122"/>
              <a:ea typeface="microsoft yahei" panose="020B0503020204020204" pitchFamily="34" charset="-122"/>
            </a:rPr>
          </a:br>
          <a:endParaRPr lang="zh-CN" altLang="en-US" sz="2300" dirty="0"/>
        </a:p>
      </dgm:t>
    </dgm:pt>
    <dgm:pt modelId="{0855878B-F0D2-4D85-9F2F-FB190E0A1BFF}" type="parTrans" cxnId="{23793068-ECB4-49D6-87F1-3DE284169CBE}">
      <dgm:prSet/>
      <dgm:spPr/>
      <dgm:t>
        <a:bodyPr/>
        <a:lstStyle/>
        <a:p>
          <a:endParaRPr lang="zh-CN" altLang="en-US"/>
        </a:p>
      </dgm:t>
    </dgm:pt>
    <dgm:pt modelId="{2CA1BDCC-D635-4DED-AC8F-37DEE5EF5506}" type="sibTrans" cxnId="{23793068-ECB4-49D6-87F1-3DE284169CBE}">
      <dgm:prSet/>
      <dgm:spPr/>
      <dgm:t>
        <a:bodyPr/>
        <a:lstStyle/>
        <a:p>
          <a:endParaRPr lang="zh-CN" altLang="en-US"/>
        </a:p>
      </dgm:t>
    </dgm:pt>
    <dgm:pt modelId="{81C1A238-1C97-44ED-8060-C33D638E8F2D}">
      <dgm:prSet phldrT="[文本]" custT="1"/>
      <dgm:spPr/>
      <dgm:t>
        <a:bodyPr/>
        <a:lstStyle/>
        <a:p>
          <a:r>
            <a:rPr lang="zh-CN" altLang="en-US" sz="2000" dirty="0" smtClean="0">
              <a:solidFill>
                <a:srgbClr val="555555"/>
              </a:solidFill>
              <a:latin typeface="microsoft yahei" panose="020B0503020204020204" pitchFamily="34" charset="-122"/>
              <a:ea typeface="microsoft yahei" panose="020B0503020204020204" pitchFamily="34" charset="-122"/>
            </a:rPr>
            <a:t>用什么</a:t>
          </a:r>
          <a:r>
            <a:rPr lang="zh-CN" altLang="en-US" sz="2000" dirty="0" smtClean="0">
              <a:solidFill>
                <a:schemeClr val="tx1"/>
              </a:solidFill>
              <a:latin typeface="microsoft yahei" panose="020B0503020204020204" pitchFamily="34" charset="-122"/>
              <a:ea typeface="microsoft yahei" panose="020B0503020204020204" pitchFamily="34" charset="-122"/>
              <a:hlinkClick xmlns:r="http://schemas.openxmlformats.org/officeDocument/2006/relationships" r:id="rId1" tooltip="MySQL知识库"/>
            </a:rPr>
            <a:t>数据库</a:t>
          </a:r>
          <a:r>
            <a:rPr lang="zh-CN" altLang="en-US" sz="2000" dirty="0" smtClean="0">
              <a:solidFill>
                <a:schemeClr val="tx1"/>
              </a:solidFill>
              <a:latin typeface="microsoft yahei" panose="020B0503020204020204" pitchFamily="34" charset="-122"/>
              <a:ea typeface="microsoft yahei" panose="020B0503020204020204" pitchFamily="34" charset="-122"/>
            </a:rPr>
            <a:t>好？</a:t>
          </a:r>
          <a:r>
            <a:rPr lang="en-US" altLang="zh-CN" sz="2000" dirty="0" smtClean="0">
              <a:solidFill>
                <a:schemeClr val="tx1"/>
              </a:solidFill>
              <a:latin typeface="microsoft yahei" panose="020B0503020204020204" pitchFamily="34" charset="-122"/>
              <a:ea typeface="microsoft yahei" panose="020B0503020204020204" pitchFamily="34" charset="-122"/>
            </a:rPr>
            <a:t>(</a:t>
          </a:r>
          <a:r>
            <a:rPr lang="en-US" altLang="zh-CN" sz="2000" dirty="0" err="1" smtClean="0">
              <a:solidFill>
                <a:schemeClr val="tx1"/>
              </a:solidFill>
              <a:latin typeface="microsoft yahei" panose="020B0503020204020204" pitchFamily="34" charset="-122"/>
              <a:ea typeface="microsoft yahei" panose="020B0503020204020204" pitchFamily="34" charset="-122"/>
            </a:rPr>
            <a:t>Mysql</a:t>
          </a:r>
          <a:r>
            <a:rPr lang="zh-CN" altLang="en-US" sz="2000" dirty="0" smtClean="0">
              <a:solidFill>
                <a:schemeClr val="tx1"/>
              </a:solidFill>
              <a:latin typeface="microsoft yahei" panose="020B0503020204020204" pitchFamily="34" charset="-122"/>
              <a:ea typeface="microsoft yahei" panose="020B0503020204020204" pitchFamily="34" charset="-122"/>
            </a:rPr>
            <a:t>、</a:t>
          </a:r>
          <a:r>
            <a:rPr lang="en-US" altLang="zh-CN" sz="2000" dirty="0" err="1" smtClean="0">
              <a:solidFill>
                <a:schemeClr val="tx1"/>
              </a:solidFill>
              <a:latin typeface="microsoft yahei" panose="020B0503020204020204" pitchFamily="34" charset="-122"/>
              <a:ea typeface="microsoft yahei" panose="020B0503020204020204" pitchFamily="34" charset="-122"/>
            </a:rPr>
            <a:t>sybase</a:t>
          </a:r>
          <a:r>
            <a:rPr lang="zh-CN" altLang="en-US" sz="2000" dirty="0" smtClean="0">
              <a:solidFill>
                <a:schemeClr val="tx1"/>
              </a:solidFill>
              <a:latin typeface="microsoft yahei" panose="020B0503020204020204" pitchFamily="34" charset="-122"/>
              <a:ea typeface="microsoft yahei" panose="020B0503020204020204" pitchFamily="34" charset="-122"/>
            </a:rPr>
            <a:t>、</a:t>
          </a:r>
          <a:r>
            <a:rPr lang="en-US" altLang="zh-CN" sz="2000" dirty="0" smtClean="0">
              <a:solidFill>
                <a:schemeClr val="tx1"/>
              </a:solidFill>
              <a:latin typeface="microsoft yahei" panose="020B0503020204020204" pitchFamily="34" charset="-122"/>
              <a:ea typeface="microsoft yahei" panose="020B0503020204020204" pitchFamily="34" charset="-122"/>
            </a:rPr>
            <a:t>Oracle</a:t>
          </a:r>
          <a:r>
            <a:rPr lang="zh-CN" altLang="en-US" sz="2000" dirty="0" smtClean="0">
              <a:solidFill>
                <a:schemeClr val="tx1"/>
              </a:solidFill>
              <a:latin typeface="microsoft yahei" panose="020B0503020204020204" pitchFamily="34" charset="-122"/>
              <a:ea typeface="microsoft yahei" panose="020B0503020204020204" pitchFamily="34" charset="-122"/>
            </a:rPr>
            <a:t>、达梦、神通、</a:t>
          </a:r>
          <a:r>
            <a:rPr lang="en-US" altLang="zh-CN" sz="2000" dirty="0" err="1" smtClean="0">
              <a:solidFill>
                <a:schemeClr val="tx1"/>
              </a:solidFill>
              <a:latin typeface="microsoft yahei" panose="020B0503020204020204" pitchFamily="34" charset="-122"/>
              <a:ea typeface="microsoft yahei" panose="020B0503020204020204" pitchFamily="34" charset="-122"/>
            </a:rPr>
            <a:t>MongoDB</a:t>
          </a:r>
          <a:r>
            <a:rPr lang="zh-CN" altLang="en-US" sz="2000" dirty="0" smtClean="0">
              <a:solidFill>
                <a:schemeClr val="tx1"/>
              </a:solidFill>
              <a:latin typeface="microsoft yahei" panose="020B0503020204020204" pitchFamily="34" charset="-122"/>
              <a:ea typeface="microsoft yahei" panose="020B0503020204020204" pitchFamily="34" charset="-122"/>
            </a:rPr>
            <a:t>、</a:t>
          </a:r>
          <a:r>
            <a:rPr lang="en-US" altLang="zh-CN" sz="2000" dirty="0" err="1" smtClean="0">
              <a:solidFill>
                <a:schemeClr val="tx1"/>
              </a:solidFill>
              <a:latin typeface="microsoft yahei" panose="020B0503020204020204" pitchFamily="34" charset="-122"/>
              <a:ea typeface="microsoft yahei" panose="020B0503020204020204" pitchFamily="34" charset="-122"/>
            </a:rPr>
            <a:t>HBase</a:t>
          </a:r>
          <a:r>
            <a:rPr lang="en-US" altLang="zh-CN" sz="2000" dirty="0" smtClean="0">
              <a:solidFill>
                <a:srgbClr val="555555"/>
              </a:solidFill>
              <a:latin typeface="microsoft yahei" panose="020B0503020204020204" pitchFamily="34" charset="-122"/>
              <a:ea typeface="microsoft yahei" panose="020B0503020204020204" pitchFamily="34" charset="-122"/>
            </a:rPr>
            <a:t>…)</a:t>
          </a:r>
          <a:endParaRPr lang="zh-CN" altLang="en-US" sz="2000" dirty="0"/>
        </a:p>
      </dgm:t>
    </dgm:pt>
    <dgm:pt modelId="{662D771F-5872-4755-8210-87774BB98F2D}" type="parTrans" cxnId="{B48F4E57-E437-4FDC-9E79-9239A280941B}">
      <dgm:prSet/>
      <dgm:spPr/>
      <dgm:t>
        <a:bodyPr/>
        <a:lstStyle/>
        <a:p>
          <a:endParaRPr lang="zh-CN" altLang="en-US"/>
        </a:p>
      </dgm:t>
    </dgm:pt>
    <dgm:pt modelId="{360CD523-55F5-4D60-8EE3-5E8B8566A70B}" type="sibTrans" cxnId="{B48F4E57-E437-4FDC-9E79-9239A280941B}">
      <dgm:prSet/>
      <dgm:spPr/>
      <dgm:t>
        <a:bodyPr/>
        <a:lstStyle/>
        <a:p>
          <a:endParaRPr lang="zh-CN" altLang="en-US"/>
        </a:p>
      </dgm:t>
    </dgm:pt>
    <dgm:pt modelId="{2418B7C4-35C0-44E5-90C4-45E2906CC7B3}">
      <dgm:prSet phldrT="[文本]" custT="1"/>
      <dgm:spPr/>
      <dgm:t>
        <a:bodyPr/>
        <a:lstStyle/>
        <a:p>
          <a:r>
            <a:rPr lang="zh-CN" altLang="en-US" sz="2000" dirty="0" smtClean="0">
              <a:solidFill>
                <a:srgbClr val="555555"/>
              </a:solidFill>
              <a:latin typeface="microsoft yahei" panose="020B0503020204020204" pitchFamily="34" charset="-122"/>
              <a:ea typeface="microsoft yahei" panose="020B0503020204020204" pitchFamily="34" charset="-122"/>
            </a:rPr>
            <a:t>如何解决单点故障；</a:t>
          </a:r>
          <a:r>
            <a:rPr lang="en-US" altLang="zh-CN" sz="2000" dirty="0" smtClean="0">
              <a:solidFill>
                <a:srgbClr val="555555"/>
              </a:solidFill>
              <a:latin typeface="microsoft yahei" panose="020B0503020204020204" pitchFamily="34" charset="-122"/>
              <a:ea typeface="microsoft yahei" panose="020B0503020204020204" pitchFamily="34" charset="-122"/>
            </a:rPr>
            <a:t>(Zookeeper)</a:t>
          </a:r>
          <a:endParaRPr lang="zh-CN" altLang="en-US" sz="2000" dirty="0"/>
        </a:p>
      </dgm:t>
    </dgm:pt>
    <dgm:pt modelId="{52AC1A4E-C131-4A17-8AC3-9D7D714EA686}" type="parTrans" cxnId="{DAEEFF2D-B0FB-485C-8693-9D2159BC1249}">
      <dgm:prSet/>
      <dgm:spPr/>
      <dgm:t>
        <a:bodyPr/>
        <a:lstStyle/>
        <a:p>
          <a:endParaRPr lang="zh-CN" altLang="en-US"/>
        </a:p>
      </dgm:t>
    </dgm:pt>
    <dgm:pt modelId="{7E1FE385-3516-4102-870E-9D61693E6F81}" type="sibTrans" cxnId="{DAEEFF2D-B0FB-485C-8693-9D2159BC1249}">
      <dgm:prSet/>
      <dgm:spPr/>
      <dgm:t>
        <a:bodyPr/>
        <a:lstStyle/>
        <a:p>
          <a:endParaRPr lang="zh-CN" altLang="en-US"/>
        </a:p>
      </dgm:t>
    </dgm:pt>
    <dgm:pt modelId="{E2957BA2-94E4-4093-948D-3F8639093DE2}">
      <dgm:prSet phldrT="[文本]" custT="1"/>
      <dgm:spPr/>
      <dgm:t>
        <a:bodyPr/>
        <a:lstStyle/>
        <a:p>
          <a:r>
            <a:rPr lang="zh-CN" altLang="en-US" sz="2000" dirty="0" smtClean="0">
              <a:solidFill>
                <a:srgbClr val="555555"/>
              </a:solidFill>
              <a:latin typeface="microsoft yahei" panose="020B0503020204020204" pitchFamily="34" charset="-122"/>
              <a:ea typeface="microsoft yahei" panose="020B0503020204020204" pitchFamily="34" charset="-122"/>
            </a:rPr>
            <a:t>如何保证数据安全性；</a:t>
          </a:r>
          <a:r>
            <a:rPr lang="en-US" altLang="zh-CN" sz="2000" dirty="0" smtClean="0">
              <a:solidFill>
                <a:srgbClr val="555555"/>
              </a:solidFill>
              <a:latin typeface="microsoft yahei" panose="020B0503020204020204" pitchFamily="34" charset="-122"/>
              <a:ea typeface="microsoft yahei" panose="020B0503020204020204" pitchFamily="34" charset="-122"/>
            </a:rPr>
            <a:t>(</a:t>
          </a:r>
          <a:r>
            <a:rPr lang="zh-CN" altLang="en-US" sz="2000" dirty="0" smtClean="0">
              <a:solidFill>
                <a:srgbClr val="555555"/>
              </a:solidFill>
              <a:latin typeface="microsoft yahei" panose="020B0503020204020204" pitchFamily="34" charset="-122"/>
              <a:ea typeface="microsoft yahei" panose="020B0503020204020204" pitchFamily="34" charset="-122"/>
            </a:rPr>
            <a:t>热备、冷备、异地多活</a:t>
          </a:r>
          <a:r>
            <a:rPr lang="en-US" altLang="zh-CN" sz="2000" dirty="0" smtClean="0">
              <a:solidFill>
                <a:srgbClr val="555555"/>
              </a:solidFill>
              <a:latin typeface="microsoft yahei" panose="020B0503020204020204" pitchFamily="34" charset="-122"/>
              <a:ea typeface="microsoft yahei" panose="020B0503020204020204" pitchFamily="34" charset="-122"/>
            </a:rPr>
            <a:t>) </a:t>
          </a:r>
          <a:endParaRPr lang="zh-CN" altLang="en-US" sz="2000" dirty="0"/>
        </a:p>
      </dgm:t>
    </dgm:pt>
    <dgm:pt modelId="{38D2C7EF-D382-4C7B-B295-1EEB71416BF5}" type="parTrans" cxnId="{79F26C79-2B11-4959-AD88-D96548154D4A}">
      <dgm:prSet/>
      <dgm:spPr/>
      <dgm:t>
        <a:bodyPr/>
        <a:lstStyle/>
        <a:p>
          <a:endParaRPr lang="zh-CN" altLang="en-US"/>
        </a:p>
      </dgm:t>
    </dgm:pt>
    <dgm:pt modelId="{67171073-D574-4765-88E2-B9E906258029}" type="sibTrans" cxnId="{79F26C79-2B11-4959-AD88-D96548154D4A}">
      <dgm:prSet/>
      <dgm:spPr/>
      <dgm:t>
        <a:bodyPr/>
        <a:lstStyle/>
        <a:p>
          <a:endParaRPr lang="zh-CN" altLang="en-US"/>
        </a:p>
      </dgm:t>
    </dgm:pt>
    <dgm:pt modelId="{0B8635FE-E530-4204-8C3B-63D7AA30B1CC}">
      <dgm:prSet phldrT="[文本]" custT="1"/>
      <dgm:spPr/>
      <dgm:t>
        <a:bodyPr/>
        <a:lstStyle/>
        <a:p>
          <a:r>
            <a:rPr lang="zh-CN" altLang="en-US" sz="2000" dirty="0" smtClean="0">
              <a:solidFill>
                <a:srgbClr val="555555"/>
              </a:solidFill>
              <a:latin typeface="microsoft yahei" panose="020B0503020204020204" pitchFamily="34" charset="-122"/>
              <a:ea typeface="microsoft yahei" panose="020B0503020204020204" pitchFamily="34" charset="-122"/>
            </a:rPr>
            <a:t>如何解决检索难题；</a:t>
          </a:r>
          <a:r>
            <a:rPr lang="en-US" altLang="zh-CN" sz="2000" dirty="0" smtClean="0">
              <a:solidFill>
                <a:srgbClr val="555555"/>
              </a:solidFill>
              <a:latin typeface="microsoft yahei" panose="020B0503020204020204" pitchFamily="34" charset="-122"/>
              <a:ea typeface="microsoft yahei" panose="020B0503020204020204" pitchFamily="34" charset="-122"/>
            </a:rPr>
            <a:t>(</a:t>
          </a:r>
          <a:r>
            <a:rPr lang="zh-CN" altLang="en-US" sz="2000" dirty="0" smtClean="0">
              <a:solidFill>
                <a:srgbClr val="555555"/>
              </a:solidFill>
              <a:latin typeface="microsoft yahei" panose="020B0503020204020204" pitchFamily="34" charset="-122"/>
              <a:ea typeface="microsoft yahei" panose="020B0503020204020204" pitchFamily="34" charset="-122"/>
            </a:rPr>
            <a:t>数据库代理中间件：</a:t>
          </a:r>
          <a:r>
            <a:rPr lang="en-US" altLang="zh-CN" sz="2000" dirty="0" err="1" smtClean="0">
              <a:solidFill>
                <a:srgbClr val="555555"/>
              </a:solidFill>
              <a:latin typeface="microsoft yahei" panose="020B0503020204020204" pitchFamily="34" charset="-122"/>
              <a:ea typeface="microsoft yahei" panose="020B0503020204020204" pitchFamily="34" charset="-122"/>
            </a:rPr>
            <a:t>mysql</a:t>
          </a:r>
          <a:r>
            <a:rPr lang="en-US" altLang="zh-CN" sz="2000" dirty="0" smtClean="0">
              <a:solidFill>
                <a:srgbClr val="555555"/>
              </a:solidFill>
              <a:latin typeface="microsoft yahei" panose="020B0503020204020204" pitchFamily="34" charset="-122"/>
              <a:ea typeface="microsoft yahei" panose="020B0503020204020204" pitchFamily="34" charset="-122"/>
            </a:rPr>
            <a:t>-proxy</a:t>
          </a:r>
          <a:r>
            <a:rPr lang="zh-CN" altLang="en-US" sz="2000" dirty="0" smtClean="0">
              <a:solidFill>
                <a:srgbClr val="555555"/>
              </a:solidFill>
              <a:latin typeface="microsoft yahei" panose="020B0503020204020204" pitchFamily="34" charset="-122"/>
              <a:ea typeface="microsoft yahei" panose="020B0503020204020204" pitchFamily="34" charset="-122"/>
            </a:rPr>
            <a:t>、</a:t>
          </a:r>
          <a:r>
            <a:rPr lang="en-US" altLang="zh-CN" sz="2000" dirty="0" err="1" smtClean="0">
              <a:solidFill>
                <a:srgbClr val="555555"/>
              </a:solidFill>
              <a:latin typeface="microsoft yahei" panose="020B0503020204020204" pitchFamily="34" charset="-122"/>
              <a:ea typeface="microsoft yahei" panose="020B0503020204020204" pitchFamily="34" charset="-122"/>
            </a:rPr>
            <a:t>Cobar</a:t>
          </a:r>
          <a:r>
            <a:rPr lang="zh-CN" altLang="en-US" sz="2000" dirty="0" smtClean="0">
              <a:solidFill>
                <a:srgbClr val="555555"/>
              </a:solidFill>
              <a:latin typeface="microsoft yahei" panose="020B0503020204020204" pitchFamily="34" charset="-122"/>
              <a:ea typeface="microsoft yahei" panose="020B0503020204020204" pitchFamily="34" charset="-122"/>
            </a:rPr>
            <a:t>、</a:t>
          </a:r>
          <a:r>
            <a:rPr lang="en-US" altLang="zh-CN" sz="2000" dirty="0" err="1" smtClean="0">
              <a:solidFill>
                <a:srgbClr val="555555"/>
              </a:solidFill>
              <a:latin typeface="microsoft yahei" panose="020B0503020204020204" pitchFamily="34" charset="-122"/>
              <a:ea typeface="microsoft yahei" panose="020B0503020204020204" pitchFamily="34" charset="-122"/>
            </a:rPr>
            <a:t>MaxScale</a:t>
          </a:r>
          <a:r>
            <a:rPr lang="zh-CN" altLang="en-US" sz="2000" dirty="0" smtClean="0">
              <a:solidFill>
                <a:srgbClr val="555555"/>
              </a:solidFill>
              <a:latin typeface="microsoft yahei" panose="020B0503020204020204" pitchFamily="34" charset="-122"/>
              <a:ea typeface="microsoft yahei" panose="020B0503020204020204" pitchFamily="34" charset="-122"/>
            </a:rPr>
            <a:t>等</a:t>
          </a:r>
          <a:r>
            <a:rPr lang="en-US" altLang="zh-CN" sz="2000" dirty="0" smtClean="0">
              <a:solidFill>
                <a:srgbClr val="555555"/>
              </a:solidFill>
              <a:latin typeface="microsoft yahei" panose="020B0503020204020204" pitchFamily="34" charset="-122"/>
              <a:ea typeface="microsoft yahei" panose="020B0503020204020204" pitchFamily="34" charset="-122"/>
            </a:rPr>
            <a:t>;) </a:t>
          </a:r>
          <a:endParaRPr lang="zh-CN" altLang="en-US" sz="2000" dirty="0"/>
        </a:p>
      </dgm:t>
    </dgm:pt>
    <dgm:pt modelId="{6B49B982-80CA-4750-86D4-6D2A39EB1FA2}" type="parTrans" cxnId="{C7218E8D-19AC-41F7-A53E-591F1861F486}">
      <dgm:prSet/>
      <dgm:spPr/>
      <dgm:t>
        <a:bodyPr/>
        <a:lstStyle/>
        <a:p>
          <a:endParaRPr lang="zh-CN" altLang="en-US"/>
        </a:p>
      </dgm:t>
    </dgm:pt>
    <dgm:pt modelId="{6F86DE4C-A985-48E5-AD82-1D196C34AA33}" type="sibTrans" cxnId="{C7218E8D-19AC-41F7-A53E-591F1861F486}">
      <dgm:prSet/>
      <dgm:spPr/>
      <dgm:t>
        <a:bodyPr/>
        <a:lstStyle/>
        <a:p>
          <a:endParaRPr lang="zh-CN" altLang="en-US"/>
        </a:p>
      </dgm:t>
    </dgm:pt>
    <dgm:pt modelId="{1400C359-AD68-4D95-AD9F-FD8BEBC845F9}">
      <dgm:prSet phldrT="[文本]" custT="1"/>
      <dgm:spPr/>
      <dgm:t>
        <a:bodyPr/>
        <a:lstStyle/>
        <a:p>
          <a:r>
            <a:rPr lang="zh-CN" altLang="en-US" sz="2000" dirty="0" smtClean="0">
              <a:solidFill>
                <a:srgbClr val="555555"/>
              </a:solidFill>
              <a:latin typeface="microsoft yahei" panose="020B0503020204020204" pitchFamily="34" charset="-122"/>
              <a:ea typeface="microsoft yahei" panose="020B0503020204020204" pitchFamily="34" charset="-122"/>
            </a:rPr>
            <a:t>如何解决统计分析问题；</a:t>
          </a:r>
          <a:r>
            <a:rPr lang="en-US" altLang="zh-CN" sz="2000" dirty="0" smtClean="0">
              <a:solidFill>
                <a:srgbClr val="555555"/>
              </a:solidFill>
              <a:latin typeface="microsoft yahei" panose="020B0503020204020204" pitchFamily="34" charset="-122"/>
              <a:ea typeface="microsoft yahei" panose="020B0503020204020204" pitchFamily="34" charset="-122"/>
            </a:rPr>
            <a:t>(</a:t>
          </a:r>
          <a:r>
            <a:rPr lang="zh-CN" altLang="en-US" sz="2000" dirty="0" smtClean="0">
              <a:solidFill>
                <a:srgbClr val="555555"/>
              </a:solidFill>
              <a:latin typeface="microsoft yahei" panose="020B0503020204020204" pitchFamily="34" charset="-122"/>
              <a:ea typeface="microsoft yahei" panose="020B0503020204020204" pitchFamily="34" charset="-122"/>
            </a:rPr>
            <a:t>离线、近实时</a:t>
          </a:r>
          <a:r>
            <a:rPr lang="en-US" altLang="zh-CN" sz="2000" dirty="0" smtClean="0">
              <a:solidFill>
                <a:srgbClr val="555555"/>
              </a:solidFill>
              <a:latin typeface="microsoft yahei" panose="020B0503020204020204" pitchFamily="34" charset="-122"/>
              <a:ea typeface="microsoft yahei" panose="020B0503020204020204" pitchFamily="34" charset="-122"/>
            </a:rPr>
            <a:t>)</a:t>
          </a:r>
          <a:r>
            <a:rPr lang="en-US" altLang="zh-CN" sz="1800" dirty="0" smtClean="0">
              <a:solidFill>
                <a:srgbClr val="555555"/>
              </a:solidFill>
              <a:latin typeface="microsoft yahei" panose="020B0503020204020204" pitchFamily="34" charset="-122"/>
              <a:ea typeface="microsoft yahei" panose="020B0503020204020204" pitchFamily="34" charset="-122"/>
            </a:rPr>
            <a:t/>
          </a:r>
          <a:br>
            <a:rPr lang="en-US" altLang="zh-CN" sz="1800" dirty="0" smtClean="0">
              <a:solidFill>
                <a:srgbClr val="555555"/>
              </a:solidFill>
              <a:latin typeface="microsoft yahei" panose="020B0503020204020204" pitchFamily="34" charset="-122"/>
              <a:ea typeface="microsoft yahei" panose="020B0503020204020204" pitchFamily="34" charset="-122"/>
            </a:rPr>
          </a:br>
          <a:endParaRPr lang="zh-CN" altLang="en-US" sz="1800" dirty="0"/>
        </a:p>
      </dgm:t>
    </dgm:pt>
    <dgm:pt modelId="{8535E476-5578-45AD-AE84-F702933051F4}" type="parTrans" cxnId="{2EA03BC5-DA1C-49C2-B266-21995C98904E}">
      <dgm:prSet/>
      <dgm:spPr/>
      <dgm:t>
        <a:bodyPr/>
        <a:lstStyle/>
        <a:p>
          <a:endParaRPr lang="zh-CN" altLang="en-US"/>
        </a:p>
      </dgm:t>
    </dgm:pt>
    <dgm:pt modelId="{16C95A73-6F4F-4292-83E0-B0756EB13B9D}" type="sibTrans" cxnId="{2EA03BC5-DA1C-49C2-B266-21995C98904E}">
      <dgm:prSet/>
      <dgm:spPr/>
      <dgm:t>
        <a:bodyPr/>
        <a:lstStyle/>
        <a:p>
          <a:endParaRPr lang="zh-CN" altLang="en-US"/>
        </a:p>
      </dgm:t>
    </dgm:pt>
    <dgm:pt modelId="{9D6FEF59-BDA9-4890-B8C0-5D2D1D599E45}" type="pres">
      <dgm:prSet presAssocID="{29E669C3-4EB1-4627-8168-C07A86F8BF86}" presName="Name0" presStyleCnt="0">
        <dgm:presLayoutVars>
          <dgm:dir/>
          <dgm:animLvl val="lvl"/>
          <dgm:resizeHandles val="exact"/>
        </dgm:presLayoutVars>
      </dgm:prSet>
      <dgm:spPr/>
      <dgm:t>
        <a:bodyPr/>
        <a:lstStyle/>
        <a:p>
          <a:endParaRPr lang="zh-CN" altLang="en-US"/>
        </a:p>
      </dgm:t>
    </dgm:pt>
    <dgm:pt modelId="{C2C83D08-4A8F-43B1-9962-C7D1B15A2167}" type="pres">
      <dgm:prSet presAssocID="{8BBAF7D7-2EF6-4EE6-B24C-3C57674E662F}" presName="composite" presStyleCnt="0"/>
      <dgm:spPr/>
    </dgm:pt>
    <dgm:pt modelId="{A8E04263-2EA3-4D02-BC0D-A8FA1EF2A06C}" type="pres">
      <dgm:prSet presAssocID="{8BBAF7D7-2EF6-4EE6-B24C-3C57674E662F}" presName="parTx" presStyleLbl="alignNode1" presStyleIdx="0" presStyleCnt="1">
        <dgm:presLayoutVars>
          <dgm:chMax val="0"/>
          <dgm:chPref val="0"/>
          <dgm:bulletEnabled val="1"/>
        </dgm:presLayoutVars>
      </dgm:prSet>
      <dgm:spPr/>
      <dgm:t>
        <a:bodyPr/>
        <a:lstStyle/>
        <a:p>
          <a:endParaRPr lang="zh-CN" altLang="en-US"/>
        </a:p>
      </dgm:t>
    </dgm:pt>
    <dgm:pt modelId="{4CCCA35E-A62E-4C3E-BA48-C5A7BC826093}" type="pres">
      <dgm:prSet presAssocID="{8BBAF7D7-2EF6-4EE6-B24C-3C57674E662F}" presName="desTx" presStyleLbl="alignAccFollowNode1" presStyleIdx="0" presStyleCnt="1" custScaleY="117283">
        <dgm:presLayoutVars>
          <dgm:bulletEnabled val="1"/>
        </dgm:presLayoutVars>
      </dgm:prSet>
      <dgm:spPr/>
      <dgm:t>
        <a:bodyPr/>
        <a:lstStyle/>
        <a:p>
          <a:endParaRPr lang="zh-CN" altLang="en-US"/>
        </a:p>
      </dgm:t>
    </dgm:pt>
  </dgm:ptLst>
  <dgm:cxnLst>
    <dgm:cxn modelId="{4CA2A236-2D1D-45FF-BC20-E4912EE972B6}" type="presOf" srcId="{81C1A238-1C97-44ED-8060-C33D638E8F2D}" destId="{4CCCA35E-A62E-4C3E-BA48-C5A7BC826093}" srcOrd="0" destOrd="0" presId="urn:microsoft.com/office/officeart/2005/8/layout/hList1"/>
    <dgm:cxn modelId="{C7218E8D-19AC-41F7-A53E-591F1861F486}" srcId="{8BBAF7D7-2EF6-4EE6-B24C-3C57674E662F}" destId="{0B8635FE-E530-4204-8C3B-63D7AA30B1CC}" srcOrd="3" destOrd="0" parTransId="{6B49B982-80CA-4750-86D4-6D2A39EB1FA2}" sibTransId="{6F86DE4C-A985-48E5-AD82-1D196C34AA33}"/>
    <dgm:cxn modelId="{37EE33A7-9FB9-4E00-BDDB-CF3780075A54}" type="presOf" srcId="{0B8635FE-E530-4204-8C3B-63D7AA30B1CC}" destId="{4CCCA35E-A62E-4C3E-BA48-C5A7BC826093}" srcOrd="0" destOrd="3" presId="urn:microsoft.com/office/officeart/2005/8/layout/hList1"/>
    <dgm:cxn modelId="{DAEEFF2D-B0FB-485C-8693-9D2159BC1249}" srcId="{8BBAF7D7-2EF6-4EE6-B24C-3C57674E662F}" destId="{2418B7C4-35C0-44E5-90C4-45E2906CC7B3}" srcOrd="1" destOrd="0" parTransId="{52AC1A4E-C131-4A17-8AC3-9D7D714EA686}" sibTransId="{7E1FE385-3516-4102-870E-9D61693E6F81}"/>
    <dgm:cxn modelId="{2EA03BC5-DA1C-49C2-B266-21995C98904E}" srcId="{8BBAF7D7-2EF6-4EE6-B24C-3C57674E662F}" destId="{1400C359-AD68-4D95-AD9F-FD8BEBC845F9}" srcOrd="4" destOrd="0" parTransId="{8535E476-5578-45AD-AE84-F702933051F4}" sibTransId="{16C95A73-6F4F-4292-83E0-B0756EB13B9D}"/>
    <dgm:cxn modelId="{892F2DEB-FC8F-4E1F-9981-3C2E018A40F8}" type="presOf" srcId="{29E669C3-4EB1-4627-8168-C07A86F8BF86}" destId="{9D6FEF59-BDA9-4890-B8C0-5D2D1D599E45}" srcOrd="0" destOrd="0" presId="urn:microsoft.com/office/officeart/2005/8/layout/hList1"/>
    <dgm:cxn modelId="{2D5FAC20-6E25-473A-928C-95B157BC6CCD}" type="presOf" srcId="{8BBAF7D7-2EF6-4EE6-B24C-3C57674E662F}" destId="{A8E04263-2EA3-4D02-BC0D-A8FA1EF2A06C}" srcOrd="0" destOrd="0" presId="urn:microsoft.com/office/officeart/2005/8/layout/hList1"/>
    <dgm:cxn modelId="{DDDE2CEE-89D1-4830-BADD-12BDD6ACC41C}" type="presOf" srcId="{1400C359-AD68-4D95-AD9F-FD8BEBC845F9}" destId="{4CCCA35E-A62E-4C3E-BA48-C5A7BC826093}" srcOrd="0" destOrd="4" presId="urn:microsoft.com/office/officeart/2005/8/layout/hList1"/>
    <dgm:cxn modelId="{0D36DF28-0419-409D-95C5-807C19D17858}" type="presOf" srcId="{E2957BA2-94E4-4093-948D-3F8639093DE2}" destId="{4CCCA35E-A62E-4C3E-BA48-C5A7BC826093}" srcOrd="0" destOrd="2" presId="urn:microsoft.com/office/officeart/2005/8/layout/hList1"/>
    <dgm:cxn modelId="{79F26C79-2B11-4959-AD88-D96548154D4A}" srcId="{8BBAF7D7-2EF6-4EE6-B24C-3C57674E662F}" destId="{E2957BA2-94E4-4093-948D-3F8639093DE2}" srcOrd="2" destOrd="0" parTransId="{38D2C7EF-D382-4C7B-B295-1EEB71416BF5}" sibTransId="{67171073-D574-4765-88E2-B9E906258029}"/>
    <dgm:cxn modelId="{23793068-ECB4-49D6-87F1-3DE284169CBE}" srcId="{29E669C3-4EB1-4627-8168-C07A86F8BF86}" destId="{8BBAF7D7-2EF6-4EE6-B24C-3C57674E662F}" srcOrd="0" destOrd="0" parTransId="{0855878B-F0D2-4D85-9F2F-FB190E0A1BFF}" sibTransId="{2CA1BDCC-D635-4DED-AC8F-37DEE5EF5506}"/>
    <dgm:cxn modelId="{8098464A-D96E-443A-AD4B-1AB3A1334538}" type="presOf" srcId="{2418B7C4-35C0-44E5-90C4-45E2906CC7B3}" destId="{4CCCA35E-A62E-4C3E-BA48-C5A7BC826093}" srcOrd="0" destOrd="1" presId="urn:microsoft.com/office/officeart/2005/8/layout/hList1"/>
    <dgm:cxn modelId="{B48F4E57-E437-4FDC-9E79-9239A280941B}" srcId="{8BBAF7D7-2EF6-4EE6-B24C-3C57674E662F}" destId="{81C1A238-1C97-44ED-8060-C33D638E8F2D}" srcOrd="0" destOrd="0" parTransId="{662D771F-5872-4755-8210-87774BB98F2D}" sibTransId="{360CD523-55F5-4D60-8EE3-5E8B8566A70B}"/>
    <dgm:cxn modelId="{26E19C4E-E29E-4000-A744-D566C07759AA}" type="presParOf" srcId="{9D6FEF59-BDA9-4890-B8C0-5D2D1D599E45}" destId="{C2C83D08-4A8F-43B1-9962-C7D1B15A2167}" srcOrd="0" destOrd="0" presId="urn:microsoft.com/office/officeart/2005/8/layout/hList1"/>
    <dgm:cxn modelId="{F699F524-834F-4BCB-B806-895B9CFFE86D}" type="presParOf" srcId="{C2C83D08-4A8F-43B1-9962-C7D1B15A2167}" destId="{A8E04263-2EA3-4D02-BC0D-A8FA1EF2A06C}" srcOrd="0" destOrd="0" presId="urn:microsoft.com/office/officeart/2005/8/layout/hList1"/>
    <dgm:cxn modelId="{E4F9CC78-B307-442F-A121-C37580CF3600}" type="presParOf" srcId="{C2C83D08-4A8F-43B1-9962-C7D1B15A2167}" destId="{4CCCA35E-A62E-4C3E-BA48-C5A7BC82609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E669C3-4EB1-4627-8168-C07A86F8BF8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8BBAF7D7-2EF6-4EE6-B24C-3C57674E662F}">
      <dgm:prSet phldrT="[文本]" custT="1"/>
      <dgm:spPr/>
      <dgm:t>
        <a:bodyPr/>
        <a:lstStyle/>
        <a:p>
          <a:r>
            <a:rPr lang="zh-CN" altLang="en-US" sz="3600" dirty="0" smtClean="0">
              <a:solidFill>
                <a:srgbClr val="555555"/>
              </a:solidFill>
              <a:latin typeface="microsoft yahei" panose="020B0503020204020204" pitchFamily="34" charset="-122"/>
              <a:ea typeface="microsoft yahei" panose="020B0503020204020204" pitchFamily="34" charset="-122"/>
            </a:rPr>
            <a:t>关系性数据库的应对解决方案</a:t>
          </a:r>
          <a:endParaRPr lang="zh-CN" altLang="en-US" sz="2300" dirty="0"/>
        </a:p>
      </dgm:t>
    </dgm:pt>
    <dgm:pt modelId="{0855878B-F0D2-4D85-9F2F-FB190E0A1BFF}" type="parTrans" cxnId="{23793068-ECB4-49D6-87F1-3DE284169CBE}">
      <dgm:prSet/>
      <dgm:spPr/>
      <dgm:t>
        <a:bodyPr/>
        <a:lstStyle/>
        <a:p>
          <a:endParaRPr lang="zh-CN" altLang="en-US"/>
        </a:p>
      </dgm:t>
    </dgm:pt>
    <dgm:pt modelId="{2CA1BDCC-D635-4DED-AC8F-37DEE5EF5506}" type="sibTrans" cxnId="{23793068-ECB4-49D6-87F1-3DE284169CBE}">
      <dgm:prSet/>
      <dgm:spPr/>
      <dgm:t>
        <a:bodyPr/>
        <a:lstStyle/>
        <a:p>
          <a:endParaRPr lang="zh-CN" altLang="en-US"/>
        </a:p>
      </dgm:t>
    </dgm:pt>
    <dgm:pt modelId="{81C1A238-1C97-44ED-8060-C33D638E8F2D}">
      <dgm:prSet phldrT="[文本]" custT="1"/>
      <dgm:spPr/>
      <dgm:t>
        <a:bodyPr/>
        <a:lstStyle/>
        <a:p>
          <a:r>
            <a:rPr lang="zh-CN" altLang="en-US" sz="2000" b="0" i="0" dirty="0" smtClean="0"/>
            <a:t>通过主从备份解决数据安全性问题</a:t>
          </a:r>
          <a:endParaRPr lang="zh-CN" altLang="en-US" sz="2000" dirty="0"/>
        </a:p>
      </dgm:t>
    </dgm:pt>
    <dgm:pt modelId="{662D771F-5872-4755-8210-87774BB98F2D}" type="parTrans" cxnId="{B48F4E57-E437-4FDC-9E79-9239A280941B}">
      <dgm:prSet/>
      <dgm:spPr/>
      <dgm:t>
        <a:bodyPr/>
        <a:lstStyle/>
        <a:p>
          <a:endParaRPr lang="zh-CN" altLang="en-US"/>
        </a:p>
      </dgm:t>
    </dgm:pt>
    <dgm:pt modelId="{360CD523-55F5-4D60-8EE3-5E8B8566A70B}" type="sibTrans" cxnId="{B48F4E57-E437-4FDC-9E79-9239A280941B}">
      <dgm:prSet/>
      <dgm:spPr/>
      <dgm:t>
        <a:bodyPr/>
        <a:lstStyle/>
        <a:p>
          <a:endParaRPr lang="zh-CN" altLang="en-US"/>
        </a:p>
      </dgm:t>
    </dgm:pt>
    <dgm:pt modelId="{2418B7C4-35C0-44E5-90C4-45E2906CC7B3}">
      <dgm:prSet phldrT="[文本]" custT="1"/>
      <dgm:spPr/>
      <dgm:t>
        <a:bodyPr/>
        <a:lstStyle/>
        <a:p>
          <a:r>
            <a:rPr lang="zh-CN" altLang="en-US" sz="2000" b="0" i="0" dirty="0" smtClean="0"/>
            <a:t>通过数据库代理中间件心跳监测，解决单点故障问题</a:t>
          </a:r>
          <a:endParaRPr lang="zh-CN" altLang="en-US" sz="2000" dirty="0"/>
        </a:p>
      </dgm:t>
    </dgm:pt>
    <dgm:pt modelId="{52AC1A4E-C131-4A17-8AC3-9D7D714EA686}" type="parTrans" cxnId="{DAEEFF2D-B0FB-485C-8693-9D2159BC1249}">
      <dgm:prSet/>
      <dgm:spPr/>
      <dgm:t>
        <a:bodyPr/>
        <a:lstStyle/>
        <a:p>
          <a:endParaRPr lang="zh-CN" altLang="en-US"/>
        </a:p>
      </dgm:t>
    </dgm:pt>
    <dgm:pt modelId="{7E1FE385-3516-4102-870E-9D61693E6F81}" type="sibTrans" cxnId="{DAEEFF2D-B0FB-485C-8693-9D2159BC1249}">
      <dgm:prSet/>
      <dgm:spPr/>
      <dgm:t>
        <a:bodyPr/>
        <a:lstStyle/>
        <a:p>
          <a:endParaRPr lang="zh-CN" altLang="en-US"/>
        </a:p>
      </dgm:t>
    </dgm:pt>
    <dgm:pt modelId="{E2957BA2-94E4-4093-948D-3F8639093DE2}">
      <dgm:prSet phldrT="[文本]" custT="1"/>
      <dgm:spPr/>
      <dgm:t>
        <a:bodyPr/>
        <a:lstStyle/>
        <a:p>
          <a:r>
            <a:rPr lang="zh-CN" altLang="en-US" sz="2000" b="0" i="0" dirty="0" smtClean="0"/>
            <a:t>通过代理中间件将查询语句分发到各个</a:t>
          </a:r>
          <a:r>
            <a:rPr lang="en-US" altLang="zh-CN" sz="2000" b="0" i="0" dirty="0" smtClean="0"/>
            <a:t>slave</a:t>
          </a:r>
          <a:r>
            <a:rPr lang="zh-CN" altLang="en-US" sz="2000" b="0" i="0" dirty="0" smtClean="0"/>
            <a:t>节点进行查询，并汇总结果</a:t>
          </a:r>
          <a:r>
            <a:rPr lang="en-US" altLang="zh-CN" sz="2000" dirty="0" smtClean="0">
              <a:solidFill>
                <a:srgbClr val="555555"/>
              </a:solidFill>
              <a:latin typeface="microsoft yahei" panose="020B0503020204020204" pitchFamily="34" charset="-122"/>
              <a:ea typeface="microsoft yahei" panose="020B0503020204020204" pitchFamily="34" charset="-122"/>
            </a:rPr>
            <a:t> </a:t>
          </a:r>
          <a:r>
            <a:rPr lang="en-US" altLang="zh-CN" sz="1800" dirty="0" smtClean="0">
              <a:solidFill>
                <a:srgbClr val="555555"/>
              </a:solidFill>
              <a:latin typeface="microsoft yahei" panose="020B0503020204020204" pitchFamily="34" charset="-122"/>
              <a:ea typeface="microsoft yahei" panose="020B0503020204020204" pitchFamily="34" charset="-122"/>
            </a:rPr>
            <a:t/>
          </a:r>
          <a:br>
            <a:rPr lang="en-US" altLang="zh-CN" sz="1800" dirty="0" smtClean="0">
              <a:solidFill>
                <a:srgbClr val="555555"/>
              </a:solidFill>
              <a:latin typeface="microsoft yahei" panose="020B0503020204020204" pitchFamily="34" charset="-122"/>
              <a:ea typeface="microsoft yahei" panose="020B0503020204020204" pitchFamily="34" charset="-122"/>
            </a:rPr>
          </a:br>
          <a:endParaRPr lang="zh-CN" altLang="en-US" sz="2000" dirty="0"/>
        </a:p>
      </dgm:t>
    </dgm:pt>
    <dgm:pt modelId="{38D2C7EF-D382-4C7B-B295-1EEB71416BF5}" type="parTrans" cxnId="{79F26C79-2B11-4959-AD88-D96548154D4A}">
      <dgm:prSet/>
      <dgm:spPr/>
      <dgm:t>
        <a:bodyPr/>
        <a:lstStyle/>
        <a:p>
          <a:endParaRPr lang="zh-CN" altLang="en-US"/>
        </a:p>
      </dgm:t>
    </dgm:pt>
    <dgm:pt modelId="{67171073-D574-4765-88E2-B9E906258029}" type="sibTrans" cxnId="{79F26C79-2B11-4959-AD88-D96548154D4A}">
      <dgm:prSet/>
      <dgm:spPr/>
      <dgm:t>
        <a:bodyPr/>
        <a:lstStyle/>
        <a:p>
          <a:endParaRPr lang="zh-CN" altLang="en-US"/>
        </a:p>
      </dgm:t>
    </dgm:pt>
    <dgm:pt modelId="{9D6FEF59-BDA9-4890-B8C0-5D2D1D599E45}" type="pres">
      <dgm:prSet presAssocID="{29E669C3-4EB1-4627-8168-C07A86F8BF86}" presName="Name0" presStyleCnt="0">
        <dgm:presLayoutVars>
          <dgm:dir/>
          <dgm:animLvl val="lvl"/>
          <dgm:resizeHandles val="exact"/>
        </dgm:presLayoutVars>
      </dgm:prSet>
      <dgm:spPr/>
      <dgm:t>
        <a:bodyPr/>
        <a:lstStyle/>
        <a:p>
          <a:endParaRPr lang="zh-CN" altLang="en-US"/>
        </a:p>
      </dgm:t>
    </dgm:pt>
    <dgm:pt modelId="{C2C83D08-4A8F-43B1-9962-C7D1B15A2167}" type="pres">
      <dgm:prSet presAssocID="{8BBAF7D7-2EF6-4EE6-B24C-3C57674E662F}" presName="composite" presStyleCnt="0"/>
      <dgm:spPr/>
    </dgm:pt>
    <dgm:pt modelId="{A8E04263-2EA3-4D02-BC0D-A8FA1EF2A06C}" type="pres">
      <dgm:prSet presAssocID="{8BBAF7D7-2EF6-4EE6-B24C-3C57674E662F}" presName="parTx" presStyleLbl="alignNode1" presStyleIdx="0" presStyleCnt="1" custScaleY="100000" custLinFactY="-100000" custLinFactNeighborX="2171" custLinFactNeighborY="-108938">
        <dgm:presLayoutVars>
          <dgm:chMax val="0"/>
          <dgm:chPref val="0"/>
          <dgm:bulletEnabled val="1"/>
        </dgm:presLayoutVars>
      </dgm:prSet>
      <dgm:spPr/>
      <dgm:t>
        <a:bodyPr/>
        <a:lstStyle/>
        <a:p>
          <a:endParaRPr lang="zh-CN" altLang="en-US"/>
        </a:p>
      </dgm:t>
    </dgm:pt>
    <dgm:pt modelId="{4CCCA35E-A62E-4C3E-BA48-C5A7BC826093}" type="pres">
      <dgm:prSet presAssocID="{8BBAF7D7-2EF6-4EE6-B24C-3C57674E662F}" presName="desTx" presStyleLbl="alignAccFollowNode1" presStyleIdx="0" presStyleCnt="1" custScaleY="100000">
        <dgm:presLayoutVars>
          <dgm:bulletEnabled val="1"/>
        </dgm:presLayoutVars>
      </dgm:prSet>
      <dgm:spPr/>
      <dgm:t>
        <a:bodyPr/>
        <a:lstStyle/>
        <a:p>
          <a:endParaRPr lang="zh-CN" altLang="en-US"/>
        </a:p>
      </dgm:t>
    </dgm:pt>
  </dgm:ptLst>
  <dgm:cxnLst>
    <dgm:cxn modelId="{77CC65BC-D68D-4B9C-9F2C-82A70C153B91}" type="presOf" srcId="{29E669C3-4EB1-4627-8168-C07A86F8BF86}" destId="{9D6FEF59-BDA9-4890-B8C0-5D2D1D599E45}" srcOrd="0" destOrd="0" presId="urn:microsoft.com/office/officeart/2005/8/layout/hList1"/>
    <dgm:cxn modelId="{DAEEFF2D-B0FB-485C-8693-9D2159BC1249}" srcId="{8BBAF7D7-2EF6-4EE6-B24C-3C57674E662F}" destId="{2418B7C4-35C0-44E5-90C4-45E2906CC7B3}" srcOrd="1" destOrd="0" parTransId="{52AC1A4E-C131-4A17-8AC3-9D7D714EA686}" sibTransId="{7E1FE385-3516-4102-870E-9D61693E6F81}"/>
    <dgm:cxn modelId="{13E118B4-8144-41C6-BE56-8CA06F33F3E5}" type="presOf" srcId="{2418B7C4-35C0-44E5-90C4-45E2906CC7B3}" destId="{4CCCA35E-A62E-4C3E-BA48-C5A7BC826093}" srcOrd="0" destOrd="1" presId="urn:microsoft.com/office/officeart/2005/8/layout/hList1"/>
    <dgm:cxn modelId="{AC9B89A6-1751-4BCB-9C65-F1F2EA2F6B40}" type="presOf" srcId="{8BBAF7D7-2EF6-4EE6-B24C-3C57674E662F}" destId="{A8E04263-2EA3-4D02-BC0D-A8FA1EF2A06C}" srcOrd="0" destOrd="0" presId="urn:microsoft.com/office/officeart/2005/8/layout/hList1"/>
    <dgm:cxn modelId="{B2453C11-EFDA-45C1-AA6B-0681F18B461C}" type="presOf" srcId="{81C1A238-1C97-44ED-8060-C33D638E8F2D}" destId="{4CCCA35E-A62E-4C3E-BA48-C5A7BC826093}" srcOrd="0" destOrd="0" presId="urn:microsoft.com/office/officeart/2005/8/layout/hList1"/>
    <dgm:cxn modelId="{79F26C79-2B11-4959-AD88-D96548154D4A}" srcId="{8BBAF7D7-2EF6-4EE6-B24C-3C57674E662F}" destId="{E2957BA2-94E4-4093-948D-3F8639093DE2}" srcOrd="2" destOrd="0" parTransId="{38D2C7EF-D382-4C7B-B295-1EEB71416BF5}" sibTransId="{67171073-D574-4765-88E2-B9E906258029}"/>
    <dgm:cxn modelId="{1E496F22-3242-4731-8146-4EA12B7CEF00}" type="presOf" srcId="{E2957BA2-94E4-4093-948D-3F8639093DE2}" destId="{4CCCA35E-A62E-4C3E-BA48-C5A7BC826093}" srcOrd="0" destOrd="2" presId="urn:microsoft.com/office/officeart/2005/8/layout/hList1"/>
    <dgm:cxn modelId="{23793068-ECB4-49D6-87F1-3DE284169CBE}" srcId="{29E669C3-4EB1-4627-8168-C07A86F8BF86}" destId="{8BBAF7D7-2EF6-4EE6-B24C-3C57674E662F}" srcOrd="0" destOrd="0" parTransId="{0855878B-F0D2-4D85-9F2F-FB190E0A1BFF}" sibTransId="{2CA1BDCC-D635-4DED-AC8F-37DEE5EF5506}"/>
    <dgm:cxn modelId="{B48F4E57-E437-4FDC-9E79-9239A280941B}" srcId="{8BBAF7D7-2EF6-4EE6-B24C-3C57674E662F}" destId="{81C1A238-1C97-44ED-8060-C33D638E8F2D}" srcOrd="0" destOrd="0" parTransId="{662D771F-5872-4755-8210-87774BB98F2D}" sibTransId="{360CD523-55F5-4D60-8EE3-5E8B8566A70B}"/>
    <dgm:cxn modelId="{08875176-B73F-47A1-AB89-1EC9216E3219}" type="presParOf" srcId="{9D6FEF59-BDA9-4890-B8C0-5D2D1D599E45}" destId="{C2C83D08-4A8F-43B1-9962-C7D1B15A2167}" srcOrd="0" destOrd="0" presId="urn:microsoft.com/office/officeart/2005/8/layout/hList1"/>
    <dgm:cxn modelId="{EA7E3E16-626B-48D4-87EA-7153A3757F52}" type="presParOf" srcId="{C2C83D08-4A8F-43B1-9962-C7D1B15A2167}" destId="{A8E04263-2EA3-4D02-BC0D-A8FA1EF2A06C}" srcOrd="0" destOrd="0" presId="urn:microsoft.com/office/officeart/2005/8/layout/hList1"/>
    <dgm:cxn modelId="{AC8C5920-5C7E-4485-BED3-9C94A45BD539}" type="presParOf" srcId="{C2C83D08-4A8F-43B1-9962-C7D1B15A2167}" destId="{4CCCA35E-A62E-4C3E-BA48-C5A7BC82609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E669C3-4EB1-4627-8168-C07A86F8BF8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8BBAF7D7-2EF6-4EE6-B24C-3C57674E662F}">
      <dgm:prSet phldrT="[文本]" custT="1"/>
      <dgm:spPr/>
      <dgm:t>
        <a:bodyPr/>
        <a:lstStyle/>
        <a:p>
          <a:r>
            <a:rPr lang="zh-CN" altLang="en-US" sz="3600" dirty="0" smtClean="0">
              <a:solidFill>
                <a:srgbClr val="555555"/>
              </a:solidFill>
              <a:latin typeface="microsoft yahei" panose="020B0503020204020204" pitchFamily="34" charset="-122"/>
              <a:ea typeface="microsoft yahei" panose="020B0503020204020204" pitchFamily="34" charset="-122"/>
            </a:rPr>
            <a:t>非关系性数据库的应对解决方案</a:t>
          </a:r>
          <a:endParaRPr lang="zh-CN" altLang="en-US" sz="2300" dirty="0"/>
        </a:p>
      </dgm:t>
    </dgm:pt>
    <dgm:pt modelId="{0855878B-F0D2-4D85-9F2F-FB190E0A1BFF}" type="parTrans" cxnId="{23793068-ECB4-49D6-87F1-3DE284169CBE}">
      <dgm:prSet/>
      <dgm:spPr/>
      <dgm:t>
        <a:bodyPr/>
        <a:lstStyle/>
        <a:p>
          <a:endParaRPr lang="zh-CN" altLang="en-US"/>
        </a:p>
      </dgm:t>
    </dgm:pt>
    <dgm:pt modelId="{2CA1BDCC-D635-4DED-AC8F-37DEE5EF5506}" type="sibTrans" cxnId="{23793068-ECB4-49D6-87F1-3DE284169CBE}">
      <dgm:prSet/>
      <dgm:spPr/>
      <dgm:t>
        <a:bodyPr/>
        <a:lstStyle/>
        <a:p>
          <a:endParaRPr lang="zh-CN" altLang="en-US"/>
        </a:p>
      </dgm:t>
    </dgm:pt>
    <dgm:pt modelId="{81C1A238-1C97-44ED-8060-C33D638E8F2D}">
      <dgm:prSet phldrT="[文本]" custT="1"/>
      <dgm:spPr/>
      <dgm:t>
        <a:bodyPr/>
        <a:lstStyle/>
        <a:p>
          <a:r>
            <a:rPr lang="zh-CN" altLang="en-US" sz="2000" b="0" i="0" dirty="0" smtClean="0"/>
            <a:t>通过副本备份保证数据安全性</a:t>
          </a:r>
          <a:endParaRPr lang="zh-CN" altLang="en-US" sz="2000" dirty="0"/>
        </a:p>
      </dgm:t>
    </dgm:pt>
    <dgm:pt modelId="{662D771F-5872-4755-8210-87774BB98F2D}" type="parTrans" cxnId="{B48F4E57-E437-4FDC-9E79-9239A280941B}">
      <dgm:prSet/>
      <dgm:spPr/>
      <dgm:t>
        <a:bodyPr/>
        <a:lstStyle/>
        <a:p>
          <a:endParaRPr lang="zh-CN" altLang="en-US"/>
        </a:p>
      </dgm:t>
    </dgm:pt>
    <dgm:pt modelId="{360CD523-55F5-4D60-8EE3-5E8B8566A70B}" type="sibTrans" cxnId="{B48F4E57-E437-4FDC-9E79-9239A280941B}">
      <dgm:prSet/>
      <dgm:spPr/>
      <dgm:t>
        <a:bodyPr/>
        <a:lstStyle/>
        <a:p>
          <a:endParaRPr lang="zh-CN" altLang="en-US"/>
        </a:p>
      </dgm:t>
    </dgm:pt>
    <dgm:pt modelId="{2418B7C4-35C0-44E5-90C4-45E2906CC7B3}">
      <dgm:prSet phldrT="[文本]" custT="1"/>
      <dgm:spPr/>
      <dgm:t>
        <a:bodyPr/>
        <a:lstStyle/>
        <a:p>
          <a:r>
            <a:rPr lang="zh-CN" altLang="en-US" sz="2000" b="0" i="0" dirty="0" smtClean="0"/>
            <a:t>通过节点竞选机制解决单点问题</a:t>
          </a:r>
          <a:endParaRPr lang="zh-CN" altLang="en-US" sz="2000" dirty="0"/>
        </a:p>
      </dgm:t>
    </dgm:pt>
    <dgm:pt modelId="{52AC1A4E-C131-4A17-8AC3-9D7D714EA686}" type="parTrans" cxnId="{DAEEFF2D-B0FB-485C-8693-9D2159BC1249}">
      <dgm:prSet/>
      <dgm:spPr/>
      <dgm:t>
        <a:bodyPr/>
        <a:lstStyle/>
        <a:p>
          <a:endParaRPr lang="zh-CN" altLang="en-US"/>
        </a:p>
      </dgm:t>
    </dgm:pt>
    <dgm:pt modelId="{7E1FE385-3516-4102-870E-9D61693E6F81}" type="sibTrans" cxnId="{DAEEFF2D-B0FB-485C-8693-9D2159BC1249}">
      <dgm:prSet/>
      <dgm:spPr/>
      <dgm:t>
        <a:bodyPr/>
        <a:lstStyle/>
        <a:p>
          <a:endParaRPr lang="zh-CN" altLang="en-US"/>
        </a:p>
      </dgm:t>
    </dgm:pt>
    <dgm:pt modelId="{E2957BA2-94E4-4093-948D-3F8639093DE2}">
      <dgm:prSet phldrT="[文本]" custT="1"/>
      <dgm:spPr/>
      <dgm:t>
        <a:bodyPr/>
        <a:lstStyle/>
        <a:p>
          <a:r>
            <a:rPr lang="zh-CN" altLang="en-US" sz="2000" b="0" i="0" dirty="0" smtClean="0"/>
            <a:t>先从配置库检索分片信息，然后将请求分发到各个节点，最后由路由节点合并汇总结果</a:t>
          </a:r>
          <a:r>
            <a:rPr lang="en-US" altLang="zh-CN" sz="2000" dirty="0" smtClean="0">
              <a:solidFill>
                <a:srgbClr val="555555"/>
              </a:solidFill>
              <a:latin typeface="microsoft yahei" panose="020B0503020204020204" pitchFamily="34" charset="-122"/>
              <a:ea typeface="microsoft yahei" panose="020B0503020204020204" pitchFamily="34" charset="-122"/>
            </a:rPr>
            <a:t> </a:t>
          </a:r>
          <a:r>
            <a:rPr lang="en-US" altLang="zh-CN" sz="1800" dirty="0" smtClean="0">
              <a:solidFill>
                <a:srgbClr val="555555"/>
              </a:solidFill>
              <a:latin typeface="microsoft yahei" panose="020B0503020204020204" pitchFamily="34" charset="-122"/>
              <a:ea typeface="microsoft yahei" panose="020B0503020204020204" pitchFamily="34" charset="-122"/>
            </a:rPr>
            <a:t/>
          </a:r>
          <a:br>
            <a:rPr lang="en-US" altLang="zh-CN" sz="1800" dirty="0" smtClean="0">
              <a:solidFill>
                <a:srgbClr val="555555"/>
              </a:solidFill>
              <a:latin typeface="microsoft yahei" panose="020B0503020204020204" pitchFamily="34" charset="-122"/>
              <a:ea typeface="microsoft yahei" panose="020B0503020204020204" pitchFamily="34" charset="-122"/>
            </a:rPr>
          </a:br>
          <a:endParaRPr lang="zh-CN" altLang="en-US" sz="2000" dirty="0"/>
        </a:p>
      </dgm:t>
    </dgm:pt>
    <dgm:pt modelId="{38D2C7EF-D382-4C7B-B295-1EEB71416BF5}" type="parTrans" cxnId="{79F26C79-2B11-4959-AD88-D96548154D4A}">
      <dgm:prSet/>
      <dgm:spPr/>
      <dgm:t>
        <a:bodyPr/>
        <a:lstStyle/>
        <a:p>
          <a:endParaRPr lang="zh-CN" altLang="en-US"/>
        </a:p>
      </dgm:t>
    </dgm:pt>
    <dgm:pt modelId="{67171073-D574-4765-88E2-B9E906258029}" type="sibTrans" cxnId="{79F26C79-2B11-4959-AD88-D96548154D4A}">
      <dgm:prSet/>
      <dgm:spPr/>
      <dgm:t>
        <a:bodyPr/>
        <a:lstStyle/>
        <a:p>
          <a:endParaRPr lang="zh-CN" altLang="en-US"/>
        </a:p>
      </dgm:t>
    </dgm:pt>
    <dgm:pt modelId="{9D6FEF59-BDA9-4890-B8C0-5D2D1D599E45}" type="pres">
      <dgm:prSet presAssocID="{29E669C3-4EB1-4627-8168-C07A86F8BF86}" presName="Name0" presStyleCnt="0">
        <dgm:presLayoutVars>
          <dgm:dir/>
          <dgm:animLvl val="lvl"/>
          <dgm:resizeHandles val="exact"/>
        </dgm:presLayoutVars>
      </dgm:prSet>
      <dgm:spPr/>
      <dgm:t>
        <a:bodyPr/>
        <a:lstStyle/>
        <a:p>
          <a:endParaRPr lang="zh-CN" altLang="en-US"/>
        </a:p>
      </dgm:t>
    </dgm:pt>
    <dgm:pt modelId="{C2C83D08-4A8F-43B1-9962-C7D1B15A2167}" type="pres">
      <dgm:prSet presAssocID="{8BBAF7D7-2EF6-4EE6-B24C-3C57674E662F}" presName="composite" presStyleCnt="0"/>
      <dgm:spPr/>
    </dgm:pt>
    <dgm:pt modelId="{A8E04263-2EA3-4D02-BC0D-A8FA1EF2A06C}" type="pres">
      <dgm:prSet presAssocID="{8BBAF7D7-2EF6-4EE6-B24C-3C57674E662F}" presName="parTx" presStyleLbl="alignNode1" presStyleIdx="0" presStyleCnt="1" custScaleY="100000" custLinFactY="-100000" custLinFactNeighborX="2171" custLinFactNeighborY="-108938">
        <dgm:presLayoutVars>
          <dgm:chMax val="0"/>
          <dgm:chPref val="0"/>
          <dgm:bulletEnabled val="1"/>
        </dgm:presLayoutVars>
      </dgm:prSet>
      <dgm:spPr/>
      <dgm:t>
        <a:bodyPr/>
        <a:lstStyle/>
        <a:p>
          <a:endParaRPr lang="zh-CN" altLang="en-US"/>
        </a:p>
      </dgm:t>
    </dgm:pt>
    <dgm:pt modelId="{4CCCA35E-A62E-4C3E-BA48-C5A7BC826093}" type="pres">
      <dgm:prSet presAssocID="{8BBAF7D7-2EF6-4EE6-B24C-3C57674E662F}" presName="desTx" presStyleLbl="alignAccFollowNode1" presStyleIdx="0" presStyleCnt="1" custScaleY="100000">
        <dgm:presLayoutVars>
          <dgm:bulletEnabled val="1"/>
        </dgm:presLayoutVars>
      </dgm:prSet>
      <dgm:spPr/>
      <dgm:t>
        <a:bodyPr/>
        <a:lstStyle/>
        <a:p>
          <a:endParaRPr lang="zh-CN" altLang="en-US"/>
        </a:p>
      </dgm:t>
    </dgm:pt>
  </dgm:ptLst>
  <dgm:cxnLst>
    <dgm:cxn modelId="{DAEEFF2D-B0FB-485C-8693-9D2159BC1249}" srcId="{8BBAF7D7-2EF6-4EE6-B24C-3C57674E662F}" destId="{2418B7C4-35C0-44E5-90C4-45E2906CC7B3}" srcOrd="1" destOrd="0" parTransId="{52AC1A4E-C131-4A17-8AC3-9D7D714EA686}" sibTransId="{7E1FE385-3516-4102-870E-9D61693E6F81}"/>
    <dgm:cxn modelId="{3280AE9F-91DD-408F-9528-8F579EB84729}" type="presOf" srcId="{29E669C3-4EB1-4627-8168-C07A86F8BF86}" destId="{9D6FEF59-BDA9-4890-B8C0-5D2D1D599E45}" srcOrd="0" destOrd="0" presId="urn:microsoft.com/office/officeart/2005/8/layout/hList1"/>
    <dgm:cxn modelId="{0D38DAC8-6A9E-4775-B9C0-01A8A5D318FC}" type="presOf" srcId="{2418B7C4-35C0-44E5-90C4-45E2906CC7B3}" destId="{4CCCA35E-A62E-4C3E-BA48-C5A7BC826093}" srcOrd="0" destOrd="1" presId="urn:microsoft.com/office/officeart/2005/8/layout/hList1"/>
    <dgm:cxn modelId="{79F26C79-2B11-4959-AD88-D96548154D4A}" srcId="{8BBAF7D7-2EF6-4EE6-B24C-3C57674E662F}" destId="{E2957BA2-94E4-4093-948D-3F8639093DE2}" srcOrd="2" destOrd="0" parTransId="{38D2C7EF-D382-4C7B-B295-1EEB71416BF5}" sibTransId="{67171073-D574-4765-88E2-B9E906258029}"/>
    <dgm:cxn modelId="{E7BA4DB8-D871-4451-A662-5C8D945C5808}" type="presOf" srcId="{E2957BA2-94E4-4093-948D-3F8639093DE2}" destId="{4CCCA35E-A62E-4C3E-BA48-C5A7BC826093}" srcOrd="0" destOrd="2" presId="urn:microsoft.com/office/officeart/2005/8/layout/hList1"/>
    <dgm:cxn modelId="{784720D4-9525-4499-B6AC-3ED8BEDEF4E6}" type="presOf" srcId="{8BBAF7D7-2EF6-4EE6-B24C-3C57674E662F}" destId="{A8E04263-2EA3-4D02-BC0D-A8FA1EF2A06C}" srcOrd="0" destOrd="0" presId="urn:microsoft.com/office/officeart/2005/8/layout/hList1"/>
    <dgm:cxn modelId="{23793068-ECB4-49D6-87F1-3DE284169CBE}" srcId="{29E669C3-4EB1-4627-8168-C07A86F8BF86}" destId="{8BBAF7D7-2EF6-4EE6-B24C-3C57674E662F}" srcOrd="0" destOrd="0" parTransId="{0855878B-F0D2-4D85-9F2F-FB190E0A1BFF}" sibTransId="{2CA1BDCC-D635-4DED-AC8F-37DEE5EF5506}"/>
    <dgm:cxn modelId="{BC6A55D8-ED9E-4A70-8D6E-1F88C036431D}" type="presOf" srcId="{81C1A238-1C97-44ED-8060-C33D638E8F2D}" destId="{4CCCA35E-A62E-4C3E-BA48-C5A7BC826093}" srcOrd="0" destOrd="0" presId="urn:microsoft.com/office/officeart/2005/8/layout/hList1"/>
    <dgm:cxn modelId="{B48F4E57-E437-4FDC-9E79-9239A280941B}" srcId="{8BBAF7D7-2EF6-4EE6-B24C-3C57674E662F}" destId="{81C1A238-1C97-44ED-8060-C33D638E8F2D}" srcOrd="0" destOrd="0" parTransId="{662D771F-5872-4755-8210-87774BB98F2D}" sibTransId="{360CD523-55F5-4D60-8EE3-5E8B8566A70B}"/>
    <dgm:cxn modelId="{4093894D-511F-40B0-9363-D8F7E3B0D9E5}" type="presParOf" srcId="{9D6FEF59-BDA9-4890-B8C0-5D2D1D599E45}" destId="{C2C83D08-4A8F-43B1-9962-C7D1B15A2167}" srcOrd="0" destOrd="0" presId="urn:microsoft.com/office/officeart/2005/8/layout/hList1"/>
    <dgm:cxn modelId="{13C200B1-BADF-4EFC-95BD-76FCA2D0FBF8}" type="presParOf" srcId="{C2C83D08-4A8F-43B1-9962-C7D1B15A2167}" destId="{A8E04263-2EA3-4D02-BC0D-A8FA1EF2A06C}" srcOrd="0" destOrd="0" presId="urn:microsoft.com/office/officeart/2005/8/layout/hList1"/>
    <dgm:cxn modelId="{5F228C61-5E8D-45D1-B041-AC3D8402DB49}" type="presParOf" srcId="{C2C83D08-4A8F-43B1-9962-C7D1B15A2167}" destId="{4CCCA35E-A62E-4C3E-BA48-C5A7BC82609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E669C3-4EB1-4627-8168-C07A86F8BF8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8BBAF7D7-2EF6-4EE6-B24C-3C57674E662F}">
      <dgm:prSet phldrT="[文本]" custT="1"/>
      <dgm:spPr/>
      <dgm:t>
        <a:bodyPr/>
        <a:lstStyle/>
        <a:p>
          <a:r>
            <a:rPr lang="zh-CN" altLang="en-US" sz="3600" b="0" i="0" dirty="0" smtClean="0">
              <a:solidFill>
                <a:schemeClr val="tx1"/>
              </a:solidFill>
            </a:rPr>
            <a:t>另辟蹊径</a:t>
          </a:r>
          <a:r>
            <a:rPr lang="en-US" altLang="zh-CN" sz="3600" b="0" i="0" dirty="0" smtClean="0">
              <a:solidFill>
                <a:schemeClr val="tx1"/>
              </a:solidFill>
            </a:rPr>
            <a:t>——</a:t>
          </a:r>
          <a:r>
            <a:rPr lang="zh-CN" altLang="en-US" sz="3600" b="0" i="0" dirty="0" smtClean="0">
              <a:solidFill>
                <a:schemeClr val="tx1"/>
              </a:solidFill>
            </a:rPr>
            <a:t>完全把数据放入内存怎么样？</a:t>
          </a:r>
          <a:endParaRPr lang="zh-CN" altLang="en-US" sz="2300" dirty="0">
            <a:solidFill>
              <a:schemeClr val="tx1"/>
            </a:solidFill>
          </a:endParaRPr>
        </a:p>
      </dgm:t>
    </dgm:pt>
    <dgm:pt modelId="{0855878B-F0D2-4D85-9F2F-FB190E0A1BFF}" type="parTrans" cxnId="{23793068-ECB4-49D6-87F1-3DE284169CBE}">
      <dgm:prSet/>
      <dgm:spPr/>
      <dgm:t>
        <a:bodyPr/>
        <a:lstStyle/>
        <a:p>
          <a:endParaRPr lang="zh-CN" altLang="en-US"/>
        </a:p>
      </dgm:t>
    </dgm:pt>
    <dgm:pt modelId="{2CA1BDCC-D635-4DED-AC8F-37DEE5EF5506}" type="sibTrans" cxnId="{23793068-ECB4-49D6-87F1-3DE284169CBE}">
      <dgm:prSet/>
      <dgm:spPr/>
      <dgm:t>
        <a:bodyPr/>
        <a:lstStyle/>
        <a:p>
          <a:endParaRPr lang="zh-CN" altLang="en-US"/>
        </a:p>
      </dgm:t>
    </dgm:pt>
    <dgm:pt modelId="{81C1A238-1C97-44ED-8060-C33D638E8F2D}">
      <dgm:prSet phldrT="[文本]" custT="1"/>
      <dgm:spPr/>
      <dgm:t>
        <a:bodyPr/>
        <a:lstStyle/>
        <a:p>
          <a:r>
            <a:rPr lang="zh-CN" altLang="en-US" sz="2000" b="0" i="0" dirty="0" smtClean="0"/>
            <a:t>全部放在内存速度问题是解决了，但成本问题上来了。 </a:t>
          </a:r>
          <a:r>
            <a:rPr lang="zh-CN" altLang="en-US" sz="2000" dirty="0" smtClean="0"/>
            <a:t/>
          </a:r>
          <a:br>
            <a:rPr lang="zh-CN" altLang="en-US" sz="2000" dirty="0" smtClean="0"/>
          </a:br>
          <a:r>
            <a:rPr lang="zh-CN" altLang="en-US" sz="2000" b="0" i="0" dirty="0" smtClean="0"/>
            <a:t>为解决数据量大，搜索快的要求，从源头着手分析，通常会从以下方式来寻找方法： </a:t>
          </a:r>
          <a:r>
            <a:rPr lang="zh-CN" altLang="en-US" sz="2000" dirty="0" smtClean="0"/>
            <a:t/>
          </a:r>
          <a:br>
            <a:rPr lang="zh-CN" altLang="en-US" sz="2000" dirty="0" smtClean="0"/>
          </a:br>
          <a:r>
            <a:rPr lang="en-US" altLang="zh-CN" sz="2000" b="0" i="0" dirty="0" smtClean="0">
              <a:solidFill>
                <a:schemeClr val="accent2"/>
              </a:solidFill>
            </a:rPr>
            <a:t>1</a:t>
          </a:r>
          <a:r>
            <a:rPr lang="zh-CN" altLang="en-US" sz="2000" b="0" i="0" dirty="0" smtClean="0">
              <a:solidFill>
                <a:schemeClr val="accent2"/>
              </a:solidFill>
            </a:rPr>
            <a:t>、存储数据时按有序存储</a:t>
          </a:r>
          <a:r>
            <a:rPr lang="zh-CN" altLang="en-US" sz="2000" dirty="0" smtClean="0">
              <a:solidFill>
                <a:schemeClr val="accent2"/>
              </a:solidFill>
            </a:rPr>
            <a:t/>
          </a:r>
          <a:br>
            <a:rPr lang="zh-CN" altLang="en-US" sz="2000" dirty="0" smtClean="0">
              <a:solidFill>
                <a:schemeClr val="accent2"/>
              </a:solidFill>
            </a:rPr>
          </a:br>
          <a:r>
            <a:rPr lang="en-US" altLang="zh-CN" sz="2000" b="0" i="0" dirty="0" smtClean="0">
              <a:solidFill>
                <a:schemeClr val="accent2"/>
              </a:solidFill>
            </a:rPr>
            <a:t>2</a:t>
          </a:r>
          <a:r>
            <a:rPr lang="zh-CN" altLang="en-US" sz="2000" b="0" i="0" dirty="0" smtClean="0">
              <a:solidFill>
                <a:schemeClr val="accent2"/>
              </a:solidFill>
            </a:rPr>
            <a:t>、将数据和索引分离</a:t>
          </a:r>
          <a:r>
            <a:rPr lang="zh-CN" altLang="en-US" sz="2000" dirty="0" smtClean="0">
              <a:solidFill>
                <a:schemeClr val="accent2"/>
              </a:solidFill>
            </a:rPr>
            <a:t/>
          </a:r>
          <a:br>
            <a:rPr lang="zh-CN" altLang="en-US" sz="2000" dirty="0" smtClean="0">
              <a:solidFill>
                <a:schemeClr val="accent2"/>
              </a:solidFill>
            </a:rPr>
          </a:br>
          <a:r>
            <a:rPr lang="en-US" altLang="zh-CN" sz="2000" b="0" i="0" dirty="0" smtClean="0">
              <a:solidFill>
                <a:schemeClr val="accent2"/>
              </a:solidFill>
            </a:rPr>
            <a:t>3</a:t>
          </a:r>
          <a:r>
            <a:rPr lang="zh-CN" altLang="en-US" sz="2000" b="0" i="0" dirty="0" smtClean="0">
              <a:solidFill>
                <a:schemeClr val="accent2"/>
              </a:solidFill>
            </a:rPr>
            <a:t>、压缩数据</a:t>
          </a:r>
          <a:r>
            <a:rPr lang="zh-CN" altLang="en-US" sz="2000" dirty="0" smtClean="0"/>
            <a:t/>
          </a:r>
          <a:br>
            <a:rPr lang="zh-CN" altLang="en-US" sz="2000" dirty="0" smtClean="0"/>
          </a:br>
          <a:r>
            <a:rPr lang="zh-CN" altLang="en-US" sz="2000" b="0" i="0" dirty="0" smtClean="0"/>
            <a:t>这就引出了</a:t>
          </a:r>
          <a:r>
            <a:rPr lang="en-US" altLang="zh-CN" sz="2800" b="1" i="0" dirty="0" err="1" smtClean="0">
              <a:solidFill>
                <a:schemeClr val="accent2"/>
              </a:solidFill>
            </a:rPr>
            <a:t>Elasticsearch</a:t>
          </a:r>
          <a:r>
            <a:rPr lang="en-US" altLang="zh-CN" sz="1800" dirty="0" smtClean="0">
              <a:solidFill>
                <a:srgbClr val="555555"/>
              </a:solidFill>
              <a:latin typeface="microsoft yahei" panose="020B0503020204020204" pitchFamily="34" charset="-122"/>
              <a:ea typeface="microsoft yahei" panose="020B0503020204020204" pitchFamily="34" charset="-122"/>
            </a:rPr>
            <a:t/>
          </a:r>
          <a:br>
            <a:rPr lang="en-US" altLang="zh-CN" sz="1800" dirty="0" smtClean="0">
              <a:solidFill>
                <a:srgbClr val="555555"/>
              </a:solidFill>
              <a:latin typeface="microsoft yahei" panose="020B0503020204020204" pitchFamily="34" charset="-122"/>
              <a:ea typeface="microsoft yahei" panose="020B0503020204020204" pitchFamily="34" charset="-122"/>
            </a:rPr>
          </a:br>
          <a:endParaRPr lang="zh-CN" altLang="en-US" sz="2000" dirty="0"/>
        </a:p>
      </dgm:t>
    </dgm:pt>
    <dgm:pt modelId="{662D771F-5872-4755-8210-87774BB98F2D}" type="parTrans" cxnId="{B48F4E57-E437-4FDC-9E79-9239A280941B}">
      <dgm:prSet/>
      <dgm:spPr/>
      <dgm:t>
        <a:bodyPr/>
        <a:lstStyle/>
        <a:p>
          <a:endParaRPr lang="zh-CN" altLang="en-US"/>
        </a:p>
      </dgm:t>
    </dgm:pt>
    <dgm:pt modelId="{360CD523-55F5-4D60-8EE3-5E8B8566A70B}" type="sibTrans" cxnId="{B48F4E57-E437-4FDC-9E79-9239A280941B}">
      <dgm:prSet/>
      <dgm:spPr/>
      <dgm:t>
        <a:bodyPr/>
        <a:lstStyle/>
        <a:p>
          <a:endParaRPr lang="zh-CN" altLang="en-US"/>
        </a:p>
      </dgm:t>
    </dgm:pt>
    <dgm:pt modelId="{9D6FEF59-BDA9-4890-B8C0-5D2D1D599E45}" type="pres">
      <dgm:prSet presAssocID="{29E669C3-4EB1-4627-8168-C07A86F8BF86}" presName="Name0" presStyleCnt="0">
        <dgm:presLayoutVars>
          <dgm:dir/>
          <dgm:animLvl val="lvl"/>
          <dgm:resizeHandles val="exact"/>
        </dgm:presLayoutVars>
      </dgm:prSet>
      <dgm:spPr/>
      <dgm:t>
        <a:bodyPr/>
        <a:lstStyle/>
        <a:p>
          <a:endParaRPr lang="zh-CN" altLang="en-US"/>
        </a:p>
      </dgm:t>
    </dgm:pt>
    <dgm:pt modelId="{C2C83D08-4A8F-43B1-9962-C7D1B15A2167}" type="pres">
      <dgm:prSet presAssocID="{8BBAF7D7-2EF6-4EE6-B24C-3C57674E662F}" presName="composite" presStyleCnt="0"/>
      <dgm:spPr/>
    </dgm:pt>
    <dgm:pt modelId="{A8E04263-2EA3-4D02-BC0D-A8FA1EF2A06C}" type="pres">
      <dgm:prSet presAssocID="{8BBAF7D7-2EF6-4EE6-B24C-3C57674E662F}" presName="parTx" presStyleLbl="alignNode1" presStyleIdx="0" presStyleCnt="1" custScaleY="100000" custLinFactY="-100000" custLinFactNeighborX="2171" custLinFactNeighborY="-108938">
        <dgm:presLayoutVars>
          <dgm:chMax val="0"/>
          <dgm:chPref val="0"/>
          <dgm:bulletEnabled val="1"/>
        </dgm:presLayoutVars>
      </dgm:prSet>
      <dgm:spPr/>
      <dgm:t>
        <a:bodyPr/>
        <a:lstStyle/>
        <a:p>
          <a:endParaRPr lang="zh-CN" altLang="en-US"/>
        </a:p>
      </dgm:t>
    </dgm:pt>
    <dgm:pt modelId="{4CCCA35E-A62E-4C3E-BA48-C5A7BC826093}" type="pres">
      <dgm:prSet presAssocID="{8BBAF7D7-2EF6-4EE6-B24C-3C57674E662F}" presName="desTx" presStyleLbl="alignAccFollowNode1" presStyleIdx="0" presStyleCnt="1" custScaleY="100000">
        <dgm:presLayoutVars>
          <dgm:bulletEnabled val="1"/>
        </dgm:presLayoutVars>
      </dgm:prSet>
      <dgm:spPr/>
      <dgm:t>
        <a:bodyPr/>
        <a:lstStyle/>
        <a:p>
          <a:endParaRPr lang="zh-CN" altLang="en-US"/>
        </a:p>
      </dgm:t>
    </dgm:pt>
  </dgm:ptLst>
  <dgm:cxnLst>
    <dgm:cxn modelId="{8673ACD7-5DED-495B-84E0-BD497C52225E}" type="presOf" srcId="{8BBAF7D7-2EF6-4EE6-B24C-3C57674E662F}" destId="{A8E04263-2EA3-4D02-BC0D-A8FA1EF2A06C}" srcOrd="0" destOrd="0" presId="urn:microsoft.com/office/officeart/2005/8/layout/hList1"/>
    <dgm:cxn modelId="{45F097FF-DBF0-45D4-AE65-D3705F6604F6}" type="presOf" srcId="{81C1A238-1C97-44ED-8060-C33D638E8F2D}" destId="{4CCCA35E-A62E-4C3E-BA48-C5A7BC826093}" srcOrd="0" destOrd="0" presId="urn:microsoft.com/office/officeart/2005/8/layout/hList1"/>
    <dgm:cxn modelId="{B48F4E57-E437-4FDC-9E79-9239A280941B}" srcId="{8BBAF7D7-2EF6-4EE6-B24C-3C57674E662F}" destId="{81C1A238-1C97-44ED-8060-C33D638E8F2D}" srcOrd="0" destOrd="0" parTransId="{662D771F-5872-4755-8210-87774BB98F2D}" sibTransId="{360CD523-55F5-4D60-8EE3-5E8B8566A70B}"/>
    <dgm:cxn modelId="{03590960-F78C-4F3E-8D27-CB29C01ECE1E}" type="presOf" srcId="{29E669C3-4EB1-4627-8168-C07A86F8BF86}" destId="{9D6FEF59-BDA9-4890-B8C0-5D2D1D599E45}" srcOrd="0" destOrd="0" presId="urn:microsoft.com/office/officeart/2005/8/layout/hList1"/>
    <dgm:cxn modelId="{23793068-ECB4-49D6-87F1-3DE284169CBE}" srcId="{29E669C3-4EB1-4627-8168-C07A86F8BF86}" destId="{8BBAF7D7-2EF6-4EE6-B24C-3C57674E662F}" srcOrd="0" destOrd="0" parTransId="{0855878B-F0D2-4D85-9F2F-FB190E0A1BFF}" sibTransId="{2CA1BDCC-D635-4DED-AC8F-37DEE5EF5506}"/>
    <dgm:cxn modelId="{4815C795-2E60-40A8-B1CE-11113412FA13}" type="presParOf" srcId="{9D6FEF59-BDA9-4890-B8C0-5D2D1D599E45}" destId="{C2C83D08-4A8F-43B1-9962-C7D1B15A2167}" srcOrd="0" destOrd="0" presId="urn:microsoft.com/office/officeart/2005/8/layout/hList1"/>
    <dgm:cxn modelId="{720B8223-DC63-478F-9F41-633452502582}" type="presParOf" srcId="{C2C83D08-4A8F-43B1-9962-C7D1B15A2167}" destId="{A8E04263-2EA3-4D02-BC0D-A8FA1EF2A06C}" srcOrd="0" destOrd="0" presId="urn:microsoft.com/office/officeart/2005/8/layout/hList1"/>
    <dgm:cxn modelId="{ECB1DB25-E7FF-40CC-8E2E-30360EBBEF3D}" type="presParOf" srcId="{C2C83D08-4A8F-43B1-9962-C7D1B15A2167}" destId="{4CCCA35E-A62E-4C3E-BA48-C5A7BC82609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1D4258-A57E-42A1-B756-06B45FB76E3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D86604FC-ACA6-4268-822B-330D842F0E0A}">
      <dgm:prSet phldrT="[文本]"/>
      <dgm:spPr/>
      <dgm:t>
        <a:bodyPr/>
        <a:lstStyle/>
        <a:p>
          <a:r>
            <a:rPr lang="en-US" b="0" i="0" dirty="0" smtClean="0"/>
            <a:t>ES</a:t>
          </a:r>
          <a:r>
            <a:rPr lang="zh-CN" altLang="en-US" b="0" i="0" dirty="0" smtClean="0"/>
            <a:t>定义</a:t>
          </a:r>
          <a:endParaRPr lang="zh-CN" altLang="en-US" dirty="0"/>
        </a:p>
      </dgm:t>
    </dgm:pt>
    <dgm:pt modelId="{E9F5A957-2596-4445-A0C6-2CFC1B852CB6}" type="parTrans" cxnId="{639937AB-146E-46C4-8252-8E673250CF1A}">
      <dgm:prSet/>
      <dgm:spPr/>
      <dgm:t>
        <a:bodyPr/>
        <a:lstStyle/>
        <a:p>
          <a:endParaRPr lang="zh-CN" altLang="en-US"/>
        </a:p>
      </dgm:t>
    </dgm:pt>
    <dgm:pt modelId="{951AFF8A-BCB3-411E-AC6B-6D75FB76D409}" type="sibTrans" cxnId="{639937AB-146E-46C4-8252-8E673250CF1A}">
      <dgm:prSet/>
      <dgm:spPr/>
      <dgm:t>
        <a:bodyPr/>
        <a:lstStyle/>
        <a:p>
          <a:endParaRPr lang="zh-CN" altLang="en-US"/>
        </a:p>
      </dgm:t>
    </dgm:pt>
    <dgm:pt modelId="{020EC611-DA96-47F8-8D35-D19A11AEA832}">
      <dgm:prSet phldrT="[文本]" custT="1"/>
      <dgm:spPr/>
      <dgm:t>
        <a:bodyPr/>
        <a:lstStyle/>
        <a:p>
          <a:r>
            <a:rPr lang="zh-CN" altLang="en-US" sz="1400" b="0" i="0" dirty="0" smtClean="0"/>
            <a:t>是一个开源的高扩展的分布式全文检索引擎，它可以近乎实时的存储、检索数据；本身扩展性很好，可以扩展到上百台服务器，处理</a:t>
          </a:r>
          <a:r>
            <a:rPr lang="en-US" altLang="zh-CN" sz="1400" b="0" i="0" dirty="0" smtClean="0"/>
            <a:t>PB</a:t>
          </a:r>
          <a:r>
            <a:rPr lang="zh-CN" altLang="en-US" sz="1400" b="0" i="0" dirty="0" smtClean="0"/>
            <a:t>级别的数据</a:t>
          </a:r>
          <a:endParaRPr lang="zh-CN" altLang="en-US" sz="1400" dirty="0"/>
        </a:p>
      </dgm:t>
    </dgm:pt>
    <dgm:pt modelId="{117D481D-0AD5-4169-B7D3-FF1602072DBF}" type="parTrans" cxnId="{7B25BE94-6EF4-411C-BA7B-5097F511326C}">
      <dgm:prSet/>
      <dgm:spPr/>
      <dgm:t>
        <a:bodyPr/>
        <a:lstStyle/>
        <a:p>
          <a:endParaRPr lang="zh-CN" altLang="en-US"/>
        </a:p>
      </dgm:t>
    </dgm:pt>
    <dgm:pt modelId="{443BBCC3-659B-44B1-AD12-8EEDBA624473}" type="sibTrans" cxnId="{7B25BE94-6EF4-411C-BA7B-5097F511326C}">
      <dgm:prSet/>
      <dgm:spPr/>
      <dgm:t>
        <a:bodyPr/>
        <a:lstStyle/>
        <a:p>
          <a:endParaRPr lang="zh-CN" altLang="en-US"/>
        </a:p>
      </dgm:t>
    </dgm:pt>
    <dgm:pt modelId="{4D3F84E2-7231-4BCD-AD68-69F2072442FA}">
      <dgm:prSet phldrT="[文本]" custT="1"/>
      <dgm:spPr/>
      <dgm:t>
        <a:bodyPr/>
        <a:lstStyle/>
        <a:p>
          <a:r>
            <a:rPr lang="zh-CN" altLang="en-US" sz="1400" b="0" i="0" dirty="0" smtClean="0"/>
            <a:t>使用</a:t>
          </a:r>
          <a:r>
            <a:rPr lang="en-US" altLang="zh-CN" sz="1400" b="1" i="0" dirty="0" smtClean="0">
              <a:hlinkClick xmlns:r="http://schemas.openxmlformats.org/officeDocument/2006/relationships" r:id="rId1" tooltip="Java SE知识库"/>
            </a:rPr>
            <a:t>Java</a:t>
          </a:r>
          <a:r>
            <a:rPr lang="zh-CN" altLang="en-US" sz="1400" b="0" i="0" dirty="0" smtClean="0"/>
            <a:t>开发并使用</a:t>
          </a:r>
          <a:r>
            <a:rPr lang="en-US" altLang="zh-CN" sz="1400" b="0" i="0" dirty="0" err="1" smtClean="0"/>
            <a:t>Lucene</a:t>
          </a:r>
          <a:r>
            <a:rPr lang="zh-CN" altLang="en-US" sz="1400" b="0" i="0" dirty="0" smtClean="0"/>
            <a:t>作为其核心来实现所有索引和搜索的功能，但是它的目的是通过简单的</a:t>
          </a:r>
          <a:r>
            <a:rPr lang="en-US" altLang="zh-CN" sz="1400" b="0" i="0" dirty="0" err="1" smtClean="0"/>
            <a:t>RESTful</a:t>
          </a:r>
          <a:r>
            <a:rPr lang="en-US" altLang="zh-CN" sz="1400" b="0" i="0" dirty="0" smtClean="0"/>
            <a:t> API</a:t>
          </a:r>
          <a:r>
            <a:rPr lang="zh-CN" altLang="en-US" sz="1400" b="0" i="0" dirty="0" smtClean="0"/>
            <a:t>来隐藏</a:t>
          </a:r>
          <a:r>
            <a:rPr lang="en-US" altLang="zh-CN" sz="1400" b="0" i="0" dirty="0" err="1" smtClean="0"/>
            <a:t>Lucene</a:t>
          </a:r>
          <a:r>
            <a:rPr lang="zh-CN" altLang="en-US" sz="1400" b="0" i="0" dirty="0" smtClean="0"/>
            <a:t>的复杂性，从而让全文搜索变得简单</a:t>
          </a:r>
          <a:endParaRPr lang="zh-CN" altLang="en-US" sz="1400" dirty="0"/>
        </a:p>
      </dgm:t>
    </dgm:pt>
    <dgm:pt modelId="{6E553371-2A7F-42E6-B108-68852426D8E3}" type="parTrans" cxnId="{29E1204E-079D-4E07-BBB7-2849B78D63BD}">
      <dgm:prSet/>
      <dgm:spPr/>
      <dgm:t>
        <a:bodyPr/>
        <a:lstStyle/>
        <a:p>
          <a:endParaRPr lang="zh-CN" altLang="en-US"/>
        </a:p>
      </dgm:t>
    </dgm:pt>
    <dgm:pt modelId="{68291F08-12F0-4AD2-B90D-2FA5C857507E}" type="sibTrans" cxnId="{29E1204E-079D-4E07-BBB7-2849B78D63BD}">
      <dgm:prSet/>
      <dgm:spPr/>
      <dgm:t>
        <a:bodyPr/>
        <a:lstStyle/>
        <a:p>
          <a:endParaRPr lang="zh-CN" altLang="en-US"/>
        </a:p>
      </dgm:t>
    </dgm:pt>
    <dgm:pt modelId="{C3393B36-8385-41DC-A370-D6324138B6A7}">
      <dgm:prSet phldrT="[文本]"/>
      <dgm:spPr/>
      <dgm:t>
        <a:bodyPr/>
        <a:lstStyle/>
        <a:p>
          <a:r>
            <a:rPr lang="en-US" b="0" i="0" dirty="0" err="1" smtClean="0"/>
            <a:t>Lucene</a:t>
          </a:r>
          <a:r>
            <a:rPr lang="zh-CN" altLang="en-US" b="0" i="0" dirty="0" smtClean="0"/>
            <a:t>与</a:t>
          </a:r>
          <a:r>
            <a:rPr lang="en-US" b="0" i="0" dirty="0" smtClean="0"/>
            <a:t>ES</a:t>
          </a:r>
          <a:r>
            <a:rPr lang="zh-CN" altLang="en-US" b="0" i="0" dirty="0" smtClean="0"/>
            <a:t>关系</a:t>
          </a:r>
          <a:endParaRPr lang="zh-CN" altLang="en-US" dirty="0"/>
        </a:p>
      </dgm:t>
    </dgm:pt>
    <dgm:pt modelId="{96DBA052-C551-4633-9169-0F1EDDFDB0D2}" type="parTrans" cxnId="{09D0F5C2-7239-47AE-824F-BFAF0371F8DD}">
      <dgm:prSet/>
      <dgm:spPr/>
      <dgm:t>
        <a:bodyPr/>
        <a:lstStyle/>
        <a:p>
          <a:endParaRPr lang="zh-CN" altLang="en-US"/>
        </a:p>
      </dgm:t>
    </dgm:pt>
    <dgm:pt modelId="{5D1D55A0-438D-477A-B308-2FFD7AAD36F8}" type="sibTrans" cxnId="{09D0F5C2-7239-47AE-824F-BFAF0371F8DD}">
      <dgm:prSet/>
      <dgm:spPr/>
      <dgm:t>
        <a:bodyPr/>
        <a:lstStyle/>
        <a:p>
          <a:endParaRPr lang="zh-CN" altLang="en-US"/>
        </a:p>
      </dgm:t>
    </dgm:pt>
    <dgm:pt modelId="{423AF2D5-EFA1-4C01-A7B6-83CB689D212B}">
      <dgm:prSet phldrT="[文本]" custT="1"/>
      <dgm:spPr/>
      <dgm:t>
        <a:bodyPr/>
        <a:lstStyle/>
        <a:p>
          <a:r>
            <a:rPr lang="en-US" altLang="zh-CN" sz="1400" b="0" i="0" dirty="0" err="1" smtClean="0"/>
            <a:t>Lucene</a:t>
          </a:r>
          <a:r>
            <a:rPr lang="zh-CN" altLang="en-US" sz="1400" b="0" i="0" dirty="0" smtClean="0"/>
            <a:t>只是一个库。想要使用它，你必须使用</a:t>
          </a:r>
          <a:r>
            <a:rPr lang="en-US" altLang="zh-CN" sz="1400" b="0" i="0" dirty="0" smtClean="0"/>
            <a:t>Java</a:t>
          </a:r>
          <a:r>
            <a:rPr lang="zh-CN" altLang="en-US" sz="1400" b="0" i="0" dirty="0" smtClean="0"/>
            <a:t>来作为开发语言并将其直接集成到你的应用中，更糟糕的是，</a:t>
          </a:r>
          <a:r>
            <a:rPr lang="en-US" altLang="zh-CN" sz="1400" b="0" i="0" dirty="0" err="1" smtClean="0"/>
            <a:t>Lucene</a:t>
          </a:r>
          <a:r>
            <a:rPr lang="zh-CN" altLang="en-US" sz="1400" b="0" i="0" dirty="0" smtClean="0"/>
            <a:t>非常复杂，你需要深入了解检索的相关知识来理解它是如何工作的</a:t>
          </a:r>
          <a:endParaRPr lang="zh-CN" altLang="en-US" sz="1400" dirty="0"/>
        </a:p>
      </dgm:t>
    </dgm:pt>
    <dgm:pt modelId="{07CFB3CD-CF51-45CF-8964-F75D01C1309B}" type="parTrans" cxnId="{382A9516-F1B6-4E47-8B66-9F55FCC84859}">
      <dgm:prSet/>
      <dgm:spPr/>
      <dgm:t>
        <a:bodyPr/>
        <a:lstStyle/>
        <a:p>
          <a:endParaRPr lang="zh-CN" altLang="en-US"/>
        </a:p>
      </dgm:t>
    </dgm:pt>
    <dgm:pt modelId="{09639213-CE6C-4D6A-A866-AC360F4AAB03}" type="sibTrans" cxnId="{382A9516-F1B6-4E47-8B66-9F55FCC84859}">
      <dgm:prSet/>
      <dgm:spPr/>
      <dgm:t>
        <a:bodyPr/>
        <a:lstStyle/>
        <a:p>
          <a:endParaRPr lang="zh-CN" altLang="en-US"/>
        </a:p>
      </dgm:t>
    </dgm:pt>
    <dgm:pt modelId="{F333FA59-0382-44F4-B159-2919090E8BD7}">
      <dgm:prSet phldrT="[文本]"/>
      <dgm:spPr/>
      <dgm:t>
        <a:bodyPr/>
        <a:lstStyle/>
        <a:p>
          <a:r>
            <a:rPr lang="en-US" altLang="zh-CN" b="0" i="0" dirty="0" smtClean="0"/>
            <a:t>ES</a:t>
          </a:r>
          <a:r>
            <a:rPr lang="zh-CN" altLang="en-US" b="0" i="0" dirty="0" smtClean="0"/>
            <a:t>主要解决问题</a:t>
          </a:r>
          <a:endParaRPr lang="zh-CN" altLang="en-US" dirty="0"/>
        </a:p>
      </dgm:t>
    </dgm:pt>
    <dgm:pt modelId="{4C660489-67EF-40E9-857B-B44B9EBEA433}" type="parTrans" cxnId="{5033CBB0-5CD9-4D1C-80E9-F52CCF283694}">
      <dgm:prSet/>
      <dgm:spPr/>
      <dgm:t>
        <a:bodyPr/>
        <a:lstStyle/>
        <a:p>
          <a:endParaRPr lang="zh-CN" altLang="en-US"/>
        </a:p>
      </dgm:t>
    </dgm:pt>
    <dgm:pt modelId="{E254895E-3E20-4FC0-B494-E8E1997A7806}" type="sibTrans" cxnId="{5033CBB0-5CD9-4D1C-80E9-F52CCF283694}">
      <dgm:prSet/>
      <dgm:spPr/>
      <dgm:t>
        <a:bodyPr/>
        <a:lstStyle/>
        <a:p>
          <a:endParaRPr lang="zh-CN" altLang="en-US"/>
        </a:p>
      </dgm:t>
    </dgm:pt>
    <dgm:pt modelId="{5FEE5F90-67C2-46A1-ADC1-1C23CA10A6A5}">
      <dgm:prSet phldrT="[文本]" custT="1"/>
      <dgm:spPr/>
      <dgm:t>
        <a:bodyPr/>
        <a:lstStyle/>
        <a:p>
          <a:r>
            <a:rPr lang="zh-CN" altLang="en-US" sz="1400" b="0" i="0" dirty="0" smtClean="0"/>
            <a:t>检索相关数据</a:t>
          </a:r>
          <a:endParaRPr lang="zh-CN" altLang="en-US" sz="1400" dirty="0"/>
        </a:p>
      </dgm:t>
    </dgm:pt>
    <dgm:pt modelId="{48915A9F-AF89-406A-8683-1FBB334362B0}" type="parTrans" cxnId="{C9F1A205-C89F-4910-B1FE-2F9869F1334A}">
      <dgm:prSet/>
      <dgm:spPr/>
      <dgm:t>
        <a:bodyPr/>
        <a:lstStyle/>
        <a:p>
          <a:endParaRPr lang="zh-CN" altLang="en-US"/>
        </a:p>
      </dgm:t>
    </dgm:pt>
    <dgm:pt modelId="{F81A2738-C44A-4655-958C-A22C5902CDF6}" type="sibTrans" cxnId="{C9F1A205-C89F-4910-B1FE-2F9869F1334A}">
      <dgm:prSet/>
      <dgm:spPr/>
      <dgm:t>
        <a:bodyPr/>
        <a:lstStyle/>
        <a:p>
          <a:endParaRPr lang="zh-CN" altLang="en-US"/>
        </a:p>
      </dgm:t>
    </dgm:pt>
    <dgm:pt modelId="{C708C4D9-9AAB-4811-B44F-00C47785C8CD}">
      <dgm:prSet phldrT="[文本]" custT="1"/>
      <dgm:spPr/>
      <dgm:t>
        <a:bodyPr/>
        <a:lstStyle/>
        <a:p>
          <a:r>
            <a:rPr lang="zh-CN" altLang="en-US" sz="1400" b="0" i="0" dirty="0" smtClean="0"/>
            <a:t>返回统计结果</a:t>
          </a:r>
          <a:endParaRPr lang="zh-CN" altLang="en-US" sz="1400" dirty="0"/>
        </a:p>
      </dgm:t>
    </dgm:pt>
    <dgm:pt modelId="{9ED1A577-B817-4FF4-A9DA-CE6E3974E0BD}" type="parTrans" cxnId="{E6684A81-A867-4D4C-85F0-690F1D6AB1B4}">
      <dgm:prSet/>
      <dgm:spPr/>
      <dgm:t>
        <a:bodyPr/>
        <a:lstStyle/>
        <a:p>
          <a:endParaRPr lang="zh-CN" altLang="en-US"/>
        </a:p>
      </dgm:t>
    </dgm:pt>
    <dgm:pt modelId="{1644AB44-1ED3-4F68-9A30-3DC0C9751C0E}" type="sibTrans" cxnId="{E6684A81-A867-4D4C-85F0-690F1D6AB1B4}">
      <dgm:prSet/>
      <dgm:spPr/>
      <dgm:t>
        <a:bodyPr/>
        <a:lstStyle/>
        <a:p>
          <a:endParaRPr lang="zh-CN" altLang="en-US"/>
        </a:p>
      </dgm:t>
    </dgm:pt>
    <dgm:pt modelId="{EB2232DE-28D5-4928-9F0E-237EA87C7F51}">
      <dgm:prSet phldrT="[文本]" custT="1"/>
      <dgm:spPr/>
      <dgm:t>
        <a:bodyPr/>
        <a:lstStyle/>
        <a:p>
          <a:r>
            <a:rPr lang="zh-CN" altLang="en-US" sz="1400" b="0" i="0" dirty="0" smtClean="0"/>
            <a:t>速度要快</a:t>
          </a:r>
          <a:endParaRPr lang="zh-CN" altLang="en-US" sz="1400" dirty="0"/>
        </a:p>
      </dgm:t>
    </dgm:pt>
    <dgm:pt modelId="{C52F4CF1-318B-4518-A91E-55673B62C70D}" type="parTrans" cxnId="{C6421F68-F3B9-4D82-BF6E-7D63F63E5298}">
      <dgm:prSet/>
      <dgm:spPr/>
      <dgm:t>
        <a:bodyPr/>
        <a:lstStyle/>
        <a:p>
          <a:endParaRPr lang="zh-CN" altLang="en-US"/>
        </a:p>
      </dgm:t>
    </dgm:pt>
    <dgm:pt modelId="{797A7D5F-AA81-4436-B4A8-9203D4657FB3}" type="sibTrans" cxnId="{C6421F68-F3B9-4D82-BF6E-7D63F63E5298}">
      <dgm:prSet/>
      <dgm:spPr/>
      <dgm:t>
        <a:bodyPr/>
        <a:lstStyle/>
        <a:p>
          <a:endParaRPr lang="zh-CN" altLang="en-US"/>
        </a:p>
      </dgm:t>
    </dgm:pt>
    <dgm:pt modelId="{53F60B9B-49E7-4FAB-B89D-CDD1549FB234}" type="pres">
      <dgm:prSet presAssocID="{C81D4258-A57E-42A1-B756-06B45FB76E3C}" presName="Name0" presStyleCnt="0">
        <dgm:presLayoutVars>
          <dgm:dir/>
          <dgm:animLvl val="lvl"/>
          <dgm:resizeHandles val="exact"/>
        </dgm:presLayoutVars>
      </dgm:prSet>
      <dgm:spPr/>
      <dgm:t>
        <a:bodyPr/>
        <a:lstStyle/>
        <a:p>
          <a:endParaRPr lang="zh-CN" altLang="en-US"/>
        </a:p>
      </dgm:t>
    </dgm:pt>
    <dgm:pt modelId="{7C09259D-03C1-41DD-8FF1-71F2B94FA5C2}" type="pres">
      <dgm:prSet presAssocID="{D86604FC-ACA6-4268-822B-330D842F0E0A}" presName="linNode" presStyleCnt="0"/>
      <dgm:spPr/>
    </dgm:pt>
    <dgm:pt modelId="{3ED64ADE-240F-4390-A3DE-E64CCE2DB9F7}" type="pres">
      <dgm:prSet presAssocID="{D86604FC-ACA6-4268-822B-330D842F0E0A}" presName="parentText" presStyleLbl="node1" presStyleIdx="0" presStyleCnt="3" custScaleX="92247" custScaleY="79700">
        <dgm:presLayoutVars>
          <dgm:chMax val="1"/>
          <dgm:bulletEnabled val="1"/>
        </dgm:presLayoutVars>
      </dgm:prSet>
      <dgm:spPr/>
      <dgm:t>
        <a:bodyPr/>
        <a:lstStyle/>
        <a:p>
          <a:endParaRPr lang="zh-CN" altLang="en-US"/>
        </a:p>
      </dgm:t>
    </dgm:pt>
    <dgm:pt modelId="{9A1293F1-D205-43B9-BEDE-FD7089685727}" type="pres">
      <dgm:prSet presAssocID="{D86604FC-ACA6-4268-822B-330D842F0E0A}" presName="descendantText" presStyleLbl="alignAccFollowNode1" presStyleIdx="0" presStyleCnt="3">
        <dgm:presLayoutVars>
          <dgm:bulletEnabled val="1"/>
        </dgm:presLayoutVars>
      </dgm:prSet>
      <dgm:spPr/>
      <dgm:t>
        <a:bodyPr/>
        <a:lstStyle/>
        <a:p>
          <a:endParaRPr lang="zh-CN" altLang="en-US"/>
        </a:p>
      </dgm:t>
    </dgm:pt>
    <dgm:pt modelId="{26B36821-6EC2-44ED-99DB-4CFB23B244B0}" type="pres">
      <dgm:prSet presAssocID="{951AFF8A-BCB3-411E-AC6B-6D75FB76D409}" presName="sp" presStyleCnt="0"/>
      <dgm:spPr/>
    </dgm:pt>
    <dgm:pt modelId="{E1F7CF30-7584-4E7E-A6E9-2536F5798A79}" type="pres">
      <dgm:prSet presAssocID="{C3393B36-8385-41DC-A370-D6324138B6A7}" presName="linNode" presStyleCnt="0"/>
      <dgm:spPr/>
    </dgm:pt>
    <dgm:pt modelId="{42625637-D26C-44E4-89D8-1EE012E9CCDA}" type="pres">
      <dgm:prSet presAssocID="{C3393B36-8385-41DC-A370-D6324138B6A7}" presName="parentText" presStyleLbl="node1" presStyleIdx="1" presStyleCnt="3" custScaleX="91364" custScaleY="76796">
        <dgm:presLayoutVars>
          <dgm:chMax val="1"/>
          <dgm:bulletEnabled val="1"/>
        </dgm:presLayoutVars>
      </dgm:prSet>
      <dgm:spPr/>
      <dgm:t>
        <a:bodyPr/>
        <a:lstStyle/>
        <a:p>
          <a:endParaRPr lang="zh-CN" altLang="en-US"/>
        </a:p>
      </dgm:t>
    </dgm:pt>
    <dgm:pt modelId="{D0F60BE3-8CBC-493C-B5FF-F80BB28763D1}" type="pres">
      <dgm:prSet presAssocID="{C3393B36-8385-41DC-A370-D6324138B6A7}" presName="descendantText" presStyleLbl="alignAccFollowNode1" presStyleIdx="1" presStyleCnt="3">
        <dgm:presLayoutVars>
          <dgm:bulletEnabled val="1"/>
        </dgm:presLayoutVars>
      </dgm:prSet>
      <dgm:spPr/>
      <dgm:t>
        <a:bodyPr/>
        <a:lstStyle/>
        <a:p>
          <a:endParaRPr lang="zh-CN" altLang="en-US"/>
        </a:p>
      </dgm:t>
    </dgm:pt>
    <dgm:pt modelId="{0F807CD2-45ED-44AD-BBC1-324BC412DE26}" type="pres">
      <dgm:prSet presAssocID="{5D1D55A0-438D-477A-B308-2FFD7AAD36F8}" presName="sp" presStyleCnt="0"/>
      <dgm:spPr/>
    </dgm:pt>
    <dgm:pt modelId="{EAD8D4F5-24AA-4EA2-88DA-7565C54F125E}" type="pres">
      <dgm:prSet presAssocID="{F333FA59-0382-44F4-B159-2919090E8BD7}" presName="linNode" presStyleCnt="0"/>
      <dgm:spPr/>
    </dgm:pt>
    <dgm:pt modelId="{DED19D1A-1FF1-4624-BAE6-3565A24A9985}" type="pres">
      <dgm:prSet presAssocID="{F333FA59-0382-44F4-B159-2919090E8BD7}" presName="parentText" presStyleLbl="node1" presStyleIdx="2" presStyleCnt="3" custScaleX="90482" custScaleY="77522">
        <dgm:presLayoutVars>
          <dgm:chMax val="1"/>
          <dgm:bulletEnabled val="1"/>
        </dgm:presLayoutVars>
      </dgm:prSet>
      <dgm:spPr/>
      <dgm:t>
        <a:bodyPr/>
        <a:lstStyle/>
        <a:p>
          <a:endParaRPr lang="zh-CN" altLang="en-US"/>
        </a:p>
      </dgm:t>
    </dgm:pt>
    <dgm:pt modelId="{4F0BA57F-68DC-4693-9671-129F5AD766E6}" type="pres">
      <dgm:prSet presAssocID="{F333FA59-0382-44F4-B159-2919090E8BD7}" presName="descendantText" presStyleLbl="alignAccFollowNode1" presStyleIdx="2" presStyleCnt="3">
        <dgm:presLayoutVars>
          <dgm:bulletEnabled val="1"/>
        </dgm:presLayoutVars>
      </dgm:prSet>
      <dgm:spPr/>
      <dgm:t>
        <a:bodyPr/>
        <a:lstStyle/>
        <a:p>
          <a:endParaRPr lang="zh-CN" altLang="en-US"/>
        </a:p>
      </dgm:t>
    </dgm:pt>
  </dgm:ptLst>
  <dgm:cxnLst>
    <dgm:cxn modelId="{358F900E-C177-40EC-A7D9-628AE0DD4C29}" type="presOf" srcId="{423AF2D5-EFA1-4C01-A7B6-83CB689D212B}" destId="{D0F60BE3-8CBC-493C-B5FF-F80BB28763D1}" srcOrd="0" destOrd="0" presId="urn:microsoft.com/office/officeart/2005/8/layout/vList5"/>
    <dgm:cxn modelId="{382A9516-F1B6-4E47-8B66-9F55FCC84859}" srcId="{C3393B36-8385-41DC-A370-D6324138B6A7}" destId="{423AF2D5-EFA1-4C01-A7B6-83CB689D212B}" srcOrd="0" destOrd="0" parTransId="{07CFB3CD-CF51-45CF-8964-F75D01C1309B}" sibTransId="{09639213-CE6C-4D6A-A866-AC360F4AAB03}"/>
    <dgm:cxn modelId="{7B25BE94-6EF4-411C-BA7B-5097F511326C}" srcId="{D86604FC-ACA6-4268-822B-330D842F0E0A}" destId="{020EC611-DA96-47F8-8D35-D19A11AEA832}" srcOrd="0" destOrd="0" parTransId="{117D481D-0AD5-4169-B7D3-FF1602072DBF}" sibTransId="{443BBCC3-659B-44B1-AD12-8EEDBA624473}"/>
    <dgm:cxn modelId="{86E88347-EC8F-4ADA-A213-75163EB04168}" type="presOf" srcId="{D86604FC-ACA6-4268-822B-330D842F0E0A}" destId="{3ED64ADE-240F-4390-A3DE-E64CCE2DB9F7}" srcOrd="0" destOrd="0" presId="urn:microsoft.com/office/officeart/2005/8/layout/vList5"/>
    <dgm:cxn modelId="{639937AB-146E-46C4-8252-8E673250CF1A}" srcId="{C81D4258-A57E-42A1-B756-06B45FB76E3C}" destId="{D86604FC-ACA6-4268-822B-330D842F0E0A}" srcOrd="0" destOrd="0" parTransId="{E9F5A957-2596-4445-A0C6-2CFC1B852CB6}" sibTransId="{951AFF8A-BCB3-411E-AC6B-6D75FB76D409}"/>
    <dgm:cxn modelId="{C6421F68-F3B9-4D82-BF6E-7D63F63E5298}" srcId="{F333FA59-0382-44F4-B159-2919090E8BD7}" destId="{EB2232DE-28D5-4928-9F0E-237EA87C7F51}" srcOrd="2" destOrd="0" parTransId="{C52F4CF1-318B-4518-A91E-55673B62C70D}" sibTransId="{797A7D5F-AA81-4436-B4A8-9203D4657FB3}"/>
    <dgm:cxn modelId="{2CB2DA04-0284-4260-B89F-0AE35C849460}" type="presOf" srcId="{C3393B36-8385-41DC-A370-D6324138B6A7}" destId="{42625637-D26C-44E4-89D8-1EE012E9CCDA}" srcOrd="0" destOrd="0" presId="urn:microsoft.com/office/officeart/2005/8/layout/vList5"/>
    <dgm:cxn modelId="{6463A76C-E82C-4AA2-92B8-86FC4B990928}" type="presOf" srcId="{4D3F84E2-7231-4BCD-AD68-69F2072442FA}" destId="{9A1293F1-D205-43B9-BEDE-FD7089685727}" srcOrd="0" destOrd="1" presId="urn:microsoft.com/office/officeart/2005/8/layout/vList5"/>
    <dgm:cxn modelId="{FDEFAF67-D5A7-43DC-B88E-B0E3DD4288FC}" type="presOf" srcId="{020EC611-DA96-47F8-8D35-D19A11AEA832}" destId="{9A1293F1-D205-43B9-BEDE-FD7089685727}" srcOrd="0" destOrd="0" presId="urn:microsoft.com/office/officeart/2005/8/layout/vList5"/>
    <dgm:cxn modelId="{E6684A81-A867-4D4C-85F0-690F1D6AB1B4}" srcId="{F333FA59-0382-44F4-B159-2919090E8BD7}" destId="{C708C4D9-9AAB-4811-B44F-00C47785C8CD}" srcOrd="1" destOrd="0" parTransId="{9ED1A577-B817-4FF4-A9DA-CE6E3974E0BD}" sibTransId="{1644AB44-1ED3-4F68-9A30-3DC0C9751C0E}"/>
    <dgm:cxn modelId="{5033CBB0-5CD9-4D1C-80E9-F52CCF283694}" srcId="{C81D4258-A57E-42A1-B756-06B45FB76E3C}" destId="{F333FA59-0382-44F4-B159-2919090E8BD7}" srcOrd="2" destOrd="0" parTransId="{4C660489-67EF-40E9-857B-B44B9EBEA433}" sibTransId="{E254895E-3E20-4FC0-B494-E8E1997A7806}"/>
    <dgm:cxn modelId="{51840498-80C3-4BA9-83BD-1EE22159E0E4}" type="presOf" srcId="{5FEE5F90-67C2-46A1-ADC1-1C23CA10A6A5}" destId="{4F0BA57F-68DC-4693-9671-129F5AD766E6}" srcOrd="0" destOrd="0" presId="urn:microsoft.com/office/officeart/2005/8/layout/vList5"/>
    <dgm:cxn modelId="{C9F1A205-C89F-4910-B1FE-2F9869F1334A}" srcId="{F333FA59-0382-44F4-B159-2919090E8BD7}" destId="{5FEE5F90-67C2-46A1-ADC1-1C23CA10A6A5}" srcOrd="0" destOrd="0" parTransId="{48915A9F-AF89-406A-8683-1FBB334362B0}" sibTransId="{F81A2738-C44A-4655-958C-A22C5902CDF6}"/>
    <dgm:cxn modelId="{29E1204E-079D-4E07-BBB7-2849B78D63BD}" srcId="{D86604FC-ACA6-4268-822B-330D842F0E0A}" destId="{4D3F84E2-7231-4BCD-AD68-69F2072442FA}" srcOrd="1" destOrd="0" parTransId="{6E553371-2A7F-42E6-B108-68852426D8E3}" sibTransId="{68291F08-12F0-4AD2-B90D-2FA5C857507E}"/>
    <dgm:cxn modelId="{A5D9AA06-0430-4CF4-AC62-A15937742AF6}" type="presOf" srcId="{C708C4D9-9AAB-4811-B44F-00C47785C8CD}" destId="{4F0BA57F-68DC-4693-9671-129F5AD766E6}" srcOrd="0" destOrd="1" presId="urn:microsoft.com/office/officeart/2005/8/layout/vList5"/>
    <dgm:cxn modelId="{A9F6F74D-DEC2-4E8F-8E39-11FB3C4EE639}" type="presOf" srcId="{F333FA59-0382-44F4-B159-2919090E8BD7}" destId="{DED19D1A-1FF1-4624-BAE6-3565A24A9985}" srcOrd="0" destOrd="0" presId="urn:microsoft.com/office/officeart/2005/8/layout/vList5"/>
    <dgm:cxn modelId="{09D0F5C2-7239-47AE-824F-BFAF0371F8DD}" srcId="{C81D4258-A57E-42A1-B756-06B45FB76E3C}" destId="{C3393B36-8385-41DC-A370-D6324138B6A7}" srcOrd="1" destOrd="0" parTransId="{96DBA052-C551-4633-9169-0F1EDDFDB0D2}" sibTransId="{5D1D55A0-438D-477A-B308-2FFD7AAD36F8}"/>
    <dgm:cxn modelId="{505FA51C-E2D2-4F3D-B2E1-A48130BE1A22}" type="presOf" srcId="{C81D4258-A57E-42A1-B756-06B45FB76E3C}" destId="{53F60B9B-49E7-4FAB-B89D-CDD1549FB234}" srcOrd="0" destOrd="0" presId="urn:microsoft.com/office/officeart/2005/8/layout/vList5"/>
    <dgm:cxn modelId="{56C622B1-F52B-4800-ADE3-BA45DD0DFA8A}" type="presOf" srcId="{EB2232DE-28D5-4928-9F0E-237EA87C7F51}" destId="{4F0BA57F-68DC-4693-9671-129F5AD766E6}" srcOrd="0" destOrd="2" presId="urn:microsoft.com/office/officeart/2005/8/layout/vList5"/>
    <dgm:cxn modelId="{8B214E82-9162-41EE-9CCF-2FAC0923CE8A}" type="presParOf" srcId="{53F60B9B-49E7-4FAB-B89D-CDD1549FB234}" destId="{7C09259D-03C1-41DD-8FF1-71F2B94FA5C2}" srcOrd="0" destOrd="0" presId="urn:microsoft.com/office/officeart/2005/8/layout/vList5"/>
    <dgm:cxn modelId="{CB8C65AA-6740-4C9A-A12A-5B45BDC46BF7}" type="presParOf" srcId="{7C09259D-03C1-41DD-8FF1-71F2B94FA5C2}" destId="{3ED64ADE-240F-4390-A3DE-E64CCE2DB9F7}" srcOrd="0" destOrd="0" presId="urn:microsoft.com/office/officeart/2005/8/layout/vList5"/>
    <dgm:cxn modelId="{A288803B-DED9-4E94-910F-D1E003814E95}" type="presParOf" srcId="{7C09259D-03C1-41DD-8FF1-71F2B94FA5C2}" destId="{9A1293F1-D205-43B9-BEDE-FD7089685727}" srcOrd="1" destOrd="0" presId="urn:microsoft.com/office/officeart/2005/8/layout/vList5"/>
    <dgm:cxn modelId="{0BB1D1D3-8486-404B-8B21-D0BCA6428685}" type="presParOf" srcId="{53F60B9B-49E7-4FAB-B89D-CDD1549FB234}" destId="{26B36821-6EC2-44ED-99DB-4CFB23B244B0}" srcOrd="1" destOrd="0" presId="urn:microsoft.com/office/officeart/2005/8/layout/vList5"/>
    <dgm:cxn modelId="{D75570A5-7015-49FF-A9C9-4A2F569527AC}" type="presParOf" srcId="{53F60B9B-49E7-4FAB-B89D-CDD1549FB234}" destId="{E1F7CF30-7584-4E7E-A6E9-2536F5798A79}" srcOrd="2" destOrd="0" presId="urn:microsoft.com/office/officeart/2005/8/layout/vList5"/>
    <dgm:cxn modelId="{2C2AE88F-7A0D-4F8C-87A9-94B3736C57DA}" type="presParOf" srcId="{E1F7CF30-7584-4E7E-A6E9-2536F5798A79}" destId="{42625637-D26C-44E4-89D8-1EE012E9CCDA}" srcOrd="0" destOrd="0" presId="urn:microsoft.com/office/officeart/2005/8/layout/vList5"/>
    <dgm:cxn modelId="{54D9CD56-17FE-4817-B210-4E4830C0CE53}" type="presParOf" srcId="{E1F7CF30-7584-4E7E-A6E9-2536F5798A79}" destId="{D0F60BE3-8CBC-493C-B5FF-F80BB28763D1}" srcOrd="1" destOrd="0" presId="urn:microsoft.com/office/officeart/2005/8/layout/vList5"/>
    <dgm:cxn modelId="{0F4B11EE-7BB2-4709-ACAC-99AB3DCFE936}" type="presParOf" srcId="{53F60B9B-49E7-4FAB-B89D-CDD1549FB234}" destId="{0F807CD2-45ED-44AD-BBC1-324BC412DE26}" srcOrd="3" destOrd="0" presId="urn:microsoft.com/office/officeart/2005/8/layout/vList5"/>
    <dgm:cxn modelId="{E4F6CFC1-831C-4FDD-A96D-325A3F87F57E}" type="presParOf" srcId="{53F60B9B-49E7-4FAB-B89D-CDD1549FB234}" destId="{EAD8D4F5-24AA-4EA2-88DA-7565C54F125E}" srcOrd="4" destOrd="0" presId="urn:microsoft.com/office/officeart/2005/8/layout/vList5"/>
    <dgm:cxn modelId="{1507FD8B-CFF1-42C2-8192-0DB6AB1DB307}" type="presParOf" srcId="{EAD8D4F5-24AA-4EA2-88DA-7565C54F125E}" destId="{DED19D1A-1FF1-4624-BAE6-3565A24A9985}" srcOrd="0" destOrd="0" presId="urn:microsoft.com/office/officeart/2005/8/layout/vList5"/>
    <dgm:cxn modelId="{438A8BFB-2619-47E9-9AF0-D2A6CF3022E6}" type="presParOf" srcId="{EAD8D4F5-24AA-4EA2-88DA-7565C54F125E}" destId="{4F0BA57F-68DC-4693-9671-129F5AD766E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1D304E7-1F06-4604-83E4-DB26F380B11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D0029283-F043-4AB6-BA83-B074DB276194}">
      <dgm:prSet phldrT="[文本]"/>
      <dgm:spPr/>
      <dgm:t>
        <a:bodyPr/>
        <a:lstStyle/>
        <a:p>
          <a:r>
            <a:rPr lang="en-US" b="0" i="0" dirty="0" smtClean="0"/>
            <a:t>Cluster：</a:t>
          </a:r>
          <a:r>
            <a:rPr lang="zh-CN" altLang="en-US" b="0" i="0" dirty="0" smtClean="0"/>
            <a:t>集群</a:t>
          </a:r>
          <a:endParaRPr lang="zh-CN" altLang="en-US" dirty="0"/>
        </a:p>
      </dgm:t>
    </dgm:pt>
    <dgm:pt modelId="{77510089-954D-4F40-AFA8-1C496C0EE4B1}" type="parTrans" cxnId="{337224BE-C896-4C30-86B9-0C00FD29FBBF}">
      <dgm:prSet/>
      <dgm:spPr/>
      <dgm:t>
        <a:bodyPr/>
        <a:lstStyle/>
        <a:p>
          <a:endParaRPr lang="zh-CN" altLang="en-US"/>
        </a:p>
      </dgm:t>
    </dgm:pt>
    <dgm:pt modelId="{18F61CB3-C1DA-4AC0-A034-B6914ECB5B19}" type="sibTrans" cxnId="{337224BE-C896-4C30-86B9-0C00FD29FBBF}">
      <dgm:prSet/>
      <dgm:spPr/>
      <dgm:t>
        <a:bodyPr/>
        <a:lstStyle/>
        <a:p>
          <a:endParaRPr lang="zh-CN" altLang="en-US"/>
        </a:p>
      </dgm:t>
    </dgm:pt>
    <dgm:pt modelId="{0704D758-6FF5-4F1F-A8A4-823CA06F0EB7}">
      <dgm:prSet phldrT="[文本]"/>
      <dgm:spPr/>
      <dgm:t>
        <a:bodyPr/>
        <a:lstStyle/>
        <a:p>
          <a:r>
            <a:rPr lang="en-US" altLang="zh-CN" b="0" i="0" dirty="0" smtClean="0"/>
            <a:t>ES</a:t>
          </a:r>
          <a:r>
            <a:rPr lang="zh-CN" altLang="en-US" b="0" i="0" dirty="0" smtClean="0"/>
            <a:t>可以作为一个独立的单个搜索服务器。不过，为了处理大型数据集，实现容错和高可用性，</a:t>
          </a:r>
          <a:r>
            <a:rPr lang="en-US" altLang="zh-CN" b="0" i="0" dirty="0" smtClean="0"/>
            <a:t>ES</a:t>
          </a:r>
          <a:r>
            <a:rPr lang="zh-CN" altLang="en-US" b="0" i="0" dirty="0" smtClean="0"/>
            <a:t>可以运行在许多互相合作的服务器上。这些服务器的集合称为集群。</a:t>
          </a:r>
          <a:endParaRPr lang="zh-CN" altLang="en-US" dirty="0"/>
        </a:p>
      </dgm:t>
    </dgm:pt>
    <dgm:pt modelId="{1FE81402-C55B-409C-86FD-0CFE1B5BAAA9}" type="parTrans" cxnId="{B13E37CB-5D53-4031-891F-B395F9C0D1E1}">
      <dgm:prSet/>
      <dgm:spPr/>
      <dgm:t>
        <a:bodyPr/>
        <a:lstStyle/>
        <a:p>
          <a:endParaRPr lang="zh-CN" altLang="en-US"/>
        </a:p>
      </dgm:t>
    </dgm:pt>
    <dgm:pt modelId="{8522F143-0780-4240-8CC0-5BB32DC0C616}" type="sibTrans" cxnId="{B13E37CB-5D53-4031-891F-B395F9C0D1E1}">
      <dgm:prSet/>
      <dgm:spPr/>
      <dgm:t>
        <a:bodyPr/>
        <a:lstStyle/>
        <a:p>
          <a:endParaRPr lang="zh-CN" altLang="en-US"/>
        </a:p>
      </dgm:t>
    </dgm:pt>
    <dgm:pt modelId="{4111D463-6925-432D-9085-3395EA098D50}">
      <dgm:prSet phldrT="[文本]"/>
      <dgm:spPr/>
      <dgm:t>
        <a:bodyPr/>
        <a:lstStyle/>
        <a:p>
          <a:r>
            <a:rPr lang="en-US" b="0" i="0" dirty="0" smtClean="0"/>
            <a:t>Node：</a:t>
          </a:r>
          <a:r>
            <a:rPr lang="zh-CN" altLang="en-US" b="0" i="0" dirty="0" smtClean="0"/>
            <a:t>节点</a:t>
          </a:r>
          <a:endParaRPr lang="zh-CN" altLang="en-US" dirty="0"/>
        </a:p>
      </dgm:t>
    </dgm:pt>
    <dgm:pt modelId="{91F63E3E-F1BD-4545-9A9E-C8AE9D47BF8E}" type="parTrans" cxnId="{02B2B833-8515-4E3C-BCFC-144AD61208DB}">
      <dgm:prSet/>
      <dgm:spPr/>
      <dgm:t>
        <a:bodyPr/>
        <a:lstStyle/>
        <a:p>
          <a:endParaRPr lang="zh-CN" altLang="en-US"/>
        </a:p>
      </dgm:t>
    </dgm:pt>
    <dgm:pt modelId="{3739E25D-A62A-4EF5-BDA9-30A2FD3E72AB}" type="sibTrans" cxnId="{02B2B833-8515-4E3C-BCFC-144AD61208DB}">
      <dgm:prSet/>
      <dgm:spPr/>
      <dgm:t>
        <a:bodyPr/>
        <a:lstStyle/>
        <a:p>
          <a:endParaRPr lang="zh-CN" altLang="en-US"/>
        </a:p>
      </dgm:t>
    </dgm:pt>
    <dgm:pt modelId="{4EB48C99-32F8-4BEB-B7C2-CEEAC6BF1012}">
      <dgm:prSet phldrT="[文本]"/>
      <dgm:spPr/>
      <dgm:t>
        <a:bodyPr/>
        <a:lstStyle/>
        <a:p>
          <a:r>
            <a:rPr lang="zh-CN" altLang="en-US" b="0" i="0" dirty="0" smtClean="0"/>
            <a:t>形成集群的每个服务器称为节点。</a:t>
          </a:r>
          <a:endParaRPr lang="zh-CN" altLang="en-US" dirty="0"/>
        </a:p>
      </dgm:t>
    </dgm:pt>
    <dgm:pt modelId="{2873095B-E8D8-4649-97A3-AF10AC73B05F}" type="parTrans" cxnId="{CEA8EE04-F7B6-4560-91E7-F773A4A266B6}">
      <dgm:prSet/>
      <dgm:spPr/>
      <dgm:t>
        <a:bodyPr/>
        <a:lstStyle/>
        <a:p>
          <a:endParaRPr lang="zh-CN" altLang="en-US"/>
        </a:p>
      </dgm:t>
    </dgm:pt>
    <dgm:pt modelId="{54A84797-D8DE-41CA-8B19-1DA5B8E1FBC5}" type="sibTrans" cxnId="{CEA8EE04-F7B6-4560-91E7-F773A4A266B6}">
      <dgm:prSet/>
      <dgm:spPr/>
      <dgm:t>
        <a:bodyPr/>
        <a:lstStyle/>
        <a:p>
          <a:endParaRPr lang="zh-CN" altLang="en-US"/>
        </a:p>
      </dgm:t>
    </dgm:pt>
    <dgm:pt modelId="{861D39B9-F3A6-4002-81B6-F3394F5C3A88}">
      <dgm:prSet phldrT="[文本]"/>
      <dgm:spPr/>
      <dgm:t>
        <a:bodyPr/>
        <a:lstStyle/>
        <a:p>
          <a:r>
            <a:rPr lang="en-US" b="0" i="0" dirty="0" smtClean="0"/>
            <a:t>Shard：</a:t>
          </a:r>
          <a:r>
            <a:rPr lang="zh-CN" altLang="en-US" b="0" i="0" dirty="0" smtClean="0"/>
            <a:t>分片</a:t>
          </a:r>
          <a:endParaRPr lang="zh-CN" altLang="en-US" dirty="0"/>
        </a:p>
      </dgm:t>
    </dgm:pt>
    <dgm:pt modelId="{3EC00DE5-8EF5-4514-90A2-F68196C9AD38}" type="parTrans" cxnId="{2BEB2EED-2A04-486B-8DB8-3CE81C01A661}">
      <dgm:prSet/>
      <dgm:spPr/>
      <dgm:t>
        <a:bodyPr/>
        <a:lstStyle/>
        <a:p>
          <a:endParaRPr lang="zh-CN" altLang="en-US"/>
        </a:p>
      </dgm:t>
    </dgm:pt>
    <dgm:pt modelId="{81046BD2-FA2D-491E-8589-5EE2C789B3B8}" type="sibTrans" cxnId="{2BEB2EED-2A04-486B-8DB8-3CE81C01A661}">
      <dgm:prSet/>
      <dgm:spPr/>
      <dgm:t>
        <a:bodyPr/>
        <a:lstStyle/>
        <a:p>
          <a:endParaRPr lang="zh-CN" altLang="en-US"/>
        </a:p>
      </dgm:t>
    </dgm:pt>
    <dgm:pt modelId="{631B1C5C-503F-4F4F-9A0D-7E5625DF8502}">
      <dgm:prSet phldrT="[文本]"/>
      <dgm:spPr/>
      <dgm:t>
        <a:bodyPr/>
        <a:lstStyle/>
        <a:p>
          <a:r>
            <a:rPr lang="zh-CN" altLang="en-US" b="0" i="0" dirty="0" smtClean="0"/>
            <a:t>数据可以分为较小的分片。每个分片放到不同的服务器上（一个分片保存了索引中所有数据的一部分）</a:t>
          </a:r>
          <a:endParaRPr lang="zh-CN" altLang="en-US" dirty="0"/>
        </a:p>
      </dgm:t>
    </dgm:pt>
    <dgm:pt modelId="{F7EFFEC3-12BB-44A0-870A-BA9DFB142532}" type="parTrans" cxnId="{C6483242-53CF-432D-B1A1-130A4F9FFCCD}">
      <dgm:prSet/>
      <dgm:spPr/>
      <dgm:t>
        <a:bodyPr/>
        <a:lstStyle/>
        <a:p>
          <a:endParaRPr lang="zh-CN" altLang="en-US"/>
        </a:p>
      </dgm:t>
    </dgm:pt>
    <dgm:pt modelId="{70D8890E-9A40-4682-943E-25330B26D2D8}" type="sibTrans" cxnId="{C6483242-53CF-432D-B1A1-130A4F9FFCCD}">
      <dgm:prSet/>
      <dgm:spPr/>
      <dgm:t>
        <a:bodyPr/>
        <a:lstStyle/>
        <a:p>
          <a:endParaRPr lang="zh-CN" altLang="en-US"/>
        </a:p>
      </dgm:t>
    </dgm:pt>
    <dgm:pt modelId="{CA9CFE53-6E46-4814-8D7F-02F957A0251B}">
      <dgm:prSet phldrT="[文本]"/>
      <dgm:spPr/>
      <dgm:t>
        <a:bodyPr/>
        <a:lstStyle/>
        <a:p>
          <a:r>
            <a:rPr lang="zh-CN" altLang="en-US" b="0" i="0" dirty="0" smtClean="0"/>
            <a:t>当你查询的索引分布在多个分片上时，</a:t>
          </a:r>
          <a:r>
            <a:rPr lang="en-US" altLang="zh-CN" b="0" i="0" dirty="0" smtClean="0"/>
            <a:t>ES</a:t>
          </a:r>
          <a:r>
            <a:rPr lang="zh-CN" altLang="en-US" b="0" i="0" dirty="0" smtClean="0"/>
            <a:t>会把查询发送给每个相关的分片，并将结果组合在一起，而应用程序并不知道分片的存在。</a:t>
          </a:r>
          <a:endParaRPr lang="zh-CN" altLang="en-US" dirty="0"/>
        </a:p>
      </dgm:t>
    </dgm:pt>
    <dgm:pt modelId="{9FBFB3AB-4020-4034-9E94-81B6D894E438}" type="parTrans" cxnId="{EF5A46D2-4C70-436B-9F5A-A164E0935D5C}">
      <dgm:prSet/>
      <dgm:spPr/>
      <dgm:t>
        <a:bodyPr/>
        <a:lstStyle/>
        <a:p>
          <a:endParaRPr lang="zh-CN" altLang="en-US"/>
        </a:p>
      </dgm:t>
    </dgm:pt>
    <dgm:pt modelId="{EBBDF5B3-7315-4E25-AFC0-91EDBE7F2154}" type="sibTrans" cxnId="{EF5A46D2-4C70-436B-9F5A-A164E0935D5C}">
      <dgm:prSet/>
      <dgm:spPr/>
      <dgm:t>
        <a:bodyPr/>
        <a:lstStyle/>
        <a:p>
          <a:endParaRPr lang="zh-CN" altLang="en-US"/>
        </a:p>
      </dgm:t>
    </dgm:pt>
    <dgm:pt modelId="{F879479C-A23D-4824-AE6D-3528CD24FBDE}">
      <dgm:prSet phldrT="[文本]"/>
      <dgm:spPr/>
      <dgm:t>
        <a:bodyPr/>
        <a:lstStyle/>
        <a:p>
          <a:r>
            <a:rPr lang="en-US" b="0" i="0" dirty="0" err="1" smtClean="0"/>
            <a:t>Replia</a:t>
          </a:r>
          <a:r>
            <a:rPr lang="en-US" b="0" i="0" dirty="0" smtClean="0"/>
            <a:t>：</a:t>
          </a:r>
          <a:r>
            <a:rPr lang="zh-CN" altLang="en-US" b="0" i="0" dirty="0" smtClean="0"/>
            <a:t>副本</a:t>
          </a:r>
          <a:endParaRPr lang="zh-CN" altLang="en-US" dirty="0"/>
        </a:p>
      </dgm:t>
    </dgm:pt>
    <dgm:pt modelId="{D66EA163-257A-442C-9744-7C3DB86164C8}" type="parTrans" cxnId="{8203B7FC-E3DC-4079-AB64-5AF2993BE134}">
      <dgm:prSet/>
      <dgm:spPr/>
      <dgm:t>
        <a:bodyPr/>
        <a:lstStyle/>
        <a:p>
          <a:endParaRPr lang="zh-CN" altLang="en-US"/>
        </a:p>
      </dgm:t>
    </dgm:pt>
    <dgm:pt modelId="{F538F43E-B712-475C-8D23-6DD8178516BA}" type="sibTrans" cxnId="{8203B7FC-E3DC-4079-AB64-5AF2993BE134}">
      <dgm:prSet/>
      <dgm:spPr/>
      <dgm:t>
        <a:bodyPr/>
        <a:lstStyle/>
        <a:p>
          <a:endParaRPr lang="zh-CN" altLang="en-US"/>
        </a:p>
      </dgm:t>
    </dgm:pt>
    <dgm:pt modelId="{A764AFFD-3FE3-4598-B36D-A53F0AD6F51D}">
      <dgm:prSet phldrT="[文本]"/>
      <dgm:spPr/>
      <dgm:t>
        <a:bodyPr/>
        <a:lstStyle/>
        <a:p>
          <a:r>
            <a:rPr lang="zh-CN" altLang="en-US" b="0" i="0" dirty="0" smtClean="0"/>
            <a:t>全文检索</a:t>
          </a:r>
          <a:r>
            <a:rPr lang="en-US" altLang="zh-CN" b="0" i="0" dirty="0" smtClean="0"/>
            <a:t>	</a:t>
          </a:r>
          <a:endParaRPr lang="zh-CN" altLang="en-US" dirty="0"/>
        </a:p>
      </dgm:t>
    </dgm:pt>
    <dgm:pt modelId="{C85AC5A3-B1C7-4A0B-B072-354F24ABAA6F}" type="parTrans" cxnId="{34C90A98-FF51-43DE-BD86-D0BA5F16D422}">
      <dgm:prSet/>
      <dgm:spPr/>
      <dgm:t>
        <a:bodyPr/>
        <a:lstStyle/>
        <a:p>
          <a:endParaRPr lang="zh-CN" altLang="en-US"/>
        </a:p>
      </dgm:t>
    </dgm:pt>
    <dgm:pt modelId="{A44DB2B7-5174-4D4E-8BA3-81614639E77A}" type="sibTrans" cxnId="{34C90A98-FF51-43DE-BD86-D0BA5F16D422}">
      <dgm:prSet/>
      <dgm:spPr/>
      <dgm:t>
        <a:bodyPr/>
        <a:lstStyle/>
        <a:p>
          <a:endParaRPr lang="zh-CN" altLang="en-US"/>
        </a:p>
      </dgm:t>
    </dgm:pt>
    <dgm:pt modelId="{B32CD618-8994-4855-AD03-DBD8AE397693}">
      <dgm:prSet/>
      <dgm:spPr/>
      <dgm:t>
        <a:bodyPr/>
        <a:lstStyle/>
        <a:p>
          <a:r>
            <a:rPr lang="zh-CN" altLang="en-US" b="0" i="0" dirty="0" smtClean="0"/>
            <a:t>为提高查询吞吐量或实现高可用性，可以使用分片副本。 </a:t>
          </a:r>
          <a:r>
            <a:rPr lang="zh-CN" altLang="en-US" dirty="0" smtClean="0"/>
            <a:t/>
          </a:r>
          <a:br>
            <a:rPr lang="zh-CN" altLang="en-US" dirty="0" smtClean="0"/>
          </a:br>
          <a:r>
            <a:rPr lang="zh-CN" altLang="en-US" b="0" i="0" dirty="0" smtClean="0"/>
            <a:t>副本是一个分片的精确复制，每个分片可以有零个或多个副本。</a:t>
          </a:r>
          <a:r>
            <a:rPr lang="en-US" altLang="zh-CN" b="0" i="0" dirty="0" smtClean="0"/>
            <a:t>ES</a:t>
          </a:r>
          <a:r>
            <a:rPr lang="zh-CN" altLang="en-US" b="0" i="0" dirty="0" smtClean="0"/>
            <a:t>中可以有许多相同的分片，其中之一被选择更改索引操作，这种特殊的分片称为主分片</a:t>
          </a:r>
          <a:endParaRPr lang="zh-CN" altLang="en-US" dirty="0"/>
        </a:p>
      </dgm:t>
    </dgm:pt>
    <dgm:pt modelId="{9C786760-4762-4B2F-A548-B6E722696736}" type="parTrans" cxnId="{12F8AB29-D886-46C2-B5CA-BEB101E84104}">
      <dgm:prSet/>
      <dgm:spPr/>
      <dgm:t>
        <a:bodyPr/>
        <a:lstStyle/>
        <a:p>
          <a:endParaRPr lang="zh-CN" altLang="en-US"/>
        </a:p>
      </dgm:t>
    </dgm:pt>
    <dgm:pt modelId="{4AAD1651-4BB4-4908-BFB2-869B5FC635A9}" type="sibTrans" cxnId="{12F8AB29-D886-46C2-B5CA-BEB101E84104}">
      <dgm:prSet/>
      <dgm:spPr/>
      <dgm:t>
        <a:bodyPr/>
        <a:lstStyle/>
        <a:p>
          <a:endParaRPr lang="zh-CN" altLang="en-US"/>
        </a:p>
      </dgm:t>
    </dgm:pt>
    <dgm:pt modelId="{0DB4EF61-5342-435F-B228-FD9D0E52F41E}">
      <dgm:prSet/>
      <dgm:spPr/>
      <dgm:t>
        <a:bodyPr/>
        <a:lstStyle/>
        <a:p>
          <a:r>
            <a:rPr lang="zh-CN" altLang="en-US" b="0" i="0" dirty="0" smtClean="0"/>
            <a:t>全文检索就是对一篇文章进行索引，可以根据关键字搜索，类似于</a:t>
          </a:r>
          <a:r>
            <a:rPr lang="en-US" altLang="zh-CN" b="0" i="0" dirty="0" err="1" smtClean="0"/>
            <a:t>mysql</a:t>
          </a:r>
          <a:r>
            <a:rPr lang="zh-CN" altLang="en-US" b="0" i="0" dirty="0" smtClean="0"/>
            <a:t>里的</a:t>
          </a:r>
          <a:r>
            <a:rPr lang="en-US" altLang="zh-CN" b="0" i="0" dirty="0" smtClean="0"/>
            <a:t>like</a:t>
          </a:r>
          <a:r>
            <a:rPr lang="zh-CN" altLang="en-US" b="0" i="0" dirty="0" smtClean="0"/>
            <a:t>语句。 </a:t>
          </a:r>
          <a:r>
            <a:rPr lang="zh-CN" altLang="en-US" dirty="0" smtClean="0"/>
            <a:t/>
          </a:r>
          <a:br>
            <a:rPr lang="zh-CN" altLang="en-US" dirty="0" smtClean="0"/>
          </a:br>
          <a:r>
            <a:rPr lang="zh-CN" altLang="en-US" b="0" i="0" dirty="0" smtClean="0"/>
            <a:t>全文索引就是把内容根据词的意义进行分词，然后分别创建索引，例如”你们的激情是因为什么事情来的” 可能会被分词成：“你们“，”激情“，“什么事情“，”来“ 等</a:t>
          </a:r>
          <a:r>
            <a:rPr lang="en-US" altLang="zh-CN" b="0" i="0" dirty="0" smtClean="0"/>
            <a:t>token</a:t>
          </a:r>
          <a:r>
            <a:rPr lang="zh-CN" altLang="en-US" b="0" i="0" dirty="0" smtClean="0"/>
            <a:t>，这样当你搜索“你们” 或者 “激情” 都会把这句搜出来</a:t>
          </a:r>
          <a:endParaRPr lang="zh-CN" altLang="en-US" dirty="0"/>
        </a:p>
      </dgm:t>
    </dgm:pt>
    <dgm:pt modelId="{3EA01860-FB7F-41F6-98E4-874FDB0BAB53}" type="parTrans" cxnId="{FDE5146B-5E7A-40D9-8913-9C48B7C58D00}">
      <dgm:prSet/>
      <dgm:spPr/>
      <dgm:t>
        <a:bodyPr/>
        <a:lstStyle/>
        <a:p>
          <a:endParaRPr lang="zh-CN" altLang="en-US"/>
        </a:p>
      </dgm:t>
    </dgm:pt>
    <dgm:pt modelId="{E132C4E2-223F-482F-8BCF-E8502AA2DE83}" type="sibTrans" cxnId="{FDE5146B-5E7A-40D9-8913-9C48B7C58D00}">
      <dgm:prSet/>
      <dgm:spPr/>
      <dgm:t>
        <a:bodyPr/>
        <a:lstStyle/>
        <a:p>
          <a:endParaRPr lang="zh-CN" altLang="en-US"/>
        </a:p>
      </dgm:t>
    </dgm:pt>
    <dgm:pt modelId="{F20E6C0B-E214-4ECA-86E3-11B6688CAE8A}">
      <dgm:prSet phldrT="[文本]"/>
      <dgm:spPr/>
      <dgm:t>
        <a:bodyPr/>
        <a:lstStyle/>
        <a:p>
          <a:endParaRPr lang="zh-CN" altLang="en-US" dirty="0"/>
        </a:p>
      </dgm:t>
    </dgm:pt>
    <dgm:pt modelId="{A96F7853-DD10-4F6F-80ED-7BD6DA7D8ABE}" type="parTrans" cxnId="{47B86F29-6F58-4D11-AE4A-2386610B360D}">
      <dgm:prSet/>
      <dgm:spPr/>
      <dgm:t>
        <a:bodyPr/>
        <a:lstStyle/>
        <a:p>
          <a:endParaRPr lang="zh-CN" altLang="en-US"/>
        </a:p>
      </dgm:t>
    </dgm:pt>
    <dgm:pt modelId="{D0CFE8F2-2617-4D2C-99C8-9CD90BF5CCD9}" type="sibTrans" cxnId="{47B86F29-6F58-4D11-AE4A-2386610B360D}">
      <dgm:prSet/>
      <dgm:spPr/>
      <dgm:t>
        <a:bodyPr/>
        <a:lstStyle/>
        <a:p>
          <a:endParaRPr lang="zh-CN" altLang="en-US"/>
        </a:p>
      </dgm:t>
    </dgm:pt>
    <dgm:pt modelId="{F4F965F5-9AB9-4A09-B0CA-7574A8859D3D}" type="pres">
      <dgm:prSet presAssocID="{E1D304E7-1F06-4604-83E4-DB26F380B11E}" presName="Name0" presStyleCnt="0">
        <dgm:presLayoutVars>
          <dgm:dir/>
          <dgm:animLvl val="lvl"/>
          <dgm:resizeHandles val="exact"/>
        </dgm:presLayoutVars>
      </dgm:prSet>
      <dgm:spPr/>
      <dgm:t>
        <a:bodyPr/>
        <a:lstStyle/>
        <a:p>
          <a:endParaRPr lang="zh-CN" altLang="en-US"/>
        </a:p>
      </dgm:t>
    </dgm:pt>
    <dgm:pt modelId="{6B3821D7-C392-4C5B-9AE6-E25DF040A107}" type="pres">
      <dgm:prSet presAssocID="{D0029283-F043-4AB6-BA83-B074DB276194}" presName="composite" presStyleCnt="0"/>
      <dgm:spPr/>
    </dgm:pt>
    <dgm:pt modelId="{4CB0B17D-18F8-4C2E-AC5C-83CFDC4FEA30}" type="pres">
      <dgm:prSet presAssocID="{D0029283-F043-4AB6-BA83-B074DB276194}" presName="parTx" presStyleLbl="alignNode1" presStyleIdx="0" presStyleCnt="5">
        <dgm:presLayoutVars>
          <dgm:chMax val="0"/>
          <dgm:chPref val="0"/>
          <dgm:bulletEnabled val="1"/>
        </dgm:presLayoutVars>
      </dgm:prSet>
      <dgm:spPr/>
      <dgm:t>
        <a:bodyPr/>
        <a:lstStyle/>
        <a:p>
          <a:endParaRPr lang="zh-CN" altLang="en-US"/>
        </a:p>
      </dgm:t>
    </dgm:pt>
    <dgm:pt modelId="{90DB428D-E4D2-42B0-A09C-309B4CDB7DD3}" type="pres">
      <dgm:prSet presAssocID="{D0029283-F043-4AB6-BA83-B074DB276194}" presName="desTx" presStyleLbl="alignAccFollowNode1" presStyleIdx="0" presStyleCnt="5">
        <dgm:presLayoutVars>
          <dgm:bulletEnabled val="1"/>
        </dgm:presLayoutVars>
      </dgm:prSet>
      <dgm:spPr/>
      <dgm:t>
        <a:bodyPr/>
        <a:lstStyle/>
        <a:p>
          <a:endParaRPr lang="zh-CN" altLang="en-US"/>
        </a:p>
      </dgm:t>
    </dgm:pt>
    <dgm:pt modelId="{C375B967-8A6C-4CAF-82EE-C80FE1502CEB}" type="pres">
      <dgm:prSet presAssocID="{18F61CB3-C1DA-4AC0-A034-B6914ECB5B19}" presName="space" presStyleCnt="0"/>
      <dgm:spPr/>
    </dgm:pt>
    <dgm:pt modelId="{2D0F48AE-7072-4B0D-8571-BB80111E78FE}" type="pres">
      <dgm:prSet presAssocID="{4111D463-6925-432D-9085-3395EA098D50}" presName="composite" presStyleCnt="0"/>
      <dgm:spPr/>
    </dgm:pt>
    <dgm:pt modelId="{DA1B44B9-90B5-43C7-8C2F-A0C5F0C89123}" type="pres">
      <dgm:prSet presAssocID="{4111D463-6925-432D-9085-3395EA098D50}" presName="parTx" presStyleLbl="alignNode1" presStyleIdx="1" presStyleCnt="5">
        <dgm:presLayoutVars>
          <dgm:chMax val="0"/>
          <dgm:chPref val="0"/>
          <dgm:bulletEnabled val="1"/>
        </dgm:presLayoutVars>
      </dgm:prSet>
      <dgm:spPr/>
      <dgm:t>
        <a:bodyPr/>
        <a:lstStyle/>
        <a:p>
          <a:endParaRPr lang="zh-CN" altLang="en-US"/>
        </a:p>
      </dgm:t>
    </dgm:pt>
    <dgm:pt modelId="{BD889F9E-801B-45DB-96CD-7719C11B41AB}" type="pres">
      <dgm:prSet presAssocID="{4111D463-6925-432D-9085-3395EA098D50}" presName="desTx" presStyleLbl="alignAccFollowNode1" presStyleIdx="1" presStyleCnt="5">
        <dgm:presLayoutVars>
          <dgm:bulletEnabled val="1"/>
        </dgm:presLayoutVars>
      </dgm:prSet>
      <dgm:spPr/>
      <dgm:t>
        <a:bodyPr/>
        <a:lstStyle/>
        <a:p>
          <a:endParaRPr lang="zh-CN" altLang="en-US"/>
        </a:p>
      </dgm:t>
    </dgm:pt>
    <dgm:pt modelId="{3853C448-E1F9-4232-95AD-5E39997E220C}" type="pres">
      <dgm:prSet presAssocID="{3739E25D-A62A-4EF5-BDA9-30A2FD3E72AB}" presName="space" presStyleCnt="0"/>
      <dgm:spPr/>
    </dgm:pt>
    <dgm:pt modelId="{B2AEBFDC-D97E-41C9-A4F4-45C90BF3C39B}" type="pres">
      <dgm:prSet presAssocID="{861D39B9-F3A6-4002-81B6-F3394F5C3A88}" presName="composite" presStyleCnt="0"/>
      <dgm:spPr/>
    </dgm:pt>
    <dgm:pt modelId="{0D1FD710-045A-4420-9F00-7FEFF0A5E159}" type="pres">
      <dgm:prSet presAssocID="{861D39B9-F3A6-4002-81B6-F3394F5C3A88}" presName="parTx" presStyleLbl="alignNode1" presStyleIdx="2" presStyleCnt="5">
        <dgm:presLayoutVars>
          <dgm:chMax val="0"/>
          <dgm:chPref val="0"/>
          <dgm:bulletEnabled val="1"/>
        </dgm:presLayoutVars>
      </dgm:prSet>
      <dgm:spPr/>
      <dgm:t>
        <a:bodyPr/>
        <a:lstStyle/>
        <a:p>
          <a:endParaRPr lang="zh-CN" altLang="en-US"/>
        </a:p>
      </dgm:t>
    </dgm:pt>
    <dgm:pt modelId="{8302A606-8595-46EA-BD3F-53EE519A5452}" type="pres">
      <dgm:prSet presAssocID="{861D39B9-F3A6-4002-81B6-F3394F5C3A88}" presName="desTx" presStyleLbl="alignAccFollowNode1" presStyleIdx="2" presStyleCnt="5">
        <dgm:presLayoutVars>
          <dgm:bulletEnabled val="1"/>
        </dgm:presLayoutVars>
      </dgm:prSet>
      <dgm:spPr/>
      <dgm:t>
        <a:bodyPr/>
        <a:lstStyle/>
        <a:p>
          <a:endParaRPr lang="zh-CN" altLang="en-US"/>
        </a:p>
      </dgm:t>
    </dgm:pt>
    <dgm:pt modelId="{5A1A946C-DC7C-4673-9EA2-9D21CC813D93}" type="pres">
      <dgm:prSet presAssocID="{81046BD2-FA2D-491E-8589-5EE2C789B3B8}" presName="space" presStyleCnt="0"/>
      <dgm:spPr/>
    </dgm:pt>
    <dgm:pt modelId="{63564575-D12A-4C89-A3CE-6CD36F336A64}" type="pres">
      <dgm:prSet presAssocID="{F879479C-A23D-4824-AE6D-3528CD24FBDE}" presName="composite" presStyleCnt="0"/>
      <dgm:spPr/>
    </dgm:pt>
    <dgm:pt modelId="{941309BE-B8B9-4529-AC57-46FF291A71CB}" type="pres">
      <dgm:prSet presAssocID="{F879479C-A23D-4824-AE6D-3528CD24FBDE}" presName="parTx" presStyleLbl="alignNode1" presStyleIdx="3" presStyleCnt="5">
        <dgm:presLayoutVars>
          <dgm:chMax val="0"/>
          <dgm:chPref val="0"/>
          <dgm:bulletEnabled val="1"/>
        </dgm:presLayoutVars>
      </dgm:prSet>
      <dgm:spPr/>
      <dgm:t>
        <a:bodyPr/>
        <a:lstStyle/>
        <a:p>
          <a:endParaRPr lang="zh-CN" altLang="en-US"/>
        </a:p>
      </dgm:t>
    </dgm:pt>
    <dgm:pt modelId="{FF3906C2-FD5C-4FE9-AC8F-A232EC79C022}" type="pres">
      <dgm:prSet presAssocID="{F879479C-A23D-4824-AE6D-3528CD24FBDE}" presName="desTx" presStyleLbl="alignAccFollowNode1" presStyleIdx="3" presStyleCnt="5">
        <dgm:presLayoutVars>
          <dgm:bulletEnabled val="1"/>
        </dgm:presLayoutVars>
      </dgm:prSet>
      <dgm:spPr/>
      <dgm:t>
        <a:bodyPr/>
        <a:lstStyle/>
        <a:p>
          <a:endParaRPr lang="zh-CN" altLang="en-US"/>
        </a:p>
      </dgm:t>
    </dgm:pt>
    <dgm:pt modelId="{CDDC2F37-3041-4B4E-98D1-8B5BCA984AC4}" type="pres">
      <dgm:prSet presAssocID="{F538F43E-B712-475C-8D23-6DD8178516BA}" presName="space" presStyleCnt="0"/>
      <dgm:spPr/>
    </dgm:pt>
    <dgm:pt modelId="{FED4BAC4-4133-43D5-8163-C4AB9C05F61A}" type="pres">
      <dgm:prSet presAssocID="{A764AFFD-3FE3-4598-B36D-A53F0AD6F51D}" presName="composite" presStyleCnt="0"/>
      <dgm:spPr/>
    </dgm:pt>
    <dgm:pt modelId="{CE7E83F5-5071-4F77-A844-42045B81E224}" type="pres">
      <dgm:prSet presAssocID="{A764AFFD-3FE3-4598-B36D-A53F0AD6F51D}" presName="parTx" presStyleLbl="alignNode1" presStyleIdx="4" presStyleCnt="5">
        <dgm:presLayoutVars>
          <dgm:chMax val="0"/>
          <dgm:chPref val="0"/>
          <dgm:bulletEnabled val="1"/>
        </dgm:presLayoutVars>
      </dgm:prSet>
      <dgm:spPr/>
      <dgm:t>
        <a:bodyPr/>
        <a:lstStyle/>
        <a:p>
          <a:endParaRPr lang="zh-CN" altLang="en-US"/>
        </a:p>
      </dgm:t>
    </dgm:pt>
    <dgm:pt modelId="{43F13524-63F3-4A67-9914-D58C56FCC486}" type="pres">
      <dgm:prSet presAssocID="{A764AFFD-3FE3-4598-B36D-A53F0AD6F51D}" presName="desTx" presStyleLbl="alignAccFollowNode1" presStyleIdx="4" presStyleCnt="5">
        <dgm:presLayoutVars>
          <dgm:bulletEnabled val="1"/>
        </dgm:presLayoutVars>
      </dgm:prSet>
      <dgm:spPr/>
      <dgm:t>
        <a:bodyPr/>
        <a:lstStyle/>
        <a:p>
          <a:endParaRPr lang="zh-CN" altLang="en-US"/>
        </a:p>
      </dgm:t>
    </dgm:pt>
  </dgm:ptLst>
  <dgm:cxnLst>
    <dgm:cxn modelId="{B13E37CB-5D53-4031-891F-B395F9C0D1E1}" srcId="{D0029283-F043-4AB6-BA83-B074DB276194}" destId="{0704D758-6FF5-4F1F-A8A4-823CA06F0EB7}" srcOrd="0" destOrd="0" parTransId="{1FE81402-C55B-409C-86FD-0CFE1B5BAAA9}" sibTransId="{8522F143-0780-4240-8CC0-5BB32DC0C616}"/>
    <dgm:cxn modelId="{1C0412A0-F600-4E5C-A28D-C8DC1B48ACF1}" type="presOf" srcId="{CA9CFE53-6E46-4814-8D7F-02F957A0251B}" destId="{8302A606-8595-46EA-BD3F-53EE519A5452}" srcOrd="0" destOrd="1" presId="urn:microsoft.com/office/officeart/2005/8/layout/hList1"/>
    <dgm:cxn modelId="{C6483242-53CF-432D-B1A1-130A4F9FFCCD}" srcId="{861D39B9-F3A6-4002-81B6-F3394F5C3A88}" destId="{631B1C5C-503F-4F4F-9A0D-7E5625DF8502}" srcOrd="0" destOrd="0" parTransId="{F7EFFEC3-12BB-44A0-870A-BA9DFB142532}" sibTransId="{70D8890E-9A40-4682-943E-25330B26D2D8}"/>
    <dgm:cxn modelId="{8DFC4380-6C4B-4F01-AB6E-4820693FC8DB}" type="presOf" srcId="{F879479C-A23D-4824-AE6D-3528CD24FBDE}" destId="{941309BE-B8B9-4529-AC57-46FF291A71CB}" srcOrd="0" destOrd="0" presId="urn:microsoft.com/office/officeart/2005/8/layout/hList1"/>
    <dgm:cxn modelId="{77A911B9-429A-4788-AD8C-1F9D7CCF6E16}" type="presOf" srcId="{A764AFFD-3FE3-4598-B36D-A53F0AD6F51D}" destId="{CE7E83F5-5071-4F77-A844-42045B81E224}" srcOrd="0" destOrd="0" presId="urn:microsoft.com/office/officeart/2005/8/layout/hList1"/>
    <dgm:cxn modelId="{34C90A98-FF51-43DE-BD86-D0BA5F16D422}" srcId="{E1D304E7-1F06-4604-83E4-DB26F380B11E}" destId="{A764AFFD-3FE3-4598-B36D-A53F0AD6F51D}" srcOrd="4" destOrd="0" parTransId="{C85AC5A3-B1C7-4A0B-B072-354F24ABAA6F}" sibTransId="{A44DB2B7-5174-4D4E-8BA3-81614639E77A}"/>
    <dgm:cxn modelId="{E520735D-BEC2-4D4E-966C-30F7ED0F07F9}" type="presOf" srcId="{4EB48C99-32F8-4BEB-B7C2-CEEAC6BF1012}" destId="{BD889F9E-801B-45DB-96CD-7719C11B41AB}" srcOrd="0" destOrd="0" presId="urn:microsoft.com/office/officeart/2005/8/layout/hList1"/>
    <dgm:cxn modelId="{2BEB2EED-2A04-486B-8DB8-3CE81C01A661}" srcId="{E1D304E7-1F06-4604-83E4-DB26F380B11E}" destId="{861D39B9-F3A6-4002-81B6-F3394F5C3A88}" srcOrd="2" destOrd="0" parTransId="{3EC00DE5-8EF5-4514-90A2-F68196C9AD38}" sibTransId="{81046BD2-FA2D-491E-8589-5EE2C789B3B8}"/>
    <dgm:cxn modelId="{CEA8EE04-F7B6-4560-91E7-F773A4A266B6}" srcId="{4111D463-6925-432D-9085-3395EA098D50}" destId="{4EB48C99-32F8-4BEB-B7C2-CEEAC6BF1012}" srcOrd="0" destOrd="0" parTransId="{2873095B-E8D8-4649-97A3-AF10AC73B05F}" sibTransId="{54A84797-D8DE-41CA-8B19-1DA5B8E1FBC5}"/>
    <dgm:cxn modelId="{9DB5B0D6-A446-4E18-80C0-9C2F4F2C7939}" type="presOf" srcId="{E1D304E7-1F06-4604-83E4-DB26F380B11E}" destId="{F4F965F5-9AB9-4A09-B0CA-7574A8859D3D}" srcOrd="0" destOrd="0" presId="urn:microsoft.com/office/officeart/2005/8/layout/hList1"/>
    <dgm:cxn modelId="{8203B7FC-E3DC-4079-AB64-5AF2993BE134}" srcId="{E1D304E7-1F06-4604-83E4-DB26F380B11E}" destId="{F879479C-A23D-4824-AE6D-3528CD24FBDE}" srcOrd="3" destOrd="0" parTransId="{D66EA163-257A-442C-9744-7C3DB86164C8}" sibTransId="{F538F43E-B712-475C-8D23-6DD8178516BA}"/>
    <dgm:cxn modelId="{EF5A46D2-4C70-436B-9F5A-A164E0935D5C}" srcId="{861D39B9-F3A6-4002-81B6-F3394F5C3A88}" destId="{CA9CFE53-6E46-4814-8D7F-02F957A0251B}" srcOrd="1" destOrd="0" parTransId="{9FBFB3AB-4020-4034-9E94-81B6D894E438}" sibTransId="{EBBDF5B3-7315-4E25-AFC0-91EDBE7F2154}"/>
    <dgm:cxn modelId="{98F9095A-866C-4E31-89E3-2EFE2B6F050E}" type="presOf" srcId="{F20E6C0B-E214-4ECA-86E3-11B6688CAE8A}" destId="{8302A606-8595-46EA-BD3F-53EE519A5452}" srcOrd="0" destOrd="2" presId="urn:microsoft.com/office/officeart/2005/8/layout/hList1"/>
    <dgm:cxn modelId="{1427FFC4-F12D-42EF-A875-FFC1DAF88F9E}" type="presOf" srcId="{B32CD618-8994-4855-AD03-DBD8AE397693}" destId="{FF3906C2-FD5C-4FE9-AC8F-A232EC79C022}" srcOrd="0" destOrd="0" presId="urn:microsoft.com/office/officeart/2005/8/layout/hList1"/>
    <dgm:cxn modelId="{7CFCE1F6-753F-4A1F-9757-859B9643F123}" type="presOf" srcId="{0DB4EF61-5342-435F-B228-FD9D0E52F41E}" destId="{43F13524-63F3-4A67-9914-D58C56FCC486}" srcOrd="0" destOrd="0" presId="urn:microsoft.com/office/officeart/2005/8/layout/hList1"/>
    <dgm:cxn modelId="{F728AE55-E4A2-4AE0-9241-2AC91315F132}" type="presOf" srcId="{631B1C5C-503F-4F4F-9A0D-7E5625DF8502}" destId="{8302A606-8595-46EA-BD3F-53EE519A5452}" srcOrd="0" destOrd="0" presId="urn:microsoft.com/office/officeart/2005/8/layout/hList1"/>
    <dgm:cxn modelId="{47B86F29-6F58-4D11-AE4A-2386610B360D}" srcId="{861D39B9-F3A6-4002-81B6-F3394F5C3A88}" destId="{F20E6C0B-E214-4ECA-86E3-11B6688CAE8A}" srcOrd="2" destOrd="0" parTransId="{A96F7853-DD10-4F6F-80ED-7BD6DA7D8ABE}" sibTransId="{D0CFE8F2-2617-4D2C-99C8-9CD90BF5CCD9}"/>
    <dgm:cxn modelId="{12F8AB29-D886-46C2-B5CA-BEB101E84104}" srcId="{F879479C-A23D-4824-AE6D-3528CD24FBDE}" destId="{B32CD618-8994-4855-AD03-DBD8AE397693}" srcOrd="0" destOrd="0" parTransId="{9C786760-4762-4B2F-A548-B6E722696736}" sibTransId="{4AAD1651-4BB4-4908-BFB2-869B5FC635A9}"/>
    <dgm:cxn modelId="{499CEF7F-15FF-4A5B-9F23-13B7EE0B3668}" type="presOf" srcId="{4111D463-6925-432D-9085-3395EA098D50}" destId="{DA1B44B9-90B5-43C7-8C2F-A0C5F0C89123}" srcOrd="0" destOrd="0" presId="urn:microsoft.com/office/officeart/2005/8/layout/hList1"/>
    <dgm:cxn modelId="{FDE5146B-5E7A-40D9-8913-9C48B7C58D00}" srcId="{A764AFFD-3FE3-4598-B36D-A53F0AD6F51D}" destId="{0DB4EF61-5342-435F-B228-FD9D0E52F41E}" srcOrd="0" destOrd="0" parTransId="{3EA01860-FB7F-41F6-98E4-874FDB0BAB53}" sibTransId="{E132C4E2-223F-482F-8BCF-E8502AA2DE83}"/>
    <dgm:cxn modelId="{02B2B833-8515-4E3C-BCFC-144AD61208DB}" srcId="{E1D304E7-1F06-4604-83E4-DB26F380B11E}" destId="{4111D463-6925-432D-9085-3395EA098D50}" srcOrd="1" destOrd="0" parTransId="{91F63E3E-F1BD-4545-9A9E-C8AE9D47BF8E}" sibTransId="{3739E25D-A62A-4EF5-BDA9-30A2FD3E72AB}"/>
    <dgm:cxn modelId="{2C983030-F021-489F-9B33-38C60AF5A773}" type="presOf" srcId="{0704D758-6FF5-4F1F-A8A4-823CA06F0EB7}" destId="{90DB428D-E4D2-42B0-A09C-309B4CDB7DD3}" srcOrd="0" destOrd="0" presId="urn:microsoft.com/office/officeart/2005/8/layout/hList1"/>
    <dgm:cxn modelId="{337224BE-C896-4C30-86B9-0C00FD29FBBF}" srcId="{E1D304E7-1F06-4604-83E4-DB26F380B11E}" destId="{D0029283-F043-4AB6-BA83-B074DB276194}" srcOrd="0" destOrd="0" parTransId="{77510089-954D-4F40-AFA8-1C496C0EE4B1}" sibTransId="{18F61CB3-C1DA-4AC0-A034-B6914ECB5B19}"/>
    <dgm:cxn modelId="{273648ED-9121-489E-95A0-6CDCD8A68DA7}" type="presOf" srcId="{861D39B9-F3A6-4002-81B6-F3394F5C3A88}" destId="{0D1FD710-045A-4420-9F00-7FEFF0A5E159}" srcOrd="0" destOrd="0" presId="urn:microsoft.com/office/officeart/2005/8/layout/hList1"/>
    <dgm:cxn modelId="{F90B49C8-4C81-461D-A075-166AE5F06A5C}" type="presOf" srcId="{D0029283-F043-4AB6-BA83-B074DB276194}" destId="{4CB0B17D-18F8-4C2E-AC5C-83CFDC4FEA30}" srcOrd="0" destOrd="0" presId="urn:microsoft.com/office/officeart/2005/8/layout/hList1"/>
    <dgm:cxn modelId="{6BEDE8C0-27AC-49C4-B848-B57F7541BB4D}" type="presParOf" srcId="{F4F965F5-9AB9-4A09-B0CA-7574A8859D3D}" destId="{6B3821D7-C392-4C5B-9AE6-E25DF040A107}" srcOrd="0" destOrd="0" presId="urn:microsoft.com/office/officeart/2005/8/layout/hList1"/>
    <dgm:cxn modelId="{B5479A82-8EE1-4AD1-9CEC-B9CC4CEAAB85}" type="presParOf" srcId="{6B3821D7-C392-4C5B-9AE6-E25DF040A107}" destId="{4CB0B17D-18F8-4C2E-AC5C-83CFDC4FEA30}" srcOrd="0" destOrd="0" presId="urn:microsoft.com/office/officeart/2005/8/layout/hList1"/>
    <dgm:cxn modelId="{AA3BF7D3-A7FC-41DE-948D-1CC1D47CFD65}" type="presParOf" srcId="{6B3821D7-C392-4C5B-9AE6-E25DF040A107}" destId="{90DB428D-E4D2-42B0-A09C-309B4CDB7DD3}" srcOrd="1" destOrd="0" presId="urn:microsoft.com/office/officeart/2005/8/layout/hList1"/>
    <dgm:cxn modelId="{20E14A7E-69D7-4360-9636-698353072F44}" type="presParOf" srcId="{F4F965F5-9AB9-4A09-B0CA-7574A8859D3D}" destId="{C375B967-8A6C-4CAF-82EE-C80FE1502CEB}" srcOrd="1" destOrd="0" presId="urn:microsoft.com/office/officeart/2005/8/layout/hList1"/>
    <dgm:cxn modelId="{66EE611C-408D-4E69-92DD-A08B91DC51DD}" type="presParOf" srcId="{F4F965F5-9AB9-4A09-B0CA-7574A8859D3D}" destId="{2D0F48AE-7072-4B0D-8571-BB80111E78FE}" srcOrd="2" destOrd="0" presId="urn:microsoft.com/office/officeart/2005/8/layout/hList1"/>
    <dgm:cxn modelId="{AB877198-62C8-4ADD-AF3D-1482223CC2BC}" type="presParOf" srcId="{2D0F48AE-7072-4B0D-8571-BB80111E78FE}" destId="{DA1B44B9-90B5-43C7-8C2F-A0C5F0C89123}" srcOrd="0" destOrd="0" presId="urn:microsoft.com/office/officeart/2005/8/layout/hList1"/>
    <dgm:cxn modelId="{7FEB8C6F-D6AD-41DE-92EE-6B7CCDD6FF69}" type="presParOf" srcId="{2D0F48AE-7072-4B0D-8571-BB80111E78FE}" destId="{BD889F9E-801B-45DB-96CD-7719C11B41AB}" srcOrd="1" destOrd="0" presId="urn:microsoft.com/office/officeart/2005/8/layout/hList1"/>
    <dgm:cxn modelId="{73E43E7E-C95B-4DF5-9812-BB566A5D5DF2}" type="presParOf" srcId="{F4F965F5-9AB9-4A09-B0CA-7574A8859D3D}" destId="{3853C448-E1F9-4232-95AD-5E39997E220C}" srcOrd="3" destOrd="0" presId="urn:microsoft.com/office/officeart/2005/8/layout/hList1"/>
    <dgm:cxn modelId="{27D91222-FDB7-46E5-8D7D-771C46C1D66F}" type="presParOf" srcId="{F4F965F5-9AB9-4A09-B0CA-7574A8859D3D}" destId="{B2AEBFDC-D97E-41C9-A4F4-45C90BF3C39B}" srcOrd="4" destOrd="0" presId="urn:microsoft.com/office/officeart/2005/8/layout/hList1"/>
    <dgm:cxn modelId="{DC16BF51-285B-42AF-B36F-A51E96976BCA}" type="presParOf" srcId="{B2AEBFDC-D97E-41C9-A4F4-45C90BF3C39B}" destId="{0D1FD710-045A-4420-9F00-7FEFF0A5E159}" srcOrd="0" destOrd="0" presId="urn:microsoft.com/office/officeart/2005/8/layout/hList1"/>
    <dgm:cxn modelId="{AE951FE2-D185-4818-9651-B6ECC658A263}" type="presParOf" srcId="{B2AEBFDC-D97E-41C9-A4F4-45C90BF3C39B}" destId="{8302A606-8595-46EA-BD3F-53EE519A5452}" srcOrd="1" destOrd="0" presId="urn:microsoft.com/office/officeart/2005/8/layout/hList1"/>
    <dgm:cxn modelId="{7E8F7A03-3AAD-4D31-9AB0-AB87802A0540}" type="presParOf" srcId="{F4F965F5-9AB9-4A09-B0CA-7574A8859D3D}" destId="{5A1A946C-DC7C-4673-9EA2-9D21CC813D93}" srcOrd="5" destOrd="0" presId="urn:microsoft.com/office/officeart/2005/8/layout/hList1"/>
    <dgm:cxn modelId="{D1ADA84C-FB48-4D65-AC05-292E998489DB}" type="presParOf" srcId="{F4F965F5-9AB9-4A09-B0CA-7574A8859D3D}" destId="{63564575-D12A-4C89-A3CE-6CD36F336A64}" srcOrd="6" destOrd="0" presId="urn:microsoft.com/office/officeart/2005/8/layout/hList1"/>
    <dgm:cxn modelId="{6A9C1092-D3F6-40B1-9210-E18CFF39C04C}" type="presParOf" srcId="{63564575-D12A-4C89-A3CE-6CD36F336A64}" destId="{941309BE-B8B9-4529-AC57-46FF291A71CB}" srcOrd="0" destOrd="0" presId="urn:microsoft.com/office/officeart/2005/8/layout/hList1"/>
    <dgm:cxn modelId="{BC28FDF9-AF16-4809-A012-D68409568DA1}" type="presParOf" srcId="{63564575-D12A-4C89-A3CE-6CD36F336A64}" destId="{FF3906C2-FD5C-4FE9-AC8F-A232EC79C022}" srcOrd="1" destOrd="0" presId="urn:microsoft.com/office/officeart/2005/8/layout/hList1"/>
    <dgm:cxn modelId="{D1A5CFE2-6177-44B4-A6E7-954CA1D7E1C8}" type="presParOf" srcId="{F4F965F5-9AB9-4A09-B0CA-7574A8859D3D}" destId="{CDDC2F37-3041-4B4E-98D1-8B5BCA984AC4}" srcOrd="7" destOrd="0" presId="urn:microsoft.com/office/officeart/2005/8/layout/hList1"/>
    <dgm:cxn modelId="{1DC5751F-0F34-4C58-B8FF-6D6A4820CE9E}" type="presParOf" srcId="{F4F965F5-9AB9-4A09-B0CA-7574A8859D3D}" destId="{FED4BAC4-4133-43D5-8163-C4AB9C05F61A}" srcOrd="8" destOrd="0" presId="urn:microsoft.com/office/officeart/2005/8/layout/hList1"/>
    <dgm:cxn modelId="{EC7F4EDC-5ABF-4AC7-A2A6-7445A1CD8F76}" type="presParOf" srcId="{FED4BAC4-4133-43D5-8163-C4AB9C05F61A}" destId="{CE7E83F5-5071-4F77-A844-42045B81E224}" srcOrd="0" destOrd="0" presId="urn:microsoft.com/office/officeart/2005/8/layout/hList1"/>
    <dgm:cxn modelId="{ECDF8949-FD4A-4275-9424-1D0DA40E6109}" type="presParOf" srcId="{FED4BAC4-4133-43D5-8163-C4AB9C05F61A}" destId="{43F13524-63F3-4A67-9914-D58C56FCC48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06CFFC0-0271-4A97-996B-3467D7006B0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C68016C3-4981-48BA-85EB-FB116831E208}">
      <dgm:prSet phldrT="[文本]"/>
      <dgm:spPr/>
      <dgm:t>
        <a:bodyPr/>
        <a:lstStyle/>
        <a:p>
          <a:r>
            <a:rPr lang="zh-CN" altLang="en-US" dirty="0" smtClean="0">
              <a:solidFill>
                <a:srgbClr val="444444"/>
              </a:solidFill>
              <a:latin typeface="微软雅黑" panose="020B0503020204020204" pitchFamily="34" charset="-122"/>
              <a:ea typeface="微软雅黑" panose="020B0503020204020204" pitchFamily="34" charset="-122"/>
            </a:rPr>
            <a:t>查询</a:t>
          </a:r>
          <a:endParaRPr lang="zh-CN" altLang="en-US" dirty="0"/>
        </a:p>
      </dgm:t>
    </dgm:pt>
    <dgm:pt modelId="{2A5EB122-13C7-49A4-8E6C-FF22F7B9DA83}" type="parTrans" cxnId="{66EC87D1-AC3A-4379-9947-919C75C83D1D}">
      <dgm:prSet/>
      <dgm:spPr/>
      <dgm:t>
        <a:bodyPr/>
        <a:lstStyle/>
        <a:p>
          <a:endParaRPr lang="zh-CN" altLang="en-US"/>
        </a:p>
      </dgm:t>
    </dgm:pt>
    <dgm:pt modelId="{B621E821-FE05-47EA-8B57-F0C743F3EA1B}" type="sibTrans" cxnId="{66EC87D1-AC3A-4379-9947-919C75C83D1D}">
      <dgm:prSet/>
      <dgm:spPr/>
      <dgm:t>
        <a:bodyPr/>
        <a:lstStyle/>
        <a:p>
          <a:endParaRPr lang="zh-CN" altLang="en-US"/>
        </a:p>
      </dgm:t>
    </dgm:pt>
    <dgm:pt modelId="{8E823491-358D-40BD-B54E-8BF5D0B8EBBC}">
      <dgm:prSet phldrT="[文本]"/>
      <dgm:spPr/>
      <dgm:t>
        <a:bodyPr/>
        <a:lstStyle/>
        <a:p>
          <a:r>
            <a:rPr lang="zh-CN" altLang="en-US" dirty="0" smtClean="0">
              <a:solidFill>
                <a:srgbClr val="444444"/>
              </a:solidFill>
              <a:latin typeface="微软雅黑" panose="020B0503020204020204" pitchFamily="34" charset="-122"/>
              <a:ea typeface="微软雅黑" panose="020B0503020204020204" pitchFamily="34" charset="-122"/>
            </a:rPr>
            <a:t>会回答这个问题</a:t>
          </a:r>
          <a:r>
            <a:rPr lang="en-US" altLang="zh-CN" dirty="0" smtClean="0">
              <a:solidFill>
                <a:srgbClr val="444444"/>
              </a:solidFill>
              <a:latin typeface="微软雅黑" panose="020B0503020204020204" pitchFamily="34" charset="-122"/>
              <a:ea typeface="微软雅黑" panose="020B0503020204020204" pitchFamily="34" charset="-122"/>
            </a:rPr>
            <a:t>——</a:t>
          </a:r>
          <a:r>
            <a:rPr lang="zh-CN" altLang="en-US" b="1" dirty="0" smtClean="0">
              <a:solidFill>
                <a:srgbClr val="FF0000"/>
              </a:solidFill>
              <a:latin typeface="微软雅黑" panose="020B0503020204020204" pitchFamily="34" charset="-122"/>
              <a:ea typeface="微软雅黑" panose="020B0503020204020204" pitchFamily="34" charset="-122"/>
            </a:rPr>
            <a:t>“这个文档匹不匹配这个查询，它的相关度高么？”。</a:t>
          </a:r>
          <a:r>
            <a:rPr lang="zh-CN" altLang="en-US" dirty="0" smtClean="0"/>
            <a:t>查询操作不仅仅会进行查询，还会计算分值，用于确定相关度</a:t>
          </a:r>
          <a:endParaRPr lang="zh-CN" altLang="en-US" dirty="0"/>
        </a:p>
      </dgm:t>
    </dgm:pt>
    <dgm:pt modelId="{14F86582-1E81-4B25-834D-85ED5C820730}" type="parTrans" cxnId="{23A63BA2-BFE8-47E7-92D7-D03183487A1A}">
      <dgm:prSet/>
      <dgm:spPr/>
      <dgm:t>
        <a:bodyPr/>
        <a:lstStyle/>
        <a:p>
          <a:endParaRPr lang="zh-CN" altLang="en-US"/>
        </a:p>
      </dgm:t>
    </dgm:pt>
    <dgm:pt modelId="{8FEBCAA3-2A58-4580-A1C9-82F835B104B2}" type="sibTrans" cxnId="{23A63BA2-BFE8-47E7-92D7-D03183487A1A}">
      <dgm:prSet/>
      <dgm:spPr/>
      <dgm:t>
        <a:bodyPr/>
        <a:lstStyle/>
        <a:p>
          <a:endParaRPr lang="zh-CN" altLang="en-US"/>
        </a:p>
      </dgm:t>
    </dgm:pt>
    <dgm:pt modelId="{33E6B365-D7B6-4B1D-BEC4-580410E48AF0}">
      <dgm:prSet phldrT="[文本]"/>
      <dgm:spPr/>
      <dgm:t>
        <a:bodyPr/>
        <a:lstStyle/>
        <a:p>
          <a:r>
            <a:rPr lang="zh-CN" altLang="en-US" smtClean="0">
              <a:solidFill>
                <a:srgbClr val="444444"/>
              </a:solidFill>
              <a:latin typeface="微软雅黑" panose="020B0503020204020204" pitchFamily="34" charset="-122"/>
              <a:ea typeface="微软雅黑" panose="020B0503020204020204" pitchFamily="34" charset="-122"/>
            </a:rPr>
            <a:t>过滤器</a:t>
          </a:r>
          <a:endParaRPr lang="zh-CN" altLang="en-US" dirty="0"/>
        </a:p>
      </dgm:t>
    </dgm:pt>
    <dgm:pt modelId="{B233A372-0E9F-4762-96A5-C820E8D5B74D}" type="parTrans" cxnId="{BDCF1B47-8C6A-46B5-8135-05BDDDA8502B}">
      <dgm:prSet/>
      <dgm:spPr/>
      <dgm:t>
        <a:bodyPr/>
        <a:lstStyle/>
        <a:p>
          <a:endParaRPr lang="zh-CN" altLang="en-US"/>
        </a:p>
      </dgm:t>
    </dgm:pt>
    <dgm:pt modelId="{85CA657F-9017-4935-B04D-1E3701E62BF0}" type="sibTrans" cxnId="{BDCF1B47-8C6A-46B5-8135-05BDDDA8502B}">
      <dgm:prSet/>
      <dgm:spPr/>
      <dgm:t>
        <a:bodyPr/>
        <a:lstStyle/>
        <a:p>
          <a:endParaRPr lang="zh-CN" altLang="en-US"/>
        </a:p>
      </dgm:t>
    </dgm:pt>
    <dgm:pt modelId="{8FECBE9E-7EF2-4684-9379-4BCF68A5DE1D}">
      <dgm:prSet phldrT="[文本]"/>
      <dgm:spPr/>
      <dgm:t>
        <a:bodyPr/>
        <a:lstStyle/>
        <a:p>
          <a:r>
            <a:rPr lang="zh-CN" altLang="en-US" dirty="0" smtClean="0">
              <a:solidFill>
                <a:srgbClr val="444444"/>
              </a:solidFill>
              <a:latin typeface="微软雅黑" panose="020B0503020204020204" pitchFamily="34" charset="-122"/>
              <a:ea typeface="微软雅黑" panose="020B0503020204020204" pitchFamily="34" charset="-122"/>
            </a:rPr>
            <a:t>会回答这个问题</a:t>
          </a:r>
          <a:r>
            <a:rPr lang="en-US" altLang="zh-CN" dirty="0" smtClean="0">
              <a:solidFill>
                <a:srgbClr val="444444"/>
              </a:solidFill>
              <a:latin typeface="微软雅黑" panose="020B0503020204020204" pitchFamily="34" charset="-122"/>
              <a:ea typeface="微软雅黑" panose="020B0503020204020204" pitchFamily="34" charset="-122"/>
            </a:rPr>
            <a:t>——</a:t>
          </a:r>
          <a:r>
            <a:rPr lang="zh-CN" altLang="en-US" b="1" dirty="0" smtClean="0">
              <a:solidFill>
                <a:srgbClr val="FF0000"/>
              </a:solidFill>
              <a:latin typeface="微软雅黑" panose="020B0503020204020204" pitchFamily="34" charset="-122"/>
              <a:ea typeface="微软雅黑" panose="020B0503020204020204" pitchFamily="34" charset="-122"/>
            </a:rPr>
            <a:t>“这个文档匹不匹配？”</a:t>
          </a:r>
          <a:r>
            <a:rPr lang="zh-CN" altLang="en-US" dirty="0" smtClean="0">
              <a:solidFill>
                <a:srgbClr val="444444"/>
              </a:solidFill>
              <a:latin typeface="微软雅黑" panose="020B0503020204020204" pitchFamily="34" charset="-122"/>
              <a:ea typeface="微软雅黑" panose="020B0503020204020204" pitchFamily="34" charset="-122"/>
            </a:rPr>
            <a:t>答案很简单，是或者不是。它不会去计算任何分值，也不会关心返回的排序问题，因此效率会高一点。</a:t>
          </a:r>
          <a:r>
            <a:rPr lang="zh-CN" altLang="en-US" dirty="0" smtClean="0"/>
            <a:t>经常使用过滤器，</a:t>
          </a:r>
          <a:r>
            <a:rPr lang="en-US" altLang="zh-CN" dirty="0" smtClean="0"/>
            <a:t>ES</a:t>
          </a:r>
          <a:r>
            <a:rPr lang="zh-CN" altLang="en-US" dirty="0" smtClean="0"/>
            <a:t>会自动的缓存过滤器的内容，这对于查询来说，会提高很多性能。</a:t>
          </a:r>
          <a:endParaRPr lang="zh-CN" altLang="en-US" dirty="0"/>
        </a:p>
      </dgm:t>
    </dgm:pt>
    <dgm:pt modelId="{6957C1F6-B8BB-4080-8008-7A59BFA424DE}" type="parTrans" cxnId="{A0CE3406-0114-499E-B5AC-E2943B5AB841}">
      <dgm:prSet/>
      <dgm:spPr/>
      <dgm:t>
        <a:bodyPr/>
        <a:lstStyle/>
        <a:p>
          <a:endParaRPr lang="zh-CN" altLang="en-US"/>
        </a:p>
      </dgm:t>
    </dgm:pt>
    <dgm:pt modelId="{0AFADAD0-1A81-433E-B62E-20FAE21CF9B3}" type="sibTrans" cxnId="{A0CE3406-0114-499E-B5AC-E2943B5AB841}">
      <dgm:prSet/>
      <dgm:spPr/>
      <dgm:t>
        <a:bodyPr/>
        <a:lstStyle/>
        <a:p>
          <a:endParaRPr lang="zh-CN" altLang="en-US"/>
        </a:p>
      </dgm:t>
    </dgm:pt>
    <dgm:pt modelId="{55EE0038-3B8B-44A4-9073-B38CD6469C98}">
      <dgm:prSet phldrT="[文本]"/>
      <dgm:spPr/>
      <dgm:t>
        <a:bodyPr/>
        <a:lstStyle/>
        <a:p>
          <a:r>
            <a:rPr lang="zh-CN" altLang="en-US" dirty="0" smtClean="0">
              <a:solidFill>
                <a:srgbClr val="444444"/>
              </a:solidFill>
              <a:latin typeface="微软雅黑" panose="020B0503020204020204" pitchFamily="34" charset="-122"/>
              <a:ea typeface="微软雅黑" panose="020B0503020204020204" pitchFamily="34" charset="-122"/>
            </a:rPr>
            <a:t>后置过滤器</a:t>
          </a:r>
          <a:endParaRPr lang="zh-CN" altLang="en-US" dirty="0"/>
        </a:p>
      </dgm:t>
    </dgm:pt>
    <dgm:pt modelId="{8B9AF159-55B9-4322-895C-54F8D5AD0B4D}" type="parTrans" cxnId="{332827EC-F161-4420-A1EB-B06355065D09}">
      <dgm:prSet/>
      <dgm:spPr/>
      <dgm:t>
        <a:bodyPr/>
        <a:lstStyle/>
        <a:p>
          <a:endParaRPr lang="zh-CN" altLang="en-US"/>
        </a:p>
      </dgm:t>
    </dgm:pt>
    <dgm:pt modelId="{4A6FD213-5A22-4242-9561-4FD77EB781DF}" type="sibTrans" cxnId="{332827EC-F161-4420-A1EB-B06355065D09}">
      <dgm:prSet/>
      <dgm:spPr/>
      <dgm:t>
        <a:bodyPr/>
        <a:lstStyle/>
        <a:p>
          <a:endParaRPr lang="zh-CN" altLang="en-US"/>
        </a:p>
      </dgm:t>
    </dgm:pt>
    <dgm:pt modelId="{7D2F889E-5D65-4D36-A51C-9B461D893961}">
      <dgm:prSet phldrT="[文本]"/>
      <dgm:spPr/>
      <dgm:t>
        <a:bodyPr/>
        <a:lstStyle/>
        <a:p>
          <a:r>
            <a:rPr lang="zh-CN" altLang="en-US" dirty="0" smtClean="0"/>
            <a:t>只影响搜索结果、不影响聚合结果。</a:t>
          </a:r>
          <a:r>
            <a:rPr lang="en-US" altLang="zh-CN" dirty="0" err="1" smtClean="0"/>
            <a:t>post_filter</a:t>
          </a:r>
          <a:r>
            <a:rPr lang="zh-CN" altLang="en-US" dirty="0" smtClean="0"/>
            <a:t>会在查询之后才会被执行，因此会失去过滤在性能上的帮助</a:t>
          </a:r>
          <a:r>
            <a:rPr lang="en-US" altLang="zh-CN" dirty="0" smtClean="0"/>
            <a:t>(</a:t>
          </a:r>
          <a:r>
            <a:rPr lang="zh-CN" altLang="en-US" dirty="0" smtClean="0"/>
            <a:t>比如缓存</a:t>
          </a:r>
          <a:r>
            <a:rPr lang="en-US" altLang="zh-CN" dirty="0" smtClean="0"/>
            <a:t>)</a:t>
          </a:r>
          <a:r>
            <a:rPr lang="zh-CN" altLang="en-US" dirty="0" smtClean="0"/>
            <a:t>。</a:t>
          </a:r>
          <a:endParaRPr lang="zh-CN" altLang="en-US" dirty="0"/>
        </a:p>
      </dgm:t>
    </dgm:pt>
    <dgm:pt modelId="{85A49669-2999-4AAD-A2A3-A67BBBE561F9}" type="parTrans" cxnId="{7167982F-37DB-4646-B93A-3C02FE2F52DC}">
      <dgm:prSet/>
      <dgm:spPr/>
      <dgm:t>
        <a:bodyPr/>
        <a:lstStyle/>
        <a:p>
          <a:endParaRPr lang="zh-CN" altLang="en-US"/>
        </a:p>
      </dgm:t>
    </dgm:pt>
    <dgm:pt modelId="{FA47720F-BF9F-4CBC-A44D-7AE6FDE59710}" type="sibTrans" cxnId="{7167982F-37DB-4646-B93A-3C02FE2F52DC}">
      <dgm:prSet/>
      <dgm:spPr/>
      <dgm:t>
        <a:bodyPr/>
        <a:lstStyle/>
        <a:p>
          <a:endParaRPr lang="zh-CN" altLang="en-US"/>
        </a:p>
      </dgm:t>
    </dgm:pt>
    <dgm:pt modelId="{D294E51F-4FAE-494C-BBE7-4EAF4D5D801A}">
      <dgm:prSet/>
      <dgm:spPr/>
      <dgm:t>
        <a:bodyPr/>
        <a:lstStyle/>
        <a:p>
          <a:r>
            <a:rPr lang="en-US" altLang="zh-CN" dirty="0" err="1" smtClean="0"/>
            <a:t>post_filter</a:t>
          </a:r>
          <a:r>
            <a:rPr lang="zh-CN" altLang="en-US" dirty="0" smtClean="0"/>
            <a:t>应该只和聚合一起使用，并且仅当你使用了不同的过滤条件时。</a:t>
          </a:r>
          <a:endParaRPr lang="zh-CN" altLang="en-US" dirty="0"/>
        </a:p>
      </dgm:t>
    </dgm:pt>
    <dgm:pt modelId="{057CE1FB-F451-4A49-A0EC-D5DB4F80AD0B}" type="parTrans" cxnId="{3B149F79-2710-4F12-B473-C7A91EB6248D}">
      <dgm:prSet/>
      <dgm:spPr/>
      <dgm:t>
        <a:bodyPr/>
        <a:lstStyle/>
        <a:p>
          <a:endParaRPr lang="zh-CN" altLang="en-US"/>
        </a:p>
      </dgm:t>
    </dgm:pt>
    <dgm:pt modelId="{64BBED9F-D20B-4A14-8144-57F9D02DBD49}" type="sibTrans" cxnId="{3B149F79-2710-4F12-B473-C7A91EB6248D}">
      <dgm:prSet/>
      <dgm:spPr/>
      <dgm:t>
        <a:bodyPr/>
        <a:lstStyle/>
        <a:p>
          <a:endParaRPr lang="zh-CN" altLang="en-US"/>
        </a:p>
      </dgm:t>
    </dgm:pt>
    <dgm:pt modelId="{C9911428-9109-4D32-9EC6-F96C5E3FDD47}" type="pres">
      <dgm:prSet presAssocID="{706CFFC0-0271-4A97-996B-3467D7006B00}" presName="Name0" presStyleCnt="0">
        <dgm:presLayoutVars>
          <dgm:dir/>
          <dgm:animLvl val="lvl"/>
          <dgm:resizeHandles val="exact"/>
        </dgm:presLayoutVars>
      </dgm:prSet>
      <dgm:spPr/>
      <dgm:t>
        <a:bodyPr/>
        <a:lstStyle/>
        <a:p>
          <a:endParaRPr lang="zh-CN" altLang="en-US"/>
        </a:p>
      </dgm:t>
    </dgm:pt>
    <dgm:pt modelId="{9BC2C8AA-03A7-476C-B6D1-FFF918621F84}" type="pres">
      <dgm:prSet presAssocID="{C68016C3-4981-48BA-85EB-FB116831E208}" presName="composite" presStyleCnt="0"/>
      <dgm:spPr/>
    </dgm:pt>
    <dgm:pt modelId="{B9668553-2EB1-4F2D-9130-2D23EFF903A0}" type="pres">
      <dgm:prSet presAssocID="{C68016C3-4981-48BA-85EB-FB116831E208}" presName="parTx" presStyleLbl="alignNode1" presStyleIdx="0" presStyleCnt="3">
        <dgm:presLayoutVars>
          <dgm:chMax val="0"/>
          <dgm:chPref val="0"/>
          <dgm:bulletEnabled val="1"/>
        </dgm:presLayoutVars>
      </dgm:prSet>
      <dgm:spPr/>
      <dgm:t>
        <a:bodyPr/>
        <a:lstStyle/>
        <a:p>
          <a:endParaRPr lang="zh-CN" altLang="en-US"/>
        </a:p>
      </dgm:t>
    </dgm:pt>
    <dgm:pt modelId="{C3442800-D3D4-4141-BF70-2C334866D9C4}" type="pres">
      <dgm:prSet presAssocID="{C68016C3-4981-48BA-85EB-FB116831E208}" presName="desTx" presStyleLbl="alignAccFollowNode1" presStyleIdx="0" presStyleCnt="3">
        <dgm:presLayoutVars>
          <dgm:bulletEnabled val="1"/>
        </dgm:presLayoutVars>
      </dgm:prSet>
      <dgm:spPr/>
      <dgm:t>
        <a:bodyPr/>
        <a:lstStyle/>
        <a:p>
          <a:endParaRPr lang="zh-CN" altLang="en-US"/>
        </a:p>
      </dgm:t>
    </dgm:pt>
    <dgm:pt modelId="{E60D5BE8-6CFD-4429-8158-F99F98B036DC}" type="pres">
      <dgm:prSet presAssocID="{B621E821-FE05-47EA-8B57-F0C743F3EA1B}" presName="space" presStyleCnt="0"/>
      <dgm:spPr/>
    </dgm:pt>
    <dgm:pt modelId="{838D8F99-5B5F-4EA4-B115-ABEAEB249FFC}" type="pres">
      <dgm:prSet presAssocID="{33E6B365-D7B6-4B1D-BEC4-580410E48AF0}" presName="composite" presStyleCnt="0"/>
      <dgm:spPr/>
    </dgm:pt>
    <dgm:pt modelId="{64FC5458-9C08-46A6-95BE-3BE5E9278ED7}" type="pres">
      <dgm:prSet presAssocID="{33E6B365-D7B6-4B1D-BEC4-580410E48AF0}" presName="parTx" presStyleLbl="alignNode1" presStyleIdx="1" presStyleCnt="3">
        <dgm:presLayoutVars>
          <dgm:chMax val="0"/>
          <dgm:chPref val="0"/>
          <dgm:bulletEnabled val="1"/>
        </dgm:presLayoutVars>
      </dgm:prSet>
      <dgm:spPr/>
      <dgm:t>
        <a:bodyPr/>
        <a:lstStyle/>
        <a:p>
          <a:endParaRPr lang="zh-CN" altLang="en-US"/>
        </a:p>
      </dgm:t>
    </dgm:pt>
    <dgm:pt modelId="{B6AB4F4B-DDBB-4A94-90D1-4FB5E492C25E}" type="pres">
      <dgm:prSet presAssocID="{33E6B365-D7B6-4B1D-BEC4-580410E48AF0}" presName="desTx" presStyleLbl="alignAccFollowNode1" presStyleIdx="1" presStyleCnt="3">
        <dgm:presLayoutVars>
          <dgm:bulletEnabled val="1"/>
        </dgm:presLayoutVars>
      </dgm:prSet>
      <dgm:spPr/>
      <dgm:t>
        <a:bodyPr/>
        <a:lstStyle/>
        <a:p>
          <a:endParaRPr lang="zh-CN" altLang="en-US"/>
        </a:p>
      </dgm:t>
    </dgm:pt>
    <dgm:pt modelId="{A9C7EF1B-45F2-4B9F-A41B-A49938428A95}" type="pres">
      <dgm:prSet presAssocID="{85CA657F-9017-4935-B04D-1E3701E62BF0}" presName="space" presStyleCnt="0"/>
      <dgm:spPr/>
    </dgm:pt>
    <dgm:pt modelId="{F8E5732C-C8F5-4726-AE53-AAFE6ACE8851}" type="pres">
      <dgm:prSet presAssocID="{55EE0038-3B8B-44A4-9073-B38CD6469C98}" presName="composite" presStyleCnt="0"/>
      <dgm:spPr/>
    </dgm:pt>
    <dgm:pt modelId="{BC8E49F0-DFD0-417A-A152-08B43771FDDE}" type="pres">
      <dgm:prSet presAssocID="{55EE0038-3B8B-44A4-9073-B38CD6469C98}" presName="parTx" presStyleLbl="alignNode1" presStyleIdx="2" presStyleCnt="3">
        <dgm:presLayoutVars>
          <dgm:chMax val="0"/>
          <dgm:chPref val="0"/>
          <dgm:bulletEnabled val="1"/>
        </dgm:presLayoutVars>
      </dgm:prSet>
      <dgm:spPr/>
      <dgm:t>
        <a:bodyPr/>
        <a:lstStyle/>
        <a:p>
          <a:endParaRPr lang="zh-CN" altLang="en-US"/>
        </a:p>
      </dgm:t>
    </dgm:pt>
    <dgm:pt modelId="{0D2F9095-E933-4037-AAC5-115EC1E19437}" type="pres">
      <dgm:prSet presAssocID="{55EE0038-3B8B-44A4-9073-B38CD6469C98}" presName="desTx" presStyleLbl="alignAccFollowNode1" presStyleIdx="2" presStyleCnt="3">
        <dgm:presLayoutVars>
          <dgm:bulletEnabled val="1"/>
        </dgm:presLayoutVars>
      </dgm:prSet>
      <dgm:spPr/>
      <dgm:t>
        <a:bodyPr/>
        <a:lstStyle/>
        <a:p>
          <a:endParaRPr lang="zh-CN" altLang="en-US"/>
        </a:p>
      </dgm:t>
    </dgm:pt>
  </dgm:ptLst>
  <dgm:cxnLst>
    <dgm:cxn modelId="{A0CE3406-0114-499E-B5AC-E2943B5AB841}" srcId="{33E6B365-D7B6-4B1D-BEC4-580410E48AF0}" destId="{8FECBE9E-7EF2-4684-9379-4BCF68A5DE1D}" srcOrd="0" destOrd="0" parTransId="{6957C1F6-B8BB-4080-8008-7A59BFA424DE}" sibTransId="{0AFADAD0-1A81-433E-B62E-20FAE21CF9B3}"/>
    <dgm:cxn modelId="{057EE7B1-B373-484C-B713-F37564391208}" type="presOf" srcId="{8FECBE9E-7EF2-4684-9379-4BCF68A5DE1D}" destId="{B6AB4F4B-DDBB-4A94-90D1-4FB5E492C25E}" srcOrd="0" destOrd="0" presId="urn:microsoft.com/office/officeart/2005/8/layout/hList1"/>
    <dgm:cxn modelId="{38A4140D-B839-47BE-B6D9-7D97BDC0CFBA}" type="presOf" srcId="{D294E51F-4FAE-494C-BBE7-4EAF4D5D801A}" destId="{0D2F9095-E933-4037-AAC5-115EC1E19437}" srcOrd="0" destOrd="1" presId="urn:microsoft.com/office/officeart/2005/8/layout/hList1"/>
    <dgm:cxn modelId="{3B149F79-2710-4F12-B473-C7A91EB6248D}" srcId="{55EE0038-3B8B-44A4-9073-B38CD6469C98}" destId="{D294E51F-4FAE-494C-BBE7-4EAF4D5D801A}" srcOrd="1" destOrd="0" parTransId="{057CE1FB-F451-4A49-A0EC-D5DB4F80AD0B}" sibTransId="{64BBED9F-D20B-4A14-8144-57F9D02DBD49}"/>
    <dgm:cxn modelId="{BDCF1B47-8C6A-46B5-8135-05BDDDA8502B}" srcId="{706CFFC0-0271-4A97-996B-3467D7006B00}" destId="{33E6B365-D7B6-4B1D-BEC4-580410E48AF0}" srcOrd="1" destOrd="0" parTransId="{B233A372-0E9F-4762-96A5-C820E8D5B74D}" sibTransId="{85CA657F-9017-4935-B04D-1E3701E62BF0}"/>
    <dgm:cxn modelId="{901ABE1F-EA88-4268-A609-B2FB5EFF6CE3}" type="presOf" srcId="{C68016C3-4981-48BA-85EB-FB116831E208}" destId="{B9668553-2EB1-4F2D-9130-2D23EFF903A0}" srcOrd="0" destOrd="0" presId="urn:microsoft.com/office/officeart/2005/8/layout/hList1"/>
    <dgm:cxn modelId="{E96C61E5-B52A-44C6-98C9-B481D7BD94BA}" type="presOf" srcId="{706CFFC0-0271-4A97-996B-3467D7006B00}" destId="{C9911428-9109-4D32-9EC6-F96C5E3FDD47}" srcOrd="0" destOrd="0" presId="urn:microsoft.com/office/officeart/2005/8/layout/hList1"/>
    <dgm:cxn modelId="{66EC87D1-AC3A-4379-9947-919C75C83D1D}" srcId="{706CFFC0-0271-4A97-996B-3467D7006B00}" destId="{C68016C3-4981-48BA-85EB-FB116831E208}" srcOrd="0" destOrd="0" parTransId="{2A5EB122-13C7-49A4-8E6C-FF22F7B9DA83}" sibTransId="{B621E821-FE05-47EA-8B57-F0C743F3EA1B}"/>
    <dgm:cxn modelId="{7167982F-37DB-4646-B93A-3C02FE2F52DC}" srcId="{55EE0038-3B8B-44A4-9073-B38CD6469C98}" destId="{7D2F889E-5D65-4D36-A51C-9B461D893961}" srcOrd="0" destOrd="0" parTransId="{85A49669-2999-4AAD-A2A3-A67BBBE561F9}" sibTransId="{FA47720F-BF9F-4CBC-A44D-7AE6FDE59710}"/>
    <dgm:cxn modelId="{7F0EF392-4D19-4238-B8AE-778E5F5F1452}" type="presOf" srcId="{7D2F889E-5D65-4D36-A51C-9B461D893961}" destId="{0D2F9095-E933-4037-AAC5-115EC1E19437}" srcOrd="0" destOrd="0" presId="urn:microsoft.com/office/officeart/2005/8/layout/hList1"/>
    <dgm:cxn modelId="{73B2C624-4D74-4C73-B4E7-1FF7D7354CDF}" type="presOf" srcId="{33E6B365-D7B6-4B1D-BEC4-580410E48AF0}" destId="{64FC5458-9C08-46A6-95BE-3BE5E9278ED7}" srcOrd="0" destOrd="0" presId="urn:microsoft.com/office/officeart/2005/8/layout/hList1"/>
    <dgm:cxn modelId="{70CF6733-D338-4F37-84F9-F88184F4991D}" type="presOf" srcId="{8E823491-358D-40BD-B54E-8BF5D0B8EBBC}" destId="{C3442800-D3D4-4141-BF70-2C334866D9C4}" srcOrd="0" destOrd="0" presId="urn:microsoft.com/office/officeart/2005/8/layout/hList1"/>
    <dgm:cxn modelId="{332827EC-F161-4420-A1EB-B06355065D09}" srcId="{706CFFC0-0271-4A97-996B-3467D7006B00}" destId="{55EE0038-3B8B-44A4-9073-B38CD6469C98}" srcOrd="2" destOrd="0" parTransId="{8B9AF159-55B9-4322-895C-54F8D5AD0B4D}" sibTransId="{4A6FD213-5A22-4242-9561-4FD77EB781DF}"/>
    <dgm:cxn modelId="{245198DE-5B64-46BF-9CF8-D6AA02D619B5}" type="presOf" srcId="{55EE0038-3B8B-44A4-9073-B38CD6469C98}" destId="{BC8E49F0-DFD0-417A-A152-08B43771FDDE}" srcOrd="0" destOrd="0" presId="urn:microsoft.com/office/officeart/2005/8/layout/hList1"/>
    <dgm:cxn modelId="{23A63BA2-BFE8-47E7-92D7-D03183487A1A}" srcId="{C68016C3-4981-48BA-85EB-FB116831E208}" destId="{8E823491-358D-40BD-B54E-8BF5D0B8EBBC}" srcOrd="0" destOrd="0" parTransId="{14F86582-1E81-4B25-834D-85ED5C820730}" sibTransId="{8FEBCAA3-2A58-4580-A1C9-82F835B104B2}"/>
    <dgm:cxn modelId="{A73BB38E-8424-4FC6-8F23-767C152B63B0}" type="presParOf" srcId="{C9911428-9109-4D32-9EC6-F96C5E3FDD47}" destId="{9BC2C8AA-03A7-476C-B6D1-FFF918621F84}" srcOrd="0" destOrd="0" presId="urn:microsoft.com/office/officeart/2005/8/layout/hList1"/>
    <dgm:cxn modelId="{EE0449BC-7EAD-4FB4-A3BE-70177FD1EEDE}" type="presParOf" srcId="{9BC2C8AA-03A7-476C-B6D1-FFF918621F84}" destId="{B9668553-2EB1-4F2D-9130-2D23EFF903A0}" srcOrd="0" destOrd="0" presId="urn:microsoft.com/office/officeart/2005/8/layout/hList1"/>
    <dgm:cxn modelId="{7B8B4953-2D9B-4AD1-A329-ADABFE073EE7}" type="presParOf" srcId="{9BC2C8AA-03A7-476C-B6D1-FFF918621F84}" destId="{C3442800-D3D4-4141-BF70-2C334866D9C4}" srcOrd="1" destOrd="0" presId="urn:microsoft.com/office/officeart/2005/8/layout/hList1"/>
    <dgm:cxn modelId="{BB819C56-BAB8-4D09-90A6-E4EEEAE14E64}" type="presParOf" srcId="{C9911428-9109-4D32-9EC6-F96C5E3FDD47}" destId="{E60D5BE8-6CFD-4429-8158-F99F98B036DC}" srcOrd="1" destOrd="0" presId="urn:microsoft.com/office/officeart/2005/8/layout/hList1"/>
    <dgm:cxn modelId="{9DB10931-5211-44D1-A3CE-5DAD491EC690}" type="presParOf" srcId="{C9911428-9109-4D32-9EC6-F96C5E3FDD47}" destId="{838D8F99-5B5F-4EA4-B115-ABEAEB249FFC}" srcOrd="2" destOrd="0" presId="urn:microsoft.com/office/officeart/2005/8/layout/hList1"/>
    <dgm:cxn modelId="{C49A27C8-D0DD-4733-A766-BB4EC848B08E}" type="presParOf" srcId="{838D8F99-5B5F-4EA4-B115-ABEAEB249FFC}" destId="{64FC5458-9C08-46A6-95BE-3BE5E9278ED7}" srcOrd="0" destOrd="0" presId="urn:microsoft.com/office/officeart/2005/8/layout/hList1"/>
    <dgm:cxn modelId="{BCF60FC0-665F-40EA-964A-904376998903}" type="presParOf" srcId="{838D8F99-5B5F-4EA4-B115-ABEAEB249FFC}" destId="{B6AB4F4B-DDBB-4A94-90D1-4FB5E492C25E}" srcOrd="1" destOrd="0" presId="urn:microsoft.com/office/officeart/2005/8/layout/hList1"/>
    <dgm:cxn modelId="{770EA27F-2EF4-429F-8935-77B5B0C0E7DC}" type="presParOf" srcId="{C9911428-9109-4D32-9EC6-F96C5E3FDD47}" destId="{A9C7EF1B-45F2-4B9F-A41B-A49938428A95}" srcOrd="3" destOrd="0" presId="urn:microsoft.com/office/officeart/2005/8/layout/hList1"/>
    <dgm:cxn modelId="{B0307811-3194-4A5A-B86C-9B1373846B40}" type="presParOf" srcId="{C9911428-9109-4D32-9EC6-F96C5E3FDD47}" destId="{F8E5732C-C8F5-4726-AE53-AAFE6ACE8851}" srcOrd="4" destOrd="0" presId="urn:microsoft.com/office/officeart/2005/8/layout/hList1"/>
    <dgm:cxn modelId="{865C3256-E57A-4758-A338-10AE4E8CF671}" type="presParOf" srcId="{F8E5732C-C8F5-4726-AE53-AAFE6ACE8851}" destId="{BC8E49F0-DFD0-417A-A152-08B43771FDDE}" srcOrd="0" destOrd="0" presId="urn:microsoft.com/office/officeart/2005/8/layout/hList1"/>
    <dgm:cxn modelId="{A0A25358-E4F8-4168-9439-6FAED216871A}" type="presParOf" srcId="{F8E5732C-C8F5-4726-AE53-AAFE6ACE8851}" destId="{0D2F9095-E933-4037-AAC5-115EC1E1943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04263-2EA3-4D02-BC0D-A8FA1EF2A06C}">
      <dsp:nvSpPr>
        <dsp:cNvPr id="0" name=""/>
        <dsp:cNvSpPr/>
      </dsp:nvSpPr>
      <dsp:spPr>
        <a:xfrm>
          <a:off x="0" y="605953"/>
          <a:ext cx="10058399" cy="193923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lvl="0" algn="ctr" defTabSz="1600200">
            <a:lnSpc>
              <a:spcPct val="90000"/>
            </a:lnSpc>
            <a:spcBef>
              <a:spcPct val="0"/>
            </a:spcBef>
            <a:spcAft>
              <a:spcPct val="35000"/>
            </a:spcAft>
          </a:pPr>
          <a:r>
            <a:rPr lang="zh-CN" altLang="en-US" sz="3600" kern="1200" dirty="0" smtClean="0">
              <a:solidFill>
                <a:srgbClr val="555555"/>
              </a:solidFill>
              <a:latin typeface="microsoft yahei" panose="020B0503020204020204" pitchFamily="34" charset="-122"/>
              <a:ea typeface="microsoft yahei" panose="020B0503020204020204" pitchFamily="34" charset="-122"/>
            </a:rPr>
            <a:t>思考：大规模数据如何检索？</a:t>
          </a:r>
          <a:endParaRPr lang="en-US" altLang="zh-CN" sz="3600" kern="1200" dirty="0" smtClean="0">
            <a:solidFill>
              <a:srgbClr val="555555"/>
            </a:solidFill>
            <a:latin typeface="microsoft yahei" panose="020B0503020204020204" pitchFamily="34" charset="-122"/>
            <a:ea typeface="microsoft yahei" panose="020B0503020204020204" pitchFamily="34" charset="-122"/>
          </a:endParaRPr>
        </a:p>
        <a:p>
          <a:pPr lvl="0" algn="ctr" defTabSz="1600200">
            <a:lnSpc>
              <a:spcPct val="90000"/>
            </a:lnSpc>
            <a:spcBef>
              <a:spcPct val="0"/>
            </a:spcBef>
            <a:spcAft>
              <a:spcPct val="35000"/>
            </a:spcAft>
          </a:pPr>
          <a:r>
            <a:rPr lang="zh-CN" altLang="en-US" sz="1600" kern="1200" dirty="0" smtClean="0">
              <a:solidFill>
                <a:srgbClr val="555555"/>
              </a:solidFill>
              <a:latin typeface="microsoft yahei" panose="020B0503020204020204" pitchFamily="34" charset="-122"/>
              <a:ea typeface="microsoft yahei" panose="020B0503020204020204" pitchFamily="34" charset="-122"/>
            </a:rPr>
            <a:t>当系统数据量上了</a:t>
          </a:r>
          <a:r>
            <a:rPr lang="en-US" altLang="zh-CN" sz="1600" kern="1200" dirty="0" smtClean="0">
              <a:solidFill>
                <a:srgbClr val="555555"/>
              </a:solidFill>
              <a:latin typeface="microsoft yahei" panose="020B0503020204020204" pitchFamily="34" charset="-122"/>
              <a:ea typeface="microsoft yahei" panose="020B0503020204020204" pitchFamily="34" charset="-122"/>
            </a:rPr>
            <a:t>10</a:t>
          </a:r>
          <a:r>
            <a:rPr lang="zh-CN" altLang="en-US" sz="1600" kern="1200" dirty="0" smtClean="0">
              <a:solidFill>
                <a:srgbClr val="555555"/>
              </a:solidFill>
              <a:latin typeface="microsoft yahei" panose="020B0503020204020204" pitchFamily="34" charset="-122"/>
              <a:ea typeface="microsoft yahei" panose="020B0503020204020204" pitchFamily="34" charset="-122"/>
            </a:rPr>
            <a:t>亿、</a:t>
          </a:r>
          <a:r>
            <a:rPr lang="en-US" altLang="zh-CN" sz="1600" kern="1200" dirty="0" smtClean="0">
              <a:solidFill>
                <a:srgbClr val="555555"/>
              </a:solidFill>
              <a:latin typeface="microsoft yahei" panose="020B0503020204020204" pitchFamily="34" charset="-122"/>
              <a:ea typeface="microsoft yahei" panose="020B0503020204020204" pitchFamily="34" charset="-122"/>
            </a:rPr>
            <a:t>100</a:t>
          </a:r>
          <a:r>
            <a:rPr lang="zh-CN" altLang="en-US" sz="1600" kern="1200" dirty="0" smtClean="0">
              <a:solidFill>
                <a:srgbClr val="555555"/>
              </a:solidFill>
              <a:latin typeface="microsoft yahei" panose="020B0503020204020204" pitchFamily="34" charset="-122"/>
              <a:ea typeface="microsoft yahei" panose="020B0503020204020204" pitchFamily="34" charset="-122"/>
            </a:rPr>
            <a:t>亿条的时候，在做系统架构的时候通常会从以下角度去考虑问题：</a:t>
          </a:r>
          <a:r>
            <a:rPr lang="zh-CN" altLang="en-US" sz="1400" kern="1200" dirty="0" smtClean="0">
              <a:solidFill>
                <a:srgbClr val="555555"/>
              </a:solidFill>
              <a:latin typeface="microsoft yahei" panose="020B0503020204020204" pitchFamily="34" charset="-122"/>
              <a:ea typeface="microsoft yahei" panose="020B0503020204020204" pitchFamily="34" charset="-122"/>
            </a:rPr>
            <a:t> </a:t>
          </a:r>
          <a:r>
            <a:rPr lang="zh-CN" altLang="en-US" sz="2300" kern="1200" dirty="0" smtClean="0">
              <a:solidFill>
                <a:srgbClr val="555555"/>
              </a:solidFill>
              <a:latin typeface="microsoft yahei" panose="020B0503020204020204" pitchFamily="34" charset="-122"/>
              <a:ea typeface="microsoft yahei" panose="020B0503020204020204" pitchFamily="34" charset="-122"/>
            </a:rPr>
            <a:t/>
          </a:r>
          <a:br>
            <a:rPr lang="zh-CN" altLang="en-US" sz="2300" kern="1200" dirty="0" smtClean="0">
              <a:solidFill>
                <a:srgbClr val="555555"/>
              </a:solidFill>
              <a:latin typeface="microsoft yahei" panose="020B0503020204020204" pitchFamily="34" charset="-122"/>
              <a:ea typeface="microsoft yahei" panose="020B0503020204020204" pitchFamily="34" charset="-122"/>
            </a:rPr>
          </a:br>
          <a:endParaRPr lang="zh-CN" altLang="en-US" sz="2300" kern="1200" dirty="0"/>
        </a:p>
      </dsp:txBody>
      <dsp:txXfrm>
        <a:off x="0" y="605953"/>
        <a:ext cx="10058399" cy="1939230"/>
      </dsp:txXfrm>
    </dsp:sp>
    <dsp:sp modelId="{4CCCA35E-A62E-4C3E-BA48-C5A7BC826093}">
      <dsp:nvSpPr>
        <dsp:cNvPr id="0" name=""/>
        <dsp:cNvSpPr/>
      </dsp:nvSpPr>
      <dsp:spPr>
        <a:xfrm>
          <a:off x="0" y="2298485"/>
          <a:ext cx="10058399" cy="334819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smtClean="0">
              <a:solidFill>
                <a:srgbClr val="555555"/>
              </a:solidFill>
              <a:latin typeface="microsoft yahei" panose="020B0503020204020204" pitchFamily="34" charset="-122"/>
              <a:ea typeface="microsoft yahei" panose="020B0503020204020204" pitchFamily="34" charset="-122"/>
            </a:rPr>
            <a:t>用什么</a:t>
          </a:r>
          <a:r>
            <a:rPr lang="zh-CN" altLang="en-US" sz="2000" kern="1200" dirty="0" smtClean="0">
              <a:solidFill>
                <a:schemeClr val="tx1"/>
              </a:solidFill>
              <a:latin typeface="microsoft yahei" panose="020B0503020204020204" pitchFamily="34" charset="-122"/>
              <a:ea typeface="microsoft yahei" panose="020B0503020204020204" pitchFamily="34" charset="-122"/>
              <a:hlinkClick xmlns:r="http://schemas.openxmlformats.org/officeDocument/2006/relationships" r:id="rId1" tooltip="MySQL知识库"/>
            </a:rPr>
            <a:t>数据库</a:t>
          </a:r>
          <a:r>
            <a:rPr lang="zh-CN" altLang="en-US" sz="2000" kern="1200" dirty="0" smtClean="0">
              <a:solidFill>
                <a:schemeClr val="tx1"/>
              </a:solidFill>
              <a:latin typeface="microsoft yahei" panose="020B0503020204020204" pitchFamily="34" charset="-122"/>
              <a:ea typeface="microsoft yahei" panose="020B0503020204020204" pitchFamily="34" charset="-122"/>
            </a:rPr>
            <a:t>好？</a:t>
          </a:r>
          <a:r>
            <a:rPr lang="en-US" altLang="zh-CN" sz="2000" kern="1200" dirty="0" smtClean="0">
              <a:solidFill>
                <a:schemeClr val="tx1"/>
              </a:solidFill>
              <a:latin typeface="microsoft yahei" panose="020B0503020204020204" pitchFamily="34" charset="-122"/>
              <a:ea typeface="microsoft yahei" panose="020B0503020204020204" pitchFamily="34" charset="-122"/>
            </a:rPr>
            <a:t>(</a:t>
          </a:r>
          <a:r>
            <a:rPr lang="en-US" altLang="zh-CN" sz="2000" kern="1200" dirty="0" err="1" smtClean="0">
              <a:solidFill>
                <a:schemeClr val="tx1"/>
              </a:solidFill>
              <a:latin typeface="microsoft yahei" panose="020B0503020204020204" pitchFamily="34" charset="-122"/>
              <a:ea typeface="microsoft yahei" panose="020B0503020204020204" pitchFamily="34" charset="-122"/>
            </a:rPr>
            <a:t>Mysql</a:t>
          </a:r>
          <a:r>
            <a:rPr lang="zh-CN" altLang="en-US" sz="2000" kern="1200" dirty="0" smtClean="0">
              <a:solidFill>
                <a:schemeClr val="tx1"/>
              </a:solidFill>
              <a:latin typeface="microsoft yahei" panose="020B0503020204020204" pitchFamily="34" charset="-122"/>
              <a:ea typeface="microsoft yahei" panose="020B0503020204020204" pitchFamily="34" charset="-122"/>
            </a:rPr>
            <a:t>、</a:t>
          </a:r>
          <a:r>
            <a:rPr lang="en-US" altLang="zh-CN" sz="2000" kern="1200" dirty="0" err="1" smtClean="0">
              <a:solidFill>
                <a:schemeClr val="tx1"/>
              </a:solidFill>
              <a:latin typeface="microsoft yahei" panose="020B0503020204020204" pitchFamily="34" charset="-122"/>
              <a:ea typeface="microsoft yahei" panose="020B0503020204020204" pitchFamily="34" charset="-122"/>
            </a:rPr>
            <a:t>sybase</a:t>
          </a:r>
          <a:r>
            <a:rPr lang="zh-CN" altLang="en-US" sz="2000" kern="1200" dirty="0" smtClean="0">
              <a:solidFill>
                <a:schemeClr val="tx1"/>
              </a:solidFill>
              <a:latin typeface="microsoft yahei" panose="020B0503020204020204" pitchFamily="34" charset="-122"/>
              <a:ea typeface="microsoft yahei" panose="020B0503020204020204" pitchFamily="34" charset="-122"/>
            </a:rPr>
            <a:t>、</a:t>
          </a:r>
          <a:r>
            <a:rPr lang="en-US" altLang="zh-CN" sz="2000" kern="1200" dirty="0" smtClean="0">
              <a:solidFill>
                <a:schemeClr val="tx1"/>
              </a:solidFill>
              <a:latin typeface="microsoft yahei" panose="020B0503020204020204" pitchFamily="34" charset="-122"/>
              <a:ea typeface="microsoft yahei" panose="020B0503020204020204" pitchFamily="34" charset="-122"/>
            </a:rPr>
            <a:t>Oracle</a:t>
          </a:r>
          <a:r>
            <a:rPr lang="zh-CN" altLang="en-US" sz="2000" kern="1200" dirty="0" smtClean="0">
              <a:solidFill>
                <a:schemeClr val="tx1"/>
              </a:solidFill>
              <a:latin typeface="microsoft yahei" panose="020B0503020204020204" pitchFamily="34" charset="-122"/>
              <a:ea typeface="microsoft yahei" panose="020B0503020204020204" pitchFamily="34" charset="-122"/>
            </a:rPr>
            <a:t>、达梦、神通、</a:t>
          </a:r>
          <a:r>
            <a:rPr lang="en-US" altLang="zh-CN" sz="2000" kern="1200" dirty="0" err="1" smtClean="0">
              <a:solidFill>
                <a:schemeClr val="tx1"/>
              </a:solidFill>
              <a:latin typeface="microsoft yahei" panose="020B0503020204020204" pitchFamily="34" charset="-122"/>
              <a:ea typeface="microsoft yahei" panose="020B0503020204020204" pitchFamily="34" charset="-122"/>
            </a:rPr>
            <a:t>MongoDB</a:t>
          </a:r>
          <a:r>
            <a:rPr lang="zh-CN" altLang="en-US" sz="2000" kern="1200" dirty="0" smtClean="0">
              <a:solidFill>
                <a:schemeClr val="tx1"/>
              </a:solidFill>
              <a:latin typeface="microsoft yahei" panose="020B0503020204020204" pitchFamily="34" charset="-122"/>
              <a:ea typeface="microsoft yahei" panose="020B0503020204020204" pitchFamily="34" charset="-122"/>
            </a:rPr>
            <a:t>、</a:t>
          </a:r>
          <a:r>
            <a:rPr lang="en-US" altLang="zh-CN" sz="2000" kern="1200" dirty="0" err="1" smtClean="0">
              <a:solidFill>
                <a:schemeClr val="tx1"/>
              </a:solidFill>
              <a:latin typeface="microsoft yahei" panose="020B0503020204020204" pitchFamily="34" charset="-122"/>
              <a:ea typeface="microsoft yahei" panose="020B0503020204020204" pitchFamily="34" charset="-122"/>
            </a:rPr>
            <a:t>HBase</a:t>
          </a:r>
          <a:r>
            <a:rPr lang="en-US" altLang="zh-CN" sz="2000" kern="1200" dirty="0" smtClean="0">
              <a:solidFill>
                <a:srgbClr val="555555"/>
              </a:solidFill>
              <a:latin typeface="microsoft yahei" panose="020B0503020204020204" pitchFamily="34" charset="-122"/>
              <a:ea typeface="microsoft yahei" panose="020B0503020204020204" pitchFamily="34" charset="-122"/>
            </a:rPr>
            <a:t>…)</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solidFill>
                <a:srgbClr val="555555"/>
              </a:solidFill>
              <a:latin typeface="microsoft yahei" panose="020B0503020204020204" pitchFamily="34" charset="-122"/>
              <a:ea typeface="microsoft yahei" panose="020B0503020204020204" pitchFamily="34" charset="-122"/>
            </a:rPr>
            <a:t>如何解决单点故障；</a:t>
          </a:r>
          <a:r>
            <a:rPr lang="en-US" altLang="zh-CN" sz="2000" kern="1200" dirty="0" smtClean="0">
              <a:solidFill>
                <a:srgbClr val="555555"/>
              </a:solidFill>
              <a:latin typeface="microsoft yahei" panose="020B0503020204020204" pitchFamily="34" charset="-122"/>
              <a:ea typeface="microsoft yahei" panose="020B0503020204020204" pitchFamily="34" charset="-122"/>
            </a:rPr>
            <a:t>(Zookeeper)</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solidFill>
                <a:srgbClr val="555555"/>
              </a:solidFill>
              <a:latin typeface="microsoft yahei" panose="020B0503020204020204" pitchFamily="34" charset="-122"/>
              <a:ea typeface="microsoft yahei" panose="020B0503020204020204" pitchFamily="34" charset="-122"/>
            </a:rPr>
            <a:t>如何保证数据安全性；</a:t>
          </a:r>
          <a:r>
            <a:rPr lang="en-US" altLang="zh-CN" sz="2000" kern="1200" dirty="0" smtClean="0">
              <a:solidFill>
                <a:srgbClr val="555555"/>
              </a:solidFill>
              <a:latin typeface="microsoft yahei" panose="020B0503020204020204" pitchFamily="34" charset="-122"/>
              <a:ea typeface="microsoft yahei" panose="020B0503020204020204" pitchFamily="34" charset="-122"/>
            </a:rPr>
            <a:t>(</a:t>
          </a:r>
          <a:r>
            <a:rPr lang="zh-CN" altLang="en-US" sz="2000" kern="1200" dirty="0" smtClean="0">
              <a:solidFill>
                <a:srgbClr val="555555"/>
              </a:solidFill>
              <a:latin typeface="microsoft yahei" panose="020B0503020204020204" pitchFamily="34" charset="-122"/>
              <a:ea typeface="microsoft yahei" panose="020B0503020204020204" pitchFamily="34" charset="-122"/>
            </a:rPr>
            <a:t>热备、冷备、异地多活</a:t>
          </a:r>
          <a:r>
            <a:rPr lang="en-US" altLang="zh-CN" sz="2000" kern="1200" dirty="0" smtClean="0">
              <a:solidFill>
                <a:srgbClr val="555555"/>
              </a:solidFill>
              <a:latin typeface="microsoft yahei" panose="020B0503020204020204" pitchFamily="34" charset="-122"/>
              <a:ea typeface="microsoft yahei" panose="020B0503020204020204" pitchFamily="34" charset="-122"/>
            </a:rPr>
            <a:t>) </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solidFill>
                <a:srgbClr val="555555"/>
              </a:solidFill>
              <a:latin typeface="microsoft yahei" panose="020B0503020204020204" pitchFamily="34" charset="-122"/>
              <a:ea typeface="microsoft yahei" panose="020B0503020204020204" pitchFamily="34" charset="-122"/>
            </a:rPr>
            <a:t>如何解决检索难题；</a:t>
          </a:r>
          <a:r>
            <a:rPr lang="en-US" altLang="zh-CN" sz="2000" kern="1200" dirty="0" smtClean="0">
              <a:solidFill>
                <a:srgbClr val="555555"/>
              </a:solidFill>
              <a:latin typeface="microsoft yahei" panose="020B0503020204020204" pitchFamily="34" charset="-122"/>
              <a:ea typeface="microsoft yahei" panose="020B0503020204020204" pitchFamily="34" charset="-122"/>
            </a:rPr>
            <a:t>(</a:t>
          </a:r>
          <a:r>
            <a:rPr lang="zh-CN" altLang="en-US" sz="2000" kern="1200" dirty="0" smtClean="0">
              <a:solidFill>
                <a:srgbClr val="555555"/>
              </a:solidFill>
              <a:latin typeface="microsoft yahei" panose="020B0503020204020204" pitchFamily="34" charset="-122"/>
              <a:ea typeface="microsoft yahei" panose="020B0503020204020204" pitchFamily="34" charset="-122"/>
            </a:rPr>
            <a:t>数据库代理中间件：</a:t>
          </a:r>
          <a:r>
            <a:rPr lang="en-US" altLang="zh-CN" sz="2000" kern="1200" dirty="0" err="1" smtClean="0">
              <a:solidFill>
                <a:srgbClr val="555555"/>
              </a:solidFill>
              <a:latin typeface="microsoft yahei" panose="020B0503020204020204" pitchFamily="34" charset="-122"/>
              <a:ea typeface="microsoft yahei" panose="020B0503020204020204" pitchFamily="34" charset="-122"/>
            </a:rPr>
            <a:t>mysql</a:t>
          </a:r>
          <a:r>
            <a:rPr lang="en-US" altLang="zh-CN" sz="2000" kern="1200" dirty="0" smtClean="0">
              <a:solidFill>
                <a:srgbClr val="555555"/>
              </a:solidFill>
              <a:latin typeface="microsoft yahei" panose="020B0503020204020204" pitchFamily="34" charset="-122"/>
              <a:ea typeface="microsoft yahei" panose="020B0503020204020204" pitchFamily="34" charset="-122"/>
            </a:rPr>
            <a:t>-proxy</a:t>
          </a:r>
          <a:r>
            <a:rPr lang="zh-CN" altLang="en-US" sz="2000" kern="1200" dirty="0" smtClean="0">
              <a:solidFill>
                <a:srgbClr val="555555"/>
              </a:solidFill>
              <a:latin typeface="microsoft yahei" panose="020B0503020204020204" pitchFamily="34" charset="-122"/>
              <a:ea typeface="microsoft yahei" panose="020B0503020204020204" pitchFamily="34" charset="-122"/>
            </a:rPr>
            <a:t>、</a:t>
          </a:r>
          <a:r>
            <a:rPr lang="en-US" altLang="zh-CN" sz="2000" kern="1200" dirty="0" err="1" smtClean="0">
              <a:solidFill>
                <a:srgbClr val="555555"/>
              </a:solidFill>
              <a:latin typeface="microsoft yahei" panose="020B0503020204020204" pitchFamily="34" charset="-122"/>
              <a:ea typeface="microsoft yahei" panose="020B0503020204020204" pitchFamily="34" charset="-122"/>
            </a:rPr>
            <a:t>Cobar</a:t>
          </a:r>
          <a:r>
            <a:rPr lang="zh-CN" altLang="en-US" sz="2000" kern="1200" dirty="0" smtClean="0">
              <a:solidFill>
                <a:srgbClr val="555555"/>
              </a:solidFill>
              <a:latin typeface="microsoft yahei" panose="020B0503020204020204" pitchFamily="34" charset="-122"/>
              <a:ea typeface="microsoft yahei" panose="020B0503020204020204" pitchFamily="34" charset="-122"/>
            </a:rPr>
            <a:t>、</a:t>
          </a:r>
          <a:r>
            <a:rPr lang="en-US" altLang="zh-CN" sz="2000" kern="1200" dirty="0" err="1" smtClean="0">
              <a:solidFill>
                <a:srgbClr val="555555"/>
              </a:solidFill>
              <a:latin typeface="microsoft yahei" panose="020B0503020204020204" pitchFamily="34" charset="-122"/>
              <a:ea typeface="microsoft yahei" panose="020B0503020204020204" pitchFamily="34" charset="-122"/>
            </a:rPr>
            <a:t>MaxScale</a:t>
          </a:r>
          <a:r>
            <a:rPr lang="zh-CN" altLang="en-US" sz="2000" kern="1200" dirty="0" smtClean="0">
              <a:solidFill>
                <a:srgbClr val="555555"/>
              </a:solidFill>
              <a:latin typeface="microsoft yahei" panose="020B0503020204020204" pitchFamily="34" charset="-122"/>
              <a:ea typeface="microsoft yahei" panose="020B0503020204020204" pitchFamily="34" charset="-122"/>
            </a:rPr>
            <a:t>等</a:t>
          </a:r>
          <a:r>
            <a:rPr lang="en-US" altLang="zh-CN" sz="2000" kern="1200" dirty="0" smtClean="0">
              <a:solidFill>
                <a:srgbClr val="555555"/>
              </a:solidFill>
              <a:latin typeface="microsoft yahei" panose="020B0503020204020204" pitchFamily="34" charset="-122"/>
              <a:ea typeface="microsoft yahei" panose="020B0503020204020204" pitchFamily="34" charset="-122"/>
            </a:rPr>
            <a:t>;) </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solidFill>
                <a:srgbClr val="555555"/>
              </a:solidFill>
              <a:latin typeface="microsoft yahei" panose="020B0503020204020204" pitchFamily="34" charset="-122"/>
              <a:ea typeface="microsoft yahei" panose="020B0503020204020204" pitchFamily="34" charset="-122"/>
            </a:rPr>
            <a:t>如何解决统计分析问题；</a:t>
          </a:r>
          <a:r>
            <a:rPr lang="en-US" altLang="zh-CN" sz="2000" kern="1200" dirty="0" smtClean="0">
              <a:solidFill>
                <a:srgbClr val="555555"/>
              </a:solidFill>
              <a:latin typeface="microsoft yahei" panose="020B0503020204020204" pitchFamily="34" charset="-122"/>
              <a:ea typeface="microsoft yahei" panose="020B0503020204020204" pitchFamily="34" charset="-122"/>
            </a:rPr>
            <a:t>(</a:t>
          </a:r>
          <a:r>
            <a:rPr lang="zh-CN" altLang="en-US" sz="2000" kern="1200" dirty="0" smtClean="0">
              <a:solidFill>
                <a:srgbClr val="555555"/>
              </a:solidFill>
              <a:latin typeface="microsoft yahei" panose="020B0503020204020204" pitchFamily="34" charset="-122"/>
              <a:ea typeface="microsoft yahei" panose="020B0503020204020204" pitchFamily="34" charset="-122"/>
            </a:rPr>
            <a:t>离线、近实时</a:t>
          </a:r>
          <a:r>
            <a:rPr lang="en-US" altLang="zh-CN" sz="2000" kern="1200" dirty="0" smtClean="0">
              <a:solidFill>
                <a:srgbClr val="555555"/>
              </a:solidFill>
              <a:latin typeface="microsoft yahei" panose="020B0503020204020204" pitchFamily="34" charset="-122"/>
              <a:ea typeface="microsoft yahei" panose="020B0503020204020204" pitchFamily="34" charset="-122"/>
            </a:rPr>
            <a:t>)</a:t>
          </a:r>
          <a:r>
            <a:rPr lang="en-US" altLang="zh-CN" sz="1800" kern="1200" dirty="0" smtClean="0">
              <a:solidFill>
                <a:srgbClr val="555555"/>
              </a:solidFill>
              <a:latin typeface="microsoft yahei" panose="020B0503020204020204" pitchFamily="34" charset="-122"/>
              <a:ea typeface="microsoft yahei" panose="020B0503020204020204" pitchFamily="34" charset="-122"/>
            </a:rPr>
            <a:t/>
          </a:r>
          <a:br>
            <a:rPr lang="en-US" altLang="zh-CN" sz="1800" kern="1200" dirty="0" smtClean="0">
              <a:solidFill>
                <a:srgbClr val="555555"/>
              </a:solidFill>
              <a:latin typeface="microsoft yahei" panose="020B0503020204020204" pitchFamily="34" charset="-122"/>
              <a:ea typeface="microsoft yahei" panose="020B0503020204020204" pitchFamily="34" charset="-122"/>
            </a:rPr>
          </a:br>
          <a:endParaRPr lang="zh-CN" altLang="en-US" sz="1800" kern="1200" dirty="0"/>
        </a:p>
      </dsp:txBody>
      <dsp:txXfrm>
        <a:off x="0" y="2298485"/>
        <a:ext cx="10058399" cy="33481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04263-2EA3-4D02-BC0D-A8FA1EF2A06C}">
      <dsp:nvSpPr>
        <dsp:cNvPr id="0" name=""/>
        <dsp:cNvSpPr/>
      </dsp:nvSpPr>
      <dsp:spPr>
        <a:xfrm>
          <a:off x="0" y="0"/>
          <a:ext cx="4904113" cy="187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lvl="0" algn="ctr" defTabSz="1600200">
            <a:lnSpc>
              <a:spcPct val="90000"/>
            </a:lnSpc>
            <a:spcBef>
              <a:spcPct val="0"/>
            </a:spcBef>
            <a:spcAft>
              <a:spcPct val="35000"/>
            </a:spcAft>
          </a:pPr>
          <a:r>
            <a:rPr lang="zh-CN" altLang="en-US" sz="3600" kern="1200" dirty="0" smtClean="0">
              <a:solidFill>
                <a:srgbClr val="555555"/>
              </a:solidFill>
              <a:latin typeface="microsoft yahei" panose="020B0503020204020204" pitchFamily="34" charset="-122"/>
              <a:ea typeface="microsoft yahei" panose="020B0503020204020204" pitchFamily="34" charset="-122"/>
            </a:rPr>
            <a:t>关系性数据库的应对解决方案</a:t>
          </a:r>
          <a:endParaRPr lang="zh-CN" altLang="en-US" sz="2300" kern="1200" dirty="0"/>
        </a:p>
      </dsp:txBody>
      <dsp:txXfrm>
        <a:off x="0" y="0"/>
        <a:ext cx="4904113" cy="1872000"/>
      </dsp:txXfrm>
    </dsp:sp>
    <dsp:sp modelId="{4CCCA35E-A62E-4C3E-BA48-C5A7BC826093}">
      <dsp:nvSpPr>
        <dsp:cNvPr id="0" name=""/>
        <dsp:cNvSpPr/>
      </dsp:nvSpPr>
      <dsp:spPr>
        <a:xfrm>
          <a:off x="0" y="2340510"/>
          <a:ext cx="4904113"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b="0" i="0" kern="1200" dirty="0" smtClean="0"/>
            <a:t>通过主从备份解决数据安全性问题</a:t>
          </a:r>
          <a:endParaRPr lang="zh-CN" altLang="en-US" sz="2000" kern="1200" dirty="0"/>
        </a:p>
        <a:p>
          <a:pPr marL="228600" lvl="1" indent="-228600" algn="l" defTabSz="889000">
            <a:lnSpc>
              <a:spcPct val="90000"/>
            </a:lnSpc>
            <a:spcBef>
              <a:spcPct val="0"/>
            </a:spcBef>
            <a:spcAft>
              <a:spcPct val="15000"/>
            </a:spcAft>
            <a:buChar char="••"/>
          </a:pPr>
          <a:r>
            <a:rPr lang="zh-CN" altLang="en-US" sz="2000" b="0" i="0" kern="1200" dirty="0" smtClean="0"/>
            <a:t>通过数据库代理中间件心跳监测，解决单点故障问题</a:t>
          </a:r>
          <a:endParaRPr lang="zh-CN" altLang="en-US" sz="2000" kern="1200" dirty="0"/>
        </a:p>
        <a:p>
          <a:pPr marL="228600" lvl="1" indent="-228600" algn="l" defTabSz="889000">
            <a:lnSpc>
              <a:spcPct val="90000"/>
            </a:lnSpc>
            <a:spcBef>
              <a:spcPct val="0"/>
            </a:spcBef>
            <a:spcAft>
              <a:spcPct val="15000"/>
            </a:spcAft>
            <a:buChar char="••"/>
          </a:pPr>
          <a:r>
            <a:rPr lang="zh-CN" altLang="en-US" sz="2000" b="0" i="0" kern="1200" dirty="0" smtClean="0"/>
            <a:t>通过代理中间件将查询语句分发到各个</a:t>
          </a:r>
          <a:r>
            <a:rPr lang="en-US" altLang="zh-CN" sz="2000" b="0" i="0" kern="1200" dirty="0" smtClean="0"/>
            <a:t>slave</a:t>
          </a:r>
          <a:r>
            <a:rPr lang="zh-CN" altLang="en-US" sz="2000" b="0" i="0" kern="1200" dirty="0" smtClean="0"/>
            <a:t>节点进行查询，并汇总结果</a:t>
          </a:r>
          <a:r>
            <a:rPr lang="en-US" altLang="zh-CN" sz="2000" kern="1200" dirty="0" smtClean="0">
              <a:solidFill>
                <a:srgbClr val="555555"/>
              </a:solidFill>
              <a:latin typeface="microsoft yahei" panose="020B0503020204020204" pitchFamily="34" charset="-122"/>
              <a:ea typeface="microsoft yahei" panose="020B0503020204020204" pitchFamily="34" charset="-122"/>
            </a:rPr>
            <a:t> </a:t>
          </a:r>
          <a:r>
            <a:rPr lang="en-US" altLang="zh-CN" sz="1800" kern="1200" dirty="0" smtClean="0">
              <a:solidFill>
                <a:srgbClr val="555555"/>
              </a:solidFill>
              <a:latin typeface="microsoft yahei" panose="020B0503020204020204" pitchFamily="34" charset="-122"/>
              <a:ea typeface="microsoft yahei" panose="020B0503020204020204" pitchFamily="34" charset="-122"/>
            </a:rPr>
            <a:t/>
          </a:r>
          <a:br>
            <a:rPr lang="en-US" altLang="zh-CN" sz="1800" kern="1200" dirty="0" smtClean="0">
              <a:solidFill>
                <a:srgbClr val="555555"/>
              </a:solidFill>
              <a:latin typeface="microsoft yahei" panose="020B0503020204020204" pitchFamily="34" charset="-122"/>
              <a:ea typeface="microsoft yahei" panose="020B0503020204020204" pitchFamily="34" charset="-122"/>
            </a:rPr>
          </a:br>
          <a:endParaRPr lang="zh-CN" altLang="en-US" sz="2000" kern="1200" dirty="0"/>
        </a:p>
      </dsp:txBody>
      <dsp:txXfrm>
        <a:off x="0" y="2340510"/>
        <a:ext cx="4904113" cy="28548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04263-2EA3-4D02-BC0D-A8FA1EF2A06C}">
      <dsp:nvSpPr>
        <dsp:cNvPr id="0" name=""/>
        <dsp:cNvSpPr/>
      </dsp:nvSpPr>
      <dsp:spPr>
        <a:xfrm>
          <a:off x="0" y="0"/>
          <a:ext cx="4904113" cy="187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lvl="0" algn="ctr" defTabSz="1600200">
            <a:lnSpc>
              <a:spcPct val="90000"/>
            </a:lnSpc>
            <a:spcBef>
              <a:spcPct val="0"/>
            </a:spcBef>
            <a:spcAft>
              <a:spcPct val="35000"/>
            </a:spcAft>
          </a:pPr>
          <a:r>
            <a:rPr lang="zh-CN" altLang="en-US" sz="3600" kern="1200" dirty="0" smtClean="0">
              <a:solidFill>
                <a:srgbClr val="555555"/>
              </a:solidFill>
              <a:latin typeface="microsoft yahei" panose="020B0503020204020204" pitchFamily="34" charset="-122"/>
              <a:ea typeface="microsoft yahei" panose="020B0503020204020204" pitchFamily="34" charset="-122"/>
            </a:rPr>
            <a:t>非关系性数据库的应对解决方案</a:t>
          </a:r>
          <a:endParaRPr lang="zh-CN" altLang="en-US" sz="2300" kern="1200" dirty="0"/>
        </a:p>
      </dsp:txBody>
      <dsp:txXfrm>
        <a:off x="0" y="0"/>
        <a:ext cx="4904113" cy="1872000"/>
      </dsp:txXfrm>
    </dsp:sp>
    <dsp:sp modelId="{4CCCA35E-A62E-4C3E-BA48-C5A7BC826093}">
      <dsp:nvSpPr>
        <dsp:cNvPr id="0" name=""/>
        <dsp:cNvSpPr/>
      </dsp:nvSpPr>
      <dsp:spPr>
        <a:xfrm>
          <a:off x="0" y="2340510"/>
          <a:ext cx="4904113"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b="0" i="0" kern="1200" dirty="0" smtClean="0"/>
            <a:t>通过副本备份保证数据安全性</a:t>
          </a:r>
          <a:endParaRPr lang="zh-CN" altLang="en-US" sz="2000" kern="1200" dirty="0"/>
        </a:p>
        <a:p>
          <a:pPr marL="228600" lvl="1" indent="-228600" algn="l" defTabSz="889000">
            <a:lnSpc>
              <a:spcPct val="90000"/>
            </a:lnSpc>
            <a:spcBef>
              <a:spcPct val="0"/>
            </a:spcBef>
            <a:spcAft>
              <a:spcPct val="15000"/>
            </a:spcAft>
            <a:buChar char="••"/>
          </a:pPr>
          <a:r>
            <a:rPr lang="zh-CN" altLang="en-US" sz="2000" b="0" i="0" kern="1200" dirty="0" smtClean="0"/>
            <a:t>通过节点竞选机制解决单点问题</a:t>
          </a:r>
          <a:endParaRPr lang="zh-CN" altLang="en-US" sz="2000" kern="1200" dirty="0"/>
        </a:p>
        <a:p>
          <a:pPr marL="228600" lvl="1" indent="-228600" algn="l" defTabSz="889000">
            <a:lnSpc>
              <a:spcPct val="90000"/>
            </a:lnSpc>
            <a:spcBef>
              <a:spcPct val="0"/>
            </a:spcBef>
            <a:spcAft>
              <a:spcPct val="15000"/>
            </a:spcAft>
            <a:buChar char="••"/>
          </a:pPr>
          <a:r>
            <a:rPr lang="zh-CN" altLang="en-US" sz="2000" b="0" i="0" kern="1200" dirty="0" smtClean="0"/>
            <a:t>先从配置库检索分片信息，然后将请求分发到各个节点，最后由路由节点合并汇总结果</a:t>
          </a:r>
          <a:r>
            <a:rPr lang="en-US" altLang="zh-CN" sz="2000" kern="1200" dirty="0" smtClean="0">
              <a:solidFill>
                <a:srgbClr val="555555"/>
              </a:solidFill>
              <a:latin typeface="microsoft yahei" panose="020B0503020204020204" pitchFamily="34" charset="-122"/>
              <a:ea typeface="microsoft yahei" panose="020B0503020204020204" pitchFamily="34" charset="-122"/>
            </a:rPr>
            <a:t> </a:t>
          </a:r>
          <a:r>
            <a:rPr lang="en-US" altLang="zh-CN" sz="1800" kern="1200" dirty="0" smtClean="0">
              <a:solidFill>
                <a:srgbClr val="555555"/>
              </a:solidFill>
              <a:latin typeface="microsoft yahei" panose="020B0503020204020204" pitchFamily="34" charset="-122"/>
              <a:ea typeface="microsoft yahei" panose="020B0503020204020204" pitchFamily="34" charset="-122"/>
            </a:rPr>
            <a:t/>
          </a:r>
          <a:br>
            <a:rPr lang="en-US" altLang="zh-CN" sz="1800" kern="1200" dirty="0" smtClean="0">
              <a:solidFill>
                <a:srgbClr val="555555"/>
              </a:solidFill>
              <a:latin typeface="microsoft yahei" panose="020B0503020204020204" pitchFamily="34" charset="-122"/>
              <a:ea typeface="microsoft yahei" panose="020B0503020204020204" pitchFamily="34" charset="-122"/>
            </a:rPr>
          </a:br>
          <a:endParaRPr lang="zh-CN" altLang="en-US" sz="2000" kern="1200" dirty="0"/>
        </a:p>
      </dsp:txBody>
      <dsp:txXfrm>
        <a:off x="0" y="2340510"/>
        <a:ext cx="4904113" cy="28548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04263-2EA3-4D02-BC0D-A8FA1EF2A06C}">
      <dsp:nvSpPr>
        <dsp:cNvPr id="0" name=""/>
        <dsp:cNvSpPr/>
      </dsp:nvSpPr>
      <dsp:spPr>
        <a:xfrm>
          <a:off x="0" y="0"/>
          <a:ext cx="11343102" cy="187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lvl="0" algn="ctr" defTabSz="1600200">
            <a:lnSpc>
              <a:spcPct val="90000"/>
            </a:lnSpc>
            <a:spcBef>
              <a:spcPct val="0"/>
            </a:spcBef>
            <a:spcAft>
              <a:spcPct val="35000"/>
            </a:spcAft>
          </a:pPr>
          <a:r>
            <a:rPr lang="zh-CN" altLang="en-US" sz="3600" b="0" i="0" kern="1200" dirty="0" smtClean="0">
              <a:solidFill>
                <a:schemeClr val="tx1"/>
              </a:solidFill>
            </a:rPr>
            <a:t>另辟蹊径</a:t>
          </a:r>
          <a:r>
            <a:rPr lang="en-US" altLang="zh-CN" sz="3600" b="0" i="0" kern="1200" dirty="0" smtClean="0">
              <a:solidFill>
                <a:schemeClr val="tx1"/>
              </a:solidFill>
            </a:rPr>
            <a:t>——</a:t>
          </a:r>
          <a:r>
            <a:rPr lang="zh-CN" altLang="en-US" sz="3600" b="0" i="0" kern="1200" dirty="0" smtClean="0">
              <a:solidFill>
                <a:schemeClr val="tx1"/>
              </a:solidFill>
            </a:rPr>
            <a:t>完全把数据放入内存怎么样？</a:t>
          </a:r>
          <a:endParaRPr lang="zh-CN" altLang="en-US" sz="2300" kern="1200" dirty="0">
            <a:solidFill>
              <a:schemeClr val="tx1"/>
            </a:solidFill>
          </a:endParaRPr>
        </a:p>
      </dsp:txBody>
      <dsp:txXfrm>
        <a:off x="0" y="0"/>
        <a:ext cx="11343102" cy="1872000"/>
      </dsp:txXfrm>
    </dsp:sp>
    <dsp:sp modelId="{4CCCA35E-A62E-4C3E-BA48-C5A7BC826093}">
      <dsp:nvSpPr>
        <dsp:cNvPr id="0" name=""/>
        <dsp:cNvSpPr/>
      </dsp:nvSpPr>
      <dsp:spPr>
        <a:xfrm>
          <a:off x="0" y="2340510"/>
          <a:ext cx="11343102"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b="0" i="0" kern="1200" dirty="0" smtClean="0"/>
            <a:t>全部放在内存速度问题是解决了，但成本问题上来了。 </a:t>
          </a:r>
          <a:r>
            <a:rPr lang="zh-CN" altLang="en-US" sz="2000" kern="1200" dirty="0" smtClean="0"/>
            <a:t/>
          </a:r>
          <a:br>
            <a:rPr lang="zh-CN" altLang="en-US" sz="2000" kern="1200" dirty="0" smtClean="0"/>
          </a:br>
          <a:r>
            <a:rPr lang="zh-CN" altLang="en-US" sz="2000" b="0" i="0" kern="1200" dirty="0" smtClean="0"/>
            <a:t>为解决数据量大，搜索快的要求，从源头着手分析，通常会从以下方式来寻找方法： </a:t>
          </a:r>
          <a:r>
            <a:rPr lang="zh-CN" altLang="en-US" sz="2000" kern="1200" dirty="0" smtClean="0"/>
            <a:t/>
          </a:r>
          <a:br>
            <a:rPr lang="zh-CN" altLang="en-US" sz="2000" kern="1200" dirty="0" smtClean="0"/>
          </a:br>
          <a:r>
            <a:rPr lang="en-US" altLang="zh-CN" sz="2000" b="0" i="0" kern="1200" dirty="0" smtClean="0">
              <a:solidFill>
                <a:schemeClr val="accent2"/>
              </a:solidFill>
            </a:rPr>
            <a:t>1</a:t>
          </a:r>
          <a:r>
            <a:rPr lang="zh-CN" altLang="en-US" sz="2000" b="0" i="0" kern="1200" dirty="0" smtClean="0">
              <a:solidFill>
                <a:schemeClr val="accent2"/>
              </a:solidFill>
            </a:rPr>
            <a:t>、存储数据时按有序存储</a:t>
          </a:r>
          <a:r>
            <a:rPr lang="zh-CN" altLang="en-US" sz="2000" kern="1200" dirty="0" smtClean="0">
              <a:solidFill>
                <a:schemeClr val="accent2"/>
              </a:solidFill>
            </a:rPr>
            <a:t/>
          </a:r>
          <a:br>
            <a:rPr lang="zh-CN" altLang="en-US" sz="2000" kern="1200" dirty="0" smtClean="0">
              <a:solidFill>
                <a:schemeClr val="accent2"/>
              </a:solidFill>
            </a:rPr>
          </a:br>
          <a:r>
            <a:rPr lang="en-US" altLang="zh-CN" sz="2000" b="0" i="0" kern="1200" dirty="0" smtClean="0">
              <a:solidFill>
                <a:schemeClr val="accent2"/>
              </a:solidFill>
            </a:rPr>
            <a:t>2</a:t>
          </a:r>
          <a:r>
            <a:rPr lang="zh-CN" altLang="en-US" sz="2000" b="0" i="0" kern="1200" dirty="0" smtClean="0">
              <a:solidFill>
                <a:schemeClr val="accent2"/>
              </a:solidFill>
            </a:rPr>
            <a:t>、将数据和索引分离</a:t>
          </a:r>
          <a:r>
            <a:rPr lang="zh-CN" altLang="en-US" sz="2000" kern="1200" dirty="0" smtClean="0">
              <a:solidFill>
                <a:schemeClr val="accent2"/>
              </a:solidFill>
            </a:rPr>
            <a:t/>
          </a:r>
          <a:br>
            <a:rPr lang="zh-CN" altLang="en-US" sz="2000" kern="1200" dirty="0" smtClean="0">
              <a:solidFill>
                <a:schemeClr val="accent2"/>
              </a:solidFill>
            </a:rPr>
          </a:br>
          <a:r>
            <a:rPr lang="en-US" altLang="zh-CN" sz="2000" b="0" i="0" kern="1200" dirty="0" smtClean="0">
              <a:solidFill>
                <a:schemeClr val="accent2"/>
              </a:solidFill>
            </a:rPr>
            <a:t>3</a:t>
          </a:r>
          <a:r>
            <a:rPr lang="zh-CN" altLang="en-US" sz="2000" b="0" i="0" kern="1200" dirty="0" smtClean="0">
              <a:solidFill>
                <a:schemeClr val="accent2"/>
              </a:solidFill>
            </a:rPr>
            <a:t>、压缩数据</a:t>
          </a:r>
          <a:r>
            <a:rPr lang="zh-CN" altLang="en-US" sz="2000" kern="1200" dirty="0" smtClean="0"/>
            <a:t/>
          </a:r>
          <a:br>
            <a:rPr lang="zh-CN" altLang="en-US" sz="2000" kern="1200" dirty="0" smtClean="0"/>
          </a:br>
          <a:r>
            <a:rPr lang="zh-CN" altLang="en-US" sz="2000" b="0" i="0" kern="1200" dirty="0" smtClean="0"/>
            <a:t>这就引出了</a:t>
          </a:r>
          <a:r>
            <a:rPr lang="en-US" altLang="zh-CN" sz="2800" b="1" i="0" kern="1200" dirty="0" err="1" smtClean="0">
              <a:solidFill>
                <a:schemeClr val="accent2"/>
              </a:solidFill>
            </a:rPr>
            <a:t>Elasticsearch</a:t>
          </a:r>
          <a:r>
            <a:rPr lang="en-US" altLang="zh-CN" sz="1800" kern="1200" dirty="0" smtClean="0">
              <a:solidFill>
                <a:srgbClr val="555555"/>
              </a:solidFill>
              <a:latin typeface="microsoft yahei" panose="020B0503020204020204" pitchFamily="34" charset="-122"/>
              <a:ea typeface="microsoft yahei" panose="020B0503020204020204" pitchFamily="34" charset="-122"/>
            </a:rPr>
            <a:t/>
          </a:r>
          <a:br>
            <a:rPr lang="en-US" altLang="zh-CN" sz="1800" kern="1200" dirty="0" smtClean="0">
              <a:solidFill>
                <a:srgbClr val="555555"/>
              </a:solidFill>
              <a:latin typeface="microsoft yahei" panose="020B0503020204020204" pitchFamily="34" charset="-122"/>
              <a:ea typeface="microsoft yahei" panose="020B0503020204020204" pitchFamily="34" charset="-122"/>
            </a:rPr>
          </a:br>
          <a:endParaRPr lang="zh-CN" altLang="en-US" sz="2000" kern="1200" dirty="0"/>
        </a:p>
      </dsp:txBody>
      <dsp:txXfrm>
        <a:off x="0" y="2340510"/>
        <a:ext cx="11343102" cy="28548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1293F1-D205-43B9-BEDE-FD7089685727}">
      <dsp:nvSpPr>
        <dsp:cNvPr id="0" name=""/>
        <dsp:cNvSpPr/>
      </dsp:nvSpPr>
      <dsp:spPr>
        <a:xfrm rot="5400000">
          <a:off x="6424072" y="-2630857"/>
          <a:ext cx="1751160" cy="701421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b="0" i="0" kern="1200" dirty="0" smtClean="0"/>
            <a:t>是一个开源的高扩展的分布式全文检索引擎，它可以近乎实时的存储、检索数据；本身扩展性很好，可以扩展到上百台服务器，处理</a:t>
          </a:r>
          <a:r>
            <a:rPr lang="en-US" altLang="zh-CN" sz="1400" b="0" i="0" kern="1200" dirty="0" smtClean="0"/>
            <a:t>PB</a:t>
          </a:r>
          <a:r>
            <a:rPr lang="zh-CN" altLang="en-US" sz="1400" b="0" i="0" kern="1200" dirty="0" smtClean="0"/>
            <a:t>级别的数据</a:t>
          </a:r>
          <a:endParaRPr lang="zh-CN" altLang="en-US" sz="1400" kern="1200" dirty="0"/>
        </a:p>
        <a:p>
          <a:pPr marL="114300" lvl="1" indent="-114300" algn="l" defTabSz="622300">
            <a:lnSpc>
              <a:spcPct val="90000"/>
            </a:lnSpc>
            <a:spcBef>
              <a:spcPct val="0"/>
            </a:spcBef>
            <a:spcAft>
              <a:spcPct val="15000"/>
            </a:spcAft>
            <a:buChar char="••"/>
          </a:pPr>
          <a:r>
            <a:rPr lang="zh-CN" altLang="en-US" sz="1400" b="0" i="0" kern="1200" dirty="0" smtClean="0"/>
            <a:t>使用</a:t>
          </a:r>
          <a:r>
            <a:rPr lang="en-US" altLang="zh-CN" sz="1400" b="1" i="0" kern="1200" dirty="0" smtClean="0">
              <a:hlinkClick xmlns:r="http://schemas.openxmlformats.org/officeDocument/2006/relationships" r:id="rId1" tooltip="Java SE知识库"/>
            </a:rPr>
            <a:t>Java</a:t>
          </a:r>
          <a:r>
            <a:rPr lang="zh-CN" altLang="en-US" sz="1400" b="0" i="0" kern="1200" dirty="0" smtClean="0"/>
            <a:t>开发并使用</a:t>
          </a:r>
          <a:r>
            <a:rPr lang="en-US" altLang="zh-CN" sz="1400" b="0" i="0" kern="1200" dirty="0" err="1" smtClean="0"/>
            <a:t>Lucene</a:t>
          </a:r>
          <a:r>
            <a:rPr lang="zh-CN" altLang="en-US" sz="1400" b="0" i="0" kern="1200" dirty="0" smtClean="0"/>
            <a:t>作为其核心来实现所有索引和搜索的功能，但是它的目的是通过简单的</a:t>
          </a:r>
          <a:r>
            <a:rPr lang="en-US" altLang="zh-CN" sz="1400" b="0" i="0" kern="1200" dirty="0" err="1" smtClean="0"/>
            <a:t>RESTful</a:t>
          </a:r>
          <a:r>
            <a:rPr lang="en-US" altLang="zh-CN" sz="1400" b="0" i="0" kern="1200" dirty="0" smtClean="0"/>
            <a:t> API</a:t>
          </a:r>
          <a:r>
            <a:rPr lang="zh-CN" altLang="en-US" sz="1400" b="0" i="0" kern="1200" dirty="0" smtClean="0"/>
            <a:t>来隐藏</a:t>
          </a:r>
          <a:r>
            <a:rPr lang="en-US" altLang="zh-CN" sz="1400" b="0" i="0" kern="1200" dirty="0" err="1" smtClean="0"/>
            <a:t>Lucene</a:t>
          </a:r>
          <a:r>
            <a:rPr lang="zh-CN" altLang="en-US" sz="1400" b="0" i="0" kern="1200" dirty="0" smtClean="0"/>
            <a:t>的复杂性，从而让全文搜索变得简单</a:t>
          </a:r>
          <a:endParaRPr lang="zh-CN" altLang="en-US" sz="1400" kern="1200" dirty="0"/>
        </a:p>
      </dsp:txBody>
      <dsp:txXfrm rot="-5400000">
        <a:off x="3792547" y="86153"/>
        <a:ext cx="6928726" cy="1580190"/>
      </dsp:txXfrm>
    </dsp:sp>
    <dsp:sp modelId="{3ED64ADE-240F-4390-A3DE-E64CCE2DB9F7}">
      <dsp:nvSpPr>
        <dsp:cNvPr id="0" name=""/>
        <dsp:cNvSpPr/>
      </dsp:nvSpPr>
      <dsp:spPr>
        <a:xfrm>
          <a:off x="152947" y="3951"/>
          <a:ext cx="3639599" cy="17445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85725" rIns="171450" bIns="85725" numCol="1" spcCol="1270" anchor="ctr" anchorCtr="0">
          <a:noAutofit/>
        </a:bodyPr>
        <a:lstStyle/>
        <a:p>
          <a:pPr lvl="0" algn="ctr" defTabSz="2000250">
            <a:lnSpc>
              <a:spcPct val="90000"/>
            </a:lnSpc>
            <a:spcBef>
              <a:spcPct val="0"/>
            </a:spcBef>
            <a:spcAft>
              <a:spcPct val="35000"/>
            </a:spcAft>
          </a:pPr>
          <a:r>
            <a:rPr lang="en-US" sz="4500" b="0" i="0" kern="1200" dirty="0" smtClean="0"/>
            <a:t>ES</a:t>
          </a:r>
          <a:r>
            <a:rPr lang="zh-CN" altLang="en-US" sz="4500" b="0" i="0" kern="1200" dirty="0" smtClean="0"/>
            <a:t>定义</a:t>
          </a:r>
          <a:endParaRPr lang="zh-CN" altLang="en-US" sz="4500" kern="1200" dirty="0"/>
        </a:p>
      </dsp:txBody>
      <dsp:txXfrm>
        <a:off x="238111" y="89115"/>
        <a:ext cx="3469271" cy="1574265"/>
      </dsp:txXfrm>
    </dsp:sp>
    <dsp:sp modelId="{D0F60BE3-8CBC-493C-B5FF-F80BB28763D1}">
      <dsp:nvSpPr>
        <dsp:cNvPr id="0" name=""/>
        <dsp:cNvSpPr/>
      </dsp:nvSpPr>
      <dsp:spPr>
        <a:xfrm rot="5400000">
          <a:off x="6389234" y="-770249"/>
          <a:ext cx="1751160" cy="701421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altLang="zh-CN" sz="1400" b="0" i="0" kern="1200" dirty="0" err="1" smtClean="0"/>
            <a:t>Lucene</a:t>
          </a:r>
          <a:r>
            <a:rPr lang="zh-CN" altLang="en-US" sz="1400" b="0" i="0" kern="1200" dirty="0" smtClean="0"/>
            <a:t>只是一个库。想要使用它，你必须使用</a:t>
          </a:r>
          <a:r>
            <a:rPr lang="en-US" altLang="zh-CN" sz="1400" b="0" i="0" kern="1200" dirty="0" smtClean="0"/>
            <a:t>Java</a:t>
          </a:r>
          <a:r>
            <a:rPr lang="zh-CN" altLang="en-US" sz="1400" b="0" i="0" kern="1200" dirty="0" smtClean="0"/>
            <a:t>来作为开发语言并将其直接集成到你的应用中，更糟糕的是，</a:t>
          </a:r>
          <a:r>
            <a:rPr lang="en-US" altLang="zh-CN" sz="1400" b="0" i="0" kern="1200" dirty="0" err="1" smtClean="0"/>
            <a:t>Lucene</a:t>
          </a:r>
          <a:r>
            <a:rPr lang="zh-CN" altLang="en-US" sz="1400" b="0" i="0" kern="1200" dirty="0" smtClean="0"/>
            <a:t>非常复杂，你需要深入了解检索的相关知识来理解它是如何工作的</a:t>
          </a:r>
          <a:endParaRPr lang="zh-CN" altLang="en-US" sz="1400" kern="1200" dirty="0"/>
        </a:p>
      </dsp:txBody>
      <dsp:txXfrm rot="-5400000">
        <a:off x="3757709" y="1946761"/>
        <a:ext cx="6928726" cy="1580190"/>
      </dsp:txXfrm>
    </dsp:sp>
    <dsp:sp modelId="{42625637-D26C-44E4-89D8-1EE012E9CCDA}">
      <dsp:nvSpPr>
        <dsp:cNvPr id="0" name=""/>
        <dsp:cNvSpPr/>
      </dsp:nvSpPr>
      <dsp:spPr>
        <a:xfrm>
          <a:off x="152947" y="1896343"/>
          <a:ext cx="3604761" cy="16810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85725" rIns="171450" bIns="85725" numCol="1" spcCol="1270" anchor="ctr" anchorCtr="0">
          <a:noAutofit/>
        </a:bodyPr>
        <a:lstStyle/>
        <a:p>
          <a:pPr lvl="0" algn="ctr" defTabSz="2000250">
            <a:lnSpc>
              <a:spcPct val="90000"/>
            </a:lnSpc>
            <a:spcBef>
              <a:spcPct val="0"/>
            </a:spcBef>
            <a:spcAft>
              <a:spcPct val="35000"/>
            </a:spcAft>
          </a:pPr>
          <a:r>
            <a:rPr lang="en-US" sz="4500" b="0" i="0" kern="1200" dirty="0" err="1" smtClean="0"/>
            <a:t>Lucene</a:t>
          </a:r>
          <a:r>
            <a:rPr lang="zh-CN" altLang="en-US" sz="4500" b="0" i="0" kern="1200" dirty="0" smtClean="0"/>
            <a:t>与</a:t>
          </a:r>
          <a:r>
            <a:rPr lang="en-US" sz="4500" b="0" i="0" kern="1200" dirty="0" smtClean="0"/>
            <a:t>ES</a:t>
          </a:r>
          <a:r>
            <a:rPr lang="zh-CN" altLang="en-US" sz="4500" b="0" i="0" kern="1200" dirty="0" smtClean="0"/>
            <a:t>关系</a:t>
          </a:r>
          <a:endParaRPr lang="zh-CN" altLang="en-US" sz="4500" kern="1200" dirty="0"/>
        </a:p>
      </dsp:txBody>
      <dsp:txXfrm>
        <a:off x="235008" y="1978404"/>
        <a:ext cx="3440639" cy="1516904"/>
      </dsp:txXfrm>
    </dsp:sp>
    <dsp:sp modelId="{4F0BA57F-68DC-4693-9671-129F5AD766E6}">
      <dsp:nvSpPr>
        <dsp:cNvPr id="0" name=""/>
        <dsp:cNvSpPr/>
      </dsp:nvSpPr>
      <dsp:spPr>
        <a:xfrm rot="5400000">
          <a:off x="6354434" y="1090358"/>
          <a:ext cx="1751160" cy="701421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b="0" i="0" kern="1200" dirty="0" smtClean="0"/>
            <a:t>检索相关数据</a:t>
          </a:r>
          <a:endParaRPr lang="zh-CN" altLang="en-US" sz="1400" kern="1200" dirty="0"/>
        </a:p>
        <a:p>
          <a:pPr marL="114300" lvl="1" indent="-114300" algn="l" defTabSz="622300">
            <a:lnSpc>
              <a:spcPct val="90000"/>
            </a:lnSpc>
            <a:spcBef>
              <a:spcPct val="0"/>
            </a:spcBef>
            <a:spcAft>
              <a:spcPct val="15000"/>
            </a:spcAft>
            <a:buChar char="••"/>
          </a:pPr>
          <a:r>
            <a:rPr lang="zh-CN" altLang="en-US" sz="1400" b="0" i="0" kern="1200" dirty="0" smtClean="0"/>
            <a:t>返回统计结果</a:t>
          </a:r>
          <a:endParaRPr lang="zh-CN" altLang="en-US" sz="1400" kern="1200" dirty="0"/>
        </a:p>
        <a:p>
          <a:pPr marL="114300" lvl="1" indent="-114300" algn="l" defTabSz="622300">
            <a:lnSpc>
              <a:spcPct val="90000"/>
            </a:lnSpc>
            <a:spcBef>
              <a:spcPct val="0"/>
            </a:spcBef>
            <a:spcAft>
              <a:spcPct val="15000"/>
            </a:spcAft>
            <a:buChar char="••"/>
          </a:pPr>
          <a:r>
            <a:rPr lang="zh-CN" altLang="en-US" sz="1400" b="0" i="0" kern="1200" dirty="0" smtClean="0"/>
            <a:t>速度要快</a:t>
          </a:r>
          <a:endParaRPr lang="zh-CN" altLang="en-US" sz="1400" kern="1200" dirty="0"/>
        </a:p>
      </dsp:txBody>
      <dsp:txXfrm rot="-5400000">
        <a:off x="3722909" y="3807369"/>
        <a:ext cx="6928726" cy="1580190"/>
      </dsp:txXfrm>
    </dsp:sp>
    <dsp:sp modelId="{DED19D1A-1FF1-4624-BAE6-3565A24A9985}">
      <dsp:nvSpPr>
        <dsp:cNvPr id="0" name=""/>
        <dsp:cNvSpPr/>
      </dsp:nvSpPr>
      <dsp:spPr>
        <a:xfrm>
          <a:off x="152947" y="3749005"/>
          <a:ext cx="3569962" cy="16969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85725" rIns="171450" bIns="85725" numCol="1" spcCol="1270" anchor="ctr" anchorCtr="0">
          <a:noAutofit/>
        </a:bodyPr>
        <a:lstStyle/>
        <a:p>
          <a:pPr lvl="0" algn="ctr" defTabSz="2000250">
            <a:lnSpc>
              <a:spcPct val="90000"/>
            </a:lnSpc>
            <a:spcBef>
              <a:spcPct val="0"/>
            </a:spcBef>
            <a:spcAft>
              <a:spcPct val="35000"/>
            </a:spcAft>
          </a:pPr>
          <a:r>
            <a:rPr lang="en-US" altLang="zh-CN" sz="4500" b="0" i="0" kern="1200" dirty="0" smtClean="0"/>
            <a:t>ES</a:t>
          </a:r>
          <a:r>
            <a:rPr lang="zh-CN" altLang="en-US" sz="4500" b="0" i="0" kern="1200" dirty="0" smtClean="0"/>
            <a:t>主要解决问题</a:t>
          </a:r>
          <a:endParaRPr lang="zh-CN" altLang="en-US" sz="4500" kern="1200" dirty="0"/>
        </a:p>
      </dsp:txBody>
      <dsp:txXfrm>
        <a:off x="235784" y="3831842"/>
        <a:ext cx="3404288" cy="15312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B0B17D-18F8-4C2E-AC5C-83CFDC4FEA30}">
      <dsp:nvSpPr>
        <dsp:cNvPr id="0" name=""/>
        <dsp:cNvSpPr/>
      </dsp:nvSpPr>
      <dsp:spPr>
        <a:xfrm>
          <a:off x="5110" y="116547"/>
          <a:ext cx="1958975" cy="460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1600" b="0" i="0" kern="1200" dirty="0" smtClean="0"/>
            <a:t>Cluster：</a:t>
          </a:r>
          <a:r>
            <a:rPr lang="zh-CN" altLang="en-US" sz="1600" b="0" i="0" kern="1200" dirty="0" smtClean="0"/>
            <a:t>集群</a:t>
          </a:r>
          <a:endParaRPr lang="zh-CN" altLang="en-US" sz="1600" kern="1200" dirty="0"/>
        </a:p>
      </dsp:txBody>
      <dsp:txXfrm>
        <a:off x="5110" y="116547"/>
        <a:ext cx="1958975" cy="460800"/>
      </dsp:txXfrm>
    </dsp:sp>
    <dsp:sp modelId="{90DB428D-E4D2-42B0-A09C-309B4CDB7DD3}">
      <dsp:nvSpPr>
        <dsp:cNvPr id="0" name=""/>
        <dsp:cNvSpPr/>
      </dsp:nvSpPr>
      <dsp:spPr>
        <a:xfrm>
          <a:off x="5110" y="577347"/>
          <a:ext cx="1958975" cy="507842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altLang="zh-CN" sz="1600" b="0" i="0" kern="1200" dirty="0" smtClean="0"/>
            <a:t>ES</a:t>
          </a:r>
          <a:r>
            <a:rPr lang="zh-CN" altLang="en-US" sz="1600" b="0" i="0" kern="1200" dirty="0" smtClean="0"/>
            <a:t>可以作为一个独立的单个搜索服务器。不过，为了处理大型数据集，实现容错和高可用性，</a:t>
          </a:r>
          <a:r>
            <a:rPr lang="en-US" altLang="zh-CN" sz="1600" b="0" i="0" kern="1200" dirty="0" smtClean="0"/>
            <a:t>ES</a:t>
          </a:r>
          <a:r>
            <a:rPr lang="zh-CN" altLang="en-US" sz="1600" b="0" i="0" kern="1200" dirty="0" smtClean="0"/>
            <a:t>可以运行在许多互相合作的服务器上。这些服务器的集合称为集群。</a:t>
          </a:r>
          <a:endParaRPr lang="zh-CN" altLang="en-US" sz="1600" kern="1200" dirty="0"/>
        </a:p>
      </dsp:txBody>
      <dsp:txXfrm>
        <a:off x="5110" y="577347"/>
        <a:ext cx="1958975" cy="5078421"/>
      </dsp:txXfrm>
    </dsp:sp>
    <dsp:sp modelId="{DA1B44B9-90B5-43C7-8C2F-A0C5F0C89123}">
      <dsp:nvSpPr>
        <dsp:cNvPr id="0" name=""/>
        <dsp:cNvSpPr/>
      </dsp:nvSpPr>
      <dsp:spPr>
        <a:xfrm>
          <a:off x="2238342" y="116547"/>
          <a:ext cx="1958975" cy="460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1600" b="0" i="0" kern="1200" dirty="0" smtClean="0"/>
            <a:t>Node：</a:t>
          </a:r>
          <a:r>
            <a:rPr lang="zh-CN" altLang="en-US" sz="1600" b="0" i="0" kern="1200" dirty="0" smtClean="0"/>
            <a:t>节点</a:t>
          </a:r>
          <a:endParaRPr lang="zh-CN" altLang="en-US" sz="1600" kern="1200" dirty="0"/>
        </a:p>
      </dsp:txBody>
      <dsp:txXfrm>
        <a:off x="2238342" y="116547"/>
        <a:ext cx="1958975" cy="460800"/>
      </dsp:txXfrm>
    </dsp:sp>
    <dsp:sp modelId="{BD889F9E-801B-45DB-96CD-7719C11B41AB}">
      <dsp:nvSpPr>
        <dsp:cNvPr id="0" name=""/>
        <dsp:cNvSpPr/>
      </dsp:nvSpPr>
      <dsp:spPr>
        <a:xfrm>
          <a:off x="2238342" y="577347"/>
          <a:ext cx="1958975" cy="507842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b="0" i="0" kern="1200" dirty="0" smtClean="0"/>
            <a:t>形成集群的每个服务器称为节点。</a:t>
          </a:r>
          <a:endParaRPr lang="zh-CN" altLang="en-US" sz="1600" kern="1200" dirty="0"/>
        </a:p>
      </dsp:txBody>
      <dsp:txXfrm>
        <a:off x="2238342" y="577347"/>
        <a:ext cx="1958975" cy="5078421"/>
      </dsp:txXfrm>
    </dsp:sp>
    <dsp:sp modelId="{0D1FD710-045A-4420-9F00-7FEFF0A5E159}">
      <dsp:nvSpPr>
        <dsp:cNvPr id="0" name=""/>
        <dsp:cNvSpPr/>
      </dsp:nvSpPr>
      <dsp:spPr>
        <a:xfrm>
          <a:off x="4471575" y="116547"/>
          <a:ext cx="1958975" cy="460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1600" b="0" i="0" kern="1200" dirty="0" smtClean="0"/>
            <a:t>Shard：</a:t>
          </a:r>
          <a:r>
            <a:rPr lang="zh-CN" altLang="en-US" sz="1600" b="0" i="0" kern="1200" dirty="0" smtClean="0"/>
            <a:t>分片</a:t>
          </a:r>
          <a:endParaRPr lang="zh-CN" altLang="en-US" sz="1600" kern="1200" dirty="0"/>
        </a:p>
      </dsp:txBody>
      <dsp:txXfrm>
        <a:off x="4471575" y="116547"/>
        <a:ext cx="1958975" cy="460800"/>
      </dsp:txXfrm>
    </dsp:sp>
    <dsp:sp modelId="{8302A606-8595-46EA-BD3F-53EE519A5452}">
      <dsp:nvSpPr>
        <dsp:cNvPr id="0" name=""/>
        <dsp:cNvSpPr/>
      </dsp:nvSpPr>
      <dsp:spPr>
        <a:xfrm>
          <a:off x="4471575" y="577347"/>
          <a:ext cx="1958975" cy="507842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b="0" i="0" kern="1200" dirty="0" smtClean="0"/>
            <a:t>数据可以分为较小的分片。每个分片放到不同的服务器上（一个分片保存了索引中所有数据的一部分）</a:t>
          </a:r>
          <a:endParaRPr lang="zh-CN" altLang="en-US" sz="1600" kern="1200" dirty="0"/>
        </a:p>
        <a:p>
          <a:pPr marL="171450" lvl="1" indent="-171450" algn="l" defTabSz="711200">
            <a:lnSpc>
              <a:spcPct val="90000"/>
            </a:lnSpc>
            <a:spcBef>
              <a:spcPct val="0"/>
            </a:spcBef>
            <a:spcAft>
              <a:spcPct val="15000"/>
            </a:spcAft>
            <a:buChar char="••"/>
          </a:pPr>
          <a:r>
            <a:rPr lang="zh-CN" altLang="en-US" sz="1600" b="0" i="0" kern="1200" dirty="0" smtClean="0"/>
            <a:t>当你查询的索引分布在多个分片上时，</a:t>
          </a:r>
          <a:r>
            <a:rPr lang="en-US" altLang="zh-CN" sz="1600" b="0" i="0" kern="1200" dirty="0" smtClean="0"/>
            <a:t>ES</a:t>
          </a:r>
          <a:r>
            <a:rPr lang="zh-CN" altLang="en-US" sz="1600" b="0" i="0" kern="1200" dirty="0" smtClean="0"/>
            <a:t>会把查询发送给每个相关的分片，并将结果组合在一起，而应用程序并不知道分片的存在。</a:t>
          </a:r>
          <a:endParaRPr lang="zh-CN" altLang="en-US" sz="1600" kern="1200" dirty="0"/>
        </a:p>
        <a:p>
          <a:pPr marL="171450" lvl="1" indent="-171450" algn="l" defTabSz="711200">
            <a:lnSpc>
              <a:spcPct val="90000"/>
            </a:lnSpc>
            <a:spcBef>
              <a:spcPct val="0"/>
            </a:spcBef>
            <a:spcAft>
              <a:spcPct val="15000"/>
            </a:spcAft>
            <a:buChar char="••"/>
          </a:pPr>
          <a:endParaRPr lang="zh-CN" altLang="en-US" sz="1600" kern="1200" dirty="0"/>
        </a:p>
      </dsp:txBody>
      <dsp:txXfrm>
        <a:off x="4471575" y="577347"/>
        <a:ext cx="1958975" cy="5078421"/>
      </dsp:txXfrm>
    </dsp:sp>
    <dsp:sp modelId="{941309BE-B8B9-4529-AC57-46FF291A71CB}">
      <dsp:nvSpPr>
        <dsp:cNvPr id="0" name=""/>
        <dsp:cNvSpPr/>
      </dsp:nvSpPr>
      <dsp:spPr>
        <a:xfrm>
          <a:off x="6704807" y="116547"/>
          <a:ext cx="1958975" cy="460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1600" b="0" i="0" kern="1200" dirty="0" err="1" smtClean="0"/>
            <a:t>Replia</a:t>
          </a:r>
          <a:r>
            <a:rPr lang="en-US" sz="1600" b="0" i="0" kern="1200" dirty="0" smtClean="0"/>
            <a:t>：</a:t>
          </a:r>
          <a:r>
            <a:rPr lang="zh-CN" altLang="en-US" sz="1600" b="0" i="0" kern="1200" dirty="0" smtClean="0"/>
            <a:t>副本</a:t>
          </a:r>
          <a:endParaRPr lang="zh-CN" altLang="en-US" sz="1600" kern="1200" dirty="0"/>
        </a:p>
      </dsp:txBody>
      <dsp:txXfrm>
        <a:off x="6704807" y="116547"/>
        <a:ext cx="1958975" cy="460800"/>
      </dsp:txXfrm>
    </dsp:sp>
    <dsp:sp modelId="{FF3906C2-FD5C-4FE9-AC8F-A232EC79C022}">
      <dsp:nvSpPr>
        <dsp:cNvPr id="0" name=""/>
        <dsp:cNvSpPr/>
      </dsp:nvSpPr>
      <dsp:spPr>
        <a:xfrm>
          <a:off x="6704807" y="577347"/>
          <a:ext cx="1958975" cy="507842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b="0" i="0" kern="1200" dirty="0" smtClean="0"/>
            <a:t>为提高查询吞吐量或实现高可用性，可以使用分片副本。 </a:t>
          </a:r>
          <a:r>
            <a:rPr lang="zh-CN" altLang="en-US" sz="1600" kern="1200" dirty="0" smtClean="0"/>
            <a:t/>
          </a:r>
          <a:br>
            <a:rPr lang="zh-CN" altLang="en-US" sz="1600" kern="1200" dirty="0" smtClean="0"/>
          </a:br>
          <a:r>
            <a:rPr lang="zh-CN" altLang="en-US" sz="1600" b="0" i="0" kern="1200" dirty="0" smtClean="0"/>
            <a:t>副本是一个分片的精确复制，每个分片可以有零个或多个副本。</a:t>
          </a:r>
          <a:r>
            <a:rPr lang="en-US" altLang="zh-CN" sz="1600" b="0" i="0" kern="1200" dirty="0" smtClean="0"/>
            <a:t>ES</a:t>
          </a:r>
          <a:r>
            <a:rPr lang="zh-CN" altLang="en-US" sz="1600" b="0" i="0" kern="1200" dirty="0" smtClean="0"/>
            <a:t>中可以有许多相同的分片，其中之一被选择更改索引操作，这种特殊的分片称为主分片</a:t>
          </a:r>
          <a:endParaRPr lang="zh-CN" altLang="en-US" sz="1600" kern="1200" dirty="0"/>
        </a:p>
      </dsp:txBody>
      <dsp:txXfrm>
        <a:off x="6704807" y="577347"/>
        <a:ext cx="1958975" cy="5078421"/>
      </dsp:txXfrm>
    </dsp:sp>
    <dsp:sp modelId="{CE7E83F5-5071-4F77-A844-42045B81E224}">
      <dsp:nvSpPr>
        <dsp:cNvPr id="0" name=""/>
        <dsp:cNvSpPr/>
      </dsp:nvSpPr>
      <dsp:spPr>
        <a:xfrm>
          <a:off x="8938039" y="116547"/>
          <a:ext cx="1958975" cy="460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zh-CN" altLang="en-US" sz="1600" b="0" i="0" kern="1200" dirty="0" smtClean="0"/>
            <a:t>全文检索</a:t>
          </a:r>
          <a:r>
            <a:rPr lang="en-US" altLang="zh-CN" sz="1600" b="0" i="0" kern="1200" dirty="0" smtClean="0"/>
            <a:t>	</a:t>
          </a:r>
          <a:endParaRPr lang="zh-CN" altLang="en-US" sz="1600" kern="1200" dirty="0"/>
        </a:p>
      </dsp:txBody>
      <dsp:txXfrm>
        <a:off x="8938039" y="116547"/>
        <a:ext cx="1958975" cy="460800"/>
      </dsp:txXfrm>
    </dsp:sp>
    <dsp:sp modelId="{43F13524-63F3-4A67-9914-D58C56FCC486}">
      <dsp:nvSpPr>
        <dsp:cNvPr id="0" name=""/>
        <dsp:cNvSpPr/>
      </dsp:nvSpPr>
      <dsp:spPr>
        <a:xfrm>
          <a:off x="8938039" y="577347"/>
          <a:ext cx="1958975" cy="507842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b="0" i="0" kern="1200" dirty="0" smtClean="0"/>
            <a:t>全文检索就是对一篇文章进行索引，可以根据关键字搜索，类似于</a:t>
          </a:r>
          <a:r>
            <a:rPr lang="en-US" altLang="zh-CN" sz="1600" b="0" i="0" kern="1200" dirty="0" err="1" smtClean="0"/>
            <a:t>mysql</a:t>
          </a:r>
          <a:r>
            <a:rPr lang="zh-CN" altLang="en-US" sz="1600" b="0" i="0" kern="1200" dirty="0" smtClean="0"/>
            <a:t>里的</a:t>
          </a:r>
          <a:r>
            <a:rPr lang="en-US" altLang="zh-CN" sz="1600" b="0" i="0" kern="1200" dirty="0" smtClean="0"/>
            <a:t>like</a:t>
          </a:r>
          <a:r>
            <a:rPr lang="zh-CN" altLang="en-US" sz="1600" b="0" i="0" kern="1200" dirty="0" smtClean="0"/>
            <a:t>语句。 </a:t>
          </a:r>
          <a:r>
            <a:rPr lang="zh-CN" altLang="en-US" sz="1600" kern="1200" dirty="0" smtClean="0"/>
            <a:t/>
          </a:r>
          <a:br>
            <a:rPr lang="zh-CN" altLang="en-US" sz="1600" kern="1200" dirty="0" smtClean="0"/>
          </a:br>
          <a:r>
            <a:rPr lang="zh-CN" altLang="en-US" sz="1600" b="0" i="0" kern="1200" dirty="0" smtClean="0"/>
            <a:t>全文索引就是把内容根据词的意义进行分词，然后分别创建索引，例如”你们的激情是因为什么事情来的” 可能会被分词成：“你们“，”激情“，“什么事情“，”来“ 等</a:t>
          </a:r>
          <a:r>
            <a:rPr lang="en-US" altLang="zh-CN" sz="1600" b="0" i="0" kern="1200" dirty="0" smtClean="0"/>
            <a:t>token</a:t>
          </a:r>
          <a:r>
            <a:rPr lang="zh-CN" altLang="en-US" sz="1600" b="0" i="0" kern="1200" dirty="0" smtClean="0"/>
            <a:t>，这样当你搜索“你们” 或者 “激情” 都会把这句搜出来</a:t>
          </a:r>
          <a:endParaRPr lang="zh-CN" altLang="en-US" sz="1600" kern="1200" dirty="0"/>
        </a:p>
      </dsp:txBody>
      <dsp:txXfrm>
        <a:off x="8938039" y="577347"/>
        <a:ext cx="1958975" cy="507842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739CD9F-B9AE-4B60-970F-0451D3B5214E}" type="datetimeFigureOut">
              <a:rPr lang="en-GB" smtClean="0"/>
              <a:t>28/11/2019</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FE6C46-8E1C-4958-9341-FF76185B232C}" type="slidenum">
              <a:rPr lang="en-GB" smtClean="0"/>
              <a:t>‹#›</a:t>
            </a:fld>
            <a:endParaRPr lang="en-GB"/>
          </a:p>
        </p:txBody>
      </p:sp>
    </p:spTree>
    <p:extLst>
      <p:ext uri="{BB962C8B-B14F-4D97-AF65-F5344CB8AC3E}">
        <p14:creationId xmlns:p14="http://schemas.microsoft.com/office/powerpoint/2010/main" val="4037873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B9AC8B-1AE9-4B2B-A084-27CAAF74865A}" type="datetimeFigureOut">
              <a:rPr lang="en-GB" smtClean="0"/>
              <a:t>28/11/2019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6B02EC-97C0-4E19-AA45-E904FCC1D11E}" type="slidenum">
              <a:rPr lang="en-GB" smtClean="0"/>
              <a:t>‹#›</a:t>
            </a:fld>
            <a:endParaRPr lang="en-GB"/>
          </a:p>
        </p:txBody>
      </p:sp>
    </p:spTree>
    <p:extLst>
      <p:ext uri="{BB962C8B-B14F-4D97-AF65-F5344CB8AC3E}">
        <p14:creationId xmlns:p14="http://schemas.microsoft.com/office/powerpoint/2010/main" val="2017073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1</a:t>
            </a:fld>
            <a:endParaRPr lang="en-GB"/>
          </a:p>
        </p:txBody>
      </p:sp>
    </p:spTree>
    <p:extLst>
      <p:ext uri="{BB962C8B-B14F-4D97-AF65-F5344CB8AC3E}">
        <p14:creationId xmlns:p14="http://schemas.microsoft.com/office/powerpoint/2010/main" val="3516491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15</a:t>
            </a:fld>
            <a:endParaRPr lang="en-GB"/>
          </a:p>
        </p:txBody>
      </p:sp>
    </p:spTree>
    <p:extLst>
      <p:ext uri="{BB962C8B-B14F-4D97-AF65-F5344CB8AC3E}">
        <p14:creationId xmlns:p14="http://schemas.microsoft.com/office/powerpoint/2010/main" val="3327612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16</a:t>
            </a:fld>
            <a:endParaRPr lang="en-GB"/>
          </a:p>
        </p:txBody>
      </p:sp>
    </p:spTree>
    <p:extLst>
      <p:ext uri="{BB962C8B-B14F-4D97-AF65-F5344CB8AC3E}">
        <p14:creationId xmlns:p14="http://schemas.microsoft.com/office/powerpoint/2010/main" val="1870215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17</a:t>
            </a:fld>
            <a:endParaRPr lang="en-GB"/>
          </a:p>
        </p:txBody>
      </p:sp>
    </p:spTree>
    <p:extLst>
      <p:ext uri="{BB962C8B-B14F-4D97-AF65-F5344CB8AC3E}">
        <p14:creationId xmlns:p14="http://schemas.microsoft.com/office/powerpoint/2010/main" val="3581199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18</a:t>
            </a:fld>
            <a:endParaRPr lang="en-GB"/>
          </a:p>
        </p:txBody>
      </p:sp>
    </p:spTree>
    <p:extLst>
      <p:ext uri="{BB962C8B-B14F-4D97-AF65-F5344CB8AC3E}">
        <p14:creationId xmlns:p14="http://schemas.microsoft.com/office/powerpoint/2010/main" val="4005965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19</a:t>
            </a:fld>
            <a:endParaRPr lang="en-GB"/>
          </a:p>
        </p:txBody>
      </p:sp>
    </p:spTree>
    <p:extLst>
      <p:ext uri="{BB962C8B-B14F-4D97-AF65-F5344CB8AC3E}">
        <p14:creationId xmlns:p14="http://schemas.microsoft.com/office/powerpoint/2010/main" val="1844600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20</a:t>
            </a:fld>
            <a:endParaRPr lang="en-GB"/>
          </a:p>
        </p:txBody>
      </p:sp>
    </p:spTree>
    <p:extLst>
      <p:ext uri="{BB962C8B-B14F-4D97-AF65-F5344CB8AC3E}">
        <p14:creationId xmlns:p14="http://schemas.microsoft.com/office/powerpoint/2010/main" val="4052891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21</a:t>
            </a:fld>
            <a:endParaRPr lang="en-GB"/>
          </a:p>
        </p:txBody>
      </p:sp>
    </p:spTree>
    <p:extLst>
      <p:ext uri="{BB962C8B-B14F-4D97-AF65-F5344CB8AC3E}">
        <p14:creationId xmlns:p14="http://schemas.microsoft.com/office/powerpoint/2010/main" val="1076793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22</a:t>
            </a:fld>
            <a:endParaRPr lang="en-GB"/>
          </a:p>
        </p:txBody>
      </p:sp>
    </p:spTree>
    <p:extLst>
      <p:ext uri="{BB962C8B-B14F-4D97-AF65-F5344CB8AC3E}">
        <p14:creationId xmlns:p14="http://schemas.microsoft.com/office/powerpoint/2010/main" val="2774649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23</a:t>
            </a:fld>
            <a:endParaRPr lang="en-GB"/>
          </a:p>
        </p:txBody>
      </p:sp>
    </p:spTree>
    <p:extLst>
      <p:ext uri="{BB962C8B-B14F-4D97-AF65-F5344CB8AC3E}">
        <p14:creationId xmlns:p14="http://schemas.microsoft.com/office/powerpoint/2010/main" val="1600714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24</a:t>
            </a:fld>
            <a:endParaRPr lang="en-GB"/>
          </a:p>
        </p:txBody>
      </p:sp>
    </p:spTree>
    <p:extLst>
      <p:ext uri="{BB962C8B-B14F-4D97-AF65-F5344CB8AC3E}">
        <p14:creationId xmlns:p14="http://schemas.microsoft.com/office/powerpoint/2010/main" val="1604712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7</a:t>
            </a:fld>
            <a:endParaRPr lang="en-GB"/>
          </a:p>
        </p:txBody>
      </p:sp>
    </p:spTree>
    <p:extLst>
      <p:ext uri="{BB962C8B-B14F-4D97-AF65-F5344CB8AC3E}">
        <p14:creationId xmlns:p14="http://schemas.microsoft.com/office/powerpoint/2010/main" val="2205936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25</a:t>
            </a:fld>
            <a:endParaRPr lang="en-GB"/>
          </a:p>
        </p:txBody>
      </p:sp>
    </p:spTree>
    <p:extLst>
      <p:ext uri="{BB962C8B-B14F-4D97-AF65-F5344CB8AC3E}">
        <p14:creationId xmlns:p14="http://schemas.microsoft.com/office/powerpoint/2010/main" val="4419627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26</a:t>
            </a:fld>
            <a:endParaRPr lang="en-GB"/>
          </a:p>
        </p:txBody>
      </p:sp>
    </p:spTree>
    <p:extLst>
      <p:ext uri="{BB962C8B-B14F-4D97-AF65-F5344CB8AC3E}">
        <p14:creationId xmlns:p14="http://schemas.microsoft.com/office/powerpoint/2010/main" val="19501449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27</a:t>
            </a:fld>
            <a:endParaRPr lang="en-GB"/>
          </a:p>
        </p:txBody>
      </p:sp>
    </p:spTree>
    <p:extLst>
      <p:ext uri="{BB962C8B-B14F-4D97-AF65-F5344CB8AC3E}">
        <p14:creationId xmlns:p14="http://schemas.microsoft.com/office/powerpoint/2010/main" val="8181526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28</a:t>
            </a:fld>
            <a:endParaRPr lang="en-GB"/>
          </a:p>
        </p:txBody>
      </p:sp>
    </p:spTree>
    <p:extLst>
      <p:ext uri="{BB962C8B-B14F-4D97-AF65-F5344CB8AC3E}">
        <p14:creationId xmlns:p14="http://schemas.microsoft.com/office/powerpoint/2010/main" val="9759337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29</a:t>
            </a:fld>
            <a:endParaRPr lang="en-GB"/>
          </a:p>
        </p:txBody>
      </p:sp>
    </p:spTree>
    <p:extLst>
      <p:ext uri="{BB962C8B-B14F-4D97-AF65-F5344CB8AC3E}">
        <p14:creationId xmlns:p14="http://schemas.microsoft.com/office/powerpoint/2010/main" val="9223384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30</a:t>
            </a:fld>
            <a:endParaRPr lang="en-GB"/>
          </a:p>
        </p:txBody>
      </p:sp>
    </p:spTree>
    <p:extLst>
      <p:ext uri="{BB962C8B-B14F-4D97-AF65-F5344CB8AC3E}">
        <p14:creationId xmlns:p14="http://schemas.microsoft.com/office/powerpoint/2010/main" val="13640760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31</a:t>
            </a:fld>
            <a:endParaRPr lang="en-GB"/>
          </a:p>
        </p:txBody>
      </p:sp>
    </p:spTree>
    <p:extLst>
      <p:ext uri="{BB962C8B-B14F-4D97-AF65-F5344CB8AC3E}">
        <p14:creationId xmlns:p14="http://schemas.microsoft.com/office/powerpoint/2010/main" val="25543505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32</a:t>
            </a:fld>
            <a:endParaRPr lang="en-GB"/>
          </a:p>
        </p:txBody>
      </p:sp>
    </p:spTree>
    <p:extLst>
      <p:ext uri="{BB962C8B-B14F-4D97-AF65-F5344CB8AC3E}">
        <p14:creationId xmlns:p14="http://schemas.microsoft.com/office/powerpoint/2010/main" val="27161765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33</a:t>
            </a:fld>
            <a:endParaRPr lang="en-GB"/>
          </a:p>
        </p:txBody>
      </p:sp>
    </p:spTree>
    <p:extLst>
      <p:ext uri="{BB962C8B-B14F-4D97-AF65-F5344CB8AC3E}">
        <p14:creationId xmlns:p14="http://schemas.microsoft.com/office/powerpoint/2010/main" val="29983802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34</a:t>
            </a:fld>
            <a:endParaRPr lang="en-GB"/>
          </a:p>
        </p:txBody>
      </p:sp>
    </p:spTree>
    <p:extLst>
      <p:ext uri="{BB962C8B-B14F-4D97-AF65-F5344CB8AC3E}">
        <p14:creationId xmlns:p14="http://schemas.microsoft.com/office/powerpoint/2010/main" val="1648243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8</a:t>
            </a:fld>
            <a:endParaRPr lang="en-GB"/>
          </a:p>
        </p:txBody>
      </p:sp>
    </p:spTree>
    <p:extLst>
      <p:ext uri="{BB962C8B-B14F-4D97-AF65-F5344CB8AC3E}">
        <p14:creationId xmlns:p14="http://schemas.microsoft.com/office/powerpoint/2010/main" val="4996809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35</a:t>
            </a:fld>
            <a:endParaRPr lang="en-GB"/>
          </a:p>
        </p:txBody>
      </p:sp>
    </p:spTree>
    <p:extLst>
      <p:ext uri="{BB962C8B-B14F-4D97-AF65-F5344CB8AC3E}">
        <p14:creationId xmlns:p14="http://schemas.microsoft.com/office/powerpoint/2010/main" val="30344546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36</a:t>
            </a:fld>
            <a:endParaRPr lang="en-GB"/>
          </a:p>
        </p:txBody>
      </p:sp>
    </p:spTree>
    <p:extLst>
      <p:ext uri="{BB962C8B-B14F-4D97-AF65-F5344CB8AC3E}">
        <p14:creationId xmlns:p14="http://schemas.microsoft.com/office/powerpoint/2010/main" val="40705383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37</a:t>
            </a:fld>
            <a:endParaRPr lang="en-GB"/>
          </a:p>
        </p:txBody>
      </p:sp>
    </p:spTree>
    <p:extLst>
      <p:ext uri="{BB962C8B-B14F-4D97-AF65-F5344CB8AC3E}">
        <p14:creationId xmlns:p14="http://schemas.microsoft.com/office/powerpoint/2010/main" val="37259879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38</a:t>
            </a:fld>
            <a:endParaRPr lang="en-GB"/>
          </a:p>
        </p:txBody>
      </p:sp>
    </p:spTree>
    <p:extLst>
      <p:ext uri="{BB962C8B-B14F-4D97-AF65-F5344CB8AC3E}">
        <p14:creationId xmlns:p14="http://schemas.microsoft.com/office/powerpoint/2010/main" val="26746026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39</a:t>
            </a:fld>
            <a:endParaRPr lang="en-GB"/>
          </a:p>
        </p:txBody>
      </p:sp>
    </p:spTree>
    <p:extLst>
      <p:ext uri="{BB962C8B-B14F-4D97-AF65-F5344CB8AC3E}">
        <p14:creationId xmlns:p14="http://schemas.microsoft.com/office/powerpoint/2010/main" val="17374433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40</a:t>
            </a:fld>
            <a:endParaRPr lang="en-GB"/>
          </a:p>
        </p:txBody>
      </p:sp>
    </p:spTree>
    <p:extLst>
      <p:ext uri="{BB962C8B-B14F-4D97-AF65-F5344CB8AC3E}">
        <p14:creationId xmlns:p14="http://schemas.microsoft.com/office/powerpoint/2010/main" val="23214783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42</a:t>
            </a:fld>
            <a:endParaRPr lang="en-GB"/>
          </a:p>
        </p:txBody>
      </p:sp>
    </p:spTree>
    <p:extLst>
      <p:ext uri="{BB962C8B-B14F-4D97-AF65-F5344CB8AC3E}">
        <p14:creationId xmlns:p14="http://schemas.microsoft.com/office/powerpoint/2010/main" val="102630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9</a:t>
            </a:fld>
            <a:endParaRPr lang="en-GB"/>
          </a:p>
        </p:txBody>
      </p:sp>
    </p:spTree>
    <p:extLst>
      <p:ext uri="{BB962C8B-B14F-4D97-AF65-F5344CB8AC3E}">
        <p14:creationId xmlns:p14="http://schemas.microsoft.com/office/powerpoint/2010/main" val="1743857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10</a:t>
            </a:fld>
            <a:endParaRPr lang="en-GB"/>
          </a:p>
        </p:txBody>
      </p:sp>
    </p:spTree>
    <p:extLst>
      <p:ext uri="{BB962C8B-B14F-4D97-AF65-F5344CB8AC3E}">
        <p14:creationId xmlns:p14="http://schemas.microsoft.com/office/powerpoint/2010/main" val="156014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11</a:t>
            </a:fld>
            <a:endParaRPr lang="en-GB"/>
          </a:p>
        </p:txBody>
      </p:sp>
    </p:spTree>
    <p:extLst>
      <p:ext uri="{BB962C8B-B14F-4D97-AF65-F5344CB8AC3E}">
        <p14:creationId xmlns:p14="http://schemas.microsoft.com/office/powerpoint/2010/main" val="423462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12</a:t>
            </a:fld>
            <a:endParaRPr lang="en-GB"/>
          </a:p>
        </p:txBody>
      </p:sp>
    </p:spTree>
    <p:extLst>
      <p:ext uri="{BB962C8B-B14F-4D97-AF65-F5344CB8AC3E}">
        <p14:creationId xmlns:p14="http://schemas.microsoft.com/office/powerpoint/2010/main" val="141804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13</a:t>
            </a:fld>
            <a:endParaRPr lang="en-GB"/>
          </a:p>
        </p:txBody>
      </p:sp>
    </p:spTree>
    <p:extLst>
      <p:ext uri="{BB962C8B-B14F-4D97-AF65-F5344CB8AC3E}">
        <p14:creationId xmlns:p14="http://schemas.microsoft.com/office/powerpoint/2010/main" val="971709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14</a:t>
            </a:fld>
            <a:endParaRPr lang="en-GB"/>
          </a:p>
        </p:txBody>
      </p:sp>
    </p:spTree>
    <p:extLst>
      <p:ext uri="{BB962C8B-B14F-4D97-AF65-F5344CB8AC3E}">
        <p14:creationId xmlns:p14="http://schemas.microsoft.com/office/powerpoint/2010/main" val="2163314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B173D68-52F0-4ED3-93A8-E17EC27F67F9}" type="datetime1">
              <a:rPr lang="en-GB" smtClean="0"/>
              <a:t>28/11/2019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481812-CA6E-4CF7-A597-B03BE0D22F0C}" type="slidenum">
              <a:rPr lang="en-GB" smtClean="0"/>
              <a:t>‹#›</a:t>
            </a:fld>
            <a:endParaRPr lang="en-GB"/>
          </a:p>
        </p:txBody>
      </p:sp>
    </p:spTree>
    <p:extLst>
      <p:ext uri="{BB962C8B-B14F-4D97-AF65-F5344CB8AC3E}">
        <p14:creationId xmlns:p14="http://schemas.microsoft.com/office/powerpoint/2010/main" val="1184592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1D6F9FB-7CDE-416C-839A-5E04051A542C}" type="datetime1">
              <a:rPr lang="en-GB" smtClean="0"/>
              <a:t>28/11/2019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481812-CA6E-4CF7-A597-B03BE0D22F0C}" type="slidenum">
              <a:rPr lang="en-GB" smtClean="0"/>
              <a:t>‹#›</a:t>
            </a:fld>
            <a:endParaRPr lang="en-GB"/>
          </a:p>
        </p:txBody>
      </p:sp>
    </p:spTree>
    <p:extLst>
      <p:ext uri="{BB962C8B-B14F-4D97-AF65-F5344CB8AC3E}">
        <p14:creationId xmlns:p14="http://schemas.microsoft.com/office/powerpoint/2010/main" val="1478938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98E088E-CFDD-4C8B-80F9-DF63D212092D}" type="datetime1">
              <a:rPr lang="en-GB" smtClean="0"/>
              <a:t>28/11/2019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481812-CA6E-4CF7-A597-B03BE0D22F0C}" type="slidenum">
              <a:rPr lang="en-GB" smtClean="0"/>
              <a:t>‹#›</a:t>
            </a:fld>
            <a:endParaRPr lang="en-GB"/>
          </a:p>
        </p:txBody>
      </p:sp>
    </p:spTree>
    <p:extLst>
      <p:ext uri="{BB962C8B-B14F-4D97-AF65-F5344CB8AC3E}">
        <p14:creationId xmlns:p14="http://schemas.microsoft.com/office/powerpoint/2010/main" val="2424633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C643B72-3FCA-4AD8-B6B5-A518A157FF60}" type="datetime1">
              <a:rPr lang="en-GB" smtClean="0"/>
              <a:t>28/11/2019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481812-CA6E-4CF7-A597-B03BE0D22F0C}" type="slidenum">
              <a:rPr lang="en-GB" smtClean="0"/>
              <a:t>‹#›</a:t>
            </a:fld>
            <a:endParaRPr lang="en-GB"/>
          </a:p>
        </p:txBody>
      </p:sp>
    </p:spTree>
    <p:extLst>
      <p:ext uri="{BB962C8B-B14F-4D97-AF65-F5344CB8AC3E}">
        <p14:creationId xmlns:p14="http://schemas.microsoft.com/office/powerpoint/2010/main" val="323452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DC59F5-2207-4C0B-A3CC-301E20D5FE29}" type="datetime1">
              <a:rPr lang="en-GB" smtClean="0"/>
              <a:t>28/11/2019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481812-CA6E-4CF7-A597-B03BE0D22F0C}" type="slidenum">
              <a:rPr lang="en-GB" smtClean="0"/>
              <a:t>‹#›</a:t>
            </a:fld>
            <a:endParaRPr lang="en-GB"/>
          </a:p>
        </p:txBody>
      </p:sp>
    </p:spTree>
    <p:extLst>
      <p:ext uri="{BB962C8B-B14F-4D97-AF65-F5344CB8AC3E}">
        <p14:creationId xmlns:p14="http://schemas.microsoft.com/office/powerpoint/2010/main" val="28379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2E1FA4A-85AD-4F08-8976-EACEDDDBF1A9}" type="datetime1">
              <a:rPr lang="en-GB" smtClean="0"/>
              <a:t>28/11/2019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481812-CA6E-4CF7-A597-B03BE0D22F0C}" type="slidenum">
              <a:rPr lang="en-GB" smtClean="0"/>
              <a:t>‹#›</a:t>
            </a:fld>
            <a:endParaRPr lang="en-GB"/>
          </a:p>
        </p:txBody>
      </p:sp>
    </p:spTree>
    <p:extLst>
      <p:ext uri="{BB962C8B-B14F-4D97-AF65-F5344CB8AC3E}">
        <p14:creationId xmlns:p14="http://schemas.microsoft.com/office/powerpoint/2010/main" val="268893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B434DB8-07A8-4FE2-AAAF-918548C7F29D}" type="datetime1">
              <a:rPr lang="en-GB" smtClean="0"/>
              <a:t>28/11/2019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3481812-CA6E-4CF7-A597-B03BE0D22F0C}" type="slidenum">
              <a:rPr lang="en-GB" smtClean="0"/>
              <a:t>‹#›</a:t>
            </a:fld>
            <a:endParaRPr lang="en-GB"/>
          </a:p>
        </p:txBody>
      </p:sp>
    </p:spTree>
    <p:extLst>
      <p:ext uri="{BB962C8B-B14F-4D97-AF65-F5344CB8AC3E}">
        <p14:creationId xmlns:p14="http://schemas.microsoft.com/office/powerpoint/2010/main" val="54986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8370" y="126928"/>
            <a:ext cx="9930230" cy="1126050"/>
          </a:xfrm>
        </p:spPr>
        <p:txBody>
          <a:bodyPr>
            <a:normAutofit/>
          </a:bodyPr>
          <a:lstStyle>
            <a:lvl1pPr algn="l">
              <a:defRPr sz="4000">
                <a:solidFill>
                  <a:schemeClr val="tx2"/>
                </a:solidFill>
              </a:defRPr>
            </a:lvl1pPr>
          </a:lstStyle>
          <a:p>
            <a:r>
              <a:rPr lang="en-US" smtClean="0"/>
              <a:t>Click To Edit Master Title Style</a:t>
            </a:r>
            <a:endParaRPr lang="en-GB"/>
          </a:p>
        </p:txBody>
      </p:sp>
      <p:cxnSp>
        <p:nvCxnSpPr>
          <p:cNvPr id="7" name="Straight Connector 6"/>
          <p:cNvCxnSpPr/>
          <p:nvPr userDrawn="1"/>
        </p:nvCxnSpPr>
        <p:spPr>
          <a:xfrm>
            <a:off x="542778" y="1126050"/>
            <a:ext cx="11106443" cy="0"/>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p:cNvGrpSpPr/>
          <p:nvPr userDrawn="1"/>
        </p:nvGrpSpPr>
        <p:grpSpPr>
          <a:xfrm>
            <a:off x="11125518" y="392352"/>
            <a:ext cx="498764" cy="521221"/>
            <a:chOff x="11100580" y="393896"/>
            <a:chExt cx="548640" cy="630677"/>
          </a:xfrm>
        </p:grpSpPr>
        <p:sp>
          <p:nvSpPr>
            <p:cNvPr id="10" name="Pentagon 9"/>
            <p:cNvSpPr/>
            <p:nvPr userDrawn="1"/>
          </p:nvSpPr>
          <p:spPr>
            <a:xfrm rot="5400000">
              <a:off x="11091294" y="466647"/>
              <a:ext cx="567212" cy="548639"/>
            </a:xfrm>
            <a:prstGeom prst="homePlate">
              <a:avLst>
                <a:gd name="adj" fmla="val 2665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Pentagon 8"/>
            <p:cNvSpPr/>
            <p:nvPr userDrawn="1"/>
          </p:nvSpPr>
          <p:spPr>
            <a:xfrm rot="5400000">
              <a:off x="11091295" y="403182"/>
              <a:ext cx="567212" cy="548639"/>
            </a:xfrm>
            <a:prstGeom prst="homePlate">
              <a:avLst>
                <a:gd name="adj" fmla="val 266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 name="Slide Number Placeholder 4"/>
          <p:cNvSpPr>
            <a:spLocks noGrp="1"/>
          </p:cNvSpPr>
          <p:nvPr>
            <p:ph type="sldNum" sz="quarter" idx="12"/>
          </p:nvPr>
        </p:nvSpPr>
        <p:spPr>
          <a:xfrm>
            <a:off x="11043723" y="413252"/>
            <a:ext cx="662354" cy="365125"/>
          </a:xfrm>
        </p:spPr>
        <p:txBody>
          <a:bodyPr/>
          <a:lstStyle>
            <a:lvl1pPr algn="ctr">
              <a:defRPr sz="1600">
                <a:solidFill>
                  <a:schemeClr val="bg2"/>
                </a:solidFill>
              </a:defRPr>
            </a:lvl1pPr>
          </a:lstStyle>
          <a:p>
            <a:fld id="{F3481812-CA6E-4CF7-A597-B03BE0D22F0C}" type="slidenum">
              <a:rPr lang="en-GB" smtClean="0"/>
              <a:pPr/>
              <a:t>‹#›</a:t>
            </a:fld>
            <a:endParaRPr lang="en-GB"/>
          </a:p>
        </p:txBody>
      </p:sp>
    </p:spTree>
    <p:extLst>
      <p:ext uri="{BB962C8B-B14F-4D97-AF65-F5344CB8AC3E}">
        <p14:creationId xmlns:p14="http://schemas.microsoft.com/office/powerpoint/2010/main" val="384849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8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extLst mod="1">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935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8370" y="126928"/>
            <a:ext cx="9041230" cy="1126050"/>
          </a:xfrm>
        </p:spPr>
        <p:txBody>
          <a:bodyPr>
            <a:noAutofit/>
          </a:bodyPr>
          <a:lstStyle>
            <a:lvl1pPr algn="l">
              <a:defRPr sz="4000">
                <a:solidFill>
                  <a:schemeClr val="tx2"/>
                </a:solidFill>
              </a:defRPr>
            </a:lvl1pPr>
          </a:lstStyle>
          <a:p>
            <a:r>
              <a:rPr lang="en-US" smtClean="0"/>
              <a:t>Click To Edit Master Title Style</a:t>
            </a:r>
            <a:endParaRPr lang="en-GB"/>
          </a:p>
        </p:txBody>
      </p:sp>
    </p:spTree>
    <p:extLst>
      <p:ext uri="{BB962C8B-B14F-4D97-AF65-F5344CB8AC3E}">
        <p14:creationId xmlns:p14="http://schemas.microsoft.com/office/powerpoint/2010/main" val="34690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8F376F-98D4-4EE5-9EC2-6A8A5ECE8D43}" type="datetime1">
              <a:rPr lang="en-GB" smtClean="0"/>
              <a:t>28/11/2019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481812-CA6E-4CF7-A597-B03BE0D22F0C}" type="slidenum">
              <a:rPr lang="en-GB" smtClean="0"/>
              <a:t>‹#›</a:t>
            </a:fld>
            <a:endParaRPr lang="en-GB"/>
          </a:p>
        </p:txBody>
      </p:sp>
    </p:spTree>
    <p:extLst>
      <p:ext uri="{BB962C8B-B14F-4D97-AF65-F5344CB8AC3E}">
        <p14:creationId xmlns:p14="http://schemas.microsoft.com/office/powerpoint/2010/main" val="212690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97EEE5-FD50-4F03-8D15-A287B8F0869C}" type="datetime1">
              <a:rPr lang="en-GB" smtClean="0"/>
              <a:t>28/11/2019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1812-CA6E-4CF7-A597-B03BE0D22F0C}" type="slidenum">
              <a:rPr lang="en-GB" smtClean="0"/>
              <a:t>‹#›</a:t>
            </a:fld>
            <a:endParaRPr lang="en-GB"/>
          </a:p>
        </p:txBody>
      </p:sp>
    </p:spTree>
    <p:extLst>
      <p:ext uri="{BB962C8B-B14F-4D97-AF65-F5344CB8AC3E}">
        <p14:creationId xmlns:p14="http://schemas.microsoft.com/office/powerpoint/2010/main" val="983336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hyperlink" Target="http://lib.csdn.net/base/hadoop"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hyperlink" Target="http://10.19.160.246:8144/_cluster/health"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comments" Target="../comments/comment1.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hyperlink" Target="http://localhost:9200/blog/article/1"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26.png"/></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blog.csdn.net/changong28/article/details/38491185" TargetMode="Externa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Arial" panose="020B0604020202020204" pitchFamily="34" charset="0"/>
                <a:cs typeface="Arial" panose="020B0604020202020204" pitchFamily="34" charset="0"/>
              </a:rPr>
              <a:t>目录</a:t>
            </a:r>
            <a:endParaRPr lang="en-GB"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F3481812-CA6E-4CF7-A597-B03BE0D22F0C}" type="slidenum">
              <a:rPr lang="en-GB" smtClean="0">
                <a:latin typeface="Arial" panose="020B0604020202020204" pitchFamily="34" charset="0"/>
                <a:cs typeface="Arial" panose="020B0604020202020204" pitchFamily="34" charset="0"/>
              </a:rPr>
              <a:pPr/>
              <a:t>1</a:t>
            </a:fld>
            <a:endParaRPr lang="en-GB">
              <a:latin typeface="Arial" panose="020B0604020202020204" pitchFamily="34" charset="0"/>
              <a:cs typeface="Arial" panose="020B0604020202020204" pitchFamily="34" charset="0"/>
            </a:endParaRPr>
          </a:p>
        </p:txBody>
      </p:sp>
      <p:grpSp>
        <p:nvGrpSpPr>
          <p:cNvPr id="4" name="组合 3"/>
          <p:cNvGrpSpPr/>
          <p:nvPr/>
        </p:nvGrpSpPr>
        <p:grpSpPr>
          <a:xfrm>
            <a:off x="1913608" y="1153474"/>
            <a:ext cx="3240000" cy="576000"/>
            <a:chOff x="4008784" y="2265923"/>
            <a:chExt cx="3278054" cy="576000"/>
          </a:xfrm>
          <a:solidFill>
            <a:schemeClr val="accent5"/>
          </a:solidFill>
        </p:grpSpPr>
        <p:sp>
          <p:nvSpPr>
            <p:cNvPr id="17" name="Rectangle 231"/>
            <p:cNvSpPr>
              <a:spLocks noChangeArrowheads="1"/>
            </p:cNvSpPr>
            <p:nvPr/>
          </p:nvSpPr>
          <p:spPr bwMode="auto">
            <a:xfrm>
              <a:off x="4008784" y="2265923"/>
              <a:ext cx="3278054" cy="576000"/>
            </a:xfrm>
            <a:prstGeom prst="rect">
              <a:avLst/>
            </a:prstGeom>
            <a:grpFill/>
            <a:ln>
              <a:noFill/>
            </a:ln>
            <a:extLst/>
          </p:spPr>
          <p:txBody>
            <a:bodyPr vert="horz" wrap="square" lIns="91440" tIns="45720" rIns="91440" bIns="45720" numCol="1" anchor="ctr" anchorCtr="0" compatLnSpc="1">
              <a:prstTxWarp prst="textNoShape">
                <a:avLst/>
              </a:prstTxWarp>
            </a:bodyPr>
            <a:lstStyle/>
            <a:p>
              <a:endParaRPr lang="en-GB">
                <a:solidFill>
                  <a:schemeClr val="bg2"/>
                </a:solidFill>
              </a:endParaRPr>
            </a:p>
          </p:txBody>
        </p:sp>
        <p:sp>
          <p:nvSpPr>
            <p:cNvPr id="60" name="TextBox 59"/>
            <p:cNvSpPr txBox="1"/>
            <p:nvPr/>
          </p:nvSpPr>
          <p:spPr>
            <a:xfrm>
              <a:off x="4099751" y="2325702"/>
              <a:ext cx="2314676" cy="461665"/>
            </a:xfrm>
            <a:prstGeom prst="rect">
              <a:avLst/>
            </a:prstGeom>
            <a:grpFill/>
          </p:spPr>
          <p:txBody>
            <a:bodyPr wrap="none" rtlCol="0">
              <a:spAutoFit/>
            </a:bodyPr>
            <a:lstStyle/>
            <a:p>
              <a:r>
                <a:rPr lang="en-US" altLang="zh-CN" sz="2400" dirty="0" smtClean="0">
                  <a:solidFill>
                    <a:schemeClr val="bg2"/>
                  </a:solidFill>
                  <a:latin typeface="Arial" panose="020B0604020202020204" pitchFamily="34" charset="0"/>
                  <a:cs typeface="Arial" panose="020B0604020202020204" pitchFamily="34" charset="0"/>
                </a:rPr>
                <a:t>1.</a:t>
              </a:r>
              <a:r>
                <a:rPr lang="zh-CN" altLang="en-US" sz="2400" dirty="0" smtClean="0">
                  <a:solidFill>
                    <a:schemeClr val="bg2"/>
                  </a:solidFill>
                  <a:latin typeface="Arial" panose="020B0604020202020204" pitchFamily="34" charset="0"/>
                  <a:cs typeface="Arial" panose="020B0604020202020204" pitchFamily="34" charset="0"/>
                </a:rPr>
                <a:t>带着问题上路</a:t>
              </a:r>
              <a:endParaRPr lang="en-GB" sz="2400" dirty="0">
                <a:solidFill>
                  <a:schemeClr val="bg2"/>
                </a:solidFill>
                <a:latin typeface="Arial" panose="020B0604020202020204" pitchFamily="34" charset="0"/>
                <a:cs typeface="Arial" panose="020B0604020202020204" pitchFamily="34" charset="0"/>
              </a:endParaRPr>
            </a:p>
          </p:txBody>
        </p:sp>
      </p:grpSp>
      <p:grpSp>
        <p:nvGrpSpPr>
          <p:cNvPr id="9" name="组合 8"/>
          <p:cNvGrpSpPr/>
          <p:nvPr/>
        </p:nvGrpSpPr>
        <p:grpSpPr>
          <a:xfrm>
            <a:off x="1913607" y="5380328"/>
            <a:ext cx="3240000" cy="576000"/>
            <a:chOff x="4057814" y="4690294"/>
            <a:chExt cx="3229025" cy="576000"/>
          </a:xfrm>
          <a:solidFill>
            <a:schemeClr val="accent5"/>
          </a:solidFill>
        </p:grpSpPr>
        <p:sp>
          <p:nvSpPr>
            <p:cNvPr id="21" name="Rectangle 235"/>
            <p:cNvSpPr>
              <a:spLocks noChangeArrowheads="1"/>
            </p:cNvSpPr>
            <p:nvPr/>
          </p:nvSpPr>
          <p:spPr bwMode="auto">
            <a:xfrm>
              <a:off x="4057814" y="4690294"/>
              <a:ext cx="3229025" cy="576000"/>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en-GB">
                <a:solidFill>
                  <a:schemeClr val="bg1"/>
                </a:solidFill>
                <a:latin typeface="Arial" panose="020B0604020202020204" pitchFamily="34" charset="0"/>
                <a:cs typeface="Arial" panose="020B0604020202020204" pitchFamily="34" charset="0"/>
              </a:endParaRPr>
            </a:p>
          </p:txBody>
        </p:sp>
        <p:sp>
          <p:nvSpPr>
            <p:cNvPr id="61" name="TextBox 60"/>
            <p:cNvSpPr txBox="1"/>
            <p:nvPr/>
          </p:nvSpPr>
          <p:spPr>
            <a:xfrm>
              <a:off x="4193395" y="4739336"/>
              <a:ext cx="1717903" cy="461665"/>
            </a:xfrm>
            <a:prstGeom prst="rect">
              <a:avLst/>
            </a:prstGeom>
            <a:grpFill/>
          </p:spPr>
          <p:txBody>
            <a:bodyPr wrap="none" rtlCol="0" anchor="ctr" anchorCtr="0">
              <a:spAutoFit/>
            </a:bodyPr>
            <a:lstStyle/>
            <a:p>
              <a:r>
                <a:rPr lang="en-US" altLang="zh-CN" sz="2400" dirty="0" smtClean="0">
                  <a:solidFill>
                    <a:schemeClr val="bg1"/>
                  </a:solidFill>
                </a:rPr>
                <a:t>6.ES</a:t>
              </a:r>
              <a:r>
                <a:rPr lang="zh-CN" altLang="en-US" sz="2400" dirty="0" smtClean="0">
                  <a:solidFill>
                    <a:schemeClr val="bg1"/>
                  </a:solidFill>
                </a:rPr>
                <a:t>常用</a:t>
              </a:r>
              <a:r>
                <a:rPr lang="en-US" altLang="zh-CN" sz="2400" dirty="0" smtClean="0">
                  <a:solidFill>
                    <a:schemeClr val="bg1"/>
                  </a:solidFill>
                </a:rPr>
                <a:t>API</a:t>
              </a:r>
              <a:endParaRPr lang="zh-CN" altLang="en-US" sz="2400" dirty="0">
                <a:solidFill>
                  <a:schemeClr val="bg1"/>
                </a:solidFill>
              </a:endParaRPr>
            </a:p>
          </p:txBody>
        </p:sp>
      </p:grpSp>
      <p:grpSp>
        <p:nvGrpSpPr>
          <p:cNvPr id="8" name="组合 7"/>
          <p:cNvGrpSpPr/>
          <p:nvPr/>
        </p:nvGrpSpPr>
        <p:grpSpPr>
          <a:xfrm>
            <a:off x="1913607" y="3676031"/>
            <a:ext cx="3240000" cy="576000"/>
            <a:chOff x="4099751" y="3493583"/>
            <a:chExt cx="3187087" cy="576000"/>
          </a:xfrm>
          <a:solidFill>
            <a:schemeClr val="accent5"/>
          </a:solidFill>
        </p:grpSpPr>
        <p:sp>
          <p:nvSpPr>
            <p:cNvPr id="33" name="Rectangle 247"/>
            <p:cNvSpPr>
              <a:spLocks noChangeArrowheads="1"/>
            </p:cNvSpPr>
            <p:nvPr/>
          </p:nvSpPr>
          <p:spPr bwMode="auto">
            <a:xfrm>
              <a:off x="4099751" y="3493583"/>
              <a:ext cx="3187087" cy="576000"/>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en-GB">
                <a:solidFill>
                  <a:schemeClr val="bg1"/>
                </a:solidFill>
                <a:latin typeface="Arial" panose="020B0604020202020204" pitchFamily="34" charset="0"/>
                <a:cs typeface="Arial" panose="020B0604020202020204" pitchFamily="34" charset="0"/>
              </a:endParaRPr>
            </a:p>
          </p:txBody>
        </p:sp>
        <p:sp>
          <p:nvSpPr>
            <p:cNvPr id="65" name="TextBox 64"/>
            <p:cNvSpPr txBox="1"/>
            <p:nvPr/>
          </p:nvSpPr>
          <p:spPr>
            <a:xfrm>
              <a:off x="4176000" y="3584708"/>
              <a:ext cx="1969958" cy="461665"/>
            </a:xfrm>
            <a:prstGeom prst="rect">
              <a:avLst/>
            </a:prstGeom>
            <a:grpFill/>
          </p:spPr>
          <p:txBody>
            <a:bodyPr wrap="none" rtlCol="0" anchor="ctr" anchorCtr="0">
              <a:spAutoFit/>
            </a:bodyPr>
            <a:lstStyle/>
            <a:p>
              <a:r>
                <a:rPr lang="en-US" altLang="zh-CN" sz="2400" dirty="0" smtClean="0">
                  <a:solidFill>
                    <a:schemeClr val="bg1"/>
                  </a:solidFill>
                </a:rPr>
                <a:t>4.</a:t>
              </a:r>
              <a:r>
                <a:rPr lang="zh-CN" altLang="en-US" sz="2400" dirty="0" smtClean="0">
                  <a:solidFill>
                    <a:schemeClr val="bg1"/>
                  </a:solidFill>
                </a:rPr>
                <a:t> </a:t>
              </a:r>
              <a:r>
                <a:rPr lang="en-US" altLang="zh-CN" sz="2400" dirty="0" smtClean="0">
                  <a:solidFill>
                    <a:schemeClr val="bg1"/>
                  </a:solidFill>
                </a:rPr>
                <a:t>ES</a:t>
              </a:r>
              <a:r>
                <a:rPr lang="zh-CN" altLang="en-US" sz="2400" dirty="0" smtClean="0">
                  <a:solidFill>
                    <a:schemeClr val="bg1"/>
                  </a:solidFill>
                </a:rPr>
                <a:t>使用场景</a:t>
              </a:r>
              <a:endParaRPr lang="en-US" altLang="zh-CN" sz="2400" dirty="0">
                <a:solidFill>
                  <a:schemeClr val="bg1"/>
                </a:solidFill>
              </a:endParaRPr>
            </a:p>
          </p:txBody>
        </p:sp>
      </p:grpSp>
      <p:grpSp>
        <p:nvGrpSpPr>
          <p:cNvPr id="30" name="组合 29"/>
          <p:cNvGrpSpPr/>
          <p:nvPr/>
        </p:nvGrpSpPr>
        <p:grpSpPr>
          <a:xfrm>
            <a:off x="1899229" y="2828373"/>
            <a:ext cx="3240000" cy="576000"/>
            <a:chOff x="4099751" y="3493583"/>
            <a:chExt cx="3187087" cy="576000"/>
          </a:xfrm>
        </p:grpSpPr>
        <p:sp>
          <p:nvSpPr>
            <p:cNvPr id="31" name="Rectangle 247"/>
            <p:cNvSpPr>
              <a:spLocks noChangeArrowheads="1"/>
            </p:cNvSpPr>
            <p:nvPr/>
          </p:nvSpPr>
          <p:spPr bwMode="auto">
            <a:xfrm>
              <a:off x="4099751" y="3493583"/>
              <a:ext cx="3187087" cy="576000"/>
            </a:xfrm>
            <a:prstGeom prst="rect">
              <a:avLst/>
            </a:pr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GB">
                <a:solidFill>
                  <a:schemeClr val="bg1"/>
                </a:solidFill>
                <a:latin typeface="Arial" panose="020B0604020202020204" pitchFamily="34" charset="0"/>
                <a:cs typeface="Arial" panose="020B0604020202020204" pitchFamily="34" charset="0"/>
              </a:endParaRPr>
            </a:p>
          </p:txBody>
        </p:sp>
        <p:sp>
          <p:nvSpPr>
            <p:cNvPr id="32" name="TextBox 64"/>
            <p:cNvSpPr txBox="1"/>
            <p:nvPr/>
          </p:nvSpPr>
          <p:spPr>
            <a:xfrm>
              <a:off x="4176000" y="3584708"/>
              <a:ext cx="2272709" cy="461665"/>
            </a:xfrm>
            <a:prstGeom prst="rect">
              <a:avLst/>
            </a:prstGeom>
            <a:noFill/>
          </p:spPr>
          <p:txBody>
            <a:bodyPr wrap="none" rtlCol="0" anchor="ctr" anchorCtr="0">
              <a:spAutoFit/>
            </a:bodyPr>
            <a:lstStyle/>
            <a:p>
              <a:r>
                <a:rPr lang="en-US" altLang="zh-CN" sz="2400" dirty="0" smtClean="0">
                  <a:solidFill>
                    <a:schemeClr val="bg1"/>
                  </a:solidFill>
                </a:rPr>
                <a:t>3.</a:t>
              </a:r>
              <a:r>
                <a:rPr lang="en-US" altLang="zh-CN" sz="2400" dirty="0">
                  <a:solidFill>
                    <a:schemeClr val="bg1"/>
                  </a:solidFill>
                </a:rPr>
                <a:t> ES</a:t>
              </a:r>
              <a:r>
                <a:rPr lang="zh-CN" altLang="en-US" sz="2400" dirty="0">
                  <a:solidFill>
                    <a:schemeClr val="bg1"/>
                  </a:solidFill>
                </a:rPr>
                <a:t>特点和</a:t>
              </a:r>
              <a:r>
                <a:rPr lang="zh-CN" altLang="en-US" sz="2400" dirty="0" smtClean="0">
                  <a:solidFill>
                    <a:schemeClr val="bg1"/>
                  </a:solidFill>
                </a:rPr>
                <a:t>优势</a:t>
              </a:r>
              <a:endParaRPr lang="zh-CN" altLang="en-US" sz="2400" dirty="0">
                <a:solidFill>
                  <a:schemeClr val="bg1"/>
                </a:solidFill>
              </a:endParaRPr>
            </a:p>
          </p:txBody>
        </p:sp>
      </p:grpSp>
      <p:grpSp>
        <p:nvGrpSpPr>
          <p:cNvPr id="34" name="组合 33"/>
          <p:cNvGrpSpPr/>
          <p:nvPr/>
        </p:nvGrpSpPr>
        <p:grpSpPr>
          <a:xfrm>
            <a:off x="1899229" y="1967604"/>
            <a:ext cx="3240000" cy="576000"/>
            <a:chOff x="4099751" y="3493583"/>
            <a:chExt cx="3187087" cy="576000"/>
          </a:xfrm>
          <a:solidFill>
            <a:schemeClr val="accent5"/>
          </a:solidFill>
        </p:grpSpPr>
        <p:sp>
          <p:nvSpPr>
            <p:cNvPr id="35" name="Rectangle 247"/>
            <p:cNvSpPr>
              <a:spLocks noChangeArrowheads="1"/>
            </p:cNvSpPr>
            <p:nvPr/>
          </p:nvSpPr>
          <p:spPr bwMode="auto">
            <a:xfrm>
              <a:off x="4099751" y="3493583"/>
              <a:ext cx="3187087" cy="576000"/>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en-GB">
                <a:solidFill>
                  <a:schemeClr val="bg1"/>
                </a:solidFill>
                <a:latin typeface="Arial" panose="020B0604020202020204" pitchFamily="34" charset="0"/>
                <a:cs typeface="Arial" panose="020B0604020202020204" pitchFamily="34" charset="0"/>
              </a:endParaRPr>
            </a:p>
          </p:txBody>
        </p:sp>
        <p:sp>
          <p:nvSpPr>
            <p:cNvPr id="36" name="TextBox 64"/>
            <p:cNvSpPr txBox="1"/>
            <p:nvPr/>
          </p:nvSpPr>
          <p:spPr>
            <a:xfrm>
              <a:off x="4176000" y="3584708"/>
              <a:ext cx="2575458" cy="461665"/>
            </a:xfrm>
            <a:prstGeom prst="rect">
              <a:avLst/>
            </a:prstGeom>
            <a:grpFill/>
          </p:spPr>
          <p:txBody>
            <a:bodyPr wrap="none" rtlCol="0" anchor="ctr" anchorCtr="0">
              <a:spAutoFit/>
            </a:bodyPr>
            <a:lstStyle/>
            <a:p>
              <a:r>
                <a:rPr lang="en-US" altLang="zh-CN" sz="2400" dirty="0" smtClean="0">
                  <a:solidFill>
                    <a:schemeClr val="bg1"/>
                  </a:solidFill>
                </a:rPr>
                <a:t>2.ES </a:t>
              </a:r>
              <a:r>
                <a:rPr lang="zh-CN" altLang="en-US" sz="2400" dirty="0">
                  <a:solidFill>
                    <a:schemeClr val="bg1"/>
                  </a:solidFill>
                </a:rPr>
                <a:t>基础一网打尽</a:t>
              </a:r>
            </a:p>
          </p:txBody>
        </p:sp>
      </p:grpSp>
      <p:grpSp>
        <p:nvGrpSpPr>
          <p:cNvPr id="43" name="组合 42"/>
          <p:cNvGrpSpPr/>
          <p:nvPr/>
        </p:nvGrpSpPr>
        <p:grpSpPr>
          <a:xfrm>
            <a:off x="1899229" y="4541134"/>
            <a:ext cx="3240000" cy="576000"/>
            <a:chOff x="4057814" y="4672876"/>
            <a:chExt cx="3229025" cy="576000"/>
          </a:xfrm>
          <a:solidFill>
            <a:schemeClr val="accent5"/>
          </a:solidFill>
        </p:grpSpPr>
        <p:sp>
          <p:nvSpPr>
            <p:cNvPr id="44" name="Rectangle 235"/>
            <p:cNvSpPr>
              <a:spLocks noChangeArrowheads="1"/>
            </p:cNvSpPr>
            <p:nvPr/>
          </p:nvSpPr>
          <p:spPr bwMode="auto">
            <a:xfrm>
              <a:off x="4057814" y="4672876"/>
              <a:ext cx="3229025" cy="576000"/>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en-GB">
                <a:solidFill>
                  <a:schemeClr val="bg1"/>
                </a:solidFill>
                <a:latin typeface="Arial" panose="020B0604020202020204" pitchFamily="34" charset="0"/>
                <a:cs typeface="Arial" panose="020B0604020202020204" pitchFamily="34" charset="0"/>
              </a:endParaRPr>
            </a:p>
          </p:txBody>
        </p:sp>
        <p:sp>
          <p:nvSpPr>
            <p:cNvPr id="45" name="TextBox 60"/>
            <p:cNvSpPr txBox="1"/>
            <p:nvPr/>
          </p:nvSpPr>
          <p:spPr>
            <a:xfrm>
              <a:off x="4193395" y="4739336"/>
              <a:ext cx="1927184" cy="461665"/>
            </a:xfrm>
            <a:prstGeom prst="rect">
              <a:avLst/>
            </a:prstGeom>
            <a:grpFill/>
          </p:spPr>
          <p:txBody>
            <a:bodyPr wrap="none" rtlCol="0" anchor="ctr" anchorCtr="0">
              <a:spAutoFit/>
            </a:bodyPr>
            <a:lstStyle/>
            <a:p>
              <a:r>
                <a:rPr lang="en-US" altLang="zh-CN" sz="2400" dirty="0" smtClean="0">
                  <a:solidFill>
                    <a:schemeClr val="bg1"/>
                  </a:solidFill>
                </a:rPr>
                <a:t>5.ES</a:t>
              </a:r>
              <a:r>
                <a:rPr lang="zh-CN" altLang="en-US" sz="2400" dirty="0" smtClean="0">
                  <a:solidFill>
                    <a:schemeClr val="bg1"/>
                  </a:solidFill>
                </a:rPr>
                <a:t>对外接口</a:t>
              </a:r>
              <a:endParaRPr lang="zh-CN" altLang="en-US" sz="2400" dirty="0">
                <a:solidFill>
                  <a:schemeClr val="bg1"/>
                </a:solidFill>
              </a:endParaRPr>
            </a:p>
          </p:txBody>
        </p:sp>
      </p:grpSp>
      <p:grpSp>
        <p:nvGrpSpPr>
          <p:cNvPr id="46" name="组合 45"/>
          <p:cNvGrpSpPr/>
          <p:nvPr/>
        </p:nvGrpSpPr>
        <p:grpSpPr>
          <a:xfrm>
            <a:off x="1899229" y="6210800"/>
            <a:ext cx="3240000" cy="576000"/>
            <a:chOff x="4057814" y="4690294"/>
            <a:chExt cx="3229025" cy="576000"/>
          </a:xfrm>
          <a:solidFill>
            <a:schemeClr val="accent5"/>
          </a:solidFill>
        </p:grpSpPr>
        <p:sp>
          <p:nvSpPr>
            <p:cNvPr id="47" name="Rectangle 235"/>
            <p:cNvSpPr>
              <a:spLocks noChangeArrowheads="1"/>
            </p:cNvSpPr>
            <p:nvPr/>
          </p:nvSpPr>
          <p:spPr bwMode="auto">
            <a:xfrm>
              <a:off x="4057814" y="4690294"/>
              <a:ext cx="3229025" cy="576000"/>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en-GB">
                <a:solidFill>
                  <a:schemeClr val="bg1"/>
                </a:solidFill>
                <a:latin typeface="Arial" panose="020B0604020202020204" pitchFamily="34" charset="0"/>
                <a:cs typeface="Arial" panose="020B0604020202020204" pitchFamily="34" charset="0"/>
              </a:endParaRPr>
            </a:p>
          </p:txBody>
        </p:sp>
        <p:sp>
          <p:nvSpPr>
            <p:cNvPr id="48" name="TextBox 60"/>
            <p:cNvSpPr txBox="1"/>
            <p:nvPr/>
          </p:nvSpPr>
          <p:spPr>
            <a:xfrm>
              <a:off x="4193395" y="4739336"/>
              <a:ext cx="1027558" cy="461665"/>
            </a:xfrm>
            <a:prstGeom prst="rect">
              <a:avLst/>
            </a:prstGeom>
            <a:grpFill/>
          </p:spPr>
          <p:txBody>
            <a:bodyPr wrap="none" rtlCol="0" anchor="ctr" anchorCtr="0">
              <a:spAutoFit/>
            </a:bodyPr>
            <a:lstStyle/>
            <a:p>
              <a:r>
                <a:rPr lang="en-US" altLang="zh-CN" sz="2400" dirty="0" smtClean="0">
                  <a:solidFill>
                    <a:schemeClr val="bg1"/>
                  </a:solidFill>
                </a:rPr>
                <a:t>7.</a:t>
              </a:r>
              <a:r>
                <a:rPr lang="zh-CN" altLang="en-US" sz="2400" dirty="0">
                  <a:solidFill>
                    <a:schemeClr val="bg1"/>
                  </a:solidFill>
                </a:rPr>
                <a:t>补充</a:t>
              </a:r>
            </a:p>
          </p:txBody>
        </p:sp>
      </p:grpSp>
    </p:spTree>
    <p:extLst>
      <p:ext uri="{BB962C8B-B14F-4D97-AF65-F5344CB8AC3E}">
        <p14:creationId xmlns:p14="http://schemas.microsoft.com/office/powerpoint/2010/main" val="821544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528" y="32789"/>
            <a:ext cx="9930230" cy="1126050"/>
          </a:xfrm>
        </p:spPr>
        <p:txBody>
          <a:bodyPr>
            <a:normAutofit fontScale="90000"/>
          </a:bodyPr>
          <a:lstStyle/>
          <a:p>
            <a:r>
              <a:rPr lang="en-US" altLang="zh-CN" dirty="0">
                <a:solidFill>
                  <a:schemeClr val="bg1"/>
                </a:solidFill>
              </a:rPr>
              <a:t>2.ES </a:t>
            </a:r>
            <a:r>
              <a:rPr lang="zh-CN" altLang="en-US" dirty="0">
                <a:solidFill>
                  <a:schemeClr val="bg1"/>
                </a:solidFill>
              </a:rPr>
              <a:t>基础一网打尽</a:t>
            </a:r>
            <a:br>
              <a:rPr lang="zh-CN" altLang="en-US" dirty="0">
                <a:solidFill>
                  <a:schemeClr val="bg1"/>
                </a:solidFill>
              </a:rPr>
            </a:br>
            <a:r>
              <a:rPr lang="en-US" altLang="zh-CN" b="1" dirty="0" smtClean="0">
                <a:solidFill>
                  <a:schemeClr val="tx1"/>
                </a:solidFill>
              </a:rPr>
              <a:t>2.ES</a:t>
            </a:r>
            <a:r>
              <a:rPr lang="zh-CN" altLang="en-US" b="1" dirty="0" smtClean="0">
                <a:solidFill>
                  <a:schemeClr val="tx1"/>
                </a:solidFill>
              </a:rPr>
              <a:t>基础</a:t>
            </a:r>
            <a:r>
              <a:rPr lang="zh-CN" altLang="en-US" b="1" dirty="0">
                <a:solidFill>
                  <a:schemeClr val="tx1"/>
                </a:solidFill>
              </a:rPr>
              <a:t>一网打尽</a:t>
            </a:r>
            <a:r>
              <a:rPr lang="en-US" altLang="zh-CN" sz="2400" dirty="0" smtClean="0">
                <a:latin typeface="Arial" panose="020B0604020202020204" pitchFamily="34" charset="0"/>
                <a:cs typeface="Arial" panose="020B0604020202020204" pitchFamily="34" charset="0"/>
              </a:rPr>
              <a:t>——</a:t>
            </a:r>
            <a:r>
              <a:rPr lang="zh-CN" altLang="en-US" sz="2700" dirty="0" smtClean="0"/>
              <a:t>分布式搜索的执行方式</a:t>
            </a:r>
            <a:r>
              <a:rPr lang="zh-CN" altLang="en-US" sz="2700" dirty="0"/>
              <a:t/>
            </a:r>
            <a:br>
              <a:rPr lang="zh-CN" altLang="en-US" sz="2700" dirty="0"/>
            </a:br>
            <a:endParaRPr lang="zh-CN" altLang="en-US" sz="2700" dirty="0"/>
          </a:p>
        </p:txBody>
      </p:sp>
      <p:sp>
        <p:nvSpPr>
          <p:cNvPr id="3" name="灯片编号占位符 2"/>
          <p:cNvSpPr>
            <a:spLocks noGrp="1"/>
          </p:cNvSpPr>
          <p:nvPr>
            <p:ph type="sldNum" sz="quarter" idx="12"/>
          </p:nvPr>
        </p:nvSpPr>
        <p:spPr>
          <a:xfrm>
            <a:off x="11031023" y="413252"/>
            <a:ext cx="662354" cy="365125"/>
          </a:xfrm>
        </p:spPr>
        <p:txBody>
          <a:bodyPr/>
          <a:lstStyle/>
          <a:p>
            <a:fld id="{F3481812-CA6E-4CF7-A597-B03BE0D22F0C}" type="slidenum">
              <a:rPr lang="en-GB" smtClean="0"/>
              <a:pPr/>
              <a:t>10</a:t>
            </a:fld>
            <a:endParaRPr lang="en-GB"/>
          </a:p>
        </p:txBody>
      </p:sp>
      <p:sp>
        <p:nvSpPr>
          <p:cNvPr id="4" name="矩形 3"/>
          <p:cNvSpPr/>
          <p:nvPr/>
        </p:nvSpPr>
        <p:spPr>
          <a:xfrm>
            <a:off x="380999" y="1426339"/>
            <a:ext cx="10650023" cy="923330"/>
          </a:xfrm>
          <a:prstGeom prst="rect">
            <a:avLst/>
          </a:prstGeom>
        </p:spPr>
        <p:txBody>
          <a:bodyPr wrap="square">
            <a:spAutoFit/>
          </a:bodyPr>
          <a:lstStyle/>
          <a:p>
            <a:r>
              <a:rPr lang="zh-CN" altLang="en-US" dirty="0" smtClean="0"/>
              <a:t>首先通过查询每一个索引的分片（或者副本），看来是否包含有匹配的文档</a:t>
            </a:r>
            <a:endParaRPr lang="en-US" altLang="zh-CN" dirty="0" smtClean="0"/>
          </a:p>
          <a:p>
            <a:r>
              <a:rPr lang="zh-CN" altLang="en-US" dirty="0" smtClean="0"/>
              <a:t>其次在返回一页结果前，来自多个分片的结果必须被组合放到一个有序列表中。</a:t>
            </a:r>
            <a:endParaRPr lang="en-US" altLang="zh-CN" dirty="0" smtClean="0"/>
          </a:p>
          <a:p>
            <a:r>
              <a:rPr lang="zh-CN" altLang="en-US" dirty="0" smtClean="0"/>
              <a:t>因此，搜索的执行过程分为两个阶段，称为查询然后获取（</a:t>
            </a:r>
            <a:r>
              <a:rPr lang="en-US" altLang="zh-CN" dirty="0" smtClean="0"/>
              <a:t>query then fetch</a:t>
            </a:r>
            <a:r>
              <a:rPr lang="zh-CN" altLang="en-US" dirty="0" smtClean="0"/>
              <a:t>）</a:t>
            </a:r>
            <a:endParaRPr lang="zh-CN" altLang="en-US" dirty="0"/>
          </a:p>
        </p:txBody>
      </p:sp>
      <p:sp>
        <p:nvSpPr>
          <p:cNvPr id="5" name="矩形 4"/>
          <p:cNvSpPr/>
          <p:nvPr/>
        </p:nvSpPr>
        <p:spPr>
          <a:xfrm>
            <a:off x="537086" y="2617169"/>
            <a:ext cx="11931536" cy="646331"/>
          </a:xfrm>
          <a:prstGeom prst="rect">
            <a:avLst/>
          </a:prstGeom>
        </p:spPr>
        <p:txBody>
          <a:bodyPr wrap="none">
            <a:spAutoFit/>
          </a:bodyPr>
          <a:lstStyle/>
          <a:p>
            <a:r>
              <a:rPr lang="zh-CN" altLang="en-US" dirty="0" smtClean="0"/>
              <a:t>每个分片在本地执行</a:t>
            </a:r>
            <a:r>
              <a:rPr lang="en-US" altLang="zh-CN" dirty="0" smtClean="0"/>
              <a:t>query</a:t>
            </a:r>
            <a:r>
              <a:rPr lang="zh-CN" altLang="en-US" dirty="0" smtClean="0"/>
              <a:t>并建立匹配文档的优先队列，对列大小由分页参数</a:t>
            </a:r>
            <a:r>
              <a:rPr lang="en-US" altLang="zh-CN" dirty="0" smtClean="0"/>
              <a:t>from</a:t>
            </a:r>
            <a:r>
              <a:rPr lang="zh-CN" altLang="en-US" dirty="0" smtClean="0"/>
              <a:t>和</a:t>
            </a:r>
            <a:r>
              <a:rPr lang="en-US" altLang="zh-CN" dirty="0" smtClean="0"/>
              <a:t>size</a:t>
            </a:r>
            <a:r>
              <a:rPr lang="zh-CN" altLang="en-US" dirty="0" smtClean="0"/>
              <a:t>决定，</a:t>
            </a:r>
            <a:endParaRPr lang="en-US" altLang="zh-CN" dirty="0" smtClean="0"/>
          </a:p>
          <a:p>
            <a:r>
              <a:rPr lang="zh-CN" altLang="en-US" dirty="0" smtClean="0"/>
              <a:t>例如</a:t>
            </a:r>
            <a:r>
              <a:rPr lang="en-US" altLang="zh-CN" dirty="0" smtClean="0"/>
              <a:t>from</a:t>
            </a:r>
            <a:r>
              <a:rPr lang="zh-CN" altLang="en-US" dirty="0" smtClean="0"/>
              <a:t>（</a:t>
            </a:r>
            <a:r>
              <a:rPr lang="en-US" altLang="zh-CN" dirty="0" smtClean="0"/>
              <a:t>90</a:t>
            </a:r>
            <a:r>
              <a:rPr lang="zh-CN" altLang="en-US" dirty="0" smtClean="0"/>
              <a:t>），</a:t>
            </a:r>
            <a:r>
              <a:rPr lang="en-US" altLang="zh-CN" dirty="0" smtClean="0"/>
              <a:t>size</a:t>
            </a:r>
            <a:r>
              <a:rPr lang="zh-CN" altLang="en-US" dirty="0" smtClean="0"/>
              <a:t>（</a:t>
            </a:r>
            <a:r>
              <a:rPr lang="en-US" altLang="zh-CN" dirty="0" smtClean="0"/>
              <a:t>10</a:t>
            </a:r>
            <a:r>
              <a:rPr lang="zh-CN" altLang="en-US" dirty="0" smtClean="0"/>
              <a:t>）需要队列能够容纳</a:t>
            </a:r>
            <a:r>
              <a:rPr lang="en-US" altLang="zh-CN" dirty="0" smtClean="0"/>
              <a:t>100(</a:t>
            </a:r>
            <a:r>
              <a:rPr lang="en-US" altLang="zh-CN" dirty="0" err="1" smtClean="0"/>
              <a:t>from+size</a:t>
            </a:r>
            <a:r>
              <a:rPr lang="en-US" altLang="zh-CN" dirty="0" smtClean="0"/>
              <a:t>)</a:t>
            </a:r>
            <a:r>
              <a:rPr lang="zh-CN" altLang="en-US" dirty="0" smtClean="0"/>
              <a:t>个文档。协调节点需要容纳（</a:t>
            </a:r>
            <a:r>
              <a:rPr lang="en-US" altLang="zh-CN" dirty="0" err="1" smtClean="0"/>
              <a:t>from+size</a:t>
            </a:r>
            <a:r>
              <a:rPr lang="zh-CN" altLang="en-US" dirty="0" smtClean="0"/>
              <a:t>）*分片数的队列</a:t>
            </a:r>
            <a:endParaRPr lang="zh-CN" altLang="en-US" dirty="0"/>
          </a:p>
        </p:txBody>
      </p:sp>
      <p:pic>
        <p:nvPicPr>
          <p:cNvPr id="6" name="图片 5"/>
          <p:cNvPicPr>
            <a:picLocks noChangeAspect="1"/>
          </p:cNvPicPr>
          <p:nvPr/>
        </p:nvPicPr>
        <p:blipFill>
          <a:blip r:embed="rId3"/>
          <a:stretch>
            <a:fillRect/>
          </a:stretch>
        </p:blipFill>
        <p:spPr>
          <a:xfrm>
            <a:off x="537086" y="3531000"/>
            <a:ext cx="5456293" cy="2494818"/>
          </a:xfrm>
          <a:prstGeom prst="rect">
            <a:avLst/>
          </a:prstGeom>
        </p:spPr>
      </p:pic>
      <p:pic>
        <p:nvPicPr>
          <p:cNvPr id="7" name="图片 6"/>
          <p:cNvPicPr>
            <a:picLocks noChangeAspect="1"/>
          </p:cNvPicPr>
          <p:nvPr/>
        </p:nvPicPr>
        <p:blipFill>
          <a:blip r:embed="rId4"/>
          <a:stretch>
            <a:fillRect/>
          </a:stretch>
        </p:blipFill>
        <p:spPr>
          <a:xfrm>
            <a:off x="5993379" y="3428999"/>
            <a:ext cx="5394285" cy="2416283"/>
          </a:xfrm>
          <a:prstGeom prst="rect">
            <a:avLst/>
          </a:prstGeom>
        </p:spPr>
      </p:pic>
    </p:spTree>
    <p:extLst>
      <p:ext uri="{BB962C8B-B14F-4D97-AF65-F5344CB8AC3E}">
        <p14:creationId xmlns:p14="http://schemas.microsoft.com/office/powerpoint/2010/main" val="133888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528" y="32789"/>
            <a:ext cx="9930230" cy="1126050"/>
          </a:xfrm>
        </p:spPr>
        <p:txBody>
          <a:bodyPr>
            <a:normAutofit fontScale="90000"/>
          </a:bodyPr>
          <a:lstStyle/>
          <a:p>
            <a:r>
              <a:rPr lang="en-US" altLang="zh-CN" dirty="0">
                <a:solidFill>
                  <a:schemeClr val="bg1"/>
                </a:solidFill>
              </a:rPr>
              <a:t>2.ES </a:t>
            </a:r>
            <a:r>
              <a:rPr lang="zh-CN" altLang="en-US" dirty="0">
                <a:solidFill>
                  <a:schemeClr val="bg1"/>
                </a:solidFill>
              </a:rPr>
              <a:t>基础一网打尽</a:t>
            </a:r>
            <a:br>
              <a:rPr lang="zh-CN" altLang="en-US" dirty="0">
                <a:solidFill>
                  <a:schemeClr val="bg1"/>
                </a:solidFill>
              </a:rPr>
            </a:br>
            <a:r>
              <a:rPr lang="en-US" altLang="zh-CN" b="1" dirty="0" smtClean="0">
                <a:solidFill>
                  <a:schemeClr val="tx1"/>
                </a:solidFill>
              </a:rPr>
              <a:t>3.</a:t>
            </a:r>
            <a:r>
              <a:rPr lang="en-US" altLang="zh-CN" b="1" dirty="0" smtClean="0"/>
              <a:t>ES</a:t>
            </a:r>
            <a:r>
              <a:rPr lang="zh-CN" altLang="en-US" b="1" dirty="0"/>
              <a:t>特点和</a:t>
            </a:r>
            <a:r>
              <a:rPr lang="zh-CN" altLang="en-US" b="1" dirty="0" smtClean="0"/>
              <a:t>优势</a:t>
            </a:r>
            <a:r>
              <a:rPr lang="zh-CN" altLang="en-US" sz="2000" b="1" dirty="0"/>
              <a:t/>
            </a:r>
            <a:br>
              <a:rPr lang="zh-CN" altLang="en-US" sz="2000" b="1" dirty="0"/>
            </a:br>
            <a:endParaRPr lang="zh-CN" altLang="en-US" sz="2400" b="1" dirty="0"/>
          </a:p>
        </p:txBody>
      </p:sp>
      <p:sp>
        <p:nvSpPr>
          <p:cNvPr id="3" name="灯片编号占位符 2"/>
          <p:cNvSpPr>
            <a:spLocks noGrp="1"/>
          </p:cNvSpPr>
          <p:nvPr>
            <p:ph type="sldNum" sz="quarter" idx="12"/>
          </p:nvPr>
        </p:nvSpPr>
        <p:spPr>
          <a:xfrm>
            <a:off x="11031023" y="413252"/>
            <a:ext cx="662354" cy="365125"/>
          </a:xfrm>
        </p:spPr>
        <p:txBody>
          <a:bodyPr/>
          <a:lstStyle/>
          <a:p>
            <a:fld id="{F3481812-CA6E-4CF7-A597-B03BE0D22F0C}" type="slidenum">
              <a:rPr lang="en-GB" smtClean="0"/>
              <a:pPr/>
              <a:t>11</a:t>
            </a:fld>
            <a:endParaRPr lang="en-GB"/>
          </a:p>
        </p:txBody>
      </p:sp>
      <p:sp>
        <p:nvSpPr>
          <p:cNvPr id="22" name="TextBox 22"/>
          <p:cNvSpPr txBox="1"/>
          <p:nvPr/>
        </p:nvSpPr>
        <p:spPr>
          <a:xfrm>
            <a:off x="1719190" y="5610865"/>
            <a:ext cx="441146" cy="646331"/>
          </a:xfrm>
          <a:prstGeom prst="rect">
            <a:avLst/>
          </a:prstGeom>
          <a:noFill/>
        </p:spPr>
        <p:txBody>
          <a:bodyPr wrap="none" rtlCol="0">
            <a:spAutoFit/>
          </a:bodyPr>
          <a:lstStyle/>
          <a:p>
            <a:pPr algn="ctr"/>
            <a:r>
              <a:rPr lang="en-US" sz="3600" b="1" dirty="0" smtClean="0">
                <a:solidFill>
                  <a:schemeClr val="bg2"/>
                </a:solidFill>
                <a:latin typeface="Arial" panose="020B0604020202020204" pitchFamily="34" charset="0"/>
                <a:cs typeface="Arial" panose="020B0604020202020204" pitchFamily="34" charset="0"/>
              </a:rPr>
              <a:t>3</a:t>
            </a:r>
            <a:endParaRPr lang="en-GB" sz="3600" b="1" dirty="0">
              <a:solidFill>
                <a:schemeClr val="bg2"/>
              </a:solidFill>
              <a:latin typeface="Arial" panose="020B0604020202020204" pitchFamily="34" charset="0"/>
              <a:cs typeface="Arial" panose="020B0604020202020204" pitchFamily="34" charset="0"/>
            </a:endParaRPr>
          </a:p>
        </p:txBody>
      </p:sp>
      <p:sp>
        <p:nvSpPr>
          <p:cNvPr id="5" name="矩形 4"/>
          <p:cNvSpPr/>
          <p:nvPr/>
        </p:nvSpPr>
        <p:spPr>
          <a:xfrm>
            <a:off x="1228773" y="1998677"/>
            <a:ext cx="9802250" cy="2585323"/>
          </a:xfrm>
          <a:prstGeom prst="rect">
            <a:avLst/>
          </a:prstGeom>
        </p:spPr>
        <p:txBody>
          <a:bodyPr wrap="square">
            <a:spAutoFit/>
          </a:bodyPr>
          <a:lstStyle/>
          <a:p>
            <a:pPr marL="285750" indent="-285750">
              <a:buFont typeface="Wingdings" panose="05000000000000000000" pitchFamily="2" charset="2"/>
              <a:buChar char="p"/>
            </a:pPr>
            <a:r>
              <a:rPr lang="zh-CN" altLang="en-US" dirty="0" smtClean="0">
                <a:solidFill>
                  <a:srgbClr val="555555"/>
                </a:solidFill>
                <a:latin typeface="microsoft yahei" panose="020B0503020204020204" pitchFamily="34" charset="-122"/>
                <a:ea typeface="microsoft yahei" panose="020B0503020204020204" pitchFamily="34" charset="-122"/>
              </a:rPr>
              <a:t>分布式</a:t>
            </a:r>
            <a:r>
              <a:rPr lang="zh-CN" altLang="en-US" dirty="0">
                <a:solidFill>
                  <a:srgbClr val="555555"/>
                </a:solidFill>
                <a:latin typeface="microsoft yahei" panose="020B0503020204020204" pitchFamily="34" charset="-122"/>
                <a:ea typeface="microsoft yahei" panose="020B0503020204020204" pitchFamily="34" charset="-122"/>
              </a:rPr>
              <a:t>实时文件存储，可将每一个字段存入索引，使其可以被检索到。 </a:t>
            </a:r>
            <a:endParaRPr lang="en-US" altLang="zh-CN" dirty="0" smtClean="0">
              <a:solidFill>
                <a:srgbClr val="555555"/>
              </a:solidFill>
              <a:latin typeface="microsoft yahei" panose="020B0503020204020204" pitchFamily="34" charset="-122"/>
              <a:ea typeface="microsoft yahei" panose="020B0503020204020204" pitchFamily="34" charset="-122"/>
            </a:endParaRPr>
          </a:p>
          <a:p>
            <a:pPr marL="285750" indent="-285750">
              <a:buFont typeface="Wingdings" panose="05000000000000000000" pitchFamily="2" charset="2"/>
              <a:buChar char="p"/>
            </a:pPr>
            <a:r>
              <a:rPr lang="zh-CN" altLang="en-US" dirty="0" smtClean="0">
                <a:solidFill>
                  <a:srgbClr val="555555"/>
                </a:solidFill>
                <a:latin typeface="microsoft yahei" panose="020B0503020204020204" pitchFamily="34" charset="-122"/>
                <a:ea typeface="microsoft yahei" panose="020B0503020204020204" pitchFamily="34" charset="-122"/>
              </a:rPr>
              <a:t>实时</a:t>
            </a:r>
            <a:r>
              <a:rPr lang="zh-CN" altLang="en-US" dirty="0">
                <a:solidFill>
                  <a:srgbClr val="555555"/>
                </a:solidFill>
                <a:latin typeface="microsoft yahei" panose="020B0503020204020204" pitchFamily="34" charset="-122"/>
                <a:ea typeface="microsoft yahei" panose="020B0503020204020204" pitchFamily="34" charset="-122"/>
              </a:rPr>
              <a:t>分析的分布式搜索引擎。 </a:t>
            </a:r>
            <a:r>
              <a:rPr lang="zh-CN" altLang="en-US" dirty="0"/>
              <a:t/>
            </a:r>
            <a:br>
              <a:rPr lang="zh-CN" altLang="en-US" dirty="0"/>
            </a:br>
            <a:r>
              <a:rPr lang="zh-CN" altLang="en-US" dirty="0">
                <a:solidFill>
                  <a:srgbClr val="555555"/>
                </a:solidFill>
                <a:latin typeface="microsoft yahei" panose="020B0503020204020204" pitchFamily="34" charset="-122"/>
                <a:ea typeface="microsoft yahei" panose="020B0503020204020204" pitchFamily="34" charset="-122"/>
              </a:rPr>
              <a:t>分布式：索引分拆成多个分片，每个分片可有零个或多个副本。集群中的每个数据节点都可承载一个或多个分片，并且协调和处理各种操作； </a:t>
            </a:r>
            <a:r>
              <a:rPr lang="zh-CN" altLang="en-US" dirty="0"/>
              <a:t/>
            </a:r>
            <a:br>
              <a:rPr lang="zh-CN" altLang="en-US" dirty="0"/>
            </a:br>
            <a:r>
              <a:rPr lang="zh-CN" altLang="en-US" dirty="0">
                <a:solidFill>
                  <a:srgbClr val="555555"/>
                </a:solidFill>
                <a:latin typeface="microsoft yahei" panose="020B0503020204020204" pitchFamily="34" charset="-122"/>
                <a:ea typeface="microsoft yahei" panose="020B0503020204020204" pitchFamily="34" charset="-122"/>
              </a:rPr>
              <a:t>负载再平衡和路由在大多数情况下自动完成</a:t>
            </a:r>
            <a:r>
              <a:rPr lang="zh-CN" altLang="en-US" dirty="0" smtClean="0">
                <a:solidFill>
                  <a:srgbClr val="555555"/>
                </a:solidFill>
                <a:latin typeface="microsoft yahei" panose="020B0503020204020204" pitchFamily="34" charset="-122"/>
                <a:ea typeface="microsoft yahei" panose="020B0503020204020204" pitchFamily="34" charset="-122"/>
              </a:rPr>
              <a:t>。</a:t>
            </a:r>
            <a:endParaRPr lang="en-US" altLang="zh-CN" dirty="0" smtClean="0">
              <a:solidFill>
                <a:srgbClr val="555555"/>
              </a:solidFill>
              <a:latin typeface="microsoft yahei" panose="020B0503020204020204" pitchFamily="34" charset="-122"/>
              <a:ea typeface="microsoft yahei" panose="020B0503020204020204" pitchFamily="34" charset="-122"/>
            </a:endParaRPr>
          </a:p>
          <a:p>
            <a:pPr marL="285750" indent="-285750">
              <a:buFont typeface="Wingdings" panose="05000000000000000000" pitchFamily="2" charset="2"/>
              <a:buChar char="p"/>
            </a:pPr>
            <a:r>
              <a:rPr lang="zh-CN" altLang="en-US" dirty="0" smtClean="0">
                <a:solidFill>
                  <a:srgbClr val="555555"/>
                </a:solidFill>
                <a:latin typeface="microsoft yahei" panose="020B0503020204020204" pitchFamily="34" charset="-122"/>
                <a:ea typeface="microsoft yahei" panose="020B0503020204020204" pitchFamily="34" charset="-122"/>
              </a:rPr>
              <a:t>可以</a:t>
            </a:r>
            <a:r>
              <a:rPr lang="zh-CN" altLang="en-US" dirty="0">
                <a:solidFill>
                  <a:srgbClr val="555555"/>
                </a:solidFill>
                <a:latin typeface="microsoft yahei" panose="020B0503020204020204" pitchFamily="34" charset="-122"/>
                <a:ea typeface="microsoft yahei" panose="020B0503020204020204" pitchFamily="34" charset="-122"/>
              </a:rPr>
              <a:t>扩展到上百台服务器，处理</a:t>
            </a:r>
            <a:r>
              <a:rPr lang="en-US" altLang="zh-CN" dirty="0">
                <a:solidFill>
                  <a:srgbClr val="555555"/>
                </a:solidFill>
                <a:latin typeface="microsoft yahei" panose="020B0503020204020204" pitchFamily="34" charset="-122"/>
                <a:ea typeface="microsoft yahei" panose="020B0503020204020204" pitchFamily="34" charset="-122"/>
              </a:rPr>
              <a:t>PB</a:t>
            </a:r>
            <a:r>
              <a:rPr lang="zh-CN" altLang="en-US" dirty="0">
                <a:solidFill>
                  <a:srgbClr val="555555"/>
                </a:solidFill>
                <a:latin typeface="microsoft yahei" panose="020B0503020204020204" pitchFamily="34" charset="-122"/>
                <a:ea typeface="microsoft yahei" panose="020B0503020204020204" pitchFamily="34" charset="-122"/>
              </a:rPr>
              <a:t>级别的结构化或非结构化数据。也可以运行在单台</a:t>
            </a:r>
            <a:r>
              <a:rPr lang="en-US" altLang="zh-CN" dirty="0">
                <a:solidFill>
                  <a:srgbClr val="555555"/>
                </a:solidFill>
                <a:latin typeface="microsoft yahei" panose="020B0503020204020204" pitchFamily="34" charset="-122"/>
                <a:ea typeface="microsoft yahei" panose="020B0503020204020204" pitchFamily="34" charset="-122"/>
              </a:rPr>
              <a:t>PC</a:t>
            </a:r>
            <a:r>
              <a:rPr lang="zh-CN" altLang="en-US" dirty="0" smtClean="0">
                <a:solidFill>
                  <a:srgbClr val="555555"/>
                </a:solidFill>
                <a:latin typeface="microsoft yahei" panose="020B0503020204020204" pitchFamily="34" charset="-122"/>
                <a:ea typeface="microsoft yahei" panose="020B0503020204020204" pitchFamily="34" charset="-122"/>
              </a:rPr>
              <a:t>上。</a:t>
            </a:r>
            <a:endParaRPr lang="en-US" altLang="zh-CN" dirty="0" smtClean="0">
              <a:solidFill>
                <a:srgbClr val="555555"/>
              </a:solidFill>
              <a:latin typeface="microsoft yahei" panose="020B0503020204020204" pitchFamily="34" charset="-122"/>
              <a:ea typeface="microsoft yahei" panose="020B0503020204020204" pitchFamily="34" charset="-122"/>
            </a:endParaRPr>
          </a:p>
          <a:p>
            <a:pPr marL="285750" indent="-285750">
              <a:buFont typeface="Wingdings" panose="05000000000000000000" pitchFamily="2" charset="2"/>
              <a:buChar char="p"/>
            </a:pPr>
            <a:r>
              <a:rPr lang="zh-CN" altLang="en-US" dirty="0" smtClean="0">
                <a:solidFill>
                  <a:srgbClr val="555555"/>
                </a:solidFill>
                <a:latin typeface="microsoft yahei" panose="020B0503020204020204" pitchFamily="34" charset="-122"/>
                <a:ea typeface="microsoft yahei" panose="020B0503020204020204" pitchFamily="34" charset="-122"/>
              </a:rPr>
              <a:t>支持</a:t>
            </a:r>
            <a:r>
              <a:rPr lang="zh-CN" altLang="en-US" dirty="0">
                <a:solidFill>
                  <a:srgbClr val="555555"/>
                </a:solidFill>
                <a:latin typeface="microsoft yahei" panose="020B0503020204020204" pitchFamily="34" charset="-122"/>
                <a:ea typeface="microsoft yahei" panose="020B0503020204020204" pitchFamily="34" charset="-122"/>
              </a:rPr>
              <a:t>插件机制，分词插件、同步插件、</a:t>
            </a:r>
            <a:r>
              <a:rPr lang="en-US" altLang="zh-CN" b="1" dirty="0">
                <a:solidFill>
                  <a:srgbClr val="DF3434"/>
                </a:solidFill>
                <a:latin typeface="microsoft yahei" panose="020B0503020204020204" pitchFamily="34" charset="-122"/>
                <a:ea typeface="microsoft yahei" panose="020B0503020204020204" pitchFamily="34" charset="-122"/>
                <a:hlinkClick r:id="rId3" tooltip="Hadoop知识库"/>
              </a:rPr>
              <a:t>Hadoop</a:t>
            </a:r>
            <a:r>
              <a:rPr lang="zh-CN" altLang="en-US" dirty="0">
                <a:solidFill>
                  <a:srgbClr val="555555"/>
                </a:solidFill>
                <a:latin typeface="microsoft yahei" panose="020B0503020204020204" pitchFamily="34" charset="-122"/>
                <a:ea typeface="microsoft yahei" panose="020B0503020204020204" pitchFamily="34" charset="-122"/>
              </a:rPr>
              <a:t>插件、可视化插件等</a:t>
            </a:r>
            <a:r>
              <a:rPr lang="zh-CN" altLang="en-US" dirty="0" smtClean="0">
                <a:solidFill>
                  <a:srgbClr val="555555"/>
                </a:solidFill>
                <a:latin typeface="microsoft yahei" panose="020B0503020204020204" pitchFamily="34" charset="-122"/>
                <a:ea typeface="microsoft yahei" panose="020B0503020204020204" pitchFamily="34" charset="-122"/>
              </a:rPr>
              <a:t>。</a:t>
            </a:r>
            <a:endParaRPr lang="en-US" altLang="zh-CN" dirty="0" smtClean="0">
              <a:solidFill>
                <a:srgbClr val="555555"/>
              </a:solidFill>
              <a:latin typeface="microsoft yahei" panose="020B0503020204020204" pitchFamily="34" charset="-122"/>
              <a:ea typeface="microsoft yahei" panose="020B0503020204020204" pitchFamily="34" charset="-122"/>
            </a:endParaRPr>
          </a:p>
          <a:p>
            <a:pPr marL="285750" indent="-285750">
              <a:buFont typeface="Wingdings" panose="05000000000000000000" pitchFamily="2" charset="2"/>
              <a:buChar char="p"/>
            </a:pPr>
            <a:r>
              <a:rPr lang="zh-CN" altLang="en-US" dirty="0"/>
              <a:t>数据聚合</a:t>
            </a:r>
            <a:r>
              <a:rPr lang="zh-CN" altLang="en-US" dirty="0" smtClean="0"/>
              <a:t>分析</a:t>
            </a:r>
            <a:endParaRPr lang="en-US" altLang="zh-CN" dirty="0" smtClean="0"/>
          </a:p>
          <a:p>
            <a:pPr marL="285750" indent="-285750">
              <a:buFont typeface="Wingdings" panose="05000000000000000000" pitchFamily="2" charset="2"/>
              <a:buChar char="p"/>
            </a:pPr>
            <a:r>
              <a:rPr lang="zh-CN" altLang="en-US" dirty="0"/>
              <a:t>横向扩展</a:t>
            </a:r>
            <a:r>
              <a:rPr lang="zh-CN" altLang="en-US" dirty="0" smtClean="0"/>
              <a:t>机制方便</a:t>
            </a:r>
            <a:endParaRPr lang="zh-CN" altLang="en-US" dirty="0"/>
          </a:p>
        </p:txBody>
      </p:sp>
    </p:spTree>
    <p:extLst>
      <p:ext uri="{BB962C8B-B14F-4D97-AF65-F5344CB8AC3E}">
        <p14:creationId xmlns:p14="http://schemas.microsoft.com/office/powerpoint/2010/main" val="1298112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528" y="32789"/>
            <a:ext cx="9930230" cy="1126050"/>
          </a:xfrm>
        </p:spPr>
        <p:txBody>
          <a:bodyPr>
            <a:normAutofit fontScale="90000"/>
          </a:bodyPr>
          <a:lstStyle/>
          <a:p>
            <a:r>
              <a:rPr lang="en-US" altLang="zh-CN" dirty="0">
                <a:solidFill>
                  <a:schemeClr val="bg1"/>
                </a:solidFill>
              </a:rPr>
              <a:t>2.ES </a:t>
            </a:r>
            <a:r>
              <a:rPr lang="zh-CN" altLang="en-US" dirty="0">
                <a:solidFill>
                  <a:schemeClr val="bg1"/>
                </a:solidFill>
              </a:rPr>
              <a:t>基础一网打尽</a:t>
            </a:r>
            <a:br>
              <a:rPr lang="zh-CN" altLang="en-US" dirty="0">
                <a:solidFill>
                  <a:schemeClr val="bg1"/>
                </a:solidFill>
              </a:rPr>
            </a:br>
            <a:r>
              <a:rPr lang="en-US" altLang="zh-CN" b="1" dirty="0" smtClean="0">
                <a:solidFill>
                  <a:schemeClr val="tx1"/>
                </a:solidFill>
              </a:rPr>
              <a:t>3.</a:t>
            </a:r>
            <a:r>
              <a:rPr lang="en-US" altLang="zh-CN" b="1" dirty="0" smtClean="0"/>
              <a:t>ES</a:t>
            </a:r>
            <a:r>
              <a:rPr lang="zh-CN" altLang="en-US" b="1" dirty="0"/>
              <a:t>特点和</a:t>
            </a:r>
            <a:r>
              <a:rPr lang="zh-CN" altLang="en-US" b="1" dirty="0" smtClean="0"/>
              <a:t>优势</a:t>
            </a:r>
            <a:r>
              <a:rPr lang="en-US" altLang="zh-CN" sz="2800" dirty="0" smtClean="0">
                <a:latin typeface="Arial" panose="020B0604020202020204" pitchFamily="34" charset="0"/>
                <a:cs typeface="Arial" panose="020B0604020202020204" pitchFamily="34" charset="0"/>
              </a:rPr>
              <a:t>——</a:t>
            </a:r>
            <a:r>
              <a:rPr lang="zh-CN" altLang="en-US" sz="2700" dirty="0" smtClean="0"/>
              <a:t>横向扩展</a:t>
            </a:r>
            <a:endParaRPr lang="zh-CN" altLang="en-US" sz="2700" b="1" dirty="0"/>
          </a:p>
        </p:txBody>
      </p:sp>
      <p:sp>
        <p:nvSpPr>
          <p:cNvPr id="3" name="灯片编号占位符 2"/>
          <p:cNvSpPr>
            <a:spLocks noGrp="1"/>
          </p:cNvSpPr>
          <p:nvPr>
            <p:ph type="sldNum" sz="quarter" idx="12"/>
          </p:nvPr>
        </p:nvSpPr>
        <p:spPr>
          <a:xfrm>
            <a:off x="11031023" y="413252"/>
            <a:ext cx="662354" cy="365125"/>
          </a:xfrm>
        </p:spPr>
        <p:txBody>
          <a:bodyPr/>
          <a:lstStyle/>
          <a:p>
            <a:fld id="{F3481812-CA6E-4CF7-A597-B03BE0D22F0C}" type="slidenum">
              <a:rPr lang="en-GB" smtClean="0"/>
              <a:pPr/>
              <a:t>12</a:t>
            </a:fld>
            <a:endParaRPr lang="en-GB"/>
          </a:p>
        </p:txBody>
      </p:sp>
      <p:sp>
        <p:nvSpPr>
          <p:cNvPr id="22" name="TextBox 22"/>
          <p:cNvSpPr txBox="1"/>
          <p:nvPr/>
        </p:nvSpPr>
        <p:spPr>
          <a:xfrm>
            <a:off x="1719190" y="5610865"/>
            <a:ext cx="441146" cy="646331"/>
          </a:xfrm>
          <a:prstGeom prst="rect">
            <a:avLst/>
          </a:prstGeom>
          <a:noFill/>
        </p:spPr>
        <p:txBody>
          <a:bodyPr wrap="none" rtlCol="0">
            <a:spAutoFit/>
          </a:bodyPr>
          <a:lstStyle/>
          <a:p>
            <a:pPr algn="ctr"/>
            <a:r>
              <a:rPr lang="en-US" sz="3600" b="1" dirty="0" smtClean="0">
                <a:solidFill>
                  <a:schemeClr val="bg2"/>
                </a:solidFill>
                <a:latin typeface="Arial" panose="020B0604020202020204" pitchFamily="34" charset="0"/>
                <a:cs typeface="Arial" panose="020B0604020202020204" pitchFamily="34" charset="0"/>
              </a:rPr>
              <a:t>3</a:t>
            </a:r>
            <a:endParaRPr lang="en-GB" sz="3600" b="1" dirty="0">
              <a:solidFill>
                <a:schemeClr val="bg2"/>
              </a:solidFill>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3"/>
          <a:stretch>
            <a:fillRect/>
          </a:stretch>
        </p:blipFill>
        <p:spPr>
          <a:xfrm>
            <a:off x="1892300" y="1751408"/>
            <a:ext cx="8798092" cy="1850040"/>
          </a:xfrm>
          <a:prstGeom prst="rect">
            <a:avLst/>
          </a:prstGeom>
        </p:spPr>
      </p:pic>
      <p:pic>
        <p:nvPicPr>
          <p:cNvPr id="7" name="图片 6"/>
          <p:cNvPicPr>
            <a:picLocks noChangeAspect="1"/>
          </p:cNvPicPr>
          <p:nvPr/>
        </p:nvPicPr>
        <p:blipFill>
          <a:blip r:embed="rId4"/>
          <a:stretch>
            <a:fillRect/>
          </a:stretch>
        </p:blipFill>
        <p:spPr>
          <a:xfrm>
            <a:off x="1892299" y="3406145"/>
            <a:ext cx="8798093" cy="1975278"/>
          </a:xfrm>
          <a:prstGeom prst="rect">
            <a:avLst/>
          </a:prstGeom>
        </p:spPr>
      </p:pic>
      <p:pic>
        <p:nvPicPr>
          <p:cNvPr id="8" name="图片 7"/>
          <p:cNvPicPr>
            <a:picLocks noChangeAspect="1"/>
          </p:cNvPicPr>
          <p:nvPr/>
        </p:nvPicPr>
        <p:blipFill>
          <a:blip r:embed="rId5"/>
          <a:stretch>
            <a:fillRect/>
          </a:stretch>
        </p:blipFill>
        <p:spPr>
          <a:xfrm>
            <a:off x="1892298" y="5154855"/>
            <a:ext cx="8798094" cy="1703145"/>
          </a:xfrm>
          <a:prstGeom prst="rect">
            <a:avLst/>
          </a:prstGeom>
        </p:spPr>
      </p:pic>
    </p:spTree>
    <p:extLst>
      <p:ext uri="{BB962C8B-B14F-4D97-AF65-F5344CB8AC3E}">
        <p14:creationId xmlns:p14="http://schemas.microsoft.com/office/powerpoint/2010/main" val="267351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528" y="32789"/>
            <a:ext cx="9930230" cy="1126050"/>
          </a:xfrm>
        </p:spPr>
        <p:txBody>
          <a:bodyPr>
            <a:normAutofit fontScale="90000"/>
          </a:bodyPr>
          <a:lstStyle/>
          <a:p>
            <a:r>
              <a:rPr lang="en-US" altLang="zh-CN" dirty="0">
                <a:solidFill>
                  <a:schemeClr val="bg1"/>
                </a:solidFill>
              </a:rPr>
              <a:t>2.ES </a:t>
            </a:r>
            <a:r>
              <a:rPr lang="zh-CN" altLang="en-US" dirty="0">
                <a:solidFill>
                  <a:schemeClr val="bg1"/>
                </a:solidFill>
              </a:rPr>
              <a:t>基础一网打尽</a:t>
            </a:r>
            <a:br>
              <a:rPr lang="zh-CN" altLang="en-US" dirty="0">
                <a:solidFill>
                  <a:schemeClr val="bg1"/>
                </a:solidFill>
              </a:rPr>
            </a:br>
            <a:r>
              <a:rPr lang="en-US" altLang="zh-CN" dirty="0" smtClean="0">
                <a:solidFill>
                  <a:schemeClr val="tx1"/>
                </a:solidFill>
              </a:rPr>
              <a:t>5</a:t>
            </a:r>
            <a:r>
              <a:rPr lang="en-US" altLang="zh-CN" b="1" dirty="0" smtClean="0">
                <a:solidFill>
                  <a:schemeClr val="tx1"/>
                </a:solidFill>
              </a:rPr>
              <a:t>.ES</a:t>
            </a:r>
            <a:r>
              <a:rPr lang="zh-CN" altLang="en-US" b="1" dirty="0" smtClean="0">
                <a:solidFill>
                  <a:schemeClr val="tx1"/>
                </a:solidFill>
              </a:rPr>
              <a:t>对外接口</a:t>
            </a:r>
            <a:r>
              <a:rPr lang="en-US" altLang="zh-CN" sz="2400" dirty="0" smtClean="0">
                <a:solidFill>
                  <a:schemeClr val="tx1"/>
                </a:solidFill>
                <a:latin typeface="Arial" panose="020B0604020202020204" pitchFamily="34" charset="0"/>
                <a:cs typeface="Arial" panose="020B0604020202020204" pitchFamily="34" charset="0"/>
              </a:rPr>
              <a:t>——</a:t>
            </a:r>
            <a:r>
              <a:rPr lang="en-US" altLang="zh-CN" sz="2700" dirty="0" err="1"/>
              <a:t>es</a:t>
            </a:r>
            <a:r>
              <a:rPr lang="zh-CN" altLang="en-US" sz="2700" dirty="0"/>
              <a:t>集群信息</a:t>
            </a:r>
            <a:br>
              <a:rPr lang="zh-CN" altLang="en-US" sz="2700" dirty="0"/>
            </a:br>
            <a:endParaRPr lang="zh-CN" altLang="en-US" sz="2700" dirty="0"/>
          </a:p>
        </p:txBody>
      </p:sp>
      <p:sp>
        <p:nvSpPr>
          <p:cNvPr id="3" name="灯片编号占位符 2"/>
          <p:cNvSpPr>
            <a:spLocks noGrp="1"/>
          </p:cNvSpPr>
          <p:nvPr>
            <p:ph type="sldNum" sz="quarter" idx="12"/>
          </p:nvPr>
        </p:nvSpPr>
        <p:spPr>
          <a:xfrm>
            <a:off x="11031023" y="413252"/>
            <a:ext cx="662354" cy="365125"/>
          </a:xfrm>
        </p:spPr>
        <p:txBody>
          <a:bodyPr/>
          <a:lstStyle/>
          <a:p>
            <a:fld id="{F3481812-CA6E-4CF7-A597-B03BE0D22F0C}" type="slidenum">
              <a:rPr lang="en-GB" smtClean="0"/>
              <a:pPr/>
              <a:t>13</a:t>
            </a:fld>
            <a:endParaRPr lang="en-GB"/>
          </a:p>
        </p:txBody>
      </p:sp>
      <p:sp>
        <p:nvSpPr>
          <p:cNvPr id="22" name="TextBox 22"/>
          <p:cNvSpPr txBox="1"/>
          <p:nvPr/>
        </p:nvSpPr>
        <p:spPr>
          <a:xfrm>
            <a:off x="1719190" y="5610865"/>
            <a:ext cx="441146" cy="646331"/>
          </a:xfrm>
          <a:prstGeom prst="rect">
            <a:avLst/>
          </a:prstGeom>
          <a:noFill/>
        </p:spPr>
        <p:txBody>
          <a:bodyPr wrap="none" rtlCol="0">
            <a:spAutoFit/>
          </a:bodyPr>
          <a:lstStyle/>
          <a:p>
            <a:pPr algn="ctr"/>
            <a:r>
              <a:rPr lang="en-US" sz="3600" b="1" dirty="0" smtClean="0">
                <a:solidFill>
                  <a:schemeClr val="bg2"/>
                </a:solidFill>
                <a:latin typeface="Arial" panose="020B0604020202020204" pitchFamily="34" charset="0"/>
                <a:cs typeface="Arial" panose="020B0604020202020204" pitchFamily="34" charset="0"/>
              </a:rPr>
              <a:t>3</a:t>
            </a:r>
            <a:endParaRPr lang="en-GB" sz="3600" b="1" dirty="0">
              <a:solidFill>
                <a:schemeClr val="bg2"/>
              </a:solidFill>
              <a:latin typeface="Arial" panose="020B0604020202020204" pitchFamily="34" charset="0"/>
              <a:cs typeface="Arial" panose="020B0604020202020204" pitchFamily="34" charset="0"/>
            </a:endParaRPr>
          </a:p>
        </p:txBody>
      </p:sp>
      <p:pic>
        <p:nvPicPr>
          <p:cNvPr id="10" name="图片 9"/>
          <p:cNvPicPr>
            <a:picLocks noChangeAspect="1"/>
          </p:cNvPicPr>
          <p:nvPr/>
        </p:nvPicPr>
        <p:blipFill>
          <a:blip r:embed="rId3"/>
          <a:stretch>
            <a:fillRect/>
          </a:stretch>
        </p:blipFill>
        <p:spPr>
          <a:xfrm>
            <a:off x="5892520" y="2233183"/>
            <a:ext cx="4695238" cy="3047619"/>
          </a:xfrm>
          <a:prstGeom prst="rect">
            <a:avLst/>
          </a:prstGeom>
        </p:spPr>
      </p:pic>
      <p:sp>
        <p:nvSpPr>
          <p:cNvPr id="11" name="矩形 10"/>
          <p:cNvSpPr/>
          <p:nvPr/>
        </p:nvSpPr>
        <p:spPr>
          <a:xfrm>
            <a:off x="5775418" y="1611716"/>
            <a:ext cx="2748638" cy="369332"/>
          </a:xfrm>
          <a:prstGeom prst="rect">
            <a:avLst/>
          </a:prstGeom>
        </p:spPr>
        <p:txBody>
          <a:bodyPr wrap="none">
            <a:spAutoFit/>
          </a:bodyPr>
          <a:lstStyle/>
          <a:p>
            <a:r>
              <a:rPr lang="zh-CN" altLang="en-US" dirty="0"/>
              <a:t>http://10.19.160.246:8144/</a:t>
            </a:r>
          </a:p>
        </p:txBody>
      </p:sp>
      <p:sp>
        <p:nvSpPr>
          <p:cNvPr id="12" name="矩形 11"/>
          <p:cNvSpPr/>
          <p:nvPr/>
        </p:nvSpPr>
        <p:spPr>
          <a:xfrm>
            <a:off x="1133749" y="1611716"/>
            <a:ext cx="2748638" cy="369332"/>
          </a:xfrm>
          <a:prstGeom prst="rect">
            <a:avLst/>
          </a:prstGeom>
        </p:spPr>
        <p:txBody>
          <a:bodyPr wrap="none">
            <a:spAutoFit/>
          </a:bodyPr>
          <a:lstStyle/>
          <a:p>
            <a:r>
              <a:rPr lang="zh-CN" altLang="en-US" dirty="0"/>
              <a:t>http://10.19.160.121:8330/</a:t>
            </a:r>
          </a:p>
        </p:txBody>
      </p:sp>
      <p:pic>
        <p:nvPicPr>
          <p:cNvPr id="4" name="图片 3"/>
          <p:cNvPicPr>
            <a:picLocks noChangeAspect="1"/>
          </p:cNvPicPr>
          <p:nvPr/>
        </p:nvPicPr>
        <p:blipFill>
          <a:blip r:embed="rId4"/>
          <a:stretch>
            <a:fillRect/>
          </a:stretch>
        </p:blipFill>
        <p:spPr>
          <a:xfrm>
            <a:off x="946072" y="2061754"/>
            <a:ext cx="3838095" cy="3219048"/>
          </a:xfrm>
          <a:prstGeom prst="rect">
            <a:avLst/>
          </a:prstGeom>
        </p:spPr>
      </p:pic>
    </p:spTree>
    <p:extLst>
      <p:ext uri="{BB962C8B-B14F-4D97-AF65-F5344CB8AC3E}">
        <p14:creationId xmlns:p14="http://schemas.microsoft.com/office/powerpoint/2010/main" val="3868441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528" y="32789"/>
            <a:ext cx="9930230" cy="1126050"/>
          </a:xfrm>
        </p:spPr>
        <p:txBody>
          <a:bodyPr>
            <a:normAutofit fontScale="90000"/>
          </a:bodyPr>
          <a:lstStyle/>
          <a:p>
            <a:r>
              <a:rPr lang="en-US" altLang="zh-CN" dirty="0">
                <a:solidFill>
                  <a:schemeClr val="bg1"/>
                </a:solidFill>
              </a:rPr>
              <a:t>2.ES </a:t>
            </a:r>
            <a:r>
              <a:rPr lang="zh-CN" altLang="en-US" dirty="0">
                <a:solidFill>
                  <a:schemeClr val="bg1"/>
                </a:solidFill>
              </a:rPr>
              <a:t>基础一网打尽</a:t>
            </a:r>
            <a:br>
              <a:rPr lang="zh-CN" altLang="en-US" dirty="0">
                <a:solidFill>
                  <a:schemeClr val="bg1"/>
                </a:solidFill>
              </a:rPr>
            </a:br>
            <a:r>
              <a:rPr lang="en-US" altLang="zh-CN" dirty="0" smtClean="0">
                <a:solidFill>
                  <a:schemeClr val="tx1"/>
                </a:solidFill>
              </a:rPr>
              <a:t>5</a:t>
            </a:r>
            <a:r>
              <a:rPr lang="en-US" altLang="zh-CN" b="1" dirty="0" smtClean="0">
                <a:solidFill>
                  <a:schemeClr val="tx1"/>
                </a:solidFill>
              </a:rPr>
              <a:t>.ES</a:t>
            </a:r>
            <a:r>
              <a:rPr lang="zh-CN" altLang="en-US" b="1" dirty="0" smtClean="0">
                <a:solidFill>
                  <a:schemeClr val="tx1"/>
                </a:solidFill>
              </a:rPr>
              <a:t>对外接口</a:t>
            </a:r>
            <a:r>
              <a:rPr lang="en-US" altLang="zh-CN" sz="2400" dirty="0" smtClean="0">
                <a:solidFill>
                  <a:schemeClr val="tx1"/>
                </a:solidFill>
                <a:latin typeface="Arial" panose="020B0604020202020204" pitchFamily="34" charset="0"/>
                <a:cs typeface="Arial" panose="020B0604020202020204" pitchFamily="34" charset="0"/>
              </a:rPr>
              <a:t>——</a:t>
            </a:r>
            <a:r>
              <a:rPr lang="zh-CN" altLang="en-US" sz="2700" dirty="0" smtClean="0"/>
              <a:t>集群</a:t>
            </a:r>
            <a:r>
              <a:rPr lang="zh-CN" altLang="en-US" sz="2700" dirty="0"/>
              <a:t>健康状态</a:t>
            </a:r>
            <a:br>
              <a:rPr lang="zh-CN" altLang="en-US" sz="2700" dirty="0"/>
            </a:br>
            <a:endParaRPr lang="zh-CN" altLang="en-US" sz="2700" dirty="0"/>
          </a:p>
        </p:txBody>
      </p:sp>
      <p:sp>
        <p:nvSpPr>
          <p:cNvPr id="3" name="灯片编号占位符 2"/>
          <p:cNvSpPr>
            <a:spLocks noGrp="1"/>
          </p:cNvSpPr>
          <p:nvPr>
            <p:ph type="sldNum" sz="quarter" idx="12"/>
          </p:nvPr>
        </p:nvSpPr>
        <p:spPr>
          <a:xfrm>
            <a:off x="11031023" y="413252"/>
            <a:ext cx="662354" cy="365125"/>
          </a:xfrm>
        </p:spPr>
        <p:txBody>
          <a:bodyPr/>
          <a:lstStyle/>
          <a:p>
            <a:fld id="{F3481812-CA6E-4CF7-A597-B03BE0D22F0C}" type="slidenum">
              <a:rPr lang="en-GB" smtClean="0"/>
              <a:pPr/>
              <a:t>14</a:t>
            </a:fld>
            <a:endParaRPr lang="en-GB"/>
          </a:p>
        </p:txBody>
      </p:sp>
      <p:sp>
        <p:nvSpPr>
          <p:cNvPr id="22" name="TextBox 22"/>
          <p:cNvSpPr txBox="1"/>
          <p:nvPr/>
        </p:nvSpPr>
        <p:spPr>
          <a:xfrm>
            <a:off x="513448" y="4213865"/>
            <a:ext cx="280029" cy="646331"/>
          </a:xfrm>
          <a:prstGeom prst="rect">
            <a:avLst/>
          </a:prstGeom>
          <a:noFill/>
        </p:spPr>
        <p:txBody>
          <a:bodyPr wrap="square" rtlCol="0">
            <a:spAutoFit/>
          </a:bodyPr>
          <a:lstStyle/>
          <a:p>
            <a:pPr algn="ctr"/>
            <a:r>
              <a:rPr lang="en-US" sz="3600" b="1" dirty="0" smtClean="0">
                <a:solidFill>
                  <a:schemeClr val="bg2"/>
                </a:solidFill>
                <a:latin typeface="Arial" panose="020B0604020202020204" pitchFamily="34" charset="0"/>
                <a:cs typeface="Arial" panose="020B0604020202020204" pitchFamily="34" charset="0"/>
              </a:rPr>
              <a:t>3</a:t>
            </a:r>
            <a:endParaRPr lang="en-GB" sz="3600" b="1" dirty="0">
              <a:solidFill>
                <a:schemeClr val="bg2"/>
              </a:solidFill>
              <a:latin typeface="Arial" panose="020B0604020202020204" pitchFamily="34" charset="0"/>
              <a:cs typeface="Arial" panose="020B0604020202020204" pitchFamily="34" charset="0"/>
            </a:endParaRPr>
          </a:p>
        </p:txBody>
      </p:sp>
      <p:pic>
        <p:nvPicPr>
          <p:cNvPr id="7" name="图片 6"/>
          <p:cNvPicPr>
            <a:picLocks noChangeAspect="1"/>
          </p:cNvPicPr>
          <p:nvPr/>
        </p:nvPicPr>
        <p:blipFill>
          <a:blip r:embed="rId3"/>
          <a:stretch>
            <a:fillRect/>
          </a:stretch>
        </p:blipFill>
        <p:spPr>
          <a:xfrm>
            <a:off x="7581926" y="2473834"/>
            <a:ext cx="3449097" cy="3839881"/>
          </a:xfrm>
          <a:prstGeom prst="rect">
            <a:avLst/>
          </a:prstGeom>
        </p:spPr>
      </p:pic>
      <p:sp>
        <p:nvSpPr>
          <p:cNvPr id="8" name="矩形 7"/>
          <p:cNvSpPr/>
          <p:nvPr/>
        </p:nvSpPr>
        <p:spPr>
          <a:xfrm>
            <a:off x="1420130" y="2473834"/>
            <a:ext cx="4160626" cy="646331"/>
          </a:xfrm>
          <a:prstGeom prst="rect">
            <a:avLst/>
          </a:prstGeom>
        </p:spPr>
        <p:txBody>
          <a:bodyPr wrap="none">
            <a:spAutoFit/>
          </a:bodyPr>
          <a:lstStyle/>
          <a:p>
            <a:r>
              <a:rPr lang="zh-CN" altLang="en-US" dirty="0">
                <a:hlinkClick r:id="rId4"/>
              </a:rPr>
              <a:t>http://10.19.160.246:8144/_cluster/</a:t>
            </a:r>
            <a:r>
              <a:rPr lang="zh-CN" altLang="en-US" dirty="0" smtClean="0">
                <a:hlinkClick r:id="rId4"/>
              </a:rPr>
              <a:t>health</a:t>
            </a:r>
            <a:endParaRPr lang="en-US" altLang="zh-CN" dirty="0" smtClean="0"/>
          </a:p>
          <a:p>
            <a:r>
              <a:rPr lang="en-US" altLang="zh-CN" dirty="0"/>
              <a:t>http://10.19.160.121:8330/_cluster/health</a:t>
            </a:r>
            <a:endParaRPr lang="zh-CN" altLang="en-US" dirty="0"/>
          </a:p>
        </p:txBody>
      </p:sp>
      <p:graphicFrame>
        <p:nvGraphicFramePr>
          <p:cNvPr id="16" name="表格 15"/>
          <p:cNvGraphicFramePr>
            <a:graphicFrameLocks noGrp="1"/>
          </p:cNvGraphicFramePr>
          <p:nvPr>
            <p:extLst>
              <p:ext uri="{D42A27DB-BD31-4B8C-83A1-F6EECF244321}">
                <p14:modId xmlns:p14="http://schemas.microsoft.com/office/powerpoint/2010/main" val="208016370"/>
              </p:ext>
            </p:extLst>
          </p:nvPr>
        </p:nvGraphicFramePr>
        <p:xfrm>
          <a:off x="1058122" y="3700058"/>
          <a:ext cx="5159440" cy="2287089"/>
        </p:xfrm>
        <a:graphic>
          <a:graphicData uri="http://schemas.openxmlformats.org/drawingml/2006/table">
            <a:tbl>
              <a:tblPr firstRow="1" bandRow="1">
                <a:tableStyleId>{5C22544A-7EE6-4342-B048-85BDC9FD1C3A}</a:tableStyleId>
              </a:tblPr>
              <a:tblGrid>
                <a:gridCol w="883889"/>
                <a:gridCol w="4275551"/>
              </a:tblGrid>
              <a:tr h="601993">
                <a:tc>
                  <a:txBody>
                    <a:bodyPr/>
                    <a:lstStyle/>
                    <a:p>
                      <a:r>
                        <a:rPr lang="zh-CN" altLang="en-US" dirty="0" smtClean="0"/>
                        <a:t>颜色</a:t>
                      </a:r>
                      <a:endParaRPr lang="zh-CN" altLang="en-US" dirty="0"/>
                    </a:p>
                  </a:txBody>
                  <a:tcPr/>
                </a:tc>
                <a:tc>
                  <a:txBody>
                    <a:bodyPr/>
                    <a:lstStyle/>
                    <a:p>
                      <a:r>
                        <a:rPr lang="zh-CN" altLang="en-US" dirty="0" smtClean="0"/>
                        <a:t>意义</a:t>
                      </a:r>
                      <a:endParaRPr lang="zh-CN" altLang="en-US" dirty="0"/>
                    </a:p>
                  </a:txBody>
                  <a:tcPr/>
                </a:tc>
              </a:tr>
              <a:tr h="522508">
                <a:tc>
                  <a:txBody>
                    <a:bodyPr/>
                    <a:lstStyle/>
                    <a:p>
                      <a:r>
                        <a:rPr lang="en-US" altLang="zh-CN" dirty="0" smtClean="0"/>
                        <a:t>green</a:t>
                      </a:r>
                      <a:endParaRPr lang="zh-CN" altLang="en-US" dirty="0"/>
                    </a:p>
                  </a:txBody>
                  <a:tcPr/>
                </a:tc>
                <a:tc>
                  <a:txBody>
                    <a:bodyPr/>
                    <a:lstStyle/>
                    <a:p>
                      <a:r>
                        <a:rPr lang="zh-CN" altLang="en-US" dirty="0" smtClean="0"/>
                        <a:t>所有主分片和复制分片都可用</a:t>
                      </a:r>
                      <a:endParaRPr lang="zh-CN" altLang="en-US" dirty="0"/>
                    </a:p>
                  </a:txBody>
                  <a:tcPr/>
                </a:tc>
              </a:tr>
              <a:tr h="522508">
                <a:tc>
                  <a:txBody>
                    <a:bodyPr/>
                    <a:lstStyle/>
                    <a:p>
                      <a:r>
                        <a:rPr lang="en-US" altLang="zh-CN" dirty="0" smtClean="0"/>
                        <a:t>yellow</a:t>
                      </a:r>
                      <a:endParaRPr lang="zh-CN" altLang="en-US" dirty="0"/>
                    </a:p>
                  </a:txBody>
                  <a:tcPr/>
                </a:tc>
                <a:tc>
                  <a:txBody>
                    <a:bodyPr/>
                    <a:lstStyle/>
                    <a:p>
                      <a:r>
                        <a:rPr lang="zh-CN" altLang="en-US" dirty="0" smtClean="0"/>
                        <a:t>所有主分片可用，但不是所有复制分片都可用</a:t>
                      </a:r>
                      <a:endParaRPr lang="zh-CN" altLang="en-US" dirty="0"/>
                    </a:p>
                  </a:txBody>
                  <a:tcPr/>
                </a:tc>
              </a:tr>
              <a:tr h="522508">
                <a:tc>
                  <a:txBody>
                    <a:bodyPr/>
                    <a:lstStyle/>
                    <a:p>
                      <a:r>
                        <a:rPr lang="en-US" altLang="zh-CN" dirty="0" smtClean="0"/>
                        <a:t>red</a:t>
                      </a:r>
                      <a:endParaRPr lang="zh-CN" altLang="en-US" dirty="0"/>
                    </a:p>
                  </a:txBody>
                  <a:tcPr/>
                </a:tc>
                <a:tc>
                  <a:txBody>
                    <a:bodyPr/>
                    <a:lstStyle/>
                    <a:p>
                      <a:r>
                        <a:rPr lang="zh-CN" altLang="en-US" dirty="0" smtClean="0"/>
                        <a:t>不是所有的主要分片都可用</a:t>
                      </a:r>
                      <a:endParaRPr lang="zh-CN" altLang="en-US" dirty="0"/>
                    </a:p>
                  </a:txBody>
                  <a:tcPr/>
                </a:tc>
              </a:tr>
            </a:tbl>
          </a:graphicData>
        </a:graphic>
      </p:graphicFrame>
    </p:spTree>
    <p:extLst>
      <p:ext uri="{BB962C8B-B14F-4D97-AF65-F5344CB8AC3E}">
        <p14:creationId xmlns:p14="http://schemas.microsoft.com/office/powerpoint/2010/main" val="2299618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528" y="32789"/>
            <a:ext cx="9930230" cy="1126050"/>
          </a:xfrm>
        </p:spPr>
        <p:txBody>
          <a:bodyPr>
            <a:normAutofit fontScale="90000"/>
          </a:bodyPr>
          <a:lstStyle/>
          <a:p>
            <a:r>
              <a:rPr lang="en-US" altLang="zh-CN" dirty="0">
                <a:solidFill>
                  <a:schemeClr val="bg1"/>
                </a:solidFill>
              </a:rPr>
              <a:t>2.ES </a:t>
            </a:r>
            <a:r>
              <a:rPr lang="zh-CN" altLang="en-US" dirty="0">
                <a:solidFill>
                  <a:schemeClr val="bg1"/>
                </a:solidFill>
              </a:rPr>
              <a:t>基础一网打尽</a:t>
            </a:r>
            <a:br>
              <a:rPr lang="zh-CN" altLang="en-US" dirty="0">
                <a:solidFill>
                  <a:schemeClr val="bg1"/>
                </a:solidFill>
              </a:rPr>
            </a:br>
            <a:r>
              <a:rPr lang="en-US" altLang="zh-CN" dirty="0" smtClean="0">
                <a:solidFill>
                  <a:schemeClr val="tx1"/>
                </a:solidFill>
              </a:rPr>
              <a:t>5</a:t>
            </a:r>
            <a:r>
              <a:rPr lang="en-US" altLang="zh-CN" b="1" dirty="0" smtClean="0">
                <a:solidFill>
                  <a:schemeClr val="tx1"/>
                </a:solidFill>
              </a:rPr>
              <a:t>.ES</a:t>
            </a:r>
            <a:r>
              <a:rPr lang="zh-CN" altLang="en-US" b="1" dirty="0" smtClean="0">
                <a:solidFill>
                  <a:schemeClr val="tx1"/>
                </a:solidFill>
              </a:rPr>
              <a:t>对外接口</a:t>
            </a:r>
            <a:r>
              <a:rPr lang="en-US" altLang="zh-CN" sz="2400" dirty="0" smtClean="0">
                <a:solidFill>
                  <a:schemeClr val="tx1"/>
                </a:solidFill>
                <a:latin typeface="Arial" panose="020B0604020202020204" pitchFamily="34" charset="0"/>
                <a:cs typeface="Arial" panose="020B0604020202020204" pitchFamily="34" charset="0"/>
              </a:rPr>
              <a:t>——</a:t>
            </a:r>
            <a:r>
              <a:rPr lang="zh-CN" altLang="en-US" sz="2700" dirty="0"/>
              <a:t>索引</a:t>
            </a:r>
            <a:r>
              <a:rPr lang="zh-CN" altLang="en-US" sz="2000" dirty="0"/>
              <a:t/>
            </a:r>
            <a:br>
              <a:rPr lang="zh-CN" altLang="en-US" sz="2000" dirty="0"/>
            </a:br>
            <a:endParaRPr lang="zh-CN" altLang="en-US" sz="2400" dirty="0"/>
          </a:p>
        </p:txBody>
      </p:sp>
      <p:sp>
        <p:nvSpPr>
          <p:cNvPr id="3" name="灯片编号占位符 2"/>
          <p:cNvSpPr>
            <a:spLocks noGrp="1"/>
          </p:cNvSpPr>
          <p:nvPr>
            <p:ph type="sldNum" sz="quarter" idx="12"/>
          </p:nvPr>
        </p:nvSpPr>
        <p:spPr>
          <a:xfrm>
            <a:off x="11031023" y="413252"/>
            <a:ext cx="662354" cy="365125"/>
          </a:xfrm>
        </p:spPr>
        <p:txBody>
          <a:bodyPr/>
          <a:lstStyle/>
          <a:p>
            <a:fld id="{F3481812-CA6E-4CF7-A597-B03BE0D22F0C}" type="slidenum">
              <a:rPr lang="en-GB" smtClean="0"/>
              <a:pPr/>
              <a:t>15</a:t>
            </a:fld>
            <a:endParaRPr lang="en-GB"/>
          </a:p>
        </p:txBody>
      </p:sp>
      <p:sp>
        <p:nvSpPr>
          <p:cNvPr id="4" name="矩形 3"/>
          <p:cNvSpPr/>
          <p:nvPr/>
        </p:nvSpPr>
        <p:spPr>
          <a:xfrm>
            <a:off x="1330540" y="1158839"/>
            <a:ext cx="10223500" cy="3046988"/>
          </a:xfrm>
          <a:prstGeom prst="rect">
            <a:avLst/>
          </a:prstGeom>
        </p:spPr>
        <p:txBody>
          <a:bodyPr wrap="square">
            <a:spAutoFit/>
          </a:bodyPr>
          <a:lstStyle/>
          <a:p>
            <a:pPr marL="342900" indent="-342900">
              <a:buFont typeface="Wingdings" panose="05000000000000000000" pitchFamily="2" charset="2"/>
              <a:buChar char="p"/>
            </a:pPr>
            <a:r>
              <a:rPr lang="zh-CN" altLang="en-US" sz="2400" dirty="0" smtClean="0">
                <a:latin typeface="font000000001bc12c64"/>
              </a:rPr>
              <a:t>当索引创建完成的时候，主分片的数量就固定了，但</a:t>
            </a:r>
            <a:r>
              <a:rPr lang="zh-CN" altLang="en-US" sz="2400" dirty="0">
                <a:latin typeface="font000000001bc12c64"/>
              </a:rPr>
              <a:t>复制</a:t>
            </a:r>
            <a:r>
              <a:rPr lang="zh-CN" altLang="en-US" sz="2400" dirty="0" smtClean="0">
                <a:latin typeface="font000000001bc12c64"/>
              </a:rPr>
              <a:t>分片的数量可以调整。</a:t>
            </a:r>
            <a:endParaRPr lang="en-US" altLang="zh-CN" sz="2400" dirty="0" smtClean="0">
              <a:latin typeface="font000000001bc12c64"/>
            </a:endParaRPr>
          </a:p>
          <a:p>
            <a:pPr marL="342900" indent="-342900">
              <a:buFont typeface="Wingdings" panose="05000000000000000000" pitchFamily="2" charset="2"/>
              <a:buChar char="p"/>
            </a:pPr>
            <a:r>
              <a:rPr lang="zh-CN" altLang="en-US" sz="2400" dirty="0" smtClean="0">
                <a:latin typeface="font000000001bc12c64"/>
              </a:rPr>
              <a:t>每个文档属于一个单独的主分片，所以主分片的数量决定了索引最多能存储的数据量。</a:t>
            </a:r>
            <a:endParaRPr lang="en-US" altLang="zh-CN" sz="2400" dirty="0" smtClean="0">
              <a:latin typeface="font000000001bc12c64"/>
            </a:endParaRPr>
          </a:p>
          <a:p>
            <a:pPr marL="342900" indent="-342900">
              <a:buFont typeface="Wingdings" panose="05000000000000000000" pitchFamily="2" charset="2"/>
              <a:buChar char="p"/>
            </a:pPr>
            <a:r>
              <a:rPr lang="zh-CN" altLang="en-US" sz="2400" dirty="0" smtClean="0">
                <a:latin typeface="font000000001bc12c64"/>
              </a:rPr>
              <a:t>复制分片只是主分片的一个副本，防止硬件故障导致的数据丢失，同时可以提供读请求。</a:t>
            </a:r>
            <a:endParaRPr lang="en-US" altLang="zh-CN" sz="2400" dirty="0" smtClean="0">
              <a:latin typeface="font000000001bc12c64"/>
            </a:endParaRPr>
          </a:p>
          <a:p>
            <a:pPr marL="342900" indent="-342900">
              <a:buFont typeface="Wingdings" panose="05000000000000000000" pitchFamily="2" charset="2"/>
              <a:buChar char="p"/>
            </a:pPr>
            <a:r>
              <a:rPr lang="zh-CN" altLang="en-US" sz="2400" dirty="0">
                <a:latin typeface="font000000001bc12c64"/>
              </a:rPr>
              <a:t>默认情况下，一个索引被分配为</a:t>
            </a:r>
            <a:r>
              <a:rPr lang="en-US" altLang="zh-CN" sz="2400" dirty="0">
                <a:latin typeface="font000000001bc12c64"/>
              </a:rPr>
              <a:t>5</a:t>
            </a:r>
            <a:r>
              <a:rPr lang="zh-CN" altLang="en-US" sz="2400" dirty="0">
                <a:latin typeface="font000000001bc12c64"/>
              </a:rPr>
              <a:t>个主分片，每个主分片有一个复制</a:t>
            </a:r>
            <a:r>
              <a:rPr lang="zh-CN" altLang="en-US" sz="2400" dirty="0" smtClean="0">
                <a:latin typeface="font000000001bc12c64"/>
              </a:rPr>
              <a:t>分片</a:t>
            </a:r>
            <a:r>
              <a:rPr lang="zh-CN" altLang="en-US" sz="2400" dirty="0"/>
              <a:t>http://10.19.160.246:8144</a:t>
            </a:r>
            <a:r>
              <a:rPr lang="zh-CN" altLang="en-US" sz="2400" dirty="0" smtClean="0"/>
              <a:t>/</a:t>
            </a:r>
            <a:endParaRPr lang="zh-CN" altLang="en-US" sz="2400" dirty="0">
              <a:latin typeface="font000000001bc12c64"/>
            </a:endParaRPr>
          </a:p>
        </p:txBody>
      </p:sp>
      <p:pic>
        <p:nvPicPr>
          <p:cNvPr id="6" name="图片 5"/>
          <p:cNvPicPr>
            <a:picLocks noChangeAspect="1"/>
          </p:cNvPicPr>
          <p:nvPr/>
        </p:nvPicPr>
        <p:blipFill>
          <a:blip r:embed="rId3"/>
          <a:stretch>
            <a:fillRect/>
          </a:stretch>
        </p:blipFill>
        <p:spPr>
          <a:xfrm>
            <a:off x="1416368" y="4093727"/>
            <a:ext cx="9476190" cy="2704762"/>
          </a:xfrm>
          <a:prstGeom prst="rect">
            <a:avLst/>
          </a:prstGeom>
        </p:spPr>
      </p:pic>
    </p:spTree>
    <p:extLst>
      <p:ext uri="{BB962C8B-B14F-4D97-AF65-F5344CB8AC3E}">
        <p14:creationId xmlns:p14="http://schemas.microsoft.com/office/powerpoint/2010/main" val="2267649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528" y="32789"/>
            <a:ext cx="9930230" cy="1126050"/>
          </a:xfrm>
        </p:spPr>
        <p:txBody>
          <a:bodyPr>
            <a:normAutofit fontScale="90000"/>
          </a:bodyPr>
          <a:lstStyle/>
          <a:p>
            <a:r>
              <a:rPr lang="en-US" altLang="zh-CN" dirty="0">
                <a:solidFill>
                  <a:schemeClr val="bg1"/>
                </a:solidFill>
              </a:rPr>
              <a:t>2.ES </a:t>
            </a:r>
            <a:r>
              <a:rPr lang="zh-CN" altLang="en-US" dirty="0">
                <a:solidFill>
                  <a:schemeClr val="bg1"/>
                </a:solidFill>
              </a:rPr>
              <a:t>基础一网打尽</a:t>
            </a:r>
            <a:br>
              <a:rPr lang="zh-CN" altLang="en-US" dirty="0">
                <a:solidFill>
                  <a:schemeClr val="bg1"/>
                </a:solidFill>
              </a:rPr>
            </a:br>
            <a:r>
              <a:rPr lang="en-US" altLang="zh-CN" dirty="0" smtClean="0">
                <a:solidFill>
                  <a:schemeClr val="tx1"/>
                </a:solidFill>
              </a:rPr>
              <a:t>5</a:t>
            </a:r>
            <a:r>
              <a:rPr lang="en-US" altLang="zh-CN" b="1" dirty="0" smtClean="0">
                <a:solidFill>
                  <a:schemeClr val="tx1"/>
                </a:solidFill>
              </a:rPr>
              <a:t>.ES</a:t>
            </a:r>
            <a:r>
              <a:rPr lang="zh-CN" altLang="en-US" b="1" dirty="0" smtClean="0">
                <a:solidFill>
                  <a:schemeClr val="tx1"/>
                </a:solidFill>
              </a:rPr>
              <a:t>对外接口</a:t>
            </a:r>
            <a:r>
              <a:rPr lang="en-US" altLang="zh-CN" sz="2400" dirty="0" smtClean="0">
                <a:solidFill>
                  <a:schemeClr val="tx1"/>
                </a:solidFill>
                <a:latin typeface="Arial" panose="020B0604020202020204" pitchFamily="34" charset="0"/>
                <a:cs typeface="Arial" panose="020B0604020202020204" pitchFamily="34" charset="0"/>
              </a:rPr>
              <a:t>——</a:t>
            </a:r>
            <a:r>
              <a:rPr lang="zh-CN" altLang="en-US" sz="2700" dirty="0"/>
              <a:t>手动添加索引</a:t>
            </a:r>
            <a:br>
              <a:rPr lang="zh-CN" altLang="en-US" sz="2700" dirty="0"/>
            </a:br>
            <a:endParaRPr lang="zh-CN" altLang="en-US" sz="2700" dirty="0"/>
          </a:p>
        </p:txBody>
      </p:sp>
      <p:sp>
        <p:nvSpPr>
          <p:cNvPr id="3" name="灯片编号占位符 2"/>
          <p:cNvSpPr>
            <a:spLocks noGrp="1"/>
          </p:cNvSpPr>
          <p:nvPr>
            <p:ph type="sldNum" sz="quarter" idx="12"/>
          </p:nvPr>
        </p:nvSpPr>
        <p:spPr>
          <a:xfrm>
            <a:off x="11031023" y="413252"/>
            <a:ext cx="662354" cy="365125"/>
          </a:xfrm>
        </p:spPr>
        <p:txBody>
          <a:bodyPr/>
          <a:lstStyle/>
          <a:p>
            <a:fld id="{F3481812-CA6E-4CF7-A597-B03BE0D22F0C}" type="slidenum">
              <a:rPr lang="en-GB" smtClean="0"/>
              <a:pPr/>
              <a:t>16</a:t>
            </a:fld>
            <a:endParaRPr lang="en-GB"/>
          </a:p>
        </p:txBody>
      </p:sp>
      <p:sp>
        <p:nvSpPr>
          <p:cNvPr id="10" name="矩形 9"/>
          <p:cNvSpPr/>
          <p:nvPr/>
        </p:nvSpPr>
        <p:spPr>
          <a:xfrm>
            <a:off x="514162" y="1225689"/>
            <a:ext cx="2483750" cy="5632311"/>
          </a:xfrm>
          <a:prstGeom prst="rect">
            <a:avLst/>
          </a:prstGeom>
        </p:spPr>
        <p:txBody>
          <a:bodyPr wrap="square">
            <a:spAutoFit/>
          </a:bodyPr>
          <a:lstStyle/>
          <a:p>
            <a:r>
              <a:rPr lang="en-US" altLang="zh-CN" sz="1200" dirty="0"/>
              <a:t>{</a:t>
            </a:r>
          </a:p>
          <a:p>
            <a:r>
              <a:rPr lang="en-US" altLang="zh-CN" sz="1200" dirty="0"/>
              <a:t>  "mappings": {</a:t>
            </a:r>
          </a:p>
          <a:p>
            <a:r>
              <a:rPr lang="en-US" altLang="zh-CN" sz="1200" dirty="0"/>
              <a:t>    "article": {</a:t>
            </a:r>
          </a:p>
          <a:p>
            <a:r>
              <a:rPr lang="en-US" altLang="zh-CN" sz="1200" dirty="0"/>
              <a:t>      "properties": {</a:t>
            </a:r>
          </a:p>
          <a:p>
            <a:r>
              <a:rPr lang="en-US" altLang="zh-CN" sz="1200" dirty="0"/>
              <a:t>        "id": {</a:t>
            </a:r>
          </a:p>
          <a:p>
            <a:r>
              <a:rPr lang="en-US" altLang="zh-CN" sz="1200" dirty="0"/>
              <a:t>          "type": "long"</a:t>
            </a:r>
          </a:p>
          <a:p>
            <a:r>
              <a:rPr lang="en-US" altLang="zh-CN" sz="1200" dirty="0"/>
              <a:t>        },</a:t>
            </a:r>
          </a:p>
          <a:p>
            <a:r>
              <a:rPr lang="en-US" altLang="zh-CN" sz="1200" dirty="0"/>
              <a:t>        "content": {</a:t>
            </a:r>
          </a:p>
          <a:p>
            <a:r>
              <a:rPr lang="en-US" altLang="zh-CN" sz="1200" dirty="0"/>
              <a:t>          "type": "text"</a:t>
            </a:r>
          </a:p>
          <a:p>
            <a:r>
              <a:rPr lang="en-US" altLang="zh-CN" sz="1200" dirty="0"/>
              <a:t>        },</a:t>
            </a:r>
          </a:p>
          <a:p>
            <a:r>
              <a:rPr lang="en-US" altLang="zh-CN" sz="1200" dirty="0"/>
              <a:t>        "author": {</a:t>
            </a:r>
          </a:p>
          <a:p>
            <a:r>
              <a:rPr lang="en-US" altLang="zh-CN" sz="1200" dirty="0"/>
              <a:t>          "type": "text"</a:t>
            </a:r>
          </a:p>
          <a:p>
            <a:r>
              <a:rPr lang="en-US" altLang="zh-CN" sz="1200" dirty="0"/>
              <a:t>        },</a:t>
            </a:r>
          </a:p>
          <a:p>
            <a:r>
              <a:rPr lang="en-US" altLang="zh-CN" sz="1200" dirty="0"/>
              <a:t>        "address": {</a:t>
            </a:r>
          </a:p>
          <a:p>
            <a:r>
              <a:rPr lang="en-US" altLang="zh-CN" sz="1200" dirty="0"/>
              <a:t>          "type": "keyword"</a:t>
            </a:r>
          </a:p>
          <a:p>
            <a:r>
              <a:rPr lang="en-US" altLang="zh-CN" sz="1200" dirty="0"/>
              <a:t>        }</a:t>
            </a:r>
          </a:p>
          <a:p>
            <a:r>
              <a:rPr lang="en-US" altLang="zh-CN" sz="1200" dirty="0"/>
              <a:t>      }</a:t>
            </a:r>
          </a:p>
          <a:p>
            <a:r>
              <a:rPr lang="en-US" altLang="zh-CN" sz="1200" dirty="0"/>
              <a:t>    },</a:t>
            </a:r>
          </a:p>
          <a:p>
            <a:r>
              <a:rPr lang="en-US" altLang="zh-CN" sz="1200" dirty="0"/>
              <a:t>    "user": {</a:t>
            </a:r>
          </a:p>
          <a:p>
            <a:r>
              <a:rPr lang="en-US" altLang="zh-CN" sz="1200" dirty="0"/>
              <a:t>      "properties": {</a:t>
            </a:r>
          </a:p>
          <a:p>
            <a:r>
              <a:rPr lang="en-US" altLang="zh-CN" sz="1200" dirty="0"/>
              <a:t>        "id": {</a:t>
            </a:r>
          </a:p>
          <a:p>
            <a:r>
              <a:rPr lang="en-US" altLang="zh-CN" sz="1200" dirty="0"/>
              <a:t>          "type": "long"</a:t>
            </a:r>
          </a:p>
          <a:p>
            <a:r>
              <a:rPr lang="en-US" altLang="zh-CN" sz="1200" dirty="0"/>
              <a:t>        },</a:t>
            </a:r>
          </a:p>
          <a:p>
            <a:r>
              <a:rPr lang="en-US" altLang="zh-CN" sz="1200" dirty="0"/>
              <a:t>        "name": {</a:t>
            </a:r>
          </a:p>
          <a:p>
            <a:r>
              <a:rPr lang="en-US" altLang="zh-CN" sz="1200" dirty="0"/>
              <a:t>          "type": "text"</a:t>
            </a:r>
          </a:p>
          <a:p>
            <a:r>
              <a:rPr lang="en-US" altLang="zh-CN" sz="1200" dirty="0"/>
              <a:t>        }</a:t>
            </a:r>
          </a:p>
          <a:p>
            <a:r>
              <a:rPr lang="en-US" altLang="zh-CN" sz="1200" dirty="0"/>
              <a:t>      }</a:t>
            </a:r>
          </a:p>
          <a:p>
            <a:r>
              <a:rPr lang="en-US" altLang="zh-CN" sz="1200" dirty="0"/>
              <a:t>    }</a:t>
            </a:r>
          </a:p>
          <a:p>
            <a:r>
              <a:rPr lang="en-US" altLang="zh-CN" sz="1200" dirty="0"/>
              <a:t>  }</a:t>
            </a:r>
          </a:p>
          <a:p>
            <a:r>
              <a:rPr lang="en-US" altLang="zh-CN" sz="1200" dirty="0"/>
              <a:t>}</a:t>
            </a:r>
            <a:endParaRPr lang="zh-CN" altLang="en-US" sz="1200" dirty="0"/>
          </a:p>
        </p:txBody>
      </p:sp>
      <p:pic>
        <p:nvPicPr>
          <p:cNvPr id="11" name="图片 10"/>
          <p:cNvPicPr>
            <a:picLocks noChangeAspect="1"/>
          </p:cNvPicPr>
          <p:nvPr/>
        </p:nvPicPr>
        <p:blipFill>
          <a:blip r:embed="rId3"/>
          <a:stretch>
            <a:fillRect/>
          </a:stretch>
        </p:blipFill>
        <p:spPr>
          <a:xfrm>
            <a:off x="2026627" y="2601686"/>
            <a:ext cx="4164785" cy="3761504"/>
          </a:xfrm>
          <a:prstGeom prst="rect">
            <a:avLst/>
          </a:prstGeom>
        </p:spPr>
      </p:pic>
      <p:pic>
        <p:nvPicPr>
          <p:cNvPr id="12" name="图片 11"/>
          <p:cNvPicPr>
            <a:picLocks noChangeAspect="1"/>
          </p:cNvPicPr>
          <p:nvPr/>
        </p:nvPicPr>
        <p:blipFill>
          <a:blip r:embed="rId4"/>
          <a:stretch>
            <a:fillRect/>
          </a:stretch>
        </p:blipFill>
        <p:spPr>
          <a:xfrm>
            <a:off x="6790258" y="2682540"/>
            <a:ext cx="5000000" cy="2295238"/>
          </a:xfrm>
          <a:prstGeom prst="rect">
            <a:avLst/>
          </a:prstGeom>
        </p:spPr>
      </p:pic>
      <p:sp>
        <p:nvSpPr>
          <p:cNvPr id="13" name="矩形 12"/>
          <p:cNvSpPr/>
          <p:nvPr/>
        </p:nvSpPr>
        <p:spPr>
          <a:xfrm>
            <a:off x="8636475" y="2317954"/>
            <a:ext cx="1107996" cy="369332"/>
          </a:xfrm>
          <a:prstGeom prst="rect">
            <a:avLst/>
          </a:prstGeom>
        </p:spPr>
        <p:txBody>
          <a:bodyPr wrap="none">
            <a:spAutoFit/>
          </a:bodyPr>
          <a:lstStyle/>
          <a:p>
            <a:r>
              <a:rPr lang="zh-CN" altLang="en-US" dirty="0" smtClean="0"/>
              <a:t>自动创建</a:t>
            </a:r>
            <a:endParaRPr lang="zh-CN" altLang="en-US" dirty="0"/>
          </a:p>
        </p:txBody>
      </p:sp>
      <p:sp>
        <p:nvSpPr>
          <p:cNvPr id="14" name="矩形 13"/>
          <p:cNvSpPr/>
          <p:nvPr/>
        </p:nvSpPr>
        <p:spPr>
          <a:xfrm>
            <a:off x="3555021" y="2232354"/>
            <a:ext cx="1107996" cy="369332"/>
          </a:xfrm>
          <a:prstGeom prst="rect">
            <a:avLst/>
          </a:prstGeom>
        </p:spPr>
        <p:txBody>
          <a:bodyPr wrap="none">
            <a:spAutoFit/>
          </a:bodyPr>
          <a:lstStyle/>
          <a:p>
            <a:r>
              <a:rPr lang="zh-CN" altLang="en-US" dirty="0"/>
              <a:t>手</a:t>
            </a:r>
            <a:r>
              <a:rPr lang="zh-CN" altLang="en-US" dirty="0" smtClean="0"/>
              <a:t>动创建</a:t>
            </a:r>
            <a:endParaRPr lang="zh-CN" altLang="en-US" dirty="0"/>
          </a:p>
        </p:txBody>
      </p:sp>
    </p:spTree>
    <p:extLst>
      <p:ext uri="{BB962C8B-B14F-4D97-AF65-F5344CB8AC3E}">
        <p14:creationId xmlns:p14="http://schemas.microsoft.com/office/powerpoint/2010/main" val="3107051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528" y="32789"/>
            <a:ext cx="9930230" cy="1126050"/>
          </a:xfrm>
        </p:spPr>
        <p:txBody>
          <a:bodyPr>
            <a:normAutofit fontScale="90000"/>
          </a:bodyPr>
          <a:lstStyle/>
          <a:p>
            <a:r>
              <a:rPr lang="en-US" altLang="zh-CN" dirty="0">
                <a:solidFill>
                  <a:schemeClr val="bg1"/>
                </a:solidFill>
              </a:rPr>
              <a:t>2.ES </a:t>
            </a:r>
            <a:r>
              <a:rPr lang="zh-CN" altLang="en-US" dirty="0">
                <a:solidFill>
                  <a:schemeClr val="bg1"/>
                </a:solidFill>
              </a:rPr>
              <a:t>基础一网打尽</a:t>
            </a:r>
            <a:br>
              <a:rPr lang="zh-CN" altLang="en-US" dirty="0">
                <a:solidFill>
                  <a:schemeClr val="bg1"/>
                </a:solidFill>
              </a:rPr>
            </a:br>
            <a:r>
              <a:rPr lang="en-US" altLang="zh-CN" dirty="0" smtClean="0">
                <a:solidFill>
                  <a:schemeClr val="tx1"/>
                </a:solidFill>
              </a:rPr>
              <a:t>5</a:t>
            </a:r>
            <a:r>
              <a:rPr lang="en-US" altLang="zh-CN" b="1" dirty="0" smtClean="0">
                <a:solidFill>
                  <a:schemeClr val="tx1"/>
                </a:solidFill>
              </a:rPr>
              <a:t>.ES</a:t>
            </a:r>
            <a:r>
              <a:rPr lang="zh-CN" altLang="en-US" b="1" dirty="0" smtClean="0">
                <a:solidFill>
                  <a:schemeClr val="tx1"/>
                </a:solidFill>
              </a:rPr>
              <a:t>对外接口</a:t>
            </a:r>
            <a:r>
              <a:rPr lang="en-US" altLang="zh-CN" sz="2400" dirty="0" smtClean="0">
                <a:solidFill>
                  <a:schemeClr val="tx1"/>
                </a:solidFill>
                <a:latin typeface="Arial" panose="020B0604020202020204" pitchFamily="34" charset="0"/>
                <a:cs typeface="Arial" panose="020B0604020202020204" pitchFamily="34" charset="0"/>
              </a:rPr>
              <a:t>——</a:t>
            </a:r>
            <a:r>
              <a:rPr lang="zh-CN" altLang="en-US" sz="2400" dirty="0" smtClean="0">
                <a:solidFill>
                  <a:schemeClr val="tx1"/>
                </a:solidFill>
                <a:latin typeface="Arial" panose="020B0604020202020204" pitchFamily="34" charset="0"/>
                <a:cs typeface="Arial" panose="020B0604020202020204" pitchFamily="34" charset="0"/>
              </a:rPr>
              <a:t>字段类型</a:t>
            </a:r>
            <a:r>
              <a:rPr lang="zh-CN" altLang="en-US" sz="2000" dirty="0"/>
              <a:t/>
            </a:r>
            <a:br>
              <a:rPr lang="zh-CN" altLang="en-US" sz="2000" dirty="0"/>
            </a:br>
            <a:endParaRPr lang="zh-CN" altLang="en-US" sz="2400" dirty="0"/>
          </a:p>
        </p:txBody>
      </p:sp>
      <p:sp>
        <p:nvSpPr>
          <p:cNvPr id="3" name="灯片编号占位符 2"/>
          <p:cNvSpPr>
            <a:spLocks noGrp="1"/>
          </p:cNvSpPr>
          <p:nvPr>
            <p:ph type="sldNum" sz="quarter" idx="12"/>
          </p:nvPr>
        </p:nvSpPr>
        <p:spPr>
          <a:xfrm>
            <a:off x="11031023" y="413252"/>
            <a:ext cx="662354" cy="365125"/>
          </a:xfrm>
        </p:spPr>
        <p:txBody>
          <a:bodyPr/>
          <a:lstStyle/>
          <a:p>
            <a:fld id="{F3481812-CA6E-4CF7-A597-B03BE0D22F0C}" type="slidenum">
              <a:rPr lang="en-GB" smtClean="0"/>
              <a:pPr/>
              <a:t>17</a:t>
            </a:fld>
            <a:endParaRPr lang="en-GB"/>
          </a:p>
        </p:txBody>
      </p:sp>
      <p:sp>
        <p:nvSpPr>
          <p:cNvPr id="7" name="矩形 6"/>
          <p:cNvSpPr/>
          <p:nvPr/>
        </p:nvSpPr>
        <p:spPr>
          <a:xfrm>
            <a:off x="566056" y="1158839"/>
            <a:ext cx="6130835" cy="3970318"/>
          </a:xfrm>
          <a:prstGeom prst="rect">
            <a:avLst/>
          </a:prstGeom>
        </p:spPr>
        <p:txBody>
          <a:bodyPr wrap="square">
            <a:spAutoFit/>
          </a:bodyPr>
          <a:lstStyle/>
          <a:p>
            <a:pPr marL="285750" indent="-285750">
              <a:buFont typeface="Wingdings" panose="05000000000000000000" pitchFamily="2" charset="2"/>
              <a:buChar char="p"/>
            </a:pPr>
            <a:r>
              <a:rPr lang="zh-CN" altLang="en-US" dirty="0"/>
              <a:t>Core </a:t>
            </a:r>
            <a:r>
              <a:rPr lang="zh-CN" altLang="en-US" dirty="0" smtClean="0"/>
              <a:t>datatypes</a:t>
            </a:r>
            <a:endParaRPr lang="en-US" altLang="zh-CN" dirty="0" smtClean="0"/>
          </a:p>
          <a:p>
            <a:r>
              <a:rPr lang="en-US" altLang="zh-CN" dirty="0"/>
              <a:t>      </a:t>
            </a:r>
            <a:r>
              <a:rPr lang="en-US" altLang="zh-CN" dirty="0" smtClean="0"/>
              <a:t>string=&gt; text </a:t>
            </a:r>
            <a:r>
              <a:rPr lang="en-US" altLang="zh-CN" dirty="0"/>
              <a:t>and keyword</a:t>
            </a:r>
          </a:p>
          <a:p>
            <a:r>
              <a:rPr lang="en-US" altLang="zh-CN" dirty="0" smtClean="0"/>
              <a:t>      Numeric </a:t>
            </a:r>
            <a:r>
              <a:rPr lang="en-US" altLang="zh-CN" dirty="0" err="1" smtClean="0"/>
              <a:t>datatypes</a:t>
            </a:r>
            <a:r>
              <a:rPr lang="en-US" altLang="zh-CN" dirty="0" smtClean="0"/>
              <a:t>=&gt;long</a:t>
            </a:r>
            <a:r>
              <a:rPr lang="en-US" altLang="zh-CN" dirty="0"/>
              <a:t>, integer, short, byte, double, float</a:t>
            </a:r>
          </a:p>
          <a:p>
            <a:r>
              <a:rPr lang="en-US" altLang="zh-CN" dirty="0"/>
              <a:t> </a:t>
            </a:r>
            <a:r>
              <a:rPr lang="en-US" altLang="zh-CN" dirty="0" smtClean="0"/>
              <a:t>     Date </a:t>
            </a:r>
            <a:r>
              <a:rPr lang="en-US" altLang="zh-CN" dirty="0" err="1" smtClean="0"/>
              <a:t>datatype</a:t>
            </a:r>
            <a:r>
              <a:rPr lang="en-US" altLang="zh-CN" dirty="0" smtClean="0"/>
              <a:t>=&gt;date</a:t>
            </a:r>
            <a:endParaRPr lang="en-US" altLang="zh-CN" dirty="0"/>
          </a:p>
          <a:p>
            <a:r>
              <a:rPr lang="en-US" altLang="zh-CN" dirty="0" smtClean="0"/>
              <a:t>      Boolean </a:t>
            </a:r>
            <a:r>
              <a:rPr lang="en-US" altLang="zh-CN" dirty="0" err="1" smtClean="0"/>
              <a:t>datatype</a:t>
            </a:r>
            <a:r>
              <a:rPr lang="en-US" altLang="zh-CN" dirty="0" smtClean="0"/>
              <a:t> =&gt; </a:t>
            </a:r>
            <a:r>
              <a:rPr lang="en-US" altLang="zh-CN" dirty="0" err="1" smtClean="0"/>
              <a:t>boolean</a:t>
            </a:r>
            <a:endParaRPr lang="en-US" altLang="zh-CN" dirty="0"/>
          </a:p>
          <a:p>
            <a:r>
              <a:rPr lang="en-US" altLang="zh-CN" dirty="0" smtClean="0"/>
              <a:t>      Binary </a:t>
            </a:r>
            <a:r>
              <a:rPr lang="en-US" altLang="zh-CN" dirty="0" err="1" smtClean="0"/>
              <a:t>datatype</a:t>
            </a:r>
            <a:r>
              <a:rPr lang="en-US" altLang="zh-CN" dirty="0" smtClean="0"/>
              <a:t>=&gt;binary</a:t>
            </a:r>
          </a:p>
          <a:p>
            <a:pPr marL="285750" indent="-285750">
              <a:buFont typeface="Wingdings" panose="05000000000000000000" pitchFamily="2" charset="2"/>
              <a:buChar char="p"/>
            </a:pPr>
            <a:r>
              <a:rPr lang="en-US" altLang="zh-CN" dirty="0"/>
              <a:t>Complex </a:t>
            </a:r>
            <a:r>
              <a:rPr lang="en-US" altLang="zh-CN" dirty="0" err="1" smtClean="0"/>
              <a:t>datatypesedit</a:t>
            </a:r>
            <a:endParaRPr lang="en-US" altLang="zh-CN" dirty="0"/>
          </a:p>
          <a:p>
            <a:r>
              <a:rPr lang="en-US" altLang="zh-CN" dirty="0" smtClean="0"/>
              <a:t>     Array </a:t>
            </a:r>
            <a:r>
              <a:rPr lang="en-US" altLang="zh-CN" dirty="0" err="1" smtClean="0"/>
              <a:t>datatype</a:t>
            </a:r>
            <a:r>
              <a:rPr lang="en-US" altLang="zh-CN" dirty="0" smtClean="0"/>
              <a:t>=&gt; Array</a:t>
            </a:r>
          </a:p>
          <a:p>
            <a:r>
              <a:rPr lang="en-US" altLang="zh-CN" dirty="0" smtClean="0"/>
              <a:t>     Object </a:t>
            </a:r>
            <a:r>
              <a:rPr lang="en-US" altLang="zh-CN" dirty="0" err="1" smtClean="0"/>
              <a:t>datatype</a:t>
            </a:r>
            <a:r>
              <a:rPr lang="en-US" altLang="zh-CN" dirty="0" smtClean="0"/>
              <a:t>=&gt;object for single JSON objects</a:t>
            </a:r>
          </a:p>
          <a:p>
            <a:r>
              <a:rPr lang="en-US" altLang="zh-CN" dirty="0" smtClean="0"/>
              <a:t>     Nested </a:t>
            </a:r>
            <a:r>
              <a:rPr lang="en-US" altLang="zh-CN" dirty="0" err="1" smtClean="0"/>
              <a:t>datatype</a:t>
            </a:r>
            <a:r>
              <a:rPr lang="en-US" altLang="zh-CN" dirty="0" smtClean="0"/>
              <a:t>=&gt;nested </a:t>
            </a:r>
            <a:r>
              <a:rPr lang="en-US" altLang="zh-CN" dirty="0"/>
              <a:t>for arrays of JSON objects</a:t>
            </a:r>
            <a:endParaRPr lang="en-US" altLang="zh-CN" dirty="0" smtClean="0"/>
          </a:p>
          <a:p>
            <a:pPr marL="285750" indent="-285750">
              <a:buFont typeface="Wingdings" panose="05000000000000000000" pitchFamily="2" charset="2"/>
              <a:buChar char="p"/>
            </a:pPr>
            <a:r>
              <a:rPr lang="en-US" altLang="zh-CN" dirty="0"/>
              <a:t>Geo </a:t>
            </a:r>
            <a:r>
              <a:rPr lang="en-US" altLang="zh-CN" dirty="0" err="1" smtClean="0"/>
              <a:t>datatypesedit</a:t>
            </a:r>
            <a:endParaRPr lang="en-US" altLang="zh-CN" dirty="0" smtClean="0"/>
          </a:p>
          <a:p>
            <a:r>
              <a:rPr lang="en-US" altLang="zh-CN" dirty="0"/>
              <a:t>     Geo-point </a:t>
            </a:r>
            <a:r>
              <a:rPr lang="en-US" altLang="zh-CN" dirty="0" err="1" smtClean="0"/>
              <a:t>datatype</a:t>
            </a:r>
            <a:r>
              <a:rPr lang="en-US" altLang="zh-CN" dirty="0" smtClean="0"/>
              <a:t>=&gt;</a:t>
            </a:r>
            <a:r>
              <a:rPr lang="en-US" altLang="zh-CN" dirty="0" err="1" smtClean="0"/>
              <a:t>geo_point</a:t>
            </a:r>
            <a:r>
              <a:rPr lang="en-US" altLang="zh-CN" dirty="0" smtClean="0"/>
              <a:t> </a:t>
            </a:r>
            <a:r>
              <a:rPr lang="en-US" altLang="zh-CN" dirty="0"/>
              <a:t>for </a:t>
            </a:r>
            <a:r>
              <a:rPr lang="en-US" altLang="zh-CN" dirty="0" err="1"/>
              <a:t>lat</a:t>
            </a:r>
            <a:r>
              <a:rPr lang="en-US" altLang="zh-CN" dirty="0"/>
              <a:t>/</a:t>
            </a:r>
            <a:r>
              <a:rPr lang="en-US" altLang="zh-CN" dirty="0" err="1"/>
              <a:t>lon</a:t>
            </a:r>
            <a:r>
              <a:rPr lang="en-US" altLang="zh-CN" dirty="0"/>
              <a:t> points</a:t>
            </a:r>
          </a:p>
          <a:p>
            <a:r>
              <a:rPr lang="en-US" altLang="zh-CN" dirty="0" smtClean="0"/>
              <a:t>     Geo-Shape </a:t>
            </a:r>
            <a:r>
              <a:rPr lang="en-US" altLang="zh-CN" dirty="0" err="1" smtClean="0"/>
              <a:t>datatype</a:t>
            </a:r>
            <a:r>
              <a:rPr lang="en-US" altLang="zh-CN" dirty="0" smtClean="0"/>
              <a:t>=&gt;</a:t>
            </a:r>
            <a:r>
              <a:rPr lang="en-US" altLang="zh-CN" dirty="0" err="1" smtClean="0"/>
              <a:t>geo_shape</a:t>
            </a:r>
            <a:r>
              <a:rPr lang="en-US" altLang="zh-CN" dirty="0" smtClean="0"/>
              <a:t> </a:t>
            </a:r>
            <a:r>
              <a:rPr lang="en-US" altLang="zh-CN" dirty="0"/>
              <a:t>for complex shapes like </a:t>
            </a:r>
            <a:r>
              <a:rPr lang="en-US" altLang="zh-CN" dirty="0" smtClean="0"/>
              <a:t>polygons</a:t>
            </a:r>
          </a:p>
        </p:txBody>
      </p:sp>
      <p:sp>
        <p:nvSpPr>
          <p:cNvPr id="9" name="矩形 8"/>
          <p:cNvSpPr/>
          <p:nvPr/>
        </p:nvSpPr>
        <p:spPr>
          <a:xfrm>
            <a:off x="6366796" y="1158839"/>
            <a:ext cx="5326582" cy="5355312"/>
          </a:xfrm>
          <a:prstGeom prst="rect">
            <a:avLst/>
          </a:prstGeom>
        </p:spPr>
        <p:txBody>
          <a:bodyPr wrap="square">
            <a:spAutoFit/>
          </a:bodyPr>
          <a:lstStyle/>
          <a:p>
            <a:pPr marL="285750" indent="-285750">
              <a:buFont typeface="Wingdings" panose="05000000000000000000" pitchFamily="2" charset="2"/>
              <a:buChar char="p"/>
            </a:pPr>
            <a:r>
              <a:rPr lang="en-US" altLang="zh-CN" dirty="0" err="1" smtClean="0"/>
              <a:t>Specialised</a:t>
            </a:r>
            <a:r>
              <a:rPr lang="en-US" altLang="zh-CN" dirty="0" smtClean="0"/>
              <a:t> </a:t>
            </a:r>
            <a:r>
              <a:rPr lang="en-US" altLang="zh-CN" dirty="0" err="1" smtClean="0"/>
              <a:t>datatypesedit</a:t>
            </a:r>
            <a:endParaRPr lang="en-US" altLang="zh-CN" dirty="0" smtClean="0"/>
          </a:p>
          <a:p>
            <a:r>
              <a:rPr lang="en-US" altLang="zh-CN" dirty="0"/>
              <a:t>     IP </a:t>
            </a:r>
            <a:r>
              <a:rPr lang="en-US" altLang="zh-CN" dirty="0" err="1" smtClean="0"/>
              <a:t>datatype</a:t>
            </a:r>
            <a:r>
              <a:rPr lang="en-US" altLang="zh-CN" dirty="0" smtClean="0"/>
              <a:t>=&gt;</a:t>
            </a:r>
            <a:r>
              <a:rPr lang="en-US" altLang="zh-CN" dirty="0" err="1" smtClean="0"/>
              <a:t>ip</a:t>
            </a:r>
            <a:r>
              <a:rPr lang="en-US" altLang="zh-CN" dirty="0" smtClean="0"/>
              <a:t> </a:t>
            </a:r>
            <a:r>
              <a:rPr lang="en-US" altLang="zh-CN" dirty="0"/>
              <a:t>for IPv4 and IPv6 addresses</a:t>
            </a:r>
          </a:p>
          <a:p>
            <a:r>
              <a:rPr lang="en-US" altLang="zh-CN" dirty="0" smtClean="0"/>
              <a:t>     Completion </a:t>
            </a:r>
            <a:r>
              <a:rPr lang="en-US" altLang="zh-CN" dirty="0" err="1" smtClean="0"/>
              <a:t>datatype</a:t>
            </a:r>
            <a:r>
              <a:rPr lang="en-US" altLang="zh-CN" dirty="0" smtClean="0"/>
              <a:t>=&gt;completion </a:t>
            </a:r>
            <a:r>
              <a:rPr lang="en-US" altLang="zh-CN" dirty="0"/>
              <a:t>to provide auto-complete suggestions</a:t>
            </a:r>
          </a:p>
          <a:p>
            <a:r>
              <a:rPr lang="en-US" altLang="zh-CN" dirty="0" smtClean="0"/>
              <a:t>     Token </a:t>
            </a:r>
            <a:r>
              <a:rPr lang="en-US" altLang="zh-CN" dirty="0"/>
              <a:t>count </a:t>
            </a:r>
            <a:r>
              <a:rPr lang="en-US" altLang="zh-CN" dirty="0" err="1" smtClean="0"/>
              <a:t>datatype</a:t>
            </a:r>
            <a:r>
              <a:rPr lang="en-US" altLang="zh-CN" dirty="0" smtClean="0"/>
              <a:t>=&gt;</a:t>
            </a:r>
            <a:r>
              <a:rPr lang="en-US" altLang="zh-CN" dirty="0" err="1" smtClean="0"/>
              <a:t>token_count</a:t>
            </a:r>
            <a:r>
              <a:rPr lang="en-US" altLang="zh-CN" dirty="0" smtClean="0"/>
              <a:t> </a:t>
            </a:r>
            <a:r>
              <a:rPr lang="en-US" altLang="zh-CN" dirty="0"/>
              <a:t>to count the number of tokens in a string</a:t>
            </a:r>
          </a:p>
          <a:p>
            <a:r>
              <a:rPr lang="en-US" altLang="zh-CN" dirty="0" smtClean="0"/>
              <a:t>     mapper-murmur3=&gt;murmur3 </a:t>
            </a:r>
            <a:r>
              <a:rPr lang="en-US" altLang="zh-CN" dirty="0"/>
              <a:t>to compute hashes of values at index-time and store them in the index</a:t>
            </a:r>
          </a:p>
          <a:p>
            <a:r>
              <a:rPr lang="en-US" altLang="zh-CN" dirty="0" smtClean="0"/>
              <a:t>     Attachment </a:t>
            </a:r>
            <a:r>
              <a:rPr lang="en-US" altLang="zh-CN" dirty="0" err="1" smtClean="0"/>
              <a:t>datatype</a:t>
            </a:r>
            <a:r>
              <a:rPr lang="en-US" altLang="zh-CN" dirty="0" smtClean="0"/>
              <a:t>=&gt; </a:t>
            </a:r>
            <a:r>
              <a:rPr lang="en-US" altLang="zh-CN" dirty="0"/>
              <a:t>like Microsoft Office formats, Open Document formats, </a:t>
            </a:r>
            <a:r>
              <a:rPr lang="en-US" altLang="zh-CN" dirty="0" err="1"/>
              <a:t>ePub</a:t>
            </a:r>
            <a:r>
              <a:rPr lang="en-US" altLang="zh-CN" dirty="0"/>
              <a:t>, HTML, etc. </a:t>
            </a:r>
            <a:endParaRPr lang="en-US" altLang="zh-CN" dirty="0" smtClean="0"/>
          </a:p>
          <a:p>
            <a:r>
              <a:rPr lang="en-US" altLang="zh-CN" dirty="0"/>
              <a:t> </a:t>
            </a:r>
            <a:r>
              <a:rPr lang="en-US" altLang="zh-CN" dirty="0" smtClean="0"/>
              <a:t>    Percolator type=&gt;Accepts </a:t>
            </a:r>
            <a:r>
              <a:rPr lang="en-US" altLang="zh-CN" dirty="0"/>
              <a:t>queries from the query-</a:t>
            </a:r>
            <a:r>
              <a:rPr lang="en-US" altLang="zh-CN" dirty="0" err="1"/>
              <a:t>dsl</a:t>
            </a:r>
            <a:endParaRPr lang="en-US" altLang="zh-CN" dirty="0" smtClean="0"/>
          </a:p>
          <a:p>
            <a:pPr marL="285750" indent="-285750">
              <a:buFont typeface="Wingdings" panose="05000000000000000000" pitchFamily="2" charset="2"/>
              <a:buChar char="p"/>
            </a:pPr>
            <a:r>
              <a:rPr lang="en-US" altLang="zh-CN" dirty="0" smtClean="0"/>
              <a:t>Multi-</a:t>
            </a:r>
            <a:r>
              <a:rPr lang="en-US" altLang="zh-CN" dirty="0" err="1" smtClean="0"/>
              <a:t>fieldsedit</a:t>
            </a:r>
            <a:endParaRPr lang="en-US" altLang="zh-CN" dirty="0" smtClean="0"/>
          </a:p>
          <a:p>
            <a:r>
              <a:rPr lang="en-US" altLang="zh-CN" dirty="0"/>
              <a:t>     It is often useful to index the same field in different ways for different purposes. For instance, a string field could be mapped as a text field for full-text search, and as a keyword field for sorting or aggregations. Alternatively, you could index a text field with the standard analyzer, the </a:t>
            </a:r>
            <a:r>
              <a:rPr lang="en-US" altLang="zh-CN" dirty="0" err="1"/>
              <a:t>english</a:t>
            </a:r>
            <a:r>
              <a:rPr lang="en-US" altLang="zh-CN" dirty="0"/>
              <a:t> analyzer, and the </a:t>
            </a:r>
            <a:r>
              <a:rPr lang="en-US" altLang="zh-CN" dirty="0" err="1"/>
              <a:t>french</a:t>
            </a:r>
            <a:r>
              <a:rPr lang="en-US" altLang="zh-CN" dirty="0"/>
              <a:t> analyzer</a:t>
            </a:r>
            <a:r>
              <a:rPr lang="en-US" altLang="zh-CN" dirty="0" smtClean="0"/>
              <a:t>.</a:t>
            </a:r>
            <a:endParaRPr lang="zh-CN" altLang="en-US" dirty="0"/>
          </a:p>
        </p:txBody>
      </p:sp>
    </p:spTree>
    <p:extLst>
      <p:ext uri="{BB962C8B-B14F-4D97-AF65-F5344CB8AC3E}">
        <p14:creationId xmlns:p14="http://schemas.microsoft.com/office/powerpoint/2010/main" val="820831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528" y="32789"/>
            <a:ext cx="9930230" cy="1126050"/>
          </a:xfrm>
        </p:spPr>
        <p:txBody>
          <a:bodyPr>
            <a:normAutofit fontScale="90000"/>
          </a:bodyPr>
          <a:lstStyle/>
          <a:p>
            <a:r>
              <a:rPr lang="en-US" altLang="zh-CN" dirty="0">
                <a:solidFill>
                  <a:schemeClr val="bg1"/>
                </a:solidFill>
              </a:rPr>
              <a:t>2.ES </a:t>
            </a:r>
            <a:r>
              <a:rPr lang="zh-CN" altLang="en-US" dirty="0">
                <a:solidFill>
                  <a:schemeClr val="bg1"/>
                </a:solidFill>
              </a:rPr>
              <a:t>基础一网打尽</a:t>
            </a:r>
            <a:br>
              <a:rPr lang="zh-CN" altLang="en-US" dirty="0">
                <a:solidFill>
                  <a:schemeClr val="bg1"/>
                </a:solidFill>
              </a:rPr>
            </a:br>
            <a:r>
              <a:rPr lang="en-US" altLang="zh-CN" dirty="0" smtClean="0">
                <a:solidFill>
                  <a:schemeClr val="tx1"/>
                </a:solidFill>
              </a:rPr>
              <a:t>5</a:t>
            </a:r>
            <a:r>
              <a:rPr lang="en-US" altLang="zh-CN" b="1" dirty="0" smtClean="0">
                <a:solidFill>
                  <a:schemeClr val="tx1"/>
                </a:solidFill>
              </a:rPr>
              <a:t>.ES</a:t>
            </a:r>
            <a:r>
              <a:rPr lang="zh-CN" altLang="en-US" b="1" dirty="0" smtClean="0">
                <a:solidFill>
                  <a:schemeClr val="tx1"/>
                </a:solidFill>
              </a:rPr>
              <a:t>对外接口</a:t>
            </a:r>
            <a:r>
              <a:rPr lang="en-US" altLang="zh-CN" sz="2400" dirty="0" smtClean="0">
                <a:solidFill>
                  <a:schemeClr val="tx1"/>
                </a:solidFill>
                <a:latin typeface="Arial" panose="020B0604020202020204" pitchFamily="34" charset="0"/>
                <a:cs typeface="Arial" panose="020B0604020202020204" pitchFamily="34" charset="0"/>
              </a:rPr>
              <a:t>——</a:t>
            </a:r>
            <a:r>
              <a:rPr lang="zh-CN" altLang="en-US" sz="2700" dirty="0"/>
              <a:t>文档元数据</a:t>
            </a:r>
            <a:br>
              <a:rPr lang="zh-CN" altLang="en-US" sz="2700" dirty="0"/>
            </a:br>
            <a:endParaRPr lang="zh-CN" altLang="en-US" sz="2700" dirty="0"/>
          </a:p>
        </p:txBody>
      </p:sp>
      <p:sp>
        <p:nvSpPr>
          <p:cNvPr id="3" name="灯片编号占位符 2"/>
          <p:cNvSpPr>
            <a:spLocks noGrp="1"/>
          </p:cNvSpPr>
          <p:nvPr>
            <p:ph type="sldNum" sz="quarter" idx="12"/>
          </p:nvPr>
        </p:nvSpPr>
        <p:spPr>
          <a:xfrm>
            <a:off x="11031023" y="413252"/>
            <a:ext cx="662354" cy="365125"/>
          </a:xfrm>
        </p:spPr>
        <p:txBody>
          <a:bodyPr/>
          <a:lstStyle/>
          <a:p>
            <a:fld id="{F3481812-CA6E-4CF7-A597-B03BE0D22F0C}" type="slidenum">
              <a:rPr lang="en-GB" smtClean="0"/>
              <a:pPr/>
              <a:t>18</a:t>
            </a:fld>
            <a:endParaRPr lang="en-GB"/>
          </a:p>
        </p:txBody>
      </p:sp>
      <p:graphicFrame>
        <p:nvGraphicFramePr>
          <p:cNvPr id="6" name="表格 5"/>
          <p:cNvGraphicFramePr>
            <a:graphicFrameLocks noGrp="1"/>
          </p:cNvGraphicFramePr>
          <p:nvPr>
            <p:extLst>
              <p:ext uri="{D42A27DB-BD31-4B8C-83A1-F6EECF244321}">
                <p14:modId xmlns:p14="http://schemas.microsoft.com/office/powerpoint/2010/main" val="3701862678"/>
              </p:ext>
            </p:extLst>
          </p:nvPr>
        </p:nvGraphicFramePr>
        <p:xfrm>
          <a:off x="508000" y="2559516"/>
          <a:ext cx="8128000" cy="148336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zh-CN" altLang="en-US" dirty="0" smtClean="0"/>
                        <a:t>节点</a:t>
                      </a:r>
                      <a:endParaRPr lang="zh-CN" altLang="en-US" dirty="0"/>
                    </a:p>
                  </a:txBody>
                  <a:tcPr/>
                </a:tc>
                <a:tc>
                  <a:txBody>
                    <a:bodyPr/>
                    <a:lstStyle/>
                    <a:p>
                      <a:pPr algn="ctr"/>
                      <a:r>
                        <a:rPr lang="zh-CN" altLang="en-US" dirty="0" smtClean="0"/>
                        <a:t>说明</a:t>
                      </a:r>
                      <a:endParaRPr lang="zh-CN" altLang="en-US" dirty="0"/>
                    </a:p>
                  </a:txBody>
                  <a:tcPr/>
                </a:tc>
              </a:tr>
              <a:tr h="370840">
                <a:tc>
                  <a:txBody>
                    <a:bodyPr/>
                    <a:lstStyle/>
                    <a:p>
                      <a:r>
                        <a:rPr lang="en-US" altLang="zh-CN" dirty="0" smtClean="0"/>
                        <a:t>_index</a:t>
                      </a:r>
                      <a:endParaRPr lang="zh-CN" altLang="en-US" dirty="0"/>
                    </a:p>
                  </a:txBody>
                  <a:tcPr/>
                </a:tc>
                <a:tc>
                  <a:txBody>
                    <a:bodyPr/>
                    <a:lstStyle/>
                    <a:p>
                      <a:r>
                        <a:rPr lang="zh-CN" altLang="en-US" dirty="0" smtClean="0"/>
                        <a:t>文档存储的地方</a:t>
                      </a:r>
                      <a:endParaRPr lang="zh-CN" altLang="en-US" dirty="0"/>
                    </a:p>
                  </a:txBody>
                  <a:tcPr/>
                </a:tc>
              </a:tr>
              <a:tr h="370840">
                <a:tc>
                  <a:txBody>
                    <a:bodyPr/>
                    <a:lstStyle/>
                    <a:p>
                      <a:r>
                        <a:rPr lang="en-US" altLang="zh-CN" dirty="0" smtClean="0"/>
                        <a:t>_type</a:t>
                      </a:r>
                      <a:endParaRPr lang="zh-CN" altLang="en-US" dirty="0"/>
                    </a:p>
                  </a:txBody>
                  <a:tcPr/>
                </a:tc>
                <a:tc>
                  <a:txBody>
                    <a:bodyPr/>
                    <a:lstStyle/>
                    <a:p>
                      <a:r>
                        <a:rPr lang="zh-CN" altLang="en-US" dirty="0" smtClean="0"/>
                        <a:t>文档代表的对象的类</a:t>
                      </a:r>
                      <a:endParaRPr lang="zh-CN" altLang="en-US" dirty="0"/>
                    </a:p>
                  </a:txBody>
                  <a:tcPr/>
                </a:tc>
              </a:tr>
              <a:tr h="370840">
                <a:tc>
                  <a:txBody>
                    <a:bodyPr/>
                    <a:lstStyle/>
                    <a:p>
                      <a:r>
                        <a:rPr lang="en-US" altLang="zh-CN" dirty="0" smtClean="0"/>
                        <a:t>_id</a:t>
                      </a:r>
                      <a:endParaRPr lang="zh-CN" altLang="en-US" dirty="0"/>
                    </a:p>
                  </a:txBody>
                  <a:tcPr/>
                </a:tc>
                <a:tc>
                  <a:txBody>
                    <a:bodyPr/>
                    <a:lstStyle/>
                    <a:p>
                      <a:r>
                        <a:rPr lang="zh-CN" altLang="en-US" dirty="0" smtClean="0"/>
                        <a:t>文档的唯一标识</a:t>
                      </a:r>
                      <a:r>
                        <a:rPr lang="en-US" altLang="zh-CN" dirty="0" smtClean="0"/>
                        <a:t>(</a:t>
                      </a:r>
                      <a:r>
                        <a:rPr lang="zh-CN" altLang="en-US" dirty="0" smtClean="0"/>
                        <a:t>如不指定则自动生成</a:t>
                      </a:r>
                      <a:r>
                        <a:rPr lang="en-US" altLang="zh-CN" dirty="0" smtClean="0"/>
                        <a:t>)</a:t>
                      </a:r>
                      <a:endParaRPr lang="zh-CN" altLang="en-US" dirty="0"/>
                    </a:p>
                  </a:txBody>
                  <a:tcPr/>
                </a:tc>
              </a:tr>
            </a:tbl>
          </a:graphicData>
        </a:graphic>
      </p:graphicFrame>
      <p:sp>
        <p:nvSpPr>
          <p:cNvPr id="8" name="矩形 7"/>
          <p:cNvSpPr/>
          <p:nvPr/>
        </p:nvSpPr>
        <p:spPr>
          <a:xfrm>
            <a:off x="523691" y="1971639"/>
            <a:ext cx="6016391" cy="369332"/>
          </a:xfrm>
          <a:prstGeom prst="rect">
            <a:avLst/>
          </a:prstGeom>
        </p:spPr>
        <p:txBody>
          <a:bodyPr wrap="none">
            <a:spAutoFit/>
          </a:bodyPr>
          <a:lstStyle/>
          <a:p>
            <a:r>
              <a:rPr lang="zh-CN" altLang="en-US" b="1" dirty="0" smtClean="0"/>
              <a:t>文档不只有数据，还有元数据。三个必须的元数据节点是</a:t>
            </a:r>
            <a:r>
              <a:rPr lang="en-US" altLang="zh-CN" b="1" dirty="0" smtClean="0"/>
              <a:t>:</a:t>
            </a:r>
            <a:endParaRPr lang="zh-CN" altLang="en-US" b="1" dirty="0"/>
          </a:p>
        </p:txBody>
      </p:sp>
      <p:pic>
        <p:nvPicPr>
          <p:cNvPr id="9" name="图片 8"/>
          <p:cNvPicPr>
            <a:picLocks noChangeAspect="1"/>
          </p:cNvPicPr>
          <p:nvPr/>
        </p:nvPicPr>
        <p:blipFill>
          <a:blip r:embed="rId3"/>
          <a:stretch>
            <a:fillRect/>
          </a:stretch>
        </p:blipFill>
        <p:spPr>
          <a:xfrm>
            <a:off x="523691" y="5038771"/>
            <a:ext cx="7704762" cy="742857"/>
          </a:xfrm>
          <a:prstGeom prst="rect">
            <a:avLst/>
          </a:prstGeom>
        </p:spPr>
      </p:pic>
    </p:spTree>
    <p:extLst>
      <p:ext uri="{BB962C8B-B14F-4D97-AF65-F5344CB8AC3E}">
        <p14:creationId xmlns:p14="http://schemas.microsoft.com/office/powerpoint/2010/main" val="234065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528" y="32789"/>
            <a:ext cx="9930230" cy="1126050"/>
          </a:xfrm>
        </p:spPr>
        <p:txBody>
          <a:bodyPr>
            <a:normAutofit fontScale="90000"/>
          </a:bodyPr>
          <a:lstStyle/>
          <a:p>
            <a:r>
              <a:rPr lang="en-US" altLang="zh-CN" dirty="0">
                <a:solidFill>
                  <a:schemeClr val="bg1"/>
                </a:solidFill>
              </a:rPr>
              <a:t>2.ES </a:t>
            </a:r>
            <a:r>
              <a:rPr lang="zh-CN" altLang="en-US" dirty="0">
                <a:solidFill>
                  <a:schemeClr val="bg1"/>
                </a:solidFill>
              </a:rPr>
              <a:t>基础一网打尽</a:t>
            </a:r>
            <a:br>
              <a:rPr lang="zh-CN" altLang="en-US" dirty="0">
                <a:solidFill>
                  <a:schemeClr val="bg1"/>
                </a:solidFill>
              </a:rPr>
            </a:br>
            <a:r>
              <a:rPr lang="en-US" altLang="zh-CN" dirty="0" smtClean="0">
                <a:solidFill>
                  <a:schemeClr val="tx1"/>
                </a:solidFill>
              </a:rPr>
              <a:t>5</a:t>
            </a:r>
            <a:r>
              <a:rPr lang="en-US" altLang="zh-CN" b="1" dirty="0" smtClean="0">
                <a:solidFill>
                  <a:schemeClr val="tx1"/>
                </a:solidFill>
              </a:rPr>
              <a:t>.ES</a:t>
            </a:r>
            <a:r>
              <a:rPr lang="zh-CN" altLang="en-US" b="1" dirty="0" smtClean="0">
                <a:solidFill>
                  <a:schemeClr val="tx1"/>
                </a:solidFill>
              </a:rPr>
              <a:t>对外接口</a:t>
            </a:r>
            <a:r>
              <a:rPr lang="en-US" altLang="zh-CN" sz="2400" dirty="0" smtClean="0">
                <a:solidFill>
                  <a:schemeClr val="tx1"/>
                </a:solidFill>
                <a:latin typeface="Arial" panose="020B0604020202020204" pitchFamily="34" charset="0"/>
                <a:cs typeface="Arial" panose="020B0604020202020204" pitchFamily="34" charset="0"/>
              </a:rPr>
              <a:t>——</a:t>
            </a:r>
            <a:r>
              <a:rPr lang="zh-CN" altLang="en-US" sz="2700" dirty="0"/>
              <a:t>添加文档</a:t>
            </a:r>
            <a:r>
              <a:rPr lang="zh-CN" altLang="en-US" sz="2000" dirty="0"/>
              <a:t/>
            </a:r>
            <a:br>
              <a:rPr lang="zh-CN" altLang="en-US" sz="2000" dirty="0"/>
            </a:br>
            <a:endParaRPr lang="zh-CN" altLang="en-US" sz="2400" dirty="0"/>
          </a:p>
        </p:txBody>
      </p:sp>
      <p:sp>
        <p:nvSpPr>
          <p:cNvPr id="3" name="灯片编号占位符 2"/>
          <p:cNvSpPr>
            <a:spLocks noGrp="1"/>
          </p:cNvSpPr>
          <p:nvPr>
            <p:ph type="sldNum" sz="quarter" idx="12"/>
          </p:nvPr>
        </p:nvSpPr>
        <p:spPr>
          <a:xfrm>
            <a:off x="11031023" y="413252"/>
            <a:ext cx="662354" cy="365125"/>
          </a:xfrm>
        </p:spPr>
        <p:txBody>
          <a:bodyPr/>
          <a:lstStyle/>
          <a:p>
            <a:fld id="{F3481812-CA6E-4CF7-A597-B03BE0D22F0C}" type="slidenum">
              <a:rPr lang="en-GB" smtClean="0"/>
              <a:pPr/>
              <a:t>19</a:t>
            </a:fld>
            <a:endParaRPr lang="en-GB"/>
          </a:p>
        </p:txBody>
      </p:sp>
      <p:pic>
        <p:nvPicPr>
          <p:cNvPr id="5" name="图片 4"/>
          <p:cNvPicPr>
            <a:picLocks noChangeAspect="1"/>
          </p:cNvPicPr>
          <p:nvPr/>
        </p:nvPicPr>
        <p:blipFill>
          <a:blip r:embed="rId3"/>
          <a:stretch>
            <a:fillRect/>
          </a:stretch>
        </p:blipFill>
        <p:spPr>
          <a:xfrm>
            <a:off x="6690946" y="1137161"/>
            <a:ext cx="4340077" cy="2762539"/>
          </a:xfrm>
          <a:prstGeom prst="rect">
            <a:avLst/>
          </a:prstGeom>
        </p:spPr>
      </p:pic>
      <p:sp>
        <p:nvSpPr>
          <p:cNvPr id="7" name="矩形 6"/>
          <p:cNvSpPr/>
          <p:nvPr/>
        </p:nvSpPr>
        <p:spPr>
          <a:xfrm>
            <a:off x="397633" y="1218059"/>
            <a:ext cx="5887234" cy="2308324"/>
          </a:xfrm>
          <a:prstGeom prst="rect">
            <a:avLst/>
          </a:prstGeom>
        </p:spPr>
        <p:txBody>
          <a:bodyPr wrap="square">
            <a:spAutoFit/>
          </a:bodyPr>
          <a:lstStyle/>
          <a:p>
            <a:pPr marL="285750" indent="-285750">
              <a:buFont typeface="Wingdings" panose="05000000000000000000" pitchFamily="2" charset="2"/>
              <a:buChar char="p"/>
            </a:pPr>
            <a:r>
              <a:rPr lang="zh-CN" altLang="en-US" dirty="0" smtClean="0"/>
              <a:t>发送一个新的文档给集群时，你指定一个目标索引并发送给它的任意一个节点。这个节点知道目标索引有多少分片，并且能够确定哪个分片应该用来存储你的文档</a:t>
            </a:r>
            <a:endParaRPr lang="en-US" altLang="zh-CN" dirty="0" smtClean="0"/>
          </a:p>
          <a:p>
            <a:pPr marL="285750" indent="-285750">
              <a:buFont typeface="Wingdings" panose="05000000000000000000" pitchFamily="2" charset="2"/>
              <a:buChar char="p"/>
            </a:pPr>
            <a:r>
              <a:rPr lang="zh-CN" altLang="en-US" dirty="0" smtClean="0"/>
              <a:t>文档</a:t>
            </a:r>
            <a:r>
              <a:rPr lang="zh-CN" altLang="en-US" dirty="0"/>
              <a:t>的索引首先被存储在主分片中，然后并发复制到对应的复制节点上。这可以确保数据在主节点和复制节点上都可以被检索</a:t>
            </a:r>
          </a:p>
          <a:p>
            <a:endParaRPr lang="zh-CN" altLang="en-US" dirty="0"/>
          </a:p>
        </p:txBody>
      </p:sp>
      <p:sp>
        <p:nvSpPr>
          <p:cNvPr id="4" name="矩形 3"/>
          <p:cNvSpPr/>
          <p:nvPr/>
        </p:nvSpPr>
        <p:spPr>
          <a:xfrm>
            <a:off x="397633" y="3585603"/>
            <a:ext cx="5366534" cy="2862322"/>
          </a:xfrm>
          <a:prstGeom prst="rect">
            <a:avLst/>
          </a:prstGeom>
        </p:spPr>
        <p:txBody>
          <a:bodyPr wrap="square">
            <a:spAutoFit/>
          </a:bodyPr>
          <a:lstStyle/>
          <a:p>
            <a:r>
              <a:rPr lang="en-US" altLang="zh-CN" sz="2000" dirty="0" smtClean="0">
                <a:solidFill>
                  <a:srgbClr val="333333"/>
                </a:solidFill>
                <a:latin typeface="font000000001bc12c64"/>
              </a:rPr>
              <a:t>POST </a:t>
            </a:r>
            <a:r>
              <a:rPr lang="en-US" altLang="zh-CN" sz="2000" dirty="0">
                <a:solidFill>
                  <a:srgbClr val="333333"/>
                </a:solidFill>
                <a:latin typeface="font000000001bc12c64"/>
              </a:rPr>
              <a:t>/{index}/{type}/{id</a:t>
            </a:r>
            <a:r>
              <a:rPr lang="en-US" altLang="zh-CN" sz="2000" dirty="0" smtClean="0">
                <a:solidFill>
                  <a:srgbClr val="333333"/>
                </a:solidFill>
                <a:latin typeface="font000000001bc12c64"/>
              </a:rPr>
              <a:t>}</a:t>
            </a:r>
          </a:p>
          <a:p>
            <a:r>
              <a:rPr lang="zh-CN" altLang="en-US" sz="2000" dirty="0" smtClean="0">
                <a:solidFill>
                  <a:srgbClr val="FF0000"/>
                </a:solidFill>
                <a:latin typeface="font000000001bc12c64"/>
              </a:rPr>
              <a:t>如果</a:t>
            </a:r>
            <a:r>
              <a:rPr lang="en-US" altLang="zh-CN" sz="2000" dirty="0" smtClean="0">
                <a:solidFill>
                  <a:srgbClr val="FF0000"/>
                </a:solidFill>
                <a:latin typeface="font000000001bc12c64"/>
              </a:rPr>
              <a:t>id</a:t>
            </a:r>
            <a:r>
              <a:rPr lang="zh-CN" altLang="en-US" sz="2000" dirty="0" smtClean="0">
                <a:solidFill>
                  <a:srgbClr val="FF0000"/>
                </a:solidFill>
                <a:latin typeface="font000000001bc12c64"/>
              </a:rPr>
              <a:t>未指定，则会自动生成</a:t>
            </a:r>
            <a:endParaRPr lang="en-US" altLang="zh-CN" sz="2000" dirty="0" smtClean="0">
              <a:solidFill>
                <a:srgbClr val="FF0000"/>
              </a:solidFill>
              <a:latin typeface="font000000001bc12c64"/>
            </a:endParaRPr>
          </a:p>
          <a:p>
            <a:r>
              <a:rPr lang="en-US" altLang="zh-CN" sz="2000" dirty="0" smtClean="0">
                <a:solidFill>
                  <a:srgbClr val="333333"/>
                </a:solidFill>
                <a:latin typeface="font000000001bc12c64"/>
              </a:rPr>
              <a:t>POST blog/article/1</a:t>
            </a:r>
            <a:endParaRPr lang="en-US" altLang="zh-CN" sz="2000" dirty="0">
              <a:solidFill>
                <a:srgbClr val="333333"/>
              </a:solidFill>
              <a:latin typeface="font000000001bc12c64"/>
            </a:endParaRPr>
          </a:p>
          <a:p>
            <a:r>
              <a:rPr lang="en-US" altLang="zh-CN" sz="2000" dirty="0">
                <a:solidFill>
                  <a:srgbClr val="333333"/>
                </a:solidFill>
                <a:latin typeface="font000000001bc12c64"/>
              </a:rPr>
              <a:t>{</a:t>
            </a:r>
          </a:p>
          <a:p>
            <a:r>
              <a:rPr lang="en-US" altLang="zh-CN" sz="2000" dirty="0">
                <a:solidFill>
                  <a:srgbClr val="333333"/>
                </a:solidFill>
                <a:latin typeface="font000000001bc12c64"/>
              </a:rPr>
              <a:t>  "author": "</a:t>
            </a:r>
            <a:r>
              <a:rPr lang="zh-CN" altLang="en-US" sz="2000" dirty="0">
                <a:solidFill>
                  <a:srgbClr val="333333"/>
                </a:solidFill>
                <a:latin typeface="font000000001bc12c64"/>
              </a:rPr>
              <a:t>张三</a:t>
            </a:r>
            <a:r>
              <a:rPr lang="en-US" altLang="zh-CN" sz="2000" dirty="0" smtClean="0">
                <a:solidFill>
                  <a:srgbClr val="333333"/>
                </a:solidFill>
                <a:latin typeface="font000000001bc12c64"/>
              </a:rPr>
              <a:t>",</a:t>
            </a:r>
          </a:p>
          <a:p>
            <a:r>
              <a:rPr lang="en-US" altLang="zh-CN" sz="2000" dirty="0">
                <a:solidFill>
                  <a:srgbClr val="333333"/>
                </a:solidFill>
                <a:latin typeface="font000000001bc12c64"/>
              </a:rPr>
              <a:t>  </a:t>
            </a:r>
            <a:r>
              <a:rPr lang="en-US" altLang="zh-CN" sz="2000" dirty="0" smtClean="0">
                <a:solidFill>
                  <a:srgbClr val="333333"/>
                </a:solidFill>
                <a:latin typeface="font000000001bc12c64"/>
              </a:rPr>
              <a:t>"address": "</a:t>
            </a:r>
            <a:r>
              <a:rPr lang="zh-CN" altLang="en-US" sz="2000" dirty="0" smtClean="0">
                <a:solidFill>
                  <a:srgbClr val="333333"/>
                </a:solidFill>
                <a:latin typeface="font000000001bc12c64"/>
              </a:rPr>
              <a:t>海淀区</a:t>
            </a:r>
            <a:r>
              <a:rPr lang="en-US" altLang="zh-CN" sz="2000" dirty="0" smtClean="0">
                <a:solidFill>
                  <a:srgbClr val="333333"/>
                </a:solidFill>
                <a:latin typeface="font000000001bc12c64"/>
              </a:rPr>
              <a:t>",</a:t>
            </a:r>
          </a:p>
          <a:p>
            <a:r>
              <a:rPr lang="en-US" altLang="zh-CN" sz="2000" dirty="0" smtClean="0">
                <a:solidFill>
                  <a:srgbClr val="333333"/>
                </a:solidFill>
                <a:latin typeface="font000000001bc12c64"/>
              </a:rPr>
              <a:t>  </a:t>
            </a:r>
            <a:r>
              <a:rPr lang="en-US" altLang="zh-CN" sz="2000" dirty="0">
                <a:solidFill>
                  <a:srgbClr val="333333"/>
                </a:solidFill>
                <a:latin typeface="font000000001bc12c64"/>
              </a:rPr>
              <a:t>"id": "1",</a:t>
            </a:r>
          </a:p>
          <a:p>
            <a:r>
              <a:rPr lang="en-US" altLang="zh-CN" sz="2000" dirty="0">
                <a:solidFill>
                  <a:srgbClr val="333333"/>
                </a:solidFill>
                <a:latin typeface="font000000001bc12c64"/>
              </a:rPr>
              <a:t>  "content": "</a:t>
            </a:r>
            <a:r>
              <a:rPr lang="zh-CN" altLang="en-US" sz="2000" dirty="0">
                <a:solidFill>
                  <a:srgbClr val="333333"/>
                </a:solidFill>
                <a:latin typeface="font000000001bc12c64"/>
              </a:rPr>
              <a:t>张三的第一条博客内容</a:t>
            </a:r>
            <a:r>
              <a:rPr lang="en-US" altLang="zh-CN" sz="2000" dirty="0">
                <a:solidFill>
                  <a:srgbClr val="333333"/>
                </a:solidFill>
                <a:latin typeface="font000000001bc12c64"/>
              </a:rPr>
              <a:t>,</a:t>
            </a:r>
            <a:r>
              <a:rPr lang="zh-CN" altLang="en-US" sz="2000" dirty="0">
                <a:solidFill>
                  <a:srgbClr val="333333"/>
                </a:solidFill>
                <a:latin typeface="font000000001bc12c64"/>
              </a:rPr>
              <a:t>更新</a:t>
            </a:r>
            <a:r>
              <a:rPr lang="en-US" altLang="zh-CN" sz="2000" dirty="0">
                <a:solidFill>
                  <a:srgbClr val="333333"/>
                </a:solidFill>
                <a:latin typeface="font000000001bc12c64"/>
              </a:rPr>
              <a:t>"</a:t>
            </a:r>
          </a:p>
          <a:p>
            <a:r>
              <a:rPr lang="en-US" altLang="zh-CN" sz="2000" dirty="0">
                <a:solidFill>
                  <a:srgbClr val="333333"/>
                </a:solidFill>
                <a:latin typeface="font000000001bc12c64"/>
              </a:rPr>
              <a:t>}</a:t>
            </a:r>
            <a:endParaRPr lang="zh-CN" altLang="en-US" sz="2000" dirty="0"/>
          </a:p>
        </p:txBody>
      </p:sp>
      <p:pic>
        <p:nvPicPr>
          <p:cNvPr id="6" name="图片 5"/>
          <p:cNvPicPr>
            <a:picLocks noChangeAspect="1"/>
          </p:cNvPicPr>
          <p:nvPr/>
        </p:nvPicPr>
        <p:blipFill>
          <a:blip r:embed="rId4"/>
          <a:stretch>
            <a:fillRect/>
          </a:stretch>
        </p:blipFill>
        <p:spPr>
          <a:xfrm>
            <a:off x="6550519" y="3899700"/>
            <a:ext cx="5142857" cy="3114286"/>
          </a:xfrm>
          <a:prstGeom prst="rect">
            <a:avLst/>
          </a:prstGeom>
        </p:spPr>
      </p:pic>
    </p:spTree>
    <p:extLst>
      <p:ext uri="{BB962C8B-B14F-4D97-AF65-F5344CB8AC3E}">
        <p14:creationId xmlns:p14="http://schemas.microsoft.com/office/powerpoint/2010/main" val="3327316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1.</a:t>
            </a:r>
            <a:r>
              <a:rPr lang="zh-CN" altLang="en-US" b="1" dirty="0" smtClean="0"/>
              <a:t>带</a:t>
            </a:r>
            <a:r>
              <a:rPr lang="zh-CN" altLang="en-US" b="1" dirty="0"/>
              <a:t>着问题</a:t>
            </a:r>
            <a:r>
              <a:rPr lang="zh-CN" altLang="en-US" b="1" dirty="0" smtClean="0"/>
              <a:t>上路</a:t>
            </a:r>
            <a:r>
              <a:rPr lang="en-US" altLang="zh-CN" sz="2400" dirty="0" smtClean="0">
                <a:latin typeface="Arial" panose="020B0604020202020204" pitchFamily="34" charset="0"/>
                <a:cs typeface="Arial" panose="020B0604020202020204" pitchFamily="34" charset="0"/>
              </a:rPr>
              <a:t>——</a:t>
            </a:r>
            <a:r>
              <a:rPr lang="en-US" altLang="zh-CN" sz="2400" dirty="0"/>
              <a:t>ES</a:t>
            </a:r>
            <a:r>
              <a:rPr lang="zh-CN" altLang="en-US" sz="2400" dirty="0"/>
              <a:t>是如何产生的？</a:t>
            </a:r>
            <a:br>
              <a:rPr lang="zh-CN" altLang="en-US" sz="2400" dirty="0"/>
            </a:br>
            <a:endParaRPr lang="zh-CN" altLang="en-US" sz="2400" dirty="0"/>
          </a:p>
        </p:txBody>
      </p:sp>
      <p:sp>
        <p:nvSpPr>
          <p:cNvPr id="3" name="灯片编号占位符 2"/>
          <p:cNvSpPr>
            <a:spLocks noGrp="1"/>
          </p:cNvSpPr>
          <p:nvPr>
            <p:ph type="sldNum" sz="quarter" idx="12"/>
          </p:nvPr>
        </p:nvSpPr>
        <p:spPr>
          <a:xfrm>
            <a:off x="11031023" y="413252"/>
            <a:ext cx="662354" cy="365125"/>
          </a:xfrm>
        </p:spPr>
        <p:txBody>
          <a:bodyPr/>
          <a:lstStyle/>
          <a:p>
            <a:fld id="{F3481812-CA6E-4CF7-A597-B03BE0D22F0C}" type="slidenum">
              <a:rPr lang="en-GB" smtClean="0"/>
              <a:pPr/>
              <a:t>2</a:t>
            </a:fld>
            <a:endParaRPr lang="en-GB"/>
          </a:p>
        </p:txBody>
      </p:sp>
      <p:graphicFrame>
        <p:nvGraphicFramePr>
          <p:cNvPr id="5" name="图示 4"/>
          <p:cNvGraphicFramePr/>
          <p:nvPr>
            <p:extLst>
              <p:ext uri="{D42A27DB-BD31-4B8C-83A1-F6EECF244321}">
                <p14:modId xmlns:p14="http://schemas.microsoft.com/office/powerpoint/2010/main" val="174934213"/>
              </p:ext>
            </p:extLst>
          </p:nvPr>
        </p:nvGraphicFramePr>
        <p:xfrm>
          <a:off x="1016000" y="973666"/>
          <a:ext cx="10058400" cy="6252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6834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528" y="32789"/>
            <a:ext cx="9930230" cy="1126050"/>
          </a:xfrm>
        </p:spPr>
        <p:txBody>
          <a:bodyPr>
            <a:normAutofit fontScale="90000"/>
          </a:bodyPr>
          <a:lstStyle/>
          <a:p>
            <a:r>
              <a:rPr lang="en-US" altLang="zh-CN" dirty="0">
                <a:solidFill>
                  <a:schemeClr val="bg1"/>
                </a:solidFill>
              </a:rPr>
              <a:t>2.ES </a:t>
            </a:r>
            <a:r>
              <a:rPr lang="zh-CN" altLang="en-US" dirty="0">
                <a:solidFill>
                  <a:schemeClr val="bg1"/>
                </a:solidFill>
              </a:rPr>
              <a:t>基础一网打尽</a:t>
            </a:r>
            <a:br>
              <a:rPr lang="zh-CN" altLang="en-US" dirty="0">
                <a:solidFill>
                  <a:schemeClr val="bg1"/>
                </a:solidFill>
              </a:rPr>
            </a:br>
            <a:r>
              <a:rPr lang="en-US" altLang="zh-CN" dirty="0" smtClean="0">
                <a:solidFill>
                  <a:schemeClr val="tx1"/>
                </a:solidFill>
              </a:rPr>
              <a:t>5</a:t>
            </a:r>
            <a:r>
              <a:rPr lang="en-US" altLang="zh-CN" b="1" dirty="0" smtClean="0">
                <a:solidFill>
                  <a:schemeClr val="tx1"/>
                </a:solidFill>
              </a:rPr>
              <a:t>.ES</a:t>
            </a:r>
            <a:r>
              <a:rPr lang="zh-CN" altLang="en-US" b="1" dirty="0" smtClean="0">
                <a:solidFill>
                  <a:schemeClr val="tx1"/>
                </a:solidFill>
              </a:rPr>
              <a:t>对外接口</a:t>
            </a:r>
            <a:r>
              <a:rPr lang="en-US" altLang="zh-CN" sz="2400" dirty="0" smtClean="0">
                <a:solidFill>
                  <a:schemeClr val="tx1"/>
                </a:solidFill>
                <a:latin typeface="Arial" panose="020B0604020202020204" pitchFamily="34" charset="0"/>
                <a:cs typeface="Arial" panose="020B0604020202020204" pitchFamily="34" charset="0"/>
              </a:rPr>
              <a:t>——</a:t>
            </a:r>
            <a:r>
              <a:rPr lang="zh-CN" altLang="en-US" sz="2700" dirty="0"/>
              <a:t>查询文档</a:t>
            </a:r>
            <a:br>
              <a:rPr lang="zh-CN" altLang="en-US" sz="2700" dirty="0"/>
            </a:br>
            <a:endParaRPr lang="zh-CN" altLang="en-US" sz="2700" dirty="0"/>
          </a:p>
        </p:txBody>
      </p:sp>
      <p:sp>
        <p:nvSpPr>
          <p:cNvPr id="3" name="灯片编号占位符 2"/>
          <p:cNvSpPr>
            <a:spLocks noGrp="1"/>
          </p:cNvSpPr>
          <p:nvPr>
            <p:ph type="sldNum" sz="quarter" idx="12"/>
          </p:nvPr>
        </p:nvSpPr>
        <p:spPr>
          <a:xfrm>
            <a:off x="11031023" y="413252"/>
            <a:ext cx="662354" cy="365125"/>
          </a:xfrm>
        </p:spPr>
        <p:txBody>
          <a:bodyPr/>
          <a:lstStyle/>
          <a:p>
            <a:fld id="{F3481812-CA6E-4CF7-A597-B03BE0D22F0C}" type="slidenum">
              <a:rPr lang="en-GB" smtClean="0"/>
              <a:pPr/>
              <a:t>20</a:t>
            </a:fld>
            <a:endParaRPr lang="en-GB"/>
          </a:p>
        </p:txBody>
      </p:sp>
      <p:sp>
        <p:nvSpPr>
          <p:cNvPr id="7" name="矩形 6"/>
          <p:cNvSpPr/>
          <p:nvPr/>
        </p:nvSpPr>
        <p:spPr>
          <a:xfrm>
            <a:off x="657528" y="1158839"/>
            <a:ext cx="7354358" cy="5909310"/>
          </a:xfrm>
          <a:prstGeom prst="rect">
            <a:avLst/>
          </a:prstGeom>
        </p:spPr>
        <p:txBody>
          <a:bodyPr wrap="square">
            <a:spAutoFit/>
          </a:bodyPr>
          <a:lstStyle/>
          <a:p>
            <a:pPr marL="285750" indent="-285750">
              <a:buFont typeface="Wingdings" panose="05000000000000000000" pitchFamily="2" charset="2"/>
              <a:buChar char="p"/>
            </a:pPr>
            <a:r>
              <a:rPr lang="zh-CN" altLang="en-US" dirty="0" smtClean="0"/>
              <a:t>使用</a:t>
            </a:r>
            <a:r>
              <a:rPr lang="en-US" altLang="zh-CN" dirty="0" smtClean="0"/>
              <a:t>restful </a:t>
            </a:r>
            <a:r>
              <a:rPr lang="en-US" altLang="zh-CN" dirty="0" err="1" smtClean="0"/>
              <a:t>api</a:t>
            </a:r>
            <a:r>
              <a:rPr lang="zh-CN" altLang="en-US" dirty="0" smtClean="0"/>
              <a:t>来查询数据</a:t>
            </a:r>
            <a:endParaRPr lang="en-US" altLang="zh-CN" dirty="0" smtClean="0"/>
          </a:p>
          <a:p>
            <a:r>
              <a:rPr lang="en-US" altLang="zh-CN" dirty="0"/>
              <a:t> </a:t>
            </a:r>
            <a:r>
              <a:rPr lang="en-US" altLang="zh-CN" dirty="0" smtClean="0"/>
              <a:t>     curl </a:t>
            </a:r>
            <a:r>
              <a:rPr lang="en-US" altLang="zh-CN" dirty="0"/>
              <a:t>-XGET </a:t>
            </a:r>
            <a:r>
              <a:rPr lang="en-US" altLang="zh-CN" dirty="0">
                <a:hlinkClick r:id="rId3"/>
              </a:rPr>
              <a:t>http://</a:t>
            </a:r>
            <a:r>
              <a:rPr lang="en-US" altLang="zh-CN" dirty="0" smtClean="0">
                <a:hlinkClick r:id="rId3"/>
              </a:rPr>
              <a:t>localhost:9200/blog/article/1</a:t>
            </a:r>
            <a:endParaRPr lang="en-US" altLang="zh-CN" dirty="0" smtClean="0"/>
          </a:p>
          <a:p>
            <a:r>
              <a:rPr lang="en-US" altLang="zh-CN" dirty="0"/>
              <a:t> </a:t>
            </a:r>
            <a:r>
              <a:rPr lang="en-US" altLang="zh-CN" dirty="0" smtClean="0"/>
              <a:t>     curl </a:t>
            </a:r>
            <a:r>
              <a:rPr lang="en-US" altLang="zh-CN" dirty="0"/>
              <a:t>-XGET http://localhost:9200/blog/_search?pretty&amp;q=address:'</a:t>
            </a:r>
            <a:r>
              <a:rPr lang="zh-CN" altLang="en-US" dirty="0"/>
              <a:t>海淀区</a:t>
            </a:r>
            <a:r>
              <a:rPr lang="en-US" altLang="zh-CN" dirty="0"/>
              <a:t>'</a:t>
            </a:r>
            <a:endParaRPr lang="en-US" altLang="zh-CN" dirty="0" smtClean="0"/>
          </a:p>
          <a:p>
            <a:pPr marL="285750" indent="-285750">
              <a:buFont typeface="Wingdings" panose="05000000000000000000" pitchFamily="2" charset="2"/>
              <a:buChar char="p"/>
            </a:pPr>
            <a:r>
              <a:rPr lang="zh-CN" altLang="en-US" dirty="0"/>
              <a:t>查询</a:t>
            </a:r>
            <a:r>
              <a:rPr lang="en-US" altLang="zh-CN" dirty="0" smtClean="0"/>
              <a:t>DSL</a:t>
            </a:r>
          </a:p>
          <a:p>
            <a:r>
              <a:rPr lang="en-US" altLang="zh-CN" dirty="0"/>
              <a:t>blog/_</a:t>
            </a:r>
            <a:r>
              <a:rPr lang="en-US" altLang="zh-CN" dirty="0" smtClean="0"/>
              <a:t>search POST</a:t>
            </a:r>
          </a:p>
          <a:p>
            <a:r>
              <a:rPr lang="en-US" altLang="zh-CN" sz="1200" dirty="0"/>
              <a:t>{</a:t>
            </a:r>
          </a:p>
          <a:p>
            <a:r>
              <a:rPr lang="en-US" altLang="zh-CN" sz="1200" dirty="0"/>
              <a:t>    "query": {</a:t>
            </a:r>
          </a:p>
          <a:p>
            <a:r>
              <a:rPr lang="en-US" altLang="zh-CN" sz="1200" dirty="0"/>
              <a:t>        "</a:t>
            </a:r>
            <a:r>
              <a:rPr lang="en-US" altLang="zh-CN" sz="1200" dirty="0" err="1"/>
              <a:t>bool</a:t>
            </a:r>
            <a:r>
              <a:rPr lang="en-US" altLang="zh-CN" sz="1200" dirty="0"/>
              <a:t>": {</a:t>
            </a:r>
          </a:p>
          <a:p>
            <a:r>
              <a:rPr lang="en-US" altLang="zh-CN" sz="1200" dirty="0"/>
              <a:t>            "must": [</a:t>
            </a:r>
          </a:p>
          <a:p>
            <a:r>
              <a:rPr lang="en-US" altLang="zh-CN" sz="1200" dirty="0"/>
              <a:t>                {</a:t>
            </a:r>
          </a:p>
          <a:p>
            <a:r>
              <a:rPr lang="en-US" altLang="zh-CN" sz="1200" dirty="0"/>
              <a:t>                    "term": {</a:t>
            </a:r>
          </a:p>
          <a:p>
            <a:r>
              <a:rPr lang="en-US" altLang="zh-CN" sz="1200" dirty="0"/>
              <a:t>                        "address": "</a:t>
            </a:r>
            <a:r>
              <a:rPr lang="zh-CN" altLang="en-US" sz="1200" dirty="0"/>
              <a:t>海淀区</a:t>
            </a:r>
            <a:r>
              <a:rPr lang="en-US" altLang="zh-CN" sz="1200" dirty="0"/>
              <a:t>"</a:t>
            </a:r>
          </a:p>
          <a:p>
            <a:r>
              <a:rPr lang="en-US" altLang="zh-CN" sz="1200" dirty="0"/>
              <a:t>                    }</a:t>
            </a:r>
          </a:p>
          <a:p>
            <a:r>
              <a:rPr lang="en-US" altLang="zh-CN" sz="1200" dirty="0"/>
              <a:t>                },</a:t>
            </a:r>
          </a:p>
          <a:p>
            <a:r>
              <a:rPr lang="en-US" altLang="zh-CN" sz="1200" dirty="0"/>
              <a:t>                {</a:t>
            </a:r>
          </a:p>
          <a:p>
            <a:r>
              <a:rPr lang="en-US" altLang="zh-CN" sz="1200" dirty="0"/>
              <a:t>                    "term": {</a:t>
            </a:r>
          </a:p>
          <a:p>
            <a:r>
              <a:rPr lang="en-US" altLang="zh-CN" sz="1200" dirty="0"/>
              <a:t>                        "author": "</a:t>
            </a:r>
            <a:r>
              <a:rPr lang="zh-CN" altLang="en-US" sz="1200" dirty="0"/>
              <a:t>六</a:t>
            </a:r>
            <a:r>
              <a:rPr lang="en-US" altLang="zh-CN" sz="1200" dirty="0"/>
              <a:t>"</a:t>
            </a:r>
          </a:p>
          <a:p>
            <a:r>
              <a:rPr lang="en-US" altLang="zh-CN" sz="1200" dirty="0"/>
              <a:t>                    }</a:t>
            </a:r>
          </a:p>
          <a:p>
            <a:r>
              <a:rPr lang="en-US" altLang="zh-CN" sz="1200" dirty="0"/>
              <a:t>                }</a:t>
            </a:r>
          </a:p>
          <a:p>
            <a:r>
              <a:rPr lang="en-US" altLang="zh-CN" sz="1200" dirty="0"/>
              <a:t>            ],</a:t>
            </a:r>
          </a:p>
          <a:p>
            <a:r>
              <a:rPr lang="en-US" altLang="zh-CN" sz="1200" dirty="0"/>
              <a:t>            "</a:t>
            </a:r>
            <a:r>
              <a:rPr lang="en-US" altLang="zh-CN" sz="1200" dirty="0" err="1"/>
              <a:t>must_not</a:t>
            </a:r>
            <a:r>
              <a:rPr lang="en-US" altLang="zh-CN" sz="1200" dirty="0"/>
              <a:t>": [],</a:t>
            </a:r>
          </a:p>
          <a:p>
            <a:r>
              <a:rPr lang="en-US" altLang="zh-CN" sz="1200" dirty="0"/>
              <a:t>            "should": []</a:t>
            </a:r>
          </a:p>
          <a:p>
            <a:r>
              <a:rPr lang="en-US" altLang="zh-CN" sz="1200" dirty="0"/>
              <a:t>        }</a:t>
            </a:r>
          </a:p>
          <a:p>
            <a:r>
              <a:rPr lang="en-US" altLang="zh-CN" sz="1200" dirty="0"/>
              <a:t>    },</a:t>
            </a:r>
          </a:p>
          <a:p>
            <a:r>
              <a:rPr lang="en-US" altLang="zh-CN" sz="1200" dirty="0"/>
              <a:t>    "from": 0,</a:t>
            </a:r>
          </a:p>
          <a:p>
            <a:r>
              <a:rPr lang="en-US" altLang="zh-CN" sz="1200" dirty="0"/>
              <a:t>    "size": 10,</a:t>
            </a:r>
          </a:p>
          <a:p>
            <a:r>
              <a:rPr lang="en-US" altLang="zh-CN" sz="1200" dirty="0"/>
              <a:t>    "sort": [],</a:t>
            </a:r>
          </a:p>
          <a:p>
            <a:r>
              <a:rPr lang="en-US" altLang="zh-CN" sz="1200" dirty="0"/>
              <a:t>    "</a:t>
            </a:r>
            <a:r>
              <a:rPr lang="en-US" altLang="zh-CN" sz="1200" dirty="0" err="1"/>
              <a:t>aggs</a:t>
            </a:r>
            <a:r>
              <a:rPr lang="en-US" altLang="zh-CN" sz="1200" dirty="0"/>
              <a:t>": {}</a:t>
            </a:r>
          </a:p>
          <a:p>
            <a:r>
              <a:rPr lang="en-US" altLang="zh-CN" sz="1200" dirty="0"/>
              <a:t>}</a:t>
            </a:r>
            <a:endParaRPr lang="zh-CN" altLang="en-US" sz="1200" dirty="0"/>
          </a:p>
        </p:txBody>
      </p:sp>
    </p:spTree>
    <p:extLst>
      <p:ext uri="{BB962C8B-B14F-4D97-AF65-F5344CB8AC3E}">
        <p14:creationId xmlns:p14="http://schemas.microsoft.com/office/powerpoint/2010/main" val="1017730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528" y="32789"/>
            <a:ext cx="9930230" cy="1126050"/>
          </a:xfrm>
        </p:spPr>
        <p:txBody>
          <a:bodyPr>
            <a:normAutofit fontScale="90000"/>
          </a:bodyPr>
          <a:lstStyle/>
          <a:p>
            <a:r>
              <a:rPr lang="en-US" altLang="zh-CN" dirty="0">
                <a:solidFill>
                  <a:schemeClr val="bg1"/>
                </a:solidFill>
              </a:rPr>
              <a:t>2.ES </a:t>
            </a:r>
            <a:r>
              <a:rPr lang="zh-CN" altLang="en-US" dirty="0">
                <a:solidFill>
                  <a:schemeClr val="bg1"/>
                </a:solidFill>
              </a:rPr>
              <a:t>基础一网打尽</a:t>
            </a:r>
            <a:br>
              <a:rPr lang="zh-CN" altLang="en-US" dirty="0">
                <a:solidFill>
                  <a:schemeClr val="bg1"/>
                </a:solidFill>
              </a:rPr>
            </a:br>
            <a:r>
              <a:rPr lang="en-US" altLang="zh-CN" dirty="0" smtClean="0">
                <a:solidFill>
                  <a:schemeClr val="tx1"/>
                </a:solidFill>
              </a:rPr>
              <a:t>5</a:t>
            </a:r>
            <a:r>
              <a:rPr lang="en-US" altLang="zh-CN" b="1" dirty="0" smtClean="0">
                <a:solidFill>
                  <a:schemeClr val="tx1"/>
                </a:solidFill>
              </a:rPr>
              <a:t>.ES</a:t>
            </a:r>
            <a:r>
              <a:rPr lang="zh-CN" altLang="en-US" b="1" dirty="0" smtClean="0">
                <a:solidFill>
                  <a:schemeClr val="tx1"/>
                </a:solidFill>
              </a:rPr>
              <a:t>对外接口</a:t>
            </a:r>
            <a:r>
              <a:rPr lang="en-US" altLang="zh-CN" sz="2400" dirty="0" smtClean="0">
                <a:solidFill>
                  <a:schemeClr val="tx1"/>
                </a:solidFill>
                <a:latin typeface="Arial" panose="020B0604020202020204" pitchFamily="34" charset="0"/>
                <a:cs typeface="Arial" panose="020B0604020202020204" pitchFamily="34" charset="0"/>
              </a:rPr>
              <a:t>——</a:t>
            </a:r>
            <a:r>
              <a:rPr lang="zh-CN" altLang="en-US" sz="2400" dirty="0" smtClean="0">
                <a:solidFill>
                  <a:schemeClr val="tx1"/>
                </a:solidFill>
                <a:latin typeface="Arial" panose="020B0604020202020204" pitchFamily="34" charset="0"/>
                <a:cs typeface="Arial" panose="020B0604020202020204" pitchFamily="34" charset="0"/>
              </a:rPr>
              <a:t>更新文档</a:t>
            </a:r>
            <a:r>
              <a:rPr lang="zh-CN" altLang="en-US" sz="2000" dirty="0"/>
              <a:t/>
            </a:r>
            <a:br>
              <a:rPr lang="zh-CN" altLang="en-US" sz="2000" dirty="0"/>
            </a:br>
            <a:endParaRPr lang="zh-CN" altLang="en-US" sz="2400" dirty="0"/>
          </a:p>
        </p:txBody>
      </p:sp>
      <p:sp>
        <p:nvSpPr>
          <p:cNvPr id="3" name="灯片编号占位符 2"/>
          <p:cNvSpPr>
            <a:spLocks noGrp="1"/>
          </p:cNvSpPr>
          <p:nvPr>
            <p:ph type="sldNum" sz="quarter" idx="12"/>
          </p:nvPr>
        </p:nvSpPr>
        <p:spPr>
          <a:xfrm>
            <a:off x="11031023" y="413252"/>
            <a:ext cx="662354" cy="365125"/>
          </a:xfrm>
        </p:spPr>
        <p:txBody>
          <a:bodyPr/>
          <a:lstStyle/>
          <a:p>
            <a:fld id="{F3481812-CA6E-4CF7-A597-B03BE0D22F0C}" type="slidenum">
              <a:rPr lang="en-GB" smtClean="0"/>
              <a:pPr/>
              <a:t>21</a:t>
            </a:fld>
            <a:endParaRPr lang="en-GB"/>
          </a:p>
        </p:txBody>
      </p:sp>
      <p:pic>
        <p:nvPicPr>
          <p:cNvPr id="4" name="图片 3"/>
          <p:cNvPicPr>
            <a:picLocks noChangeAspect="1"/>
          </p:cNvPicPr>
          <p:nvPr/>
        </p:nvPicPr>
        <p:blipFill>
          <a:blip r:embed="rId3"/>
          <a:stretch>
            <a:fillRect/>
          </a:stretch>
        </p:blipFill>
        <p:spPr>
          <a:xfrm>
            <a:off x="4651800" y="2198115"/>
            <a:ext cx="5142857" cy="2114286"/>
          </a:xfrm>
          <a:prstGeom prst="rect">
            <a:avLst/>
          </a:prstGeom>
        </p:spPr>
      </p:pic>
      <p:sp>
        <p:nvSpPr>
          <p:cNvPr id="5" name="矩形 4"/>
          <p:cNvSpPr/>
          <p:nvPr/>
        </p:nvSpPr>
        <p:spPr>
          <a:xfrm>
            <a:off x="657528" y="3015063"/>
            <a:ext cx="4950792" cy="1477328"/>
          </a:xfrm>
          <a:prstGeom prst="rect">
            <a:avLst/>
          </a:prstGeom>
        </p:spPr>
        <p:txBody>
          <a:bodyPr wrap="square">
            <a:spAutoFit/>
          </a:bodyPr>
          <a:lstStyle/>
          <a:p>
            <a:r>
              <a:rPr lang="zh-CN" altLang="en-US" dirty="0"/>
              <a:t>blog/article/2/</a:t>
            </a:r>
            <a:r>
              <a:rPr lang="zh-CN" altLang="en-US" b="1" dirty="0">
                <a:solidFill>
                  <a:srgbClr val="FF0000"/>
                </a:solidFill>
              </a:rPr>
              <a:t>_update  </a:t>
            </a:r>
            <a:r>
              <a:rPr lang="en-US" altLang="zh-CN" dirty="0"/>
              <a:t>POST</a:t>
            </a:r>
            <a:endParaRPr lang="zh-CN" altLang="en-US" dirty="0"/>
          </a:p>
          <a:p>
            <a:r>
              <a:rPr lang="en-US" altLang="zh-CN" dirty="0" smtClean="0"/>
              <a:t>{</a:t>
            </a:r>
            <a:endParaRPr lang="en-US" altLang="zh-CN" dirty="0"/>
          </a:p>
          <a:p>
            <a:r>
              <a:rPr lang="en-US" altLang="zh-CN" dirty="0"/>
              <a:t>  "doc": {</a:t>
            </a:r>
          </a:p>
          <a:p>
            <a:r>
              <a:rPr lang="en-US" altLang="zh-CN" dirty="0"/>
              <a:t>    "address": "</a:t>
            </a:r>
            <a:r>
              <a:rPr lang="zh-CN" altLang="en-US" dirty="0"/>
              <a:t>通州区</a:t>
            </a:r>
            <a:r>
              <a:rPr lang="en-US" altLang="zh-CN" dirty="0" smtClean="0"/>
              <a:t>" </a:t>
            </a:r>
            <a:r>
              <a:rPr lang="en-US" altLang="zh-CN" dirty="0"/>
              <a:t>}</a:t>
            </a:r>
          </a:p>
          <a:p>
            <a:r>
              <a:rPr lang="en-US" altLang="zh-CN" dirty="0"/>
              <a:t>}</a:t>
            </a:r>
            <a:endParaRPr lang="zh-CN" altLang="en-US" dirty="0"/>
          </a:p>
        </p:txBody>
      </p:sp>
      <p:sp>
        <p:nvSpPr>
          <p:cNvPr id="8" name="矩形 7"/>
          <p:cNvSpPr/>
          <p:nvPr/>
        </p:nvSpPr>
        <p:spPr>
          <a:xfrm>
            <a:off x="426469" y="5015525"/>
            <a:ext cx="10604554" cy="1200329"/>
          </a:xfrm>
          <a:prstGeom prst="rect">
            <a:avLst/>
          </a:prstGeom>
        </p:spPr>
        <p:txBody>
          <a:bodyPr wrap="square">
            <a:spAutoFit/>
          </a:bodyPr>
          <a:lstStyle/>
          <a:p>
            <a:pPr marL="285750" indent="-285750">
              <a:buFont typeface="Wingdings" panose="05000000000000000000" pitchFamily="2" charset="2"/>
              <a:buChar char="p"/>
            </a:pPr>
            <a:r>
              <a:rPr lang="zh-CN" altLang="en-US" dirty="0">
                <a:latin typeface="FZSSJW--GB1-0"/>
              </a:rPr>
              <a:t>在内部，</a:t>
            </a:r>
            <a:r>
              <a:rPr lang="en-US" altLang="zh-CN" dirty="0" err="1">
                <a:latin typeface="TimesNewRoman"/>
              </a:rPr>
              <a:t>Elasticsearch</a:t>
            </a:r>
            <a:r>
              <a:rPr lang="zh-CN" altLang="en-US" dirty="0">
                <a:latin typeface="FZSSJW--GB1-0"/>
              </a:rPr>
              <a:t>必须首先获取文档，</a:t>
            </a:r>
            <a:r>
              <a:rPr lang="zh-CN" altLang="en-US" dirty="0" smtClean="0">
                <a:latin typeface="FZSSJW--GB1-0"/>
              </a:rPr>
              <a:t>从</a:t>
            </a:r>
            <a:r>
              <a:rPr lang="en-US" altLang="zh-CN" dirty="0" smtClean="0">
                <a:latin typeface="Courier"/>
              </a:rPr>
              <a:t>_</a:t>
            </a:r>
            <a:r>
              <a:rPr lang="en-US" altLang="zh-CN" dirty="0">
                <a:latin typeface="Courier"/>
              </a:rPr>
              <a:t>source</a:t>
            </a:r>
            <a:r>
              <a:rPr lang="zh-CN" altLang="en-US" dirty="0">
                <a:latin typeface="FZSSJW--GB1-0"/>
              </a:rPr>
              <a:t>属性获得数据，删除旧的文件，更改</a:t>
            </a:r>
            <a:r>
              <a:rPr lang="en-US" altLang="zh-CN" dirty="0">
                <a:latin typeface="Courier"/>
              </a:rPr>
              <a:t>_source</a:t>
            </a:r>
            <a:r>
              <a:rPr lang="zh-CN" altLang="en-US" dirty="0">
                <a:latin typeface="FZSSJW--GB1-0"/>
              </a:rPr>
              <a:t>属性，然后把它作为新的文档来索引。</a:t>
            </a:r>
            <a:r>
              <a:rPr lang="zh-CN" altLang="en-US" dirty="0" smtClean="0">
                <a:latin typeface="FZSSJW--GB1-0"/>
              </a:rPr>
              <a:t>它如此</a:t>
            </a:r>
            <a:r>
              <a:rPr lang="zh-CN" altLang="en-US" dirty="0">
                <a:latin typeface="FZSSJW--GB1-0"/>
              </a:rPr>
              <a:t>复杂，因为信息一旦在</a:t>
            </a:r>
            <a:r>
              <a:rPr lang="en-US" altLang="zh-CN" dirty="0" err="1">
                <a:latin typeface="TimesNewRoman"/>
              </a:rPr>
              <a:t>Lucene</a:t>
            </a:r>
            <a:r>
              <a:rPr lang="zh-CN" altLang="en-US" dirty="0">
                <a:latin typeface="FZSSJW--GB1-0"/>
              </a:rPr>
              <a:t>的倒排索引中存储，就不能再被更改</a:t>
            </a:r>
            <a:r>
              <a:rPr lang="zh-CN" altLang="en-US" dirty="0" smtClean="0">
                <a:latin typeface="FZSSJW--GB1-0"/>
              </a:rPr>
              <a:t>。</a:t>
            </a:r>
            <a:endParaRPr lang="en-US" altLang="zh-CN" dirty="0" smtClean="0">
              <a:latin typeface="FZSSJW--GB1-0"/>
            </a:endParaRPr>
          </a:p>
          <a:p>
            <a:pPr marL="285750" indent="-285750">
              <a:buFont typeface="Wingdings" panose="05000000000000000000" pitchFamily="2" charset="2"/>
              <a:buChar char="p"/>
            </a:pPr>
            <a:r>
              <a:rPr lang="en-US" altLang="zh-CN" dirty="0" smtClean="0">
                <a:latin typeface="FZSSJW--GB1-0"/>
              </a:rPr>
              <a:t>_version</a:t>
            </a:r>
            <a:r>
              <a:rPr lang="zh-CN" altLang="en-US" dirty="0" smtClean="0">
                <a:latin typeface="FZSSJW--GB1-0"/>
              </a:rPr>
              <a:t>实现乐观锁。</a:t>
            </a:r>
            <a:r>
              <a:rPr lang="en-US" altLang="zh-CN" dirty="0">
                <a:latin typeface="FZSSJW--GB1-0"/>
              </a:rPr>
              <a:t>blog/article/2/_</a:t>
            </a:r>
            <a:r>
              <a:rPr lang="en-US" altLang="zh-CN" dirty="0" err="1" smtClean="0">
                <a:latin typeface="FZSSJW--GB1-0"/>
              </a:rPr>
              <a:t>update?version</a:t>
            </a:r>
            <a:r>
              <a:rPr lang="en-US" altLang="zh-CN" dirty="0" smtClean="0">
                <a:latin typeface="FZSSJW--GB1-0"/>
              </a:rPr>
              <a:t>=N</a:t>
            </a:r>
            <a:endParaRPr lang="zh-CN" altLang="en-US" dirty="0"/>
          </a:p>
        </p:txBody>
      </p:sp>
    </p:spTree>
    <p:extLst>
      <p:ext uri="{BB962C8B-B14F-4D97-AF65-F5344CB8AC3E}">
        <p14:creationId xmlns:p14="http://schemas.microsoft.com/office/powerpoint/2010/main" val="4105066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528" y="32789"/>
            <a:ext cx="9930230" cy="1126050"/>
          </a:xfrm>
        </p:spPr>
        <p:txBody>
          <a:bodyPr>
            <a:normAutofit fontScale="90000"/>
          </a:bodyPr>
          <a:lstStyle/>
          <a:p>
            <a:r>
              <a:rPr lang="en-US" altLang="zh-CN" dirty="0">
                <a:solidFill>
                  <a:schemeClr val="bg1"/>
                </a:solidFill>
              </a:rPr>
              <a:t>2.ES </a:t>
            </a:r>
            <a:r>
              <a:rPr lang="zh-CN" altLang="en-US" dirty="0">
                <a:solidFill>
                  <a:schemeClr val="bg1"/>
                </a:solidFill>
              </a:rPr>
              <a:t>基础一网打尽</a:t>
            </a:r>
            <a:br>
              <a:rPr lang="zh-CN" altLang="en-US" dirty="0">
                <a:solidFill>
                  <a:schemeClr val="bg1"/>
                </a:solidFill>
              </a:rPr>
            </a:br>
            <a:r>
              <a:rPr lang="en-US" altLang="zh-CN" dirty="0" smtClean="0">
                <a:solidFill>
                  <a:schemeClr val="tx1"/>
                </a:solidFill>
              </a:rPr>
              <a:t>5</a:t>
            </a:r>
            <a:r>
              <a:rPr lang="en-US" altLang="zh-CN" b="1" dirty="0" smtClean="0">
                <a:solidFill>
                  <a:schemeClr val="tx1"/>
                </a:solidFill>
              </a:rPr>
              <a:t>.ES</a:t>
            </a:r>
            <a:r>
              <a:rPr lang="zh-CN" altLang="en-US" b="1" dirty="0" smtClean="0">
                <a:solidFill>
                  <a:schemeClr val="tx1"/>
                </a:solidFill>
              </a:rPr>
              <a:t>对外接口</a:t>
            </a:r>
            <a:r>
              <a:rPr lang="en-US" altLang="zh-CN" sz="2400" dirty="0" smtClean="0">
                <a:solidFill>
                  <a:schemeClr val="tx1"/>
                </a:solidFill>
                <a:latin typeface="Arial" panose="020B0604020202020204" pitchFamily="34" charset="0"/>
                <a:cs typeface="Arial" panose="020B0604020202020204" pitchFamily="34" charset="0"/>
              </a:rPr>
              <a:t>——</a:t>
            </a:r>
            <a:r>
              <a:rPr lang="zh-CN" altLang="en-US" sz="2400" dirty="0" smtClean="0">
                <a:solidFill>
                  <a:schemeClr val="tx1"/>
                </a:solidFill>
                <a:latin typeface="Arial" panose="020B0604020202020204" pitchFamily="34" charset="0"/>
                <a:cs typeface="Arial" panose="020B0604020202020204" pitchFamily="34" charset="0"/>
              </a:rPr>
              <a:t>删除文档</a:t>
            </a:r>
            <a:r>
              <a:rPr lang="zh-CN" altLang="en-US" sz="2000" dirty="0"/>
              <a:t/>
            </a:r>
            <a:br>
              <a:rPr lang="zh-CN" altLang="en-US" sz="2000" dirty="0"/>
            </a:br>
            <a:endParaRPr lang="zh-CN" altLang="en-US" sz="2400" dirty="0"/>
          </a:p>
        </p:txBody>
      </p:sp>
      <p:sp>
        <p:nvSpPr>
          <p:cNvPr id="3" name="灯片编号占位符 2"/>
          <p:cNvSpPr>
            <a:spLocks noGrp="1"/>
          </p:cNvSpPr>
          <p:nvPr>
            <p:ph type="sldNum" sz="quarter" idx="12"/>
          </p:nvPr>
        </p:nvSpPr>
        <p:spPr>
          <a:xfrm>
            <a:off x="11031023" y="413252"/>
            <a:ext cx="662354" cy="365125"/>
          </a:xfrm>
        </p:spPr>
        <p:txBody>
          <a:bodyPr/>
          <a:lstStyle/>
          <a:p>
            <a:fld id="{F3481812-CA6E-4CF7-A597-B03BE0D22F0C}" type="slidenum">
              <a:rPr lang="en-GB" smtClean="0"/>
              <a:pPr/>
              <a:t>22</a:t>
            </a:fld>
            <a:endParaRPr lang="en-GB"/>
          </a:p>
        </p:txBody>
      </p:sp>
      <p:pic>
        <p:nvPicPr>
          <p:cNvPr id="7" name="图片 6"/>
          <p:cNvPicPr>
            <a:picLocks noChangeAspect="1"/>
          </p:cNvPicPr>
          <p:nvPr/>
        </p:nvPicPr>
        <p:blipFill>
          <a:blip r:embed="rId3"/>
          <a:stretch>
            <a:fillRect/>
          </a:stretch>
        </p:blipFill>
        <p:spPr>
          <a:xfrm>
            <a:off x="804625" y="1672984"/>
            <a:ext cx="4904762" cy="1961905"/>
          </a:xfrm>
          <a:prstGeom prst="rect">
            <a:avLst/>
          </a:prstGeom>
        </p:spPr>
      </p:pic>
    </p:spTree>
    <p:extLst>
      <p:ext uri="{BB962C8B-B14F-4D97-AF65-F5344CB8AC3E}">
        <p14:creationId xmlns:p14="http://schemas.microsoft.com/office/powerpoint/2010/main" val="1763307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528" y="32789"/>
            <a:ext cx="9930230" cy="1126050"/>
          </a:xfrm>
        </p:spPr>
        <p:txBody>
          <a:bodyPr>
            <a:normAutofit fontScale="90000"/>
          </a:bodyPr>
          <a:lstStyle/>
          <a:p>
            <a:r>
              <a:rPr lang="en-US" altLang="zh-CN" dirty="0">
                <a:solidFill>
                  <a:schemeClr val="bg1"/>
                </a:solidFill>
              </a:rPr>
              <a:t>2.ES </a:t>
            </a:r>
            <a:r>
              <a:rPr lang="zh-CN" altLang="en-US" dirty="0">
                <a:solidFill>
                  <a:schemeClr val="bg1"/>
                </a:solidFill>
              </a:rPr>
              <a:t>基础一网打尽</a:t>
            </a:r>
            <a:br>
              <a:rPr lang="zh-CN" altLang="en-US" dirty="0">
                <a:solidFill>
                  <a:schemeClr val="bg1"/>
                </a:solidFill>
              </a:rPr>
            </a:br>
            <a:r>
              <a:rPr lang="en-US" altLang="zh-CN" dirty="0" smtClean="0">
                <a:solidFill>
                  <a:schemeClr val="tx1"/>
                </a:solidFill>
              </a:rPr>
              <a:t>6</a:t>
            </a:r>
            <a:r>
              <a:rPr lang="en-US" altLang="zh-CN" b="1" dirty="0" smtClean="0">
                <a:solidFill>
                  <a:schemeClr val="tx1"/>
                </a:solidFill>
              </a:rPr>
              <a:t>.ES</a:t>
            </a:r>
            <a:r>
              <a:rPr lang="zh-CN" altLang="en-US" b="1" dirty="0" smtClean="0">
                <a:solidFill>
                  <a:schemeClr val="tx1"/>
                </a:solidFill>
              </a:rPr>
              <a:t>常用</a:t>
            </a:r>
            <a:r>
              <a:rPr lang="en-US" altLang="zh-CN" b="1" dirty="0" smtClean="0">
                <a:solidFill>
                  <a:schemeClr val="tx1"/>
                </a:solidFill>
              </a:rPr>
              <a:t>API</a:t>
            </a:r>
            <a:r>
              <a:rPr lang="en-US" altLang="zh-CN" sz="2400" dirty="0" smtClean="0">
                <a:solidFill>
                  <a:schemeClr val="tx1"/>
                </a:solidFill>
                <a:latin typeface="Arial" panose="020B0604020202020204" pitchFamily="34" charset="0"/>
                <a:cs typeface="Arial" panose="020B0604020202020204" pitchFamily="34" charset="0"/>
              </a:rPr>
              <a:t>——</a:t>
            </a:r>
            <a:r>
              <a:rPr lang="zh-CN" altLang="en-US" sz="2400" dirty="0" smtClean="0">
                <a:solidFill>
                  <a:schemeClr val="tx1"/>
                </a:solidFill>
                <a:latin typeface="Arial" panose="020B0604020202020204" pitchFamily="34" charset="0"/>
                <a:cs typeface="Arial" panose="020B0604020202020204" pitchFamily="34" charset="0"/>
              </a:rPr>
              <a:t>基本查询</a:t>
            </a:r>
            <a:r>
              <a:rPr lang="zh-CN" altLang="en-US" sz="2000" dirty="0"/>
              <a:t/>
            </a:r>
            <a:br>
              <a:rPr lang="zh-CN" altLang="en-US" sz="2000" dirty="0"/>
            </a:br>
            <a:endParaRPr lang="zh-CN" altLang="en-US" sz="2400" dirty="0"/>
          </a:p>
        </p:txBody>
      </p:sp>
      <p:sp>
        <p:nvSpPr>
          <p:cNvPr id="3" name="灯片编号占位符 2"/>
          <p:cNvSpPr>
            <a:spLocks noGrp="1"/>
          </p:cNvSpPr>
          <p:nvPr>
            <p:ph type="sldNum" sz="quarter" idx="12"/>
          </p:nvPr>
        </p:nvSpPr>
        <p:spPr>
          <a:xfrm>
            <a:off x="11031023" y="413252"/>
            <a:ext cx="662354" cy="365125"/>
          </a:xfrm>
        </p:spPr>
        <p:txBody>
          <a:bodyPr/>
          <a:lstStyle/>
          <a:p>
            <a:fld id="{F3481812-CA6E-4CF7-A597-B03BE0D22F0C}" type="slidenum">
              <a:rPr lang="en-GB" smtClean="0"/>
              <a:pPr/>
              <a:t>23</a:t>
            </a:fld>
            <a:endParaRPr lang="en-GB"/>
          </a:p>
        </p:txBody>
      </p:sp>
      <p:sp>
        <p:nvSpPr>
          <p:cNvPr id="10" name="矩形 9"/>
          <p:cNvSpPr/>
          <p:nvPr/>
        </p:nvSpPr>
        <p:spPr>
          <a:xfrm>
            <a:off x="823323" y="1298254"/>
            <a:ext cx="6096000" cy="5632311"/>
          </a:xfrm>
          <a:prstGeom prst="rect">
            <a:avLst/>
          </a:prstGeom>
        </p:spPr>
        <p:txBody>
          <a:bodyPr>
            <a:spAutoFit/>
          </a:bodyPr>
          <a:lstStyle/>
          <a:p>
            <a:pPr marL="285750" indent="-285750">
              <a:buFont typeface="Wingdings" panose="05000000000000000000" pitchFamily="2" charset="2"/>
              <a:buChar char="ü"/>
            </a:pPr>
            <a:r>
              <a:rPr lang="en-US" altLang="zh-CN" sz="2400" dirty="0" smtClean="0">
                <a:latin typeface="宋体" panose="02010600030101010101" pitchFamily="2" charset="-122"/>
                <a:ea typeface="宋体" panose="02010600030101010101" pitchFamily="2" charset="-122"/>
              </a:rPr>
              <a:t>Term:</a:t>
            </a:r>
            <a:r>
              <a:rPr lang="zh-CN" altLang="en-US" sz="2400" dirty="0" smtClean="0">
                <a:latin typeface="宋体" panose="02010600030101010101" pitchFamily="2" charset="-122"/>
                <a:ea typeface="宋体" panose="02010600030101010101" pitchFamily="2" charset="-122"/>
              </a:rPr>
              <a:t>词条查询</a:t>
            </a:r>
            <a:endParaRPr lang="en-US" altLang="zh-CN" sz="2400" dirty="0" smtClean="0">
              <a:latin typeface="宋体" panose="02010600030101010101" pitchFamily="2" charset="-122"/>
              <a:ea typeface="宋体" panose="02010600030101010101" pitchFamily="2" charset="-122"/>
            </a:endParaRPr>
          </a:p>
          <a:p>
            <a:pPr marL="285750" indent="-285750">
              <a:buFont typeface="Wingdings" panose="05000000000000000000" pitchFamily="2" charset="2"/>
              <a:buChar char="ü"/>
            </a:pPr>
            <a:r>
              <a:rPr lang="en-US" altLang="zh-CN" sz="2400" dirty="0" smtClean="0">
                <a:latin typeface="宋体" panose="02010600030101010101" pitchFamily="2" charset="-122"/>
                <a:ea typeface="宋体" panose="02010600030101010101" pitchFamily="2" charset="-122"/>
              </a:rPr>
              <a:t>Terms:</a:t>
            </a:r>
            <a:r>
              <a:rPr lang="zh-CN" altLang="en-US" sz="2400" dirty="0" smtClean="0">
                <a:latin typeface="宋体" panose="02010600030101010101" pitchFamily="2" charset="-122"/>
                <a:ea typeface="宋体" panose="02010600030101010101" pitchFamily="2" charset="-122"/>
              </a:rPr>
              <a:t>多</a:t>
            </a:r>
            <a:r>
              <a:rPr lang="zh-CN" altLang="en-US" sz="2400" dirty="0">
                <a:latin typeface="宋体" panose="02010600030101010101" pitchFamily="2" charset="-122"/>
                <a:ea typeface="宋体" panose="02010600030101010101" pitchFamily="2" charset="-122"/>
              </a:rPr>
              <a:t>词条</a:t>
            </a:r>
            <a:r>
              <a:rPr lang="zh-CN" altLang="en-US" sz="2400" dirty="0" smtClean="0">
                <a:latin typeface="宋体" panose="02010600030101010101" pitchFamily="2" charset="-122"/>
                <a:ea typeface="宋体" panose="02010600030101010101" pitchFamily="2" charset="-122"/>
              </a:rPr>
              <a:t>查询</a:t>
            </a:r>
            <a:endParaRPr lang="en-US" altLang="zh-CN" sz="2400" dirty="0" smtClean="0">
              <a:latin typeface="宋体" panose="02010600030101010101" pitchFamily="2" charset="-122"/>
              <a:ea typeface="宋体" panose="02010600030101010101" pitchFamily="2" charset="-122"/>
            </a:endParaRPr>
          </a:p>
          <a:p>
            <a:pPr marL="285750" indent="-285750">
              <a:buFont typeface="Wingdings" panose="05000000000000000000" pitchFamily="2" charset="2"/>
              <a:buChar char="ü"/>
            </a:pPr>
            <a:r>
              <a:rPr lang="en-US" altLang="zh-CN" sz="2400" dirty="0" smtClean="0">
                <a:latin typeface="宋体" panose="02010600030101010101" pitchFamily="2" charset="-122"/>
                <a:ea typeface="宋体" panose="02010600030101010101" pitchFamily="2" charset="-122"/>
              </a:rPr>
              <a:t>match-all:</a:t>
            </a:r>
            <a:r>
              <a:rPr lang="zh-CN" altLang="en-US" sz="2400" dirty="0" smtClean="0">
                <a:latin typeface="宋体" panose="02010600030101010101" pitchFamily="2" charset="-122"/>
                <a:ea typeface="宋体" panose="02010600030101010101" pitchFamily="2" charset="-122"/>
              </a:rPr>
              <a:t>所有查询</a:t>
            </a:r>
            <a:endParaRPr lang="en-US" altLang="zh-CN" sz="2400" dirty="0" smtClean="0">
              <a:latin typeface="宋体" panose="02010600030101010101" pitchFamily="2" charset="-122"/>
              <a:ea typeface="宋体" panose="02010600030101010101" pitchFamily="2" charset="-122"/>
            </a:endParaRPr>
          </a:p>
          <a:p>
            <a:pPr marL="285750" indent="-285750">
              <a:buFont typeface="Wingdings" panose="05000000000000000000" pitchFamily="2" charset="2"/>
              <a:buChar char="ü"/>
            </a:pPr>
            <a:r>
              <a:rPr lang="en-US" altLang="zh-CN" sz="2400" dirty="0" smtClean="0">
                <a:latin typeface="宋体" panose="02010600030101010101" pitchFamily="2" charset="-122"/>
                <a:ea typeface="宋体" panose="02010600030101010101" pitchFamily="2" charset="-122"/>
              </a:rPr>
              <a:t>Match</a:t>
            </a:r>
            <a:r>
              <a:rPr lang="zh-CN" altLang="en-US" sz="2400" dirty="0" smtClean="0">
                <a:latin typeface="宋体" panose="02010600030101010101" pitchFamily="2" charset="-122"/>
                <a:ea typeface="宋体" panose="02010600030101010101" pitchFamily="2" charset="-122"/>
              </a:rPr>
              <a:t>查询</a:t>
            </a:r>
            <a:endParaRPr lang="en-US" altLang="zh-CN" sz="2400" dirty="0" smtClean="0">
              <a:latin typeface="宋体" panose="02010600030101010101" pitchFamily="2" charset="-122"/>
              <a:ea typeface="宋体" panose="02010600030101010101" pitchFamily="2" charset="-122"/>
            </a:endParaRPr>
          </a:p>
          <a:p>
            <a:pPr marL="285750" indent="-285750">
              <a:buFont typeface="Wingdings" panose="05000000000000000000" pitchFamily="2" charset="2"/>
              <a:buChar char="ü"/>
            </a:pPr>
            <a:r>
              <a:rPr lang="en-US" altLang="zh-CN" sz="2400" dirty="0" err="1" smtClean="0">
                <a:latin typeface="宋体" panose="02010600030101010101" pitchFamily="2" charset="-122"/>
                <a:ea typeface="宋体" panose="02010600030101010101" pitchFamily="2" charset="-122"/>
              </a:rPr>
              <a:t>multi_match</a:t>
            </a:r>
            <a:r>
              <a:rPr lang="zh-CN" altLang="en-US" sz="2400" dirty="0" smtClean="0">
                <a:latin typeface="宋体" panose="02010600030101010101" pitchFamily="2" charset="-122"/>
                <a:ea typeface="宋体" panose="02010600030101010101" pitchFamily="2" charset="-122"/>
              </a:rPr>
              <a:t>查询</a:t>
            </a:r>
            <a:endParaRPr lang="en-US" altLang="zh-CN" sz="2400" dirty="0" smtClean="0">
              <a:latin typeface="宋体" panose="02010600030101010101" pitchFamily="2" charset="-122"/>
              <a:ea typeface="宋体" panose="02010600030101010101" pitchFamily="2" charset="-122"/>
            </a:endParaRPr>
          </a:p>
          <a:p>
            <a:pPr marL="285750" indent="-28575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范围查询</a:t>
            </a:r>
            <a:endParaRPr lang="en-US" altLang="zh-CN" sz="2400" dirty="0">
              <a:latin typeface="宋体" panose="02010600030101010101" pitchFamily="2" charset="-122"/>
              <a:ea typeface="宋体" panose="02010600030101010101" pitchFamily="2" charset="-122"/>
            </a:endParaRPr>
          </a:p>
          <a:p>
            <a:pPr marL="285750" indent="-285750">
              <a:buFont typeface="Wingdings" panose="05000000000000000000" pitchFamily="2" charset="2"/>
              <a:buChar char="ü"/>
            </a:pPr>
            <a:r>
              <a:rPr lang="en-US" altLang="zh-CN" sz="2400" dirty="0" err="1" smtClean="0">
                <a:latin typeface="宋体" panose="02010600030101010101" pitchFamily="2" charset="-122"/>
                <a:ea typeface="宋体" panose="02010600030101010101" pitchFamily="2" charset="-122"/>
              </a:rPr>
              <a:t>query_string</a:t>
            </a:r>
            <a:r>
              <a:rPr lang="zh-CN" altLang="en-US" sz="2400" dirty="0" smtClean="0">
                <a:latin typeface="宋体" panose="02010600030101010101" pitchFamily="2" charset="-122"/>
                <a:ea typeface="宋体" panose="02010600030101010101" pitchFamily="2" charset="-122"/>
              </a:rPr>
              <a:t>查询</a:t>
            </a:r>
            <a:endParaRPr lang="en-US" altLang="zh-CN" sz="2400" dirty="0">
              <a:latin typeface="宋体" panose="02010600030101010101" pitchFamily="2" charset="-122"/>
              <a:ea typeface="宋体" panose="02010600030101010101" pitchFamily="2" charset="-122"/>
            </a:endParaRPr>
          </a:p>
          <a:p>
            <a:pPr marL="285750" indent="-28575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标识符查询</a:t>
            </a:r>
            <a:endParaRPr lang="en-US" altLang="zh-CN" sz="2400" dirty="0">
              <a:latin typeface="宋体" panose="02010600030101010101" pitchFamily="2" charset="-122"/>
              <a:ea typeface="宋体" panose="02010600030101010101" pitchFamily="2" charset="-122"/>
            </a:endParaRPr>
          </a:p>
          <a:p>
            <a:pPr marL="285750" indent="-28575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前缀</a:t>
            </a:r>
            <a:r>
              <a:rPr lang="zh-CN" altLang="en-US" sz="2400" dirty="0" smtClean="0">
                <a:latin typeface="宋体" panose="02010600030101010101" pitchFamily="2" charset="-122"/>
                <a:ea typeface="宋体" panose="02010600030101010101" pitchFamily="2" charset="-122"/>
              </a:rPr>
              <a:t>查询</a:t>
            </a:r>
            <a:endParaRPr lang="en-US" altLang="zh-CN" sz="2400" dirty="0" smtClean="0">
              <a:latin typeface="宋体" panose="02010600030101010101" pitchFamily="2" charset="-122"/>
              <a:ea typeface="宋体" panose="02010600030101010101" pitchFamily="2" charset="-122"/>
            </a:endParaRPr>
          </a:p>
          <a:p>
            <a:pPr marL="285750" indent="-285750">
              <a:buFont typeface="Wingdings" panose="05000000000000000000" pitchFamily="2" charset="2"/>
              <a:buChar char="ü"/>
            </a:pPr>
            <a:r>
              <a:rPr lang="en-US" altLang="zh-CN" sz="2400" dirty="0" err="1" smtClean="0">
                <a:latin typeface="宋体" panose="02010600030101010101" pitchFamily="2" charset="-122"/>
                <a:ea typeface="宋体" panose="02010600030101010101" pitchFamily="2" charset="-122"/>
              </a:rPr>
              <a:t>script_fields</a:t>
            </a:r>
            <a:r>
              <a:rPr lang="zh-CN" altLang="en-US" sz="2400" dirty="0" smtClean="0">
                <a:latin typeface="宋体" panose="02010600030101010101" pitchFamily="2" charset="-122"/>
                <a:ea typeface="宋体" panose="02010600030101010101" pitchFamily="2" charset="-122"/>
              </a:rPr>
              <a:t>查询</a:t>
            </a:r>
            <a:endParaRPr lang="en-US" altLang="zh-CN" sz="2400" dirty="0">
              <a:latin typeface="宋体" panose="02010600030101010101" pitchFamily="2" charset="-122"/>
              <a:ea typeface="宋体" panose="02010600030101010101" pitchFamily="2" charset="-122"/>
            </a:endParaRPr>
          </a:p>
          <a:p>
            <a:pPr marL="285750" indent="-285750">
              <a:buFont typeface="Wingdings" panose="05000000000000000000" pitchFamily="2" charset="2"/>
              <a:buChar char="ü"/>
            </a:pPr>
            <a:r>
              <a:rPr lang="en-US" altLang="zh-CN" sz="2400" dirty="0">
                <a:latin typeface="宋体" panose="02010600030101010101" pitchFamily="2" charset="-122"/>
                <a:ea typeface="宋体" panose="02010600030101010101" pitchFamily="2" charset="-122"/>
              </a:rPr>
              <a:t>Fuzzy</a:t>
            </a:r>
            <a:r>
              <a:rPr lang="zh-CN" altLang="en-US" sz="2400" dirty="0">
                <a:latin typeface="宋体" panose="02010600030101010101" pitchFamily="2" charset="-122"/>
                <a:ea typeface="宋体" panose="02010600030101010101" pitchFamily="2" charset="-122"/>
              </a:rPr>
              <a:t>查询</a:t>
            </a:r>
            <a:endParaRPr lang="en-US" altLang="zh-CN" sz="2400" dirty="0">
              <a:latin typeface="宋体" panose="02010600030101010101" pitchFamily="2" charset="-122"/>
              <a:ea typeface="宋体" panose="02010600030101010101" pitchFamily="2" charset="-122"/>
            </a:endParaRPr>
          </a:p>
          <a:p>
            <a:pPr marL="285750" indent="-28575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通配符查询</a:t>
            </a:r>
            <a:endParaRPr lang="en-US" altLang="zh-CN" sz="2400" dirty="0">
              <a:latin typeface="宋体" panose="02010600030101010101" pitchFamily="2" charset="-122"/>
              <a:ea typeface="宋体" panose="02010600030101010101" pitchFamily="2" charset="-122"/>
            </a:endParaRPr>
          </a:p>
          <a:p>
            <a:pPr marL="285750" indent="-285750">
              <a:buFont typeface="Wingdings" panose="05000000000000000000" pitchFamily="2" charset="2"/>
              <a:buChar char="ü"/>
            </a:pPr>
            <a:r>
              <a:rPr lang="en-US" altLang="zh-CN" sz="2400" dirty="0" err="1">
                <a:latin typeface="宋体" panose="02010600030101010101" pitchFamily="2" charset="-122"/>
                <a:ea typeface="宋体" panose="02010600030101010101" pitchFamily="2" charset="-122"/>
              </a:rPr>
              <a:t>More_like_this</a:t>
            </a:r>
            <a:r>
              <a:rPr lang="zh-CN" altLang="en-US" sz="2400" dirty="0">
                <a:latin typeface="宋体" panose="02010600030101010101" pitchFamily="2" charset="-122"/>
                <a:ea typeface="宋体" panose="02010600030101010101" pitchFamily="2" charset="-122"/>
              </a:rPr>
              <a:t>查询</a:t>
            </a:r>
            <a:endParaRPr lang="en-US" altLang="zh-CN" sz="2400" dirty="0">
              <a:latin typeface="宋体" panose="02010600030101010101" pitchFamily="2" charset="-122"/>
              <a:ea typeface="宋体" panose="02010600030101010101" pitchFamily="2" charset="-122"/>
            </a:endParaRPr>
          </a:p>
          <a:p>
            <a:pPr marL="285750" indent="-285750">
              <a:buFont typeface="Wingdings" panose="05000000000000000000" pitchFamily="2" charset="2"/>
              <a:buChar char="ü"/>
            </a:pPr>
            <a:r>
              <a:rPr lang="zh-CN" altLang="en-US" sz="2400" dirty="0" smtClean="0">
                <a:latin typeface="宋体" panose="02010600030101010101" pitchFamily="2" charset="-122"/>
                <a:ea typeface="宋体" panose="02010600030101010101" pitchFamily="2" charset="-122"/>
              </a:rPr>
              <a:t>最大</a:t>
            </a:r>
            <a:r>
              <a:rPr lang="zh-CN" altLang="en-US" sz="2400" dirty="0">
                <a:latin typeface="宋体" panose="02010600030101010101" pitchFamily="2" charset="-122"/>
                <a:ea typeface="宋体" panose="02010600030101010101" pitchFamily="2" charset="-122"/>
              </a:rPr>
              <a:t>分查询</a:t>
            </a:r>
            <a:endParaRPr lang="en-US" altLang="zh-CN" sz="2400" dirty="0">
              <a:latin typeface="宋体" panose="02010600030101010101" pitchFamily="2" charset="-122"/>
              <a:ea typeface="宋体" panose="02010600030101010101" pitchFamily="2" charset="-122"/>
            </a:endParaRPr>
          </a:p>
          <a:p>
            <a:pPr marL="285750" indent="-28575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正则表达式查询</a:t>
            </a:r>
          </a:p>
        </p:txBody>
      </p:sp>
    </p:spTree>
    <p:extLst>
      <p:ext uri="{BB962C8B-B14F-4D97-AF65-F5344CB8AC3E}">
        <p14:creationId xmlns:p14="http://schemas.microsoft.com/office/powerpoint/2010/main" val="144722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528" y="32789"/>
            <a:ext cx="9930230" cy="1126050"/>
          </a:xfrm>
        </p:spPr>
        <p:txBody>
          <a:bodyPr>
            <a:normAutofit fontScale="90000"/>
          </a:bodyPr>
          <a:lstStyle/>
          <a:p>
            <a:r>
              <a:rPr lang="en-US" altLang="zh-CN" dirty="0">
                <a:solidFill>
                  <a:schemeClr val="bg1"/>
                </a:solidFill>
              </a:rPr>
              <a:t>2.ES </a:t>
            </a:r>
            <a:r>
              <a:rPr lang="zh-CN" altLang="en-US" dirty="0">
                <a:solidFill>
                  <a:schemeClr val="bg1"/>
                </a:solidFill>
              </a:rPr>
              <a:t>基础一网打尽</a:t>
            </a:r>
            <a:br>
              <a:rPr lang="zh-CN" altLang="en-US" dirty="0">
                <a:solidFill>
                  <a:schemeClr val="bg1"/>
                </a:solidFill>
              </a:rPr>
            </a:br>
            <a:r>
              <a:rPr lang="en-US" altLang="zh-CN" dirty="0">
                <a:solidFill>
                  <a:schemeClr val="tx1"/>
                </a:solidFill>
              </a:rPr>
              <a:t>6</a:t>
            </a:r>
            <a:r>
              <a:rPr lang="en-US" altLang="zh-CN" b="1" dirty="0">
                <a:solidFill>
                  <a:schemeClr val="tx1"/>
                </a:solidFill>
              </a:rPr>
              <a:t>.ES</a:t>
            </a:r>
            <a:r>
              <a:rPr lang="zh-CN" altLang="en-US" b="1" dirty="0">
                <a:solidFill>
                  <a:schemeClr val="tx1"/>
                </a:solidFill>
              </a:rPr>
              <a:t>常用</a:t>
            </a:r>
            <a:r>
              <a:rPr lang="en-US" altLang="zh-CN" b="1" dirty="0">
                <a:solidFill>
                  <a:schemeClr val="tx1"/>
                </a:solidFill>
              </a:rPr>
              <a:t>API</a:t>
            </a:r>
            <a:r>
              <a:rPr lang="en-US" altLang="zh-CN" sz="2400" dirty="0" smtClean="0">
                <a:solidFill>
                  <a:schemeClr val="tx1"/>
                </a:solidFill>
                <a:latin typeface="Arial" panose="020B0604020202020204" pitchFamily="34" charset="0"/>
                <a:cs typeface="Arial" panose="020B0604020202020204" pitchFamily="34" charset="0"/>
              </a:rPr>
              <a:t>——</a:t>
            </a:r>
            <a:r>
              <a:rPr lang="zh-CN" altLang="en-US" sz="2400" dirty="0" smtClean="0">
                <a:solidFill>
                  <a:schemeClr val="tx1"/>
                </a:solidFill>
                <a:latin typeface="Arial" panose="020B0604020202020204" pitchFamily="34" charset="0"/>
                <a:cs typeface="Arial" panose="020B0604020202020204" pitchFamily="34" charset="0"/>
              </a:rPr>
              <a:t>词条查询</a:t>
            </a:r>
            <a:r>
              <a:rPr lang="zh-CN" altLang="en-US" sz="2000" dirty="0"/>
              <a:t/>
            </a:r>
            <a:br>
              <a:rPr lang="zh-CN" altLang="en-US" sz="2000" dirty="0"/>
            </a:br>
            <a:endParaRPr lang="zh-CN" altLang="en-US" sz="2400" dirty="0"/>
          </a:p>
        </p:txBody>
      </p:sp>
      <p:sp>
        <p:nvSpPr>
          <p:cNvPr id="3" name="灯片编号占位符 2"/>
          <p:cNvSpPr>
            <a:spLocks noGrp="1"/>
          </p:cNvSpPr>
          <p:nvPr>
            <p:ph type="sldNum" sz="quarter" idx="12"/>
          </p:nvPr>
        </p:nvSpPr>
        <p:spPr>
          <a:xfrm>
            <a:off x="11031023" y="413252"/>
            <a:ext cx="662354" cy="365125"/>
          </a:xfrm>
        </p:spPr>
        <p:txBody>
          <a:bodyPr/>
          <a:lstStyle/>
          <a:p>
            <a:fld id="{F3481812-CA6E-4CF7-A597-B03BE0D22F0C}" type="slidenum">
              <a:rPr lang="en-GB" smtClean="0"/>
              <a:pPr/>
              <a:t>24</a:t>
            </a:fld>
            <a:endParaRPr lang="en-GB"/>
          </a:p>
        </p:txBody>
      </p:sp>
      <p:sp>
        <p:nvSpPr>
          <p:cNvPr id="12" name="矩形 11"/>
          <p:cNvSpPr/>
          <p:nvPr/>
        </p:nvSpPr>
        <p:spPr>
          <a:xfrm>
            <a:off x="7556553" y="1529030"/>
            <a:ext cx="3805647" cy="4339650"/>
          </a:xfrm>
          <a:prstGeom prst="rect">
            <a:avLst/>
          </a:prstGeom>
        </p:spPr>
        <p:txBody>
          <a:bodyPr wrap="square">
            <a:spAutoFit/>
          </a:bodyPr>
          <a:lstStyle/>
          <a:p>
            <a:r>
              <a:rPr lang="zh-CN" altLang="en-US" sz="1200" dirty="0"/>
              <a:t>{</a:t>
            </a:r>
          </a:p>
          <a:p>
            <a:r>
              <a:rPr lang="zh-CN" altLang="en-US" sz="1200" dirty="0"/>
              <a:t>  "query": {</a:t>
            </a:r>
          </a:p>
          <a:p>
            <a:r>
              <a:rPr lang="zh-CN" altLang="en-US" sz="1200" dirty="0"/>
              <a:t>    "bool": {</a:t>
            </a:r>
          </a:p>
          <a:p>
            <a:r>
              <a:rPr lang="zh-CN" altLang="en-US" sz="1200" dirty="0"/>
              <a:t>      "must": [</a:t>
            </a:r>
          </a:p>
          <a:p>
            <a:r>
              <a:rPr lang="zh-CN" altLang="en-US" sz="1200" dirty="0"/>
              <a:t>        {</a:t>
            </a:r>
          </a:p>
          <a:p>
            <a:r>
              <a:rPr lang="zh-CN" altLang="en-US" sz="1200" dirty="0"/>
              <a:t>          "terms": {</a:t>
            </a:r>
          </a:p>
          <a:p>
            <a:r>
              <a:rPr lang="zh-CN" altLang="en-US" sz="1200" dirty="0"/>
              <a:t>            "author": [</a:t>
            </a:r>
          </a:p>
          <a:p>
            <a:r>
              <a:rPr lang="zh-CN" altLang="en-US" sz="1200" dirty="0"/>
              <a:t>              "四",</a:t>
            </a:r>
          </a:p>
          <a:p>
            <a:r>
              <a:rPr lang="zh-CN" altLang="en-US" sz="1200" dirty="0"/>
              <a:t>              "六"</a:t>
            </a:r>
          </a:p>
          <a:p>
            <a:r>
              <a:rPr lang="zh-CN" altLang="en-US" sz="1200" dirty="0"/>
              <a:t>            ]</a:t>
            </a:r>
          </a:p>
          <a:p>
            <a:r>
              <a:rPr lang="zh-CN" altLang="en-US" sz="1200" dirty="0"/>
              <a:t>          }</a:t>
            </a:r>
          </a:p>
          <a:p>
            <a:r>
              <a:rPr lang="zh-CN" altLang="en-US" sz="1200" dirty="0"/>
              <a:t>        },</a:t>
            </a:r>
          </a:p>
          <a:p>
            <a:r>
              <a:rPr lang="zh-CN" altLang="en-US" sz="1200" dirty="0"/>
              <a:t>        {</a:t>
            </a:r>
          </a:p>
          <a:p>
            <a:r>
              <a:rPr lang="zh-CN" altLang="en-US" sz="1200" dirty="0"/>
              <a:t>          "term": {</a:t>
            </a:r>
          </a:p>
          <a:p>
            <a:r>
              <a:rPr lang="zh-CN" altLang="en-US" sz="1200" dirty="0"/>
              <a:t>            "address": "海淀区"</a:t>
            </a:r>
          </a:p>
          <a:p>
            <a:r>
              <a:rPr lang="zh-CN" altLang="en-US" sz="1200" dirty="0"/>
              <a:t>          }</a:t>
            </a:r>
          </a:p>
          <a:p>
            <a:r>
              <a:rPr lang="zh-CN" altLang="en-US" sz="1200" dirty="0"/>
              <a:t>        }</a:t>
            </a:r>
          </a:p>
          <a:p>
            <a:r>
              <a:rPr lang="zh-CN" altLang="en-US" sz="1200" dirty="0"/>
              <a:t>      ],</a:t>
            </a:r>
          </a:p>
          <a:p>
            <a:r>
              <a:rPr lang="zh-CN" altLang="en-US" sz="1200" dirty="0"/>
              <a:t>      "must_not": [],</a:t>
            </a:r>
          </a:p>
          <a:p>
            <a:r>
              <a:rPr lang="zh-CN" altLang="en-US" sz="1200" dirty="0"/>
              <a:t>      "should": []</a:t>
            </a:r>
          </a:p>
          <a:p>
            <a:r>
              <a:rPr lang="zh-CN" altLang="en-US" sz="1200" dirty="0"/>
              <a:t>    }</a:t>
            </a:r>
          </a:p>
          <a:p>
            <a:r>
              <a:rPr lang="zh-CN" altLang="en-US" sz="1200" dirty="0"/>
              <a:t>  }</a:t>
            </a:r>
          </a:p>
          <a:p>
            <a:r>
              <a:rPr lang="zh-CN" altLang="en-US" sz="1200" dirty="0"/>
              <a:t>}</a:t>
            </a:r>
          </a:p>
        </p:txBody>
      </p:sp>
      <p:sp>
        <p:nvSpPr>
          <p:cNvPr id="4" name="矩形 3"/>
          <p:cNvSpPr/>
          <p:nvPr/>
        </p:nvSpPr>
        <p:spPr>
          <a:xfrm>
            <a:off x="450306" y="1911420"/>
            <a:ext cx="6096000" cy="646331"/>
          </a:xfrm>
          <a:prstGeom prst="rect">
            <a:avLst/>
          </a:prstGeom>
        </p:spPr>
        <p:txBody>
          <a:bodyPr>
            <a:spAutoFit/>
          </a:bodyPr>
          <a:lstStyle/>
          <a:p>
            <a:r>
              <a:rPr lang="en-US" altLang="zh-CN" b="1" dirty="0">
                <a:latin typeface="FZSSJW--GB1-0"/>
              </a:rPr>
              <a:t>Term</a:t>
            </a:r>
            <a:r>
              <a:rPr lang="en-US" altLang="zh-CN" b="1" dirty="0" smtClean="0">
                <a:latin typeface="FZSSJW--GB1-0"/>
              </a:rPr>
              <a:t>:</a:t>
            </a:r>
            <a:r>
              <a:rPr lang="zh-CN" altLang="en-US" dirty="0">
                <a:latin typeface="宋体" panose="02010600030101010101" pitchFamily="2" charset="-122"/>
                <a:ea typeface="宋体" panose="02010600030101010101" pitchFamily="2" charset="-122"/>
              </a:rPr>
              <a:t>代表完全匹配，即不进行分词器分析，文档中必须包含整个搜索的</a:t>
            </a:r>
            <a:r>
              <a:rPr lang="zh-CN" altLang="en-US" dirty="0" smtClean="0">
                <a:latin typeface="宋体" panose="02010600030101010101" pitchFamily="2" charset="-122"/>
                <a:ea typeface="宋体" panose="02010600030101010101" pitchFamily="2" charset="-122"/>
              </a:rPr>
              <a:t>词汇</a:t>
            </a:r>
            <a:r>
              <a:rPr lang="en-US" altLang="zh-CN" dirty="0" smtClean="0">
                <a:latin typeface="宋体" panose="02010600030101010101" pitchFamily="2" charset="-122"/>
                <a:ea typeface="宋体" panose="02010600030101010101" pitchFamily="2" charset="-122"/>
              </a:rPr>
              <a:t>.</a:t>
            </a:r>
            <a:r>
              <a:rPr lang="zh-CN" altLang="en-US" sz="1200" dirty="0" smtClean="0">
                <a:latin typeface="宋体" panose="02010600030101010101" pitchFamily="2" charset="-122"/>
                <a:ea typeface="宋体" panose="02010600030101010101" pitchFamily="2" charset="-122"/>
              </a:rPr>
              <a:t>所以搜索</a:t>
            </a:r>
            <a:r>
              <a:rPr lang="zh-CN" altLang="en-US" sz="1200" dirty="0">
                <a:latin typeface="宋体" panose="02010600030101010101" pitchFamily="2" charset="-122"/>
                <a:ea typeface="宋体" panose="02010600030101010101" pitchFamily="2" charset="-122"/>
              </a:rPr>
              <a:t>作者</a:t>
            </a:r>
            <a:r>
              <a:rPr lang="zh-CN" altLang="en-US" sz="1200" dirty="0" smtClean="0">
                <a:latin typeface="宋体" panose="02010600030101010101" pitchFamily="2" charset="-122"/>
                <a:ea typeface="宋体" panose="02010600030101010101" pitchFamily="2" charset="-122"/>
              </a:rPr>
              <a:t>等于</a:t>
            </a:r>
            <a:r>
              <a:rPr lang="en-US" altLang="zh-CN" sz="1200" dirty="0" smtClean="0">
                <a:latin typeface="宋体" panose="02010600030101010101" pitchFamily="2" charset="-122"/>
                <a:ea typeface="宋体" panose="02010600030101010101" pitchFamily="2" charset="-122"/>
              </a:rPr>
              <a:t>”</a:t>
            </a:r>
            <a:r>
              <a:rPr lang="zh-CN" altLang="en-US" sz="1200" dirty="0" smtClean="0">
                <a:latin typeface="宋体" panose="02010600030101010101" pitchFamily="2" charset="-122"/>
                <a:ea typeface="宋体" panose="02010600030101010101" pitchFamily="2" charset="-122"/>
              </a:rPr>
              <a:t>李四</a:t>
            </a:r>
            <a:r>
              <a:rPr lang="en-US" altLang="zh-CN" sz="1200" dirty="0" smtClean="0">
                <a:latin typeface="宋体" panose="02010600030101010101" pitchFamily="2" charset="-122"/>
                <a:ea typeface="宋体" panose="02010600030101010101" pitchFamily="2" charset="-122"/>
              </a:rPr>
              <a:t>”</a:t>
            </a:r>
            <a:r>
              <a:rPr lang="zh-CN" altLang="en-US" sz="1200" dirty="0" smtClean="0">
                <a:latin typeface="宋体" panose="02010600030101010101" pitchFamily="2" charset="-122"/>
                <a:ea typeface="宋体" panose="02010600030101010101" pitchFamily="2" charset="-122"/>
              </a:rPr>
              <a:t>是搜不出来的。</a:t>
            </a:r>
            <a:endParaRPr lang="en-US" altLang="zh-CN" sz="1200" dirty="0">
              <a:latin typeface="宋体" panose="02010600030101010101" pitchFamily="2" charset="-122"/>
              <a:ea typeface="宋体" panose="02010600030101010101" pitchFamily="2" charset="-122"/>
            </a:endParaRPr>
          </a:p>
        </p:txBody>
      </p:sp>
      <p:sp>
        <p:nvSpPr>
          <p:cNvPr id="5" name="矩形 4"/>
          <p:cNvSpPr/>
          <p:nvPr/>
        </p:nvSpPr>
        <p:spPr>
          <a:xfrm>
            <a:off x="450306" y="3587331"/>
            <a:ext cx="6096000" cy="923330"/>
          </a:xfrm>
          <a:prstGeom prst="rect">
            <a:avLst/>
          </a:prstGeom>
        </p:spPr>
        <p:txBody>
          <a:bodyPr>
            <a:spAutoFit/>
          </a:bodyPr>
          <a:lstStyle/>
          <a:p>
            <a:r>
              <a:rPr lang="en-US" altLang="zh-CN" b="1" dirty="0"/>
              <a:t>Terms</a:t>
            </a:r>
            <a:r>
              <a:rPr lang="en-US" altLang="zh-CN" dirty="0"/>
              <a:t>:</a:t>
            </a:r>
            <a:r>
              <a:rPr lang="zh-CN" altLang="en-US" dirty="0">
                <a:latin typeface="宋体" panose="02010600030101010101" pitchFamily="2" charset="-122"/>
                <a:ea typeface="宋体" panose="02010600030101010101" pitchFamily="2" charset="-122"/>
              </a:rPr>
              <a:t>多词条查询允许匹配那些在内容中含有某些词条的文档。词条查询允许匹配单个未经分析</a:t>
            </a:r>
            <a:r>
              <a:rPr lang="zh-CN" altLang="en-US" dirty="0" smtClean="0">
                <a:latin typeface="宋体" panose="02010600030101010101" pitchFamily="2" charset="-122"/>
                <a:ea typeface="宋体" panose="02010600030101010101" pitchFamily="2" charset="-122"/>
              </a:rPr>
              <a:t>的词条</a:t>
            </a:r>
            <a:r>
              <a:rPr lang="zh-CN" altLang="en-US" dirty="0">
                <a:latin typeface="宋体" panose="02010600030101010101" pitchFamily="2" charset="-122"/>
                <a:ea typeface="宋体" panose="02010600030101010101" pitchFamily="2" charset="-122"/>
              </a:rPr>
              <a:t>，多词条查询可以用来匹配多个这样的词条</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76193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528" y="32789"/>
            <a:ext cx="9930230" cy="1126050"/>
          </a:xfrm>
        </p:spPr>
        <p:txBody>
          <a:bodyPr>
            <a:normAutofit fontScale="90000"/>
          </a:bodyPr>
          <a:lstStyle/>
          <a:p>
            <a:r>
              <a:rPr lang="en-US" altLang="zh-CN" dirty="0">
                <a:solidFill>
                  <a:schemeClr val="bg1"/>
                </a:solidFill>
              </a:rPr>
              <a:t>2.ES </a:t>
            </a:r>
            <a:r>
              <a:rPr lang="zh-CN" altLang="en-US" dirty="0">
                <a:solidFill>
                  <a:schemeClr val="bg1"/>
                </a:solidFill>
              </a:rPr>
              <a:t>基础一网打尽</a:t>
            </a:r>
            <a:br>
              <a:rPr lang="zh-CN" altLang="en-US" dirty="0">
                <a:solidFill>
                  <a:schemeClr val="bg1"/>
                </a:solidFill>
              </a:rPr>
            </a:br>
            <a:r>
              <a:rPr lang="en-US" altLang="zh-CN" dirty="0">
                <a:solidFill>
                  <a:schemeClr val="tx1"/>
                </a:solidFill>
              </a:rPr>
              <a:t>6</a:t>
            </a:r>
            <a:r>
              <a:rPr lang="en-US" altLang="zh-CN" b="1" dirty="0">
                <a:solidFill>
                  <a:schemeClr val="tx1"/>
                </a:solidFill>
              </a:rPr>
              <a:t>.ES</a:t>
            </a:r>
            <a:r>
              <a:rPr lang="zh-CN" altLang="en-US" b="1" dirty="0">
                <a:solidFill>
                  <a:schemeClr val="tx1"/>
                </a:solidFill>
              </a:rPr>
              <a:t>常用</a:t>
            </a:r>
            <a:r>
              <a:rPr lang="en-US" altLang="zh-CN" b="1" dirty="0">
                <a:solidFill>
                  <a:schemeClr val="tx1"/>
                </a:solidFill>
              </a:rPr>
              <a:t>API</a:t>
            </a:r>
            <a:r>
              <a:rPr lang="en-US" altLang="zh-CN" sz="2400" dirty="0" smtClean="0">
                <a:solidFill>
                  <a:schemeClr val="tx1"/>
                </a:solidFill>
                <a:latin typeface="Arial" panose="020B0604020202020204" pitchFamily="34" charset="0"/>
                <a:cs typeface="Arial" panose="020B0604020202020204" pitchFamily="34" charset="0"/>
              </a:rPr>
              <a:t>——</a:t>
            </a:r>
            <a:r>
              <a:rPr lang="zh-CN" altLang="en-US" sz="2400" dirty="0" smtClean="0">
                <a:solidFill>
                  <a:schemeClr val="tx1"/>
                </a:solidFill>
                <a:latin typeface="Arial" panose="020B0604020202020204" pitchFamily="34" charset="0"/>
                <a:cs typeface="Arial" panose="020B0604020202020204" pitchFamily="34" charset="0"/>
              </a:rPr>
              <a:t>所有查询</a:t>
            </a:r>
            <a:r>
              <a:rPr lang="zh-CN" altLang="en-US" sz="2000" dirty="0"/>
              <a:t/>
            </a:r>
            <a:br>
              <a:rPr lang="zh-CN" altLang="en-US" sz="2000" dirty="0"/>
            </a:br>
            <a:endParaRPr lang="zh-CN" altLang="en-US" sz="2400" dirty="0"/>
          </a:p>
        </p:txBody>
      </p:sp>
      <p:sp>
        <p:nvSpPr>
          <p:cNvPr id="3" name="灯片编号占位符 2"/>
          <p:cNvSpPr>
            <a:spLocks noGrp="1"/>
          </p:cNvSpPr>
          <p:nvPr>
            <p:ph type="sldNum" sz="quarter" idx="12"/>
          </p:nvPr>
        </p:nvSpPr>
        <p:spPr>
          <a:xfrm>
            <a:off x="11031023" y="413252"/>
            <a:ext cx="662354" cy="365125"/>
          </a:xfrm>
        </p:spPr>
        <p:txBody>
          <a:bodyPr/>
          <a:lstStyle/>
          <a:p>
            <a:fld id="{F3481812-CA6E-4CF7-A597-B03BE0D22F0C}" type="slidenum">
              <a:rPr lang="en-GB" smtClean="0"/>
              <a:pPr/>
              <a:t>25</a:t>
            </a:fld>
            <a:endParaRPr lang="en-GB"/>
          </a:p>
        </p:txBody>
      </p:sp>
      <p:sp>
        <p:nvSpPr>
          <p:cNvPr id="13" name="矩形 12"/>
          <p:cNvSpPr/>
          <p:nvPr/>
        </p:nvSpPr>
        <p:spPr>
          <a:xfrm>
            <a:off x="482600" y="2671231"/>
            <a:ext cx="3583546" cy="1477328"/>
          </a:xfrm>
          <a:prstGeom prst="rect">
            <a:avLst/>
          </a:prstGeom>
        </p:spPr>
        <p:txBody>
          <a:bodyPr wrap="square">
            <a:spAutoFit/>
          </a:bodyPr>
          <a:lstStyle/>
          <a:p>
            <a:r>
              <a:rPr lang="en-US" altLang="zh-CN" dirty="0">
                <a:latin typeface="Courier"/>
              </a:rPr>
              <a:t>{</a:t>
            </a:r>
          </a:p>
          <a:p>
            <a:r>
              <a:rPr lang="en-US" altLang="zh-CN" dirty="0">
                <a:latin typeface="Courier"/>
              </a:rPr>
              <a:t>"query" : {</a:t>
            </a:r>
          </a:p>
          <a:p>
            <a:r>
              <a:rPr lang="en-US" altLang="zh-CN" dirty="0">
                <a:latin typeface="Courier"/>
              </a:rPr>
              <a:t>"</a:t>
            </a:r>
            <a:r>
              <a:rPr lang="en-US" altLang="zh-CN" dirty="0" err="1">
                <a:latin typeface="Courier"/>
              </a:rPr>
              <a:t>match_all</a:t>
            </a:r>
            <a:r>
              <a:rPr lang="en-US" altLang="zh-CN" dirty="0">
                <a:latin typeface="Courier"/>
              </a:rPr>
              <a:t>" : {}</a:t>
            </a:r>
          </a:p>
          <a:p>
            <a:r>
              <a:rPr lang="en-US" altLang="zh-CN" dirty="0">
                <a:latin typeface="Courier"/>
              </a:rPr>
              <a:t>}</a:t>
            </a:r>
          </a:p>
          <a:p>
            <a:r>
              <a:rPr lang="en-US" altLang="zh-CN" dirty="0">
                <a:latin typeface="Courier"/>
              </a:rPr>
              <a:t>}</a:t>
            </a:r>
            <a:endParaRPr lang="zh-CN" altLang="en-US" dirty="0"/>
          </a:p>
        </p:txBody>
      </p:sp>
      <p:sp>
        <p:nvSpPr>
          <p:cNvPr id="5" name="矩形 4"/>
          <p:cNvSpPr/>
          <p:nvPr/>
        </p:nvSpPr>
        <p:spPr>
          <a:xfrm>
            <a:off x="482599" y="1416735"/>
            <a:ext cx="10548423" cy="369332"/>
          </a:xfrm>
          <a:prstGeom prst="rect">
            <a:avLst/>
          </a:prstGeom>
        </p:spPr>
        <p:txBody>
          <a:bodyPr wrap="square">
            <a:spAutoFit/>
          </a:bodyPr>
          <a:lstStyle/>
          <a:p>
            <a:r>
              <a:rPr lang="en-US" altLang="zh-CN" sz="1600" b="1" dirty="0" err="1" smtClean="0">
                <a:latin typeface="Courier"/>
              </a:rPr>
              <a:t>match_all</a:t>
            </a:r>
            <a:r>
              <a:rPr lang="zh-CN" altLang="en-US" sz="1600" b="1" dirty="0" smtClean="0">
                <a:latin typeface="Courier"/>
              </a:rPr>
              <a:t>：</a:t>
            </a:r>
            <a:r>
              <a:rPr lang="zh-CN" altLang="en-US" dirty="0" smtClean="0">
                <a:latin typeface="FZSSJW--GB1-0"/>
              </a:rPr>
              <a:t>它</a:t>
            </a:r>
            <a:r>
              <a:rPr lang="zh-CN" altLang="en-US" dirty="0">
                <a:latin typeface="FZSSJW--GB1-0"/>
              </a:rPr>
              <a:t>使我们能够匹配索引中的所有文件</a:t>
            </a:r>
            <a:endParaRPr lang="zh-CN" altLang="en-US" dirty="0"/>
          </a:p>
        </p:txBody>
      </p:sp>
    </p:spTree>
    <p:extLst>
      <p:ext uri="{BB962C8B-B14F-4D97-AF65-F5344CB8AC3E}">
        <p14:creationId xmlns:p14="http://schemas.microsoft.com/office/powerpoint/2010/main" val="1473560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528" y="32789"/>
            <a:ext cx="9930230" cy="1126050"/>
          </a:xfrm>
        </p:spPr>
        <p:txBody>
          <a:bodyPr>
            <a:normAutofit fontScale="90000"/>
          </a:bodyPr>
          <a:lstStyle/>
          <a:p>
            <a:r>
              <a:rPr lang="en-US" altLang="zh-CN" dirty="0">
                <a:solidFill>
                  <a:schemeClr val="bg1"/>
                </a:solidFill>
              </a:rPr>
              <a:t>2.ES </a:t>
            </a:r>
            <a:r>
              <a:rPr lang="zh-CN" altLang="en-US" dirty="0">
                <a:solidFill>
                  <a:schemeClr val="bg1"/>
                </a:solidFill>
              </a:rPr>
              <a:t>基础一网打尽</a:t>
            </a:r>
            <a:br>
              <a:rPr lang="zh-CN" altLang="en-US" dirty="0">
                <a:solidFill>
                  <a:schemeClr val="bg1"/>
                </a:solidFill>
              </a:rPr>
            </a:br>
            <a:r>
              <a:rPr lang="en-US" altLang="zh-CN" dirty="0">
                <a:solidFill>
                  <a:schemeClr val="tx1"/>
                </a:solidFill>
              </a:rPr>
              <a:t>6</a:t>
            </a:r>
            <a:r>
              <a:rPr lang="en-US" altLang="zh-CN" b="1" dirty="0">
                <a:solidFill>
                  <a:schemeClr val="tx1"/>
                </a:solidFill>
              </a:rPr>
              <a:t>.ES</a:t>
            </a:r>
            <a:r>
              <a:rPr lang="zh-CN" altLang="en-US" b="1" dirty="0">
                <a:solidFill>
                  <a:schemeClr val="tx1"/>
                </a:solidFill>
              </a:rPr>
              <a:t>常用</a:t>
            </a:r>
            <a:r>
              <a:rPr lang="en-US" altLang="zh-CN" b="1" dirty="0">
                <a:solidFill>
                  <a:schemeClr val="tx1"/>
                </a:solidFill>
              </a:rPr>
              <a:t>API</a:t>
            </a:r>
            <a:r>
              <a:rPr lang="en-US" altLang="zh-CN" sz="2400" dirty="0" smtClean="0">
                <a:solidFill>
                  <a:schemeClr val="tx1"/>
                </a:solidFill>
                <a:latin typeface="Arial" panose="020B0604020202020204" pitchFamily="34" charset="0"/>
                <a:cs typeface="Arial" panose="020B0604020202020204" pitchFamily="34" charset="0"/>
              </a:rPr>
              <a:t>——match</a:t>
            </a:r>
            <a:r>
              <a:rPr lang="zh-CN" altLang="en-US" sz="2400" dirty="0" smtClean="0">
                <a:solidFill>
                  <a:schemeClr val="tx1"/>
                </a:solidFill>
                <a:latin typeface="Arial" panose="020B0604020202020204" pitchFamily="34" charset="0"/>
                <a:cs typeface="Arial" panose="020B0604020202020204" pitchFamily="34" charset="0"/>
              </a:rPr>
              <a:t>查询</a:t>
            </a:r>
            <a:r>
              <a:rPr lang="zh-CN" altLang="en-US" sz="2000" dirty="0"/>
              <a:t/>
            </a:r>
            <a:br>
              <a:rPr lang="zh-CN" altLang="en-US" sz="2000" dirty="0"/>
            </a:br>
            <a:endParaRPr lang="zh-CN" altLang="en-US" sz="2400" dirty="0"/>
          </a:p>
        </p:txBody>
      </p:sp>
      <p:sp>
        <p:nvSpPr>
          <p:cNvPr id="3" name="灯片编号占位符 2"/>
          <p:cNvSpPr>
            <a:spLocks noGrp="1"/>
          </p:cNvSpPr>
          <p:nvPr>
            <p:ph type="sldNum" sz="quarter" idx="12"/>
          </p:nvPr>
        </p:nvSpPr>
        <p:spPr>
          <a:xfrm>
            <a:off x="11031023" y="413252"/>
            <a:ext cx="662354" cy="365125"/>
          </a:xfrm>
        </p:spPr>
        <p:txBody>
          <a:bodyPr/>
          <a:lstStyle/>
          <a:p>
            <a:fld id="{F3481812-CA6E-4CF7-A597-B03BE0D22F0C}" type="slidenum">
              <a:rPr lang="en-GB" smtClean="0"/>
              <a:pPr/>
              <a:t>26</a:t>
            </a:fld>
            <a:endParaRPr lang="en-GB"/>
          </a:p>
        </p:txBody>
      </p:sp>
      <p:sp>
        <p:nvSpPr>
          <p:cNvPr id="5" name="矩形 4"/>
          <p:cNvSpPr/>
          <p:nvPr/>
        </p:nvSpPr>
        <p:spPr>
          <a:xfrm>
            <a:off x="657528" y="2324438"/>
            <a:ext cx="6096000" cy="2031325"/>
          </a:xfrm>
          <a:prstGeom prst="rect">
            <a:avLst/>
          </a:prstGeom>
        </p:spPr>
        <p:txBody>
          <a:bodyPr>
            <a:spAutoFit/>
          </a:bodyPr>
          <a:lstStyle/>
          <a:p>
            <a:r>
              <a:rPr lang="zh-CN" altLang="en-US" dirty="0"/>
              <a:t>{</a:t>
            </a:r>
          </a:p>
          <a:p>
            <a:r>
              <a:rPr lang="zh-CN" altLang="en-US" dirty="0"/>
              <a:t>  "query": {</a:t>
            </a:r>
          </a:p>
          <a:p>
            <a:r>
              <a:rPr lang="zh-CN" altLang="en-US" dirty="0"/>
              <a:t>    "match": {</a:t>
            </a:r>
          </a:p>
          <a:p>
            <a:r>
              <a:rPr lang="zh-CN" altLang="en-US" dirty="0"/>
              <a:t>      "author": "四 五 八"</a:t>
            </a:r>
          </a:p>
          <a:p>
            <a:r>
              <a:rPr lang="zh-CN" altLang="en-US" dirty="0"/>
              <a:t>    }</a:t>
            </a:r>
          </a:p>
          <a:p>
            <a:r>
              <a:rPr lang="zh-CN" altLang="en-US" dirty="0"/>
              <a:t>  }</a:t>
            </a:r>
          </a:p>
          <a:p>
            <a:r>
              <a:rPr lang="zh-CN" altLang="en-US" dirty="0"/>
              <a:t>}</a:t>
            </a:r>
          </a:p>
        </p:txBody>
      </p:sp>
      <p:sp>
        <p:nvSpPr>
          <p:cNvPr id="6" name="矩形 5"/>
          <p:cNvSpPr/>
          <p:nvPr/>
        </p:nvSpPr>
        <p:spPr>
          <a:xfrm>
            <a:off x="520700" y="1213009"/>
            <a:ext cx="10067058" cy="646331"/>
          </a:xfrm>
          <a:prstGeom prst="rect">
            <a:avLst/>
          </a:prstGeom>
        </p:spPr>
        <p:txBody>
          <a:bodyPr wrap="square">
            <a:spAutoFit/>
          </a:bodyPr>
          <a:lstStyle/>
          <a:p>
            <a:r>
              <a:rPr lang="en-US" altLang="zh-CN" sz="1600" b="1" dirty="0" smtClean="0">
                <a:latin typeface="Courier"/>
              </a:rPr>
              <a:t>match</a:t>
            </a:r>
            <a:r>
              <a:rPr lang="zh-CN" altLang="en-US" b="1" dirty="0" smtClean="0">
                <a:latin typeface="FZSSJW--GB1-0"/>
              </a:rPr>
              <a:t>：</a:t>
            </a:r>
            <a:r>
              <a:rPr lang="en-US" altLang="zh-CN" dirty="0" err="1" smtClean="0">
                <a:latin typeface="TimesNewRoman"/>
              </a:rPr>
              <a:t>Elasticsearch</a:t>
            </a:r>
            <a:r>
              <a:rPr lang="zh-CN" altLang="en-US" dirty="0">
                <a:latin typeface="FZSSJW--GB1-0"/>
              </a:rPr>
              <a:t>将对一个字段选择合适的分析器，所以可以确定，传给</a:t>
            </a:r>
            <a:r>
              <a:rPr lang="en-US" altLang="zh-CN" sz="1600" dirty="0">
                <a:latin typeface="Courier"/>
              </a:rPr>
              <a:t>match</a:t>
            </a:r>
            <a:r>
              <a:rPr lang="zh-CN" altLang="en-US" dirty="0">
                <a:latin typeface="FZSSJW--GB1-0"/>
              </a:rPr>
              <a:t>查询的词条将被</a:t>
            </a:r>
            <a:r>
              <a:rPr lang="zh-CN" altLang="en-US" dirty="0" smtClean="0">
                <a:latin typeface="FZSSJW--GB1-0"/>
              </a:rPr>
              <a:t>建立</a:t>
            </a:r>
            <a:r>
              <a:rPr lang="zh-CN" altLang="en-US" dirty="0">
                <a:latin typeface="FZSSJW--GB1-0"/>
              </a:rPr>
              <a:t>索引时相同的分析器处理</a:t>
            </a:r>
            <a:endParaRPr lang="zh-CN" altLang="en-US" dirty="0"/>
          </a:p>
        </p:txBody>
      </p:sp>
    </p:spTree>
    <p:extLst>
      <p:ext uri="{BB962C8B-B14F-4D97-AF65-F5344CB8AC3E}">
        <p14:creationId xmlns:p14="http://schemas.microsoft.com/office/powerpoint/2010/main" val="3130104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528" y="32789"/>
            <a:ext cx="9930230" cy="1126050"/>
          </a:xfrm>
        </p:spPr>
        <p:txBody>
          <a:bodyPr>
            <a:normAutofit fontScale="90000"/>
          </a:bodyPr>
          <a:lstStyle/>
          <a:p>
            <a:r>
              <a:rPr lang="en-US" altLang="zh-CN" dirty="0">
                <a:solidFill>
                  <a:schemeClr val="bg1"/>
                </a:solidFill>
              </a:rPr>
              <a:t>2.ES </a:t>
            </a:r>
            <a:r>
              <a:rPr lang="zh-CN" altLang="en-US" dirty="0">
                <a:solidFill>
                  <a:schemeClr val="bg1"/>
                </a:solidFill>
              </a:rPr>
              <a:t>基础一网打尽</a:t>
            </a:r>
            <a:br>
              <a:rPr lang="zh-CN" altLang="en-US" dirty="0">
                <a:solidFill>
                  <a:schemeClr val="bg1"/>
                </a:solidFill>
              </a:rPr>
            </a:br>
            <a:r>
              <a:rPr lang="en-US" altLang="zh-CN" dirty="0">
                <a:solidFill>
                  <a:schemeClr val="tx1"/>
                </a:solidFill>
              </a:rPr>
              <a:t>6</a:t>
            </a:r>
            <a:r>
              <a:rPr lang="en-US" altLang="zh-CN" b="1" dirty="0">
                <a:solidFill>
                  <a:schemeClr val="tx1"/>
                </a:solidFill>
              </a:rPr>
              <a:t>.ES</a:t>
            </a:r>
            <a:r>
              <a:rPr lang="zh-CN" altLang="en-US" b="1" dirty="0">
                <a:solidFill>
                  <a:schemeClr val="tx1"/>
                </a:solidFill>
              </a:rPr>
              <a:t>常用</a:t>
            </a:r>
            <a:r>
              <a:rPr lang="en-US" altLang="zh-CN" b="1" dirty="0">
                <a:solidFill>
                  <a:schemeClr val="tx1"/>
                </a:solidFill>
              </a:rPr>
              <a:t>API</a:t>
            </a:r>
            <a:r>
              <a:rPr lang="en-US" altLang="zh-CN" sz="2400" dirty="0" smtClean="0">
                <a:solidFill>
                  <a:schemeClr val="tx1"/>
                </a:solidFill>
                <a:latin typeface="Arial" panose="020B0604020202020204" pitchFamily="34" charset="0"/>
                <a:cs typeface="Arial" panose="020B0604020202020204" pitchFamily="34" charset="0"/>
              </a:rPr>
              <a:t>——multi-match</a:t>
            </a:r>
            <a:r>
              <a:rPr lang="zh-CN" altLang="en-US" sz="2400" dirty="0" smtClean="0">
                <a:solidFill>
                  <a:schemeClr val="tx1"/>
                </a:solidFill>
                <a:latin typeface="Arial" panose="020B0604020202020204" pitchFamily="34" charset="0"/>
                <a:cs typeface="Arial" panose="020B0604020202020204" pitchFamily="34" charset="0"/>
              </a:rPr>
              <a:t>查询</a:t>
            </a:r>
            <a:r>
              <a:rPr lang="zh-CN" altLang="en-US" sz="2000" dirty="0"/>
              <a:t/>
            </a:r>
            <a:br>
              <a:rPr lang="zh-CN" altLang="en-US" sz="2000" dirty="0"/>
            </a:br>
            <a:endParaRPr lang="zh-CN" altLang="en-US" sz="2400" dirty="0"/>
          </a:p>
        </p:txBody>
      </p:sp>
      <p:sp>
        <p:nvSpPr>
          <p:cNvPr id="3" name="灯片编号占位符 2"/>
          <p:cNvSpPr>
            <a:spLocks noGrp="1"/>
          </p:cNvSpPr>
          <p:nvPr>
            <p:ph type="sldNum" sz="quarter" idx="12"/>
          </p:nvPr>
        </p:nvSpPr>
        <p:spPr>
          <a:xfrm>
            <a:off x="11031023" y="413252"/>
            <a:ext cx="662354" cy="365125"/>
          </a:xfrm>
        </p:spPr>
        <p:txBody>
          <a:bodyPr/>
          <a:lstStyle/>
          <a:p>
            <a:fld id="{F3481812-CA6E-4CF7-A597-B03BE0D22F0C}" type="slidenum">
              <a:rPr lang="en-GB" smtClean="0"/>
              <a:pPr/>
              <a:t>27</a:t>
            </a:fld>
            <a:endParaRPr lang="en-GB"/>
          </a:p>
        </p:txBody>
      </p:sp>
      <p:sp>
        <p:nvSpPr>
          <p:cNvPr id="4" name="矩形 3"/>
          <p:cNvSpPr/>
          <p:nvPr/>
        </p:nvSpPr>
        <p:spPr>
          <a:xfrm>
            <a:off x="1097281" y="1984642"/>
            <a:ext cx="6096000" cy="3139321"/>
          </a:xfrm>
          <a:prstGeom prst="rect">
            <a:avLst/>
          </a:prstGeom>
        </p:spPr>
        <p:txBody>
          <a:bodyPr>
            <a:spAutoFit/>
          </a:bodyPr>
          <a:lstStyle/>
          <a:p>
            <a:r>
              <a:rPr lang="zh-CN" altLang="en-US" dirty="0"/>
              <a:t>{</a:t>
            </a:r>
          </a:p>
          <a:p>
            <a:r>
              <a:rPr lang="zh-CN" altLang="en-US" dirty="0"/>
              <a:t>  "query": {</a:t>
            </a:r>
          </a:p>
          <a:p>
            <a:r>
              <a:rPr lang="zh-CN" altLang="en-US" dirty="0"/>
              <a:t>    "multi_match": {</a:t>
            </a:r>
          </a:p>
          <a:p>
            <a:r>
              <a:rPr lang="zh-CN" altLang="en-US" dirty="0"/>
              <a:t>      </a:t>
            </a:r>
            <a:r>
              <a:rPr lang="zh-CN" altLang="en-US" dirty="0" smtClean="0"/>
              <a:t>“query”: “新 五 六",</a:t>
            </a:r>
            <a:endParaRPr lang="zh-CN" altLang="en-US" dirty="0"/>
          </a:p>
          <a:p>
            <a:r>
              <a:rPr lang="zh-CN" altLang="en-US" dirty="0"/>
              <a:t>      "fields": [</a:t>
            </a:r>
          </a:p>
          <a:p>
            <a:r>
              <a:rPr lang="zh-CN" altLang="en-US" dirty="0"/>
              <a:t>        "author",</a:t>
            </a:r>
          </a:p>
          <a:p>
            <a:r>
              <a:rPr lang="zh-CN" altLang="en-US" dirty="0"/>
              <a:t>        "content"</a:t>
            </a:r>
          </a:p>
          <a:p>
            <a:r>
              <a:rPr lang="zh-CN" altLang="en-US" dirty="0"/>
              <a:t>      ]</a:t>
            </a:r>
          </a:p>
          <a:p>
            <a:r>
              <a:rPr lang="zh-CN" altLang="en-US" dirty="0"/>
              <a:t>    }</a:t>
            </a:r>
          </a:p>
          <a:p>
            <a:r>
              <a:rPr lang="zh-CN" altLang="en-US" dirty="0"/>
              <a:t>  }</a:t>
            </a:r>
          </a:p>
          <a:p>
            <a:r>
              <a:rPr lang="zh-CN" altLang="en-US" dirty="0"/>
              <a:t>}</a:t>
            </a:r>
          </a:p>
        </p:txBody>
      </p:sp>
      <p:sp>
        <p:nvSpPr>
          <p:cNvPr id="6" name="矩形 5"/>
          <p:cNvSpPr/>
          <p:nvPr/>
        </p:nvSpPr>
        <p:spPr>
          <a:xfrm>
            <a:off x="1010194" y="1248575"/>
            <a:ext cx="10178506" cy="646331"/>
          </a:xfrm>
          <a:prstGeom prst="rect">
            <a:avLst/>
          </a:prstGeom>
        </p:spPr>
        <p:txBody>
          <a:bodyPr wrap="square">
            <a:spAutoFit/>
          </a:bodyPr>
          <a:lstStyle/>
          <a:p>
            <a:r>
              <a:rPr lang="en-US" altLang="zh-CN" sz="1600" dirty="0" err="1">
                <a:latin typeface="Courier"/>
              </a:rPr>
              <a:t>multi_match</a:t>
            </a:r>
            <a:r>
              <a:rPr lang="zh-CN" altLang="en-US" dirty="0">
                <a:latin typeface="FZSSJW--GB1-0"/>
              </a:rPr>
              <a:t>查询和</a:t>
            </a:r>
            <a:r>
              <a:rPr lang="en-US" altLang="zh-CN" sz="1600" dirty="0">
                <a:latin typeface="Courier"/>
              </a:rPr>
              <a:t>match</a:t>
            </a:r>
            <a:r>
              <a:rPr lang="zh-CN" altLang="en-US" dirty="0">
                <a:latin typeface="FZSSJW--GB1-0"/>
              </a:rPr>
              <a:t>查询一样，不同的是它不是针对单个字段，而是可以</a:t>
            </a:r>
            <a:r>
              <a:rPr lang="zh-CN" altLang="en-US" dirty="0" smtClean="0">
                <a:latin typeface="FZSSJW--GB1-0"/>
              </a:rPr>
              <a:t>通过</a:t>
            </a:r>
            <a:r>
              <a:rPr lang="en-US" altLang="zh-CN" sz="1600" dirty="0" smtClean="0">
                <a:latin typeface="Courier"/>
              </a:rPr>
              <a:t>fields</a:t>
            </a:r>
            <a:r>
              <a:rPr lang="zh-CN" altLang="en-US" dirty="0">
                <a:latin typeface="FZSSJW--GB1-0"/>
              </a:rPr>
              <a:t>参数针对多个字段查询。当然，</a:t>
            </a:r>
            <a:r>
              <a:rPr lang="en-US" altLang="zh-CN" sz="1600" dirty="0">
                <a:latin typeface="Courier"/>
              </a:rPr>
              <a:t>match</a:t>
            </a:r>
            <a:r>
              <a:rPr lang="zh-CN" altLang="en-US" dirty="0">
                <a:latin typeface="FZSSJW--GB1-0"/>
              </a:rPr>
              <a:t>查询中可以使用的所有参数同样可以在</a:t>
            </a:r>
            <a:r>
              <a:rPr lang="en-US" altLang="zh-CN" sz="1600" dirty="0" err="1" smtClean="0">
                <a:latin typeface="Courier"/>
              </a:rPr>
              <a:t>multi_match</a:t>
            </a:r>
            <a:r>
              <a:rPr lang="zh-CN" altLang="en-US" dirty="0">
                <a:latin typeface="FZSSJW--GB1-0"/>
              </a:rPr>
              <a:t>查询中使用。</a:t>
            </a:r>
            <a:endParaRPr lang="zh-CN" altLang="en-US" dirty="0"/>
          </a:p>
        </p:txBody>
      </p:sp>
    </p:spTree>
    <p:extLst>
      <p:ext uri="{BB962C8B-B14F-4D97-AF65-F5344CB8AC3E}">
        <p14:creationId xmlns:p14="http://schemas.microsoft.com/office/powerpoint/2010/main" val="199134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528" y="32789"/>
            <a:ext cx="9930230" cy="1126050"/>
          </a:xfrm>
        </p:spPr>
        <p:txBody>
          <a:bodyPr>
            <a:normAutofit fontScale="90000"/>
          </a:bodyPr>
          <a:lstStyle/>
          <a:p>
            <a:r>
              <a:rPr lang="en-US" altLang="zh-CN" dirty="0">
                <a:solidFill>
                  <a:schemeClr val="bg1"/>
                </a:solidFill>
              </a:rPr>
              <a:t>2.ES </a:t>
            </a:r>
            <a:r>
              <a:rPr lang="zh-CN" altLang="en-US" dirty="0">
                <a:solidFill>
                  <a:schemeClr val="bg1"/>
                </a:solidFill>
              </a:rPr>
              <a:t>基础一网打尽</a:t>
            </a:r>
            <a:br>
              <a:rPr lang="zh-CN" altLang="en-US" dirty="0">
                <a:solidFill>
                  <a:schemeClr val="bg1"/>
                </a:solidFill>
              </a:rPr>
            </a:br>
            <a:r>
              <a:rPr lang="en-US" altLang="zh-CN" dirty="0">
                <a:solidFill>
                  <a:schemeClr val="tx1"/>
                </a:solidFill>
              </a:rPr>
              <a:t>6</a:t>
            </a:r>
            <a:r>
              <a:rPr lang="en-US" altLang="zh-CN" b="1" dirty="0">
                <a:solidFill>
                  <a:schemeClr val="tx1"/>
                </a:solidFill>
              </a:rPr>
              <a:t>.ES</a:t>
            </a:r>
            <a:r>
              <a:rPr lang="zh-CN" altLang="en-US" b="1" dirty="0">
                <a:solidFill>
                  <a:schemeClr val="tx1"/>
                </a:solidFill>
              </a:rPr>
              <a:t>常用</a:t>
            </a:r>
            <a:r>
              <a:rPr lang="en-US" altLang="zh-CN" b="1" dirty="0">
                <a:solidFill>
                  <a:schemeClr val="tx1"/>
                </a:solidFill>
              </a:rPr>
              <a:t>API</a:t>
            </a:r>
            <a:r>
              <a:rPr lang="en-US" altLang="zh-CN" sz="2400" dirty="0" smtClean="0">
                <a:solidFill>
                  <a:schemeClr val="tx1"/>
                </a:solidFill>
                <a:latin typeface="Arial" panose="020B0604020202020204" pitchFamily="34" charset="0"/>
                <a:cs typeface="Arial" panose="020B0604020202020204" pitchFamily="34" charset="0"/>
              </a:rPr>
              <a:t>——</a:t>
            </a:r>
            <a:r>
              <a:rPr lang="zh-CN" altLang="en-US" sz="2400" dirty="0" smtClean="0">
                <a:solidFill>
                  <a:schemeClr val="tx1"/>
                </a:solidFill>
                <a:latin typeface="Arial" panose="020B0604020202020204" pitchFamily="34" charset="0"/>
                <a:cs typeface="Arial" panose="020B0604020202020204" pitchFamily="34" charset="0"/>
              </a:rPr>
              <a:t>标识符查询</a:t>
            </a:r>
            <a:r>
              <a:rPr lang="zh-CN" altLang="en-US" sz="2000" dirty="0"/>
              <a:t/>
            </a:r>
            <a:br>
              <a:rPr lang="zh-CN" altLang="en-US" sz="2000" dirty="0"/>
            </a:br>
            <a:endParaRPr lang="zh-CN" altLang="en-US" sz="2400" dirty="0"/>
          </a:p>
        </p:txBody>
      </p:sp>
      <p:sp>
        <p:nvSpPr>
          <p:cNvPr id="3" name="灯片编号占位符 2"/>
          <p:cNvSpPr>
            <a:spLocks noGrp="1"/>
          </p:cNvSpPr>
          <p:nvPr>
            <p:ph type="sldNum" sz="quarter" idx="12"/>
          </p:nvPr>
        </p:nvSpPr>
        <p:spPr>
          <a:xfrm>
            <a:off x="11031023" y="413252"/>
            <a:ext cx="662354" cy="365125"/>
          </a:xfrm>
        </p:spPr>
        <p:txBody>
          <a:bodyPr/>
          <a:lstStyle/>
          <a:p>
            <a:fld id="{F3481812-CA6E-4CF7-A597-B03BE0D22F0C}" type="slidenum">
              <a:rPr lang="en-GB" smtClean="0"/>
              <a:pPr/>
              <a:t>28</a:t>
            </a:fld>
            <a:endParaRPr lang="en-GB"/>
          </a:p>
        </p:txBody>
      </p:sp>
      <p:sp>
        <p:nvSpPr>
          <p:cNvPr id="8" name="矩形 7"/>
          <p:cNvSpPr/>
          <p:nvPr/>
        </p:nvSpPr>
        <p:spPr>
          <a:xfrm>
            <a:off x="657528" y="2170559"/>
            <a:ext cx="6096000" cy="3139321"/>
          </a:xfrm>
          <a:prstGeom prst="rect">
            <a:avLst/>
          </a:prstGeom>
        </p:spPr>
        <p:txBody>
          <a:bodyPr>
            <a:spAutoFit/>
          </a:bodyPr>
          <a:lstStyle/>
          <a:p>
            <a:r>
              <a:rPr lang="zh-CN" altLang="en-US" dirty="0"/>
              <a:t>{</a:t>
            </a:r>
          </a:p>
          <a:p>
            <a:r>
              <a:rPr lang="zh-CN" altLang="en-US" dirty="0"/>
              <a:t>  "query": {</a:t>
            </a:r>
          </a:p>
          <a:p>
            <a:r>
              <a:rPr lang="zh-CN" altLang="en-US" dirty="0"/>
              <a:t>    "</a:t>
            </a:r>
            <a:r>
              <a:rPr lang="zh-CN" altLang="en-US" dirty="0" smtClean="0"/>
              <a:t>ids</a:t>
            </a:r>
            <a:r>
              <a:rPr lang="zh-CN" altLang="en-US" dirty="0"/>
              <a:t>": {</a:t>
            </a:r>
          </a:p>
          <a:p>
            <a:r>
              <a:rPr lang="zh-CN" altLang="en-US" dirty="0"/>
              <a:t>      "values": [</a:t>
            </a:r>
          </a:p>
          <a:p>
            <a:r>
              <a:rPr lang="zh-CN" altLang="en-US" dirty="0"/>
              <a:t>        1,</a:t>
            </a:r>
          </a:p>
          <a:p>
            <a:r>
              <a:rPr lang="zh-CN" altLang="en-US" dirty="0"/>
              <a:t>        </a:t>
            </a:r>
            <a:r>
              <a:rPr lang="zh-CN" altLang="en-US" dirty="0" smtClean="0"/>
              <a:t>2</a:t>
            </a:r>
            <a:r>
              <a:rPr lang="en-US" altLang="zh-CN" dirty="0" smtClean="0"/>
              <a:t>,</a:t>
            </a:r>
          </a:p>
          <a:p>
            <a:r>
              <a:rPr lang="en-US" altLang="zh-CN" dirty="0" smtClean="0"/>
              <a:t>        </a:t>
            </a:r>
            <a:r>
              <a:rPr lang="en-US" altLang="zh-CN" dirty="0"/>
              <a:t>"AVpf5Z7Ge50kZScd3dh"</a:t>
            </a:r>
            <a:endParaRPr lang="zh-CN" altLang="en-US" dirty="0"/>
          </a:p>
          <a:p>
            <a:r>
              <a:rPr lang="zh-CN" altLang="en-US" dirty="0"/>
              <a:t>      ]</a:t>
            </a:r>
          </a:p>
          <a:p>
            <a:r>
              <a:rPr lang="zh-CN" altLang="en-US" dirty="0"/>
              <a:t>    }</a:t>
            </a:r>
          </a:p>
          <a:p>
            <a:r>
              <a:rPr lang="zh-CN" altLang="en-US" dirty="0"/>
              <a:t>  }</a:t>
            </a:r>
          </a:p>
          <a:p>
            <a:r>
              <a:rPr lang="zh-CN" altLang="en-US" dirty="0"/>
              <a:t>}</a:t>
            </a:r>
          </a:p>
        </p:txBody>
      </p:sp>
      <p:sp>
        <p:nvSpPr>
          <p:cNvPr id="9" name="矩形 8"/>
          <p:cNvSpPr/>
          <p:nvPr/>
        </p:nvSpPr>
        <p:spPr>
          <a:xfrm>
            <a:off x="469900" y="1404035"/>
            <a:ext cx="8547100" cy="369332"/>
          </a:xfrm>
          <a:prstGeom prst="rect">
            <a:avLst/>
          </a:prstGeom>
        </p:spPr>
        <p:txBody>
          <a:bodyPr wrap="square">
            <a:spAutoFit/>
          </a:bodyPr>
          <a:lstStyle/>
          <a:p>
            <a:r>
              <a:rPr lang="zh-CN" altLang="en-US" dirty="0">
                <a:latin typeface="FZSSJW--GB1-0"/>
              </a:rPr>
              <a:t>标识符查询是一个简单的查询，仅用提供的标识符来过滤返回的文档</a:t>
            </a:r>
            <a:endParaRPr lang="zh-CN" altLang="en-US" dirty="0"/>
          </a:p>
        </p:txBody>
      </p:sp>
    </p:spTree>
    <p:extLst>
      <p:ext uri="{BB962C8B-B14F-4D97-AF65-F5344CB8AC3E}">
        <p14:creationId xmlns:p14="http://schemas.microsoft.com/office/powerpoint/2010/main" val="2187876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528" y="32789"/>
            <a:ext cx="9930230" cy="1126050"/>
          </a:xfrm>
        </p:spPr>
        <p:txBody>
          <a:bodyPr>
            <a:normAutofit fontScale="90000"/>
          </a:bodyPr>
          <a:lstStyle/>
          <a:p>
            <a:r>
              <a:rPr lang="en-US" altLang="zh-CN" dirty="0">
                <a:solidFill>
                  <a:schemeClr val="bg1"/>
                </a:solidFill>
              </a:rPr>
              <a:t>2.ES </a:t>
            </a:r>
            <a:r>
              <a:rPr lang="zh-CN" altLang="en-US" dirty="0">
                <a:solidFill>
                  <a:schemeClr val="bg1"/>
                </a:solidFill>
              </a:rPr>
              <a:t>基础一网打尽</a:t>
            </a:r>
            <a:br>
              <a:rPr lang="zh-CN" altLang="en-US" dirty="0">
                <a:solidFill>
                  <a:schemeClr val="bg1"/>
                </a:solidFill>
              </a:rPr>
            </a:br>
            <a:r>
              <a:rPr lang="en-US" altLang="zh-CN" dirty="0">
                <a:solidFill>
                  <a:schemeClr val="tx1"/>
                </a:solidFill>
              </a:rPr>
              <a:t>6</a:t>
            </a:r>
            <a:r>
              <a:rPr lang="en-US" altLang="zh-CN" b="1" dirty="0">
                <a:solidFill>
                  <a:schemeClr val="tx1"/>
                </a:solidFill>
              </a:rPr>
              <a:t>.ES</a:t>
            </a:r>
            <a:r>
              <a:rPr lang="zh-CN" altLang="en-US" b="1" dirty="0">
                <a:solidFill>
                  <a:schemeClr val="tx1"/>
                </a:solidFill>
              </a:rPr>
              <a:t>常用</a:t>
            </a:r>
            <a:r>
              <a:rPr lang="en-US" altLang="zh-CN" b="1" dirty="0">
                <a:solidFill>
                  <a:schemeClr val="tx1"/>
                </a:solidFill>
              </a:rPr>
              <a:t>API</a:t>
            </a:r>
            <a:r>
              <a:rPr lang="en-US" altLang="zh-CN" sz="2400" dirty="0" smtClean="0">
                <a:solidFill>
                  <a:schemeClr val="tx1"/>
                </a:solidFill>
                <a:latin typeface="Arial" panose="020B0604020202020204" pitchFamily="34" charset="0"/>
                <a:cs typeface="Arial" panose="020B0604020202020204" pitchFamily="34" charset="0"/>
              </a:rPr>
              <a:t>——</a:t>
            </a:r>
            <a:r>
              <a:rPr lang="zh-CN" altLang="en-US" sz="2400" dirty="0" smtClean="0">
                <a:solidFill>
                  <a:schemeClr val="tx1"/>
                </a:solidFill>
                <a:latin typeface="Arial" panose="020B0604020202020204" pitchFamily="34" charset="0"/>
                <a:cs typeface="Arial" panose="020B0604020202020204" pitchFamily="34" charset="0"/>
              </a:rPr>
              <a:t>前缀查询</a:t>
            </a:r>
            <a:r>
              <a:rPr lang="zh-CN" altLang="en-US" sz="2000" dirty="0"/>
              <a:t/>
            </a:r>
            <a:br>
              <a:rPr lang="zh-CN" altLang="en-US" sz="2000" dirty="0"/>
            </a:br>
            <a:endParaRPr lang="zh-CN" altLang="en-US" sz="2400" dirty="0"/>
          </a:p>
        </p:txBody>
      </p:sp>
      <p:sp>
        <p:nvSpPr>
          <p:cNvPr id="3" name="灯片编号占位符 2"/>
          <p:cNvSpPr>
            <a:spLocks noGrp="1"/>
          </p:cNvSpPr>
          <p:nvPr>
            <p:ph type="sldNum" sz="quarter" idx="12"/>
          </p:nvPr>
        </p:nvSpPr>
        <p:spPr>
          <a:xfrm>
            <a:off x="11031023" y="413252"/>
            <a:ext cx="662354" cy="365125"/>
          </a:xfrm>
        </p:spPr>
        <p:txBody>
          <a:bodyPr/>
          <a:lstStyle/>
          <a:p>
            <a:fld id="{F3481812-CA6E-4CF7-A597-B03BE0D22F0C}" type="slidenum">
              <a:rPr lang="en-GB" smtClean="0"/>
              <a:pPr/>
              <a:t>29</a:t>
            </a:fld>
            <a:endParaRPr lang="en-GB"/>
          </a:p>
        </p:txBody>
      </p:sp>
      <p:sp>
        <p:nvSpPr>
          <p:cNvPr id="4" name="矩形 3"/>
          <p:cNvSpPr/>
          <p:nvPr/>
        </p:nvSpPr>
        <p:spPr>
          <a:xfrm>
            <a:off x="533400" y="2273638"/>
            <a:ext cx="6096000" cy="2031325"/>
          </a:xfrm>
          <a:prstGeom prst="rect">
            <a:avLst/>
          </a:prstGeom>
        </p:spPr>
        <p:txBody>
          <a:bodyPr>
            <a:spAutoFit/>
          </a:bodyPr>
          <a:lstStyle/>
          <a:p>
            <a:r>
              <a:rPr lang="zh-CN" altLang="en-US" dirty="0"/>
              <a:t>{</a:t>
            </a:r>
          </a:p>
          <a:p>
            <a:r>
              <a:rPr lang="zh-CN" altLang="en-US" dirty="0"/>
              <a:t>  "query": {</a:t>
            </a:r>
          </a:p>
          <a:p>
            <a:r>
              <a:rPr lang="zh-CN" altLang="en-US" dirty="0"/>
              <a:t>    "prefix": {</a:t>
            </a:r>
          </a:p>
          <a:p>
            <a:r>
              <a:rPr lang="zh-CN" altLang="en-US" dirty="0"/>
              <a:t>      "address": "海"</a:t>
            </a:r>
          </a:p>
          <a:p>
            <a:r>
              <a:rPr lang="zh-CN" altLang="en-US" dirty="0"/>
              <a:t>    }</a:t>
            </a:r>
          </a:p>
          <a:p>
            <a:r>
              <a:rPr lang="zh-CN" altLang="en-US" dirty="0"/>
              <a:t>  }</a:t>
            </a:r>
          </a:p>
          <a:p>
            <a:r>
              <a:rPr lang="zh-CN" altLang="en-US" dirty="0"/>
              <a:t>}</a:t>
            </a:r>
          </a:p>
        </p:txBody>
      </p:sp>
      <p:sp>
        <p:nvSpPr>
          <p:cNvPr id="5" name="矩形 4"/>
          <p:cNvSpPr/>
          <p:nvPr/>
        </p:nvSpPr>
        <p:spPr>
          <a:xfrm>
            <a:off x="533400" y="1324423"/>
            <a:ext cx="11264900" cy="646331"/>
          </a:xfrm>
          <a:prstGeom prst="rect">
            <a:avLst/>
          </a:prstGeom>
        </p:spPr>
        <p:txBody>
          <a:bodyPr wrap="square">
            <a:spAutoFit/>
          </a:bodyPr>
          <a:lstStyle/>
          <a:p>
            <a:r>
              <a:rPr lang="zh-CN" altLang="en-US" dirty="0">
                <a:latin typeface="FZSSJW--GB1-0"/>
              </a:rPr>
              <a:t>前缀查询在配置方面来说跟词条查询类似。前缀查询能让我们匹配这样的文档：它们的</a:t>
            </a:r>
            <a:r>
              <a:rPr lang="zh-CN" altLang="en-US" dirty="0" smtClean="0">
                <a:latin typeface="FZSSJW--GB1-0"/>
              </a:rPr>
              <a:t>特定字段</a:t>
            </a:r>
            <a:r>
              <a:rPr lang="zh-CN" altLang="en-US" dirty="0">
                <a:latin typeface="FZSSJW--GB1-0"/>
              </a:rPr>
              <a:t>以给定的前缀开始。</a:t>
            </a:r>
            <a:endParaRPr lang="zh-CN" altLang="en-US" dirty="0"/>
          </a:p>
        </p:txBody>
      </p:sp>
    </p:spTree>
    <p:extLst>
      <p:ext uri="{BB962C8B-B14F-4D97-AF65-F5344CB8AC3E}">
        <p14:creationId xmlns:p14="http://schemas.microsoft.com/office/powerpoint/2010/main" val="322573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528" y="32789"/>
            <a:ext cx="9930230" cy="1126050"/>
          </a:xfrm>
        </p:spPr>
        <p:txBody>
          <a:bodyPr>
            <a:normAutofit/>
          </a:bodyPr>
          <a:lstStyle/>
          <a:p>
            <a:r>
              <a:rPr lang="en-US" altLang="zh-CN" b="1" dirty="0" smtClean="0"/>
              <a:t>1.</a:t>
            </a:r>
            <a:r>
              <a:rPr lang="zh-CN" altLang="en-US" b="1" dirty="0" smtClean="0"/>
              <a:t>带</a:t>
            </a:r>
            <a:r>
              <a:rPr lang="zh-CN" altLang="en-US" b="1" dirty="0"/>
              <a:t>着问题</a:t>
            </a:r>
            <a:r>
              <a:rPr lang="zh-CN" altLang="en-US" b="1" dirty="0" smtClean="0"/>
              <a:t>上路</a:t>
            </a:r>
            <a:r>
              <a:rPr lang="en-US" altLang="zh-CN" sz="2400" dirty="0" smtClean="0">
                <a:latin typeface="Arial" panose="020B0604020202020204" pitchFamily="34" charset="0"/>
                <a:cs typeface="Arial" panose="020B0604020202020204" pitchFamily="34" charset="0"/>
              </a:rPr>
              <a:t>——</a:t>
            </a:r>
            <a:r>
              <a:rPr lang="en-US" altLang="zh-CN" sz="2400" dirty="0"/>
              <a:t>ES</a:t>
            </a:r>
            <a:r>
              <a:rPr lang="zh-CN" altLang="en-US" sz="2400" dirty="0"/>
              <a:t>是如何产生的？</a:t>
            </a:r>
            <a:br>
              <a:rPr lang="zh-CN" altLang="en-US" sz="2400" dirty="0"/>
            </a:br>
            <a:endParaRPr lang="zh-CN" altLang="en-US" sz="2400" dirty="0"/>
          </a:p>
        </p:txBody>
      </p:sp>
      <p:sp>
        <p:nvSpPr>
          <p:cNvPr id="3" name="灯片编号占位符 2"/>
          <p:cNvSpPr>
            <a:spLocks noGrp="1"/>
          </p:cNvSpPr>
          <p:nvPr>
            <p:ph type="sldNum" sz="quarter" idx="12"/>
          </p:nvPr>
        </p:nvSpPr>
        <p:spPr>
          <a:xfrm>
            <a:off x="11031023" y="413252"/>
            <a:ext cx="662354" cy="365125"/>
          </a:xfrm>
        </p:spPr>
        <p:txBody>
          <a:bodyPr/>
          <a:lstStyle/>
          <a:p>
            <a:fld id="{F3481812-CA6E-4CF7-A597-B03BE0D22F0C}" type="slidenum">
              <a:rPr lang="en-GB" smtClean="0"/>
              <a:pPr/>
              <a:t>3</a:t>
            </a:fld>
            <a:endParaRPr lang="en-GB"/>
          </a:p>
        </p:txBody>
      </p:sp>
      <p:graphicFrame>
        <p:nvGraphicFramePr>
          <p:cNvPr id="5" name="图示 4"/>
          <p:cNvGraphicFramePr/>
          <p:nvPr>
            <p:extLst>
              <p:ext uri="{D42A27DB-BD31-4B8C-83A1-F6EECF244321}">
                <p14:modId xmlns:p14="http://schemas.microsoft.com/office/powerpoint/2010/main" val="1925749822"/>
              </p:ext>
            </p:extLst>
          </p:nvPr>
        </p:nvGraphicFramePr>
        <p:xfrm>
          <a:off x="350275" y="1337481"/>
          <a:ext cx="4904113" cy="5663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descr="这里写图片描述"/>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05425" y="1439695"/>
            <a:ext cx="6886575" cy="447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8260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528" y="32789"/>
            <a:ext cx="9930230" cy="1126050"/>
          </a:xfrm>
        </p:spPr>
        <p:txBody>
          <a:bodyPr>
            <a:normAutofit fontScale="90000"/>
          </a:bodyPr>
          <a:lstStyle/>
          <a:p>
            <a:r>
              <a:rPr lang="en-US" altLang="zh-CN" dirty="0">
                <a:solidFill>
                  <a:schemeClr val="bg1"/>
                </a:solidFill>
              </a:rPr>
              <a:t>2.ES </a:t>
            </a:r>
            <a:r>
              <a:rPr lang="zh-CN" altLang="en-US" dirty="0">
                <a:solidFill>
                  <a:schemeClr val="bg1"/>
                </a:solidFill>
              </a:rPr>
              <a:t>基础一网打尽</a:t>
            </a:r>
            <a:br>
              <a:rPr lang="zh-CN" altLang="en-US" dirty="0">
                <a:solidFill>
                  <a:schemeClr val="bg1"/>
                </a:solidFill>
              </a:rPr>
            </a:br>
            <a:r>
              <a:rPr lang="en-US" altLang="zh-CN" dirty="0">
                <a:solidFill>
                  <a:schemeClr val="tx1"/>
                </a:solidFill>
              </a:rPr>
              <a:t>6</a:t>
            </a:r>
            <a:r>
              <a:rPr lang="en-US" altLang="zh-CN" b="1" dirty="0">
                <a:solidFill>
                  <a:schemeClr val="tx1"/>
                </a:solidFill>
              </a:rPr>
              <a:t>.ES</a:t>
            </a:r>
            <a:r>
              <a:rPr lang="zh-CN" altLang="en-US" b="1" dirty="0">
                <a:solidFill>
                  <a:schemeClr val="tx1"/>
                </a:solidFill>
              </a:rPr>
              <a:t>常用</a:t>
            </a:r>
            <a:r>
              <a:rPr lang="en-US" altLang="zh-CN" b="1" dirty="0">
                <a:solidFill>
                  <a:schemeClr val="tx1"/>
                </a:solidFill>
              </a:rPr>
              <a:t>API</a:t>
            </a:r>
            <a:r>
              <a:rPr lang="en-US" altLang="zh-CN" sz="2400" dirty="0" smtClean="0">
                <a:solidFill>
                  <a:schemeClr val="tx1"/>
                </a:solidFill>
                <a:latin typeface="Arial" panose="020B0604020202020204" pitchFamily="34" charset="0"/>
                <a:cs typeface="Arial" panose="020B0604020202020204" pitchFamily="34" charset="0"/>
              </a:rPr>
              <a:t>——</a:t>
            </a:r>
            <a:r>
              <a:rPr lang="zh-CN" altLang="en-US" sz="2400" dirty="0" smtClean="0">
                <a:solidFill>
                  <a:schemeClr val="tx1"/>
                </a:solidFill>
                <a:latin typeface="Arial" panose="020B0604020202020204" pitchFamily="34" charset="0"/>
                <a:cs typeface="Arial" panose="020B0604020202020204" pitchFamily="34" charset="0"/>
              </a:rPr>
              <a:t>范围查询</a:t>
            </a:r>
            <a:r>
              <a:rPr lang="zh-CN" altLang="en-US" sz="2000" dirty="0"/>
              <a:t/>
            </a:r>
            <a:br>
              <a:rPr lang="zh-CN" altLang="en-US" sz="2000" dirty="0"/>
            </a:br>
            <a:endParaRPr lang="zh-CN" altLang="en-US" sz="2400" dirty="0"/>
          </a:p>
        </p:txBody>
      </p:sp>
      <p:sp>
        <p:nvSpPr>
          <p:cNvPr id="3" name="灯片编号占位符 2"/>
          <p:cNvSpPr>
            <a:spLocks noGrp="1"/>
          </p:cNvSpPr>
          <p:nvPr>
            <p:ph type="sldNum" sz="quarter" idx="12"/>
          </p:nvPr>
        </p:nvSpPr>
        <p:spPr>
          <a:xfrm>
            <a:off x="11031023" y="413252"/>
            <a:ext cx="662354" cy="365125"/>
          </a:xfrm>
        </p:spPr>
        <p:txBody>
          <a:bodyPr/>
          <a:lstStyle/>
          <a:p>
            <a:fld id="{F3481812-CA6E-4CF7-A597-B03BE0D22F0C}" type="slidenum">
              <a:rPr lang="en-GB" smtClean="0"/>
              <a:pPr/>
              <a:t>30</a:t>
            </a:fld>
            <a:endParaRPr lang="en-GB"/>
          </a:p>
        </p:txBody>
      </p:sp>
      <p:sp>
        <p:nvSpPr>
          <p:cNvPr id="5" name="矩形 4"/>
          <p:cNvSpPr/>
          <p:nvPr/>
        </p:nvSpPr>
        <p:spPr>
          <a:xfrm>
            <a:off x="529048" y="1158839"/>
            <a:ext cx="10960100" cy="2031325"/>
          </a:xfrm>
          <a:prstGeom prst="rect">
            <a:avLst/>
          </a:prstGeom>
        </p:spPr>
        <p:txBody>
          <a:bodyPr wrap="square">
            <a:spAutoFit/>
          </a:bodyPr>
          <a:lstStyle/>
          <a:p>
            <a:r>
              <a:rPr lang="zh-CN" altLang="en-US" dirty="0">
                <a:latin typeface="FZSSJW--GB1-0"/>
              </a:rPr>
              <a:t>范围查询使我们能够找到在某一字段值在某个范围里的文档，字段可以是数值型，也可以</a:t>
            </a:r>
            <a:r>
              <a:rPr lang="zh-CN" altLang="en-US" dirty="0" smtClean="0">
                <a:latin typeface="FZSSJW--GB1-0"/>
              </a:rPr>
              <a:t>是基于</a:t>
            </a:r>
            <a:r>
              <a:rPr lang="zh-CN" altLang="en-US" dirty="0">
                <a:latin typeface="FZSSJW--GB1-0"/>
              </a:rPr>
              <a:t>字符串的（将映射到一个不同的</a:t>
            </a:r>
            <a:r>
              <a:rPr lang="en-US" altLang="zh-CN" dirty="0">
                <a:latin typeface="TimesNewRoman"/>
              </a:rPr>
              <a:t>Apache </a:t>
            </a:r>
            <a:r>
              <a:rPr lang="en-US" altLang="zh-CN" dirty="0" err="1">
                <a:latin typeface="TimesNewRoman"/>
              </a:rPr>
              <a:t>Lucene</a:t>
            </a:r>
            <a:r>
              <a:rPr lang="zh-CN" altLang="en-US" dirty="0">
                <a:latin typeface="FZSSJW--GB1-0"/>
              </a:rPr>
              <a:t>查询）。范围查询只能针对单个字段，查询</a:t>
            </a:r>
            <a:r>
              <a:rPr lang="zh-CN" altLang="en-US" dirty="0" smtClean="0">
                <a:latin typeface="FZSSJW--GB1-0"/>
              </a:rPr>
              <a:t>参数</a:t>
            </a:r>
            <a:r>
              <a:rPr lang="zh-CN" altLang="en-US" dirty="0">
                <a:latin typeface="FZSSJW--GB1-0"/>
              </a:rPr>
              <a:t>应封装在字段名称中。范围查询支持以下参数。</a:t>
            </a:r>
          </a:p>
          <a:p>
            <a:r>
              <a:rPr lang="zh-CN" altLang="en-US" sz="1600" dirty="0">
                <a:latin typeface="Wingdings" panose="05000000000000000000" pitchFamily="2" charset="2"/>
              </a:rPr>
              <a:t> </a:t>
            </a:r>
            <a:r>
              <a:rPr lang="en-US" altLang="zh-CN" sz="1600" dirty="0" err="1">
                <a:latin typeface="Courier"/>
              </a:rPr>
              <a:t>gte</a:t>
            </a:r>
            <a:r>
              <a:rPr lang="zh-CN" altLang="en-US" dirty="0">
                <a:latin typeface="FZSSJW--GB1-0"/>
              </a:rPr>
              <a:t>：范围查询将匹配字段值大于或等于此参数值的文档。</a:t>
            </a:r>
          </a:p>
          <a:p>
            <a:r>
              <a:rPr lang="zh-CN" altLang="en-US" sz="1600" dirty="0">
                <a:latin typeface="Wingdings" panose="05000000000000000000" pitchFamily="2" charset="2"/>
              </a:rPr>
              <a:t> </a:t>
            </a:r>
            <a:r>
              <a:rPr lang="en-US" altLang="zh-CN" sz="1600" dirty="0" err="1">
                <a:latin typeface="Courier"/>
              </a:rPr>
              <a:t>gt</a:t>
            </a:r>
            <a:r>
              <a:rPr lang="zh-CN" altLang="en-US" dirty="0">
                <a:latin typeface="FZSSJW--GB1-0"/>
              </a:rPr>
              <a:t>：范围查询将匹配字段值大于此参数值的文档。</a:t>
            </a:r>
          </a:p>
          <a:p>
            <a:r>
              <a:rPr lang="zh-CN" altLang="en-US" sz="1600" dirty="0">
                <a:latin typeface="Wingdings" panose="05000000000000000000" pitchFamily="2" charset="2"/>
              </a:rPr>
              <a:t> </a:t>
            </a:r>
            <a:r>
              <a:rPr lang="en-US" altLang="zh-CN" sz="1600" dirty="0" err="1">
                <a:latin typeface="Courier"/>
              </a:rPr>
              <a:t>lte</a:t>
            </a:r>
            <a:r>
              <a:rPr lang="zh-CN" altLang="en-US" dirty="0">
                <a:latin typeface="FZSSJW--GB1-0"/>
              </a:rPr>
              <a:t>：范围查询将匹配字段值小于或等于此参数值的文档。</a:t>
            </a:r>
          </a:p>
          <a:p>
            <a:r>
              <a:rPr lang="zh-CN" altLang="en-US" sz="1600" dirty="0">
                <a:latin typeface="Wingdings" panose="05000000000000000000" pitchFamily="2" charset="2"/>
              </a:rPr>
              <a:t> </a:t>
            </a:r>
            <a:r>
              <a:rPr lang="en-US" altLang="zh-CN" sz="1600" dirty="0" err="1">
                <a:latin typeface="Courier"/>
              </a:rPr>
              <a:t>lt</a:t>
            </a:r>
            <a:r>
              <a:rPr lang="zh-CN" altLang="en-US" dirty="0">
                <a:latin typeface="FZSSJW--GB1-0"/>
              </a:rPr>
              <a:t>：范围查询将匹配字段值小于此参数值的文档。</a:t>
            </a:r>
            <a:endParaRPr lang="zh-CN" altLang="en-US" dirty="0"/>
          </a:p>
        </p:txBody>
      </p:sp>
      <p:sp>
        <p:nvSpPr>
          <p:cNvPr id="6" name="矩形 5"/>
          <p:cNvSpPr/>
          <p:nvPr/>
        </p:nvSpPr>
        <p:spPr>
          <a:xfrm>
            <a:off x="529048" y="3386658"/>
            <a:ext cx="6096000" cy="2862322"/>
          </a:xfrm>
          <a:prstGeom prst="rect">
            <a:avLst/>
          </a:prstGeom>
        </p:spPr>
        <p:txBody>
          <a:bodyPr>
            <a:spAutoFit/>
          </a:bodyPr>
          <a:lstStyle/>
          <a:p>
            <a:r>
              <a:rPr lang="zh-CN" altLang="en-US" dirty="0"/>
              <a:t>{</a:t>
            </a:r>
          </a:p>
          <a:p>
            <a:r>
              <a:rPr lang="zh-CN" altLang="en-US" dirty="0"/>
              <a:t>  "query": {</a:t>
            </a:r>
          </a:p>
          <a:p>
            <a:r>
              <a:rPr lang="zh-CN" altLang="en-US" dirty="0"/>
              <a:t>    "range": {</a:t>
            </a:r>
          </a:p>
          <a:p>
            <a:r>
              <a:rPr lang="zh-CN" altLang="en-US" dirty="0"/>
              <a:t>      "id": {</a:t>
            </a:r>
          </a:p>
          <a:p>
            <a:r>
              <a:rPr lang="zh-CN" altLang="en-US" dirty="0"/>
              <a:t>        "gte": 1,</a:t>
            </a:r>
          </a:p>
          <a:p>
            <a:r>
              <a:rPr lang="zh-CN" altLang="en-US" dirty="0"/>
              <a:t>        "lte": 2</a:t>
            </a:r>
          </a:p>
          <a:p>
            <a:r>
              <a:rPr lang="zh-CN" altLang="en-US" dirty="0"/>
              <a:t>      }</a:t>
            </a:r>
          </a:p>
          <a:p>
            <a:r>
              <a:rPr lang="zh-CN" altLang="en-US" dirty="0"/>
              <a:t>    }</a:t>
            </a:r>
          </a:p>
          <a:p>
            <a:r>
              <a:rPr lang="zh-CN" altLang="en-US" dirty="0"/>
              <a:t>  }</a:t>
            </a:r>
          </a:p>
          <a:p>
            <a:r>
              <a:rPr lang="zh-CN" altLang="en-US" dirty="0"/>
              <a:t>}</a:t>
            </a:r>
          </a:p>
        </p:txBody>
      </p:sp>
    </p:spTree>
    <p:extLst>
      <p:ext uri="{BB962C8B-B14F-4D97-AF65-F5344CB8AC3E}">
        <p14:creationId xmlns:p14="http://schemas.microsoft.com/office/powerpoint/2010/main" val="2562479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528" y="32789"/>
            <a:ext cx="9930230" cy="1126050"/>
          </a:xfrm>
        </p:spPr>
        <p:txBody>
          <a:bodyPr>
            <a:normAutofit fontScale="90000"/>
          </a:bodyPr>
          <a:lstStyle/>
          <a:p>
            <a:r>
              <a:rPr lang="en-US" altLang="zh-CN" dirty="0">
                <a:solidFill>
                  <a:schemeClr val="bg1"/>
                </a:solidFill>
              </a:rPr>
              <a:t>2.ES </a:t>
            </a:r>
            <a:r>
              <a:rPr lang="zh-CN" altLang="en-US" dirty="0">
                <a:solidFill>
                  <a:schemeClr val="bg1"/>
                </a:solidFill>
              </a:rPr>
              <a:t>基础一网打尽</a:t>
            </a:r>
            <a:br>
              <a:rPr lang="zh-CN" altLang="en-US" dirty="0">
                <a:solidFill>
                  <a:schemeClr val="bg1"/>
                </a:solidFill>
              </a:rPr>
            </a:br>
            <a:r>
              <a:rPr lang="en-US" altLang="zh-CN" dirty="0">
                <a:solidFill>
                  <a:schemeClr val="tx1"/>
                </a:solidFill>
              </a:rPr>
              <a:t>6</a:t>
            </a:r>
            <a:r>
              <a:rPr lang="en-US" altLang="zh-CN" b="1" dirty="0">
                <a:solidFill>
                  <a:schemeClr val="tx1"/>
                </a:solidFill>
              </a:rPr>
              <a:t>.ES</a:t>
            </a:r>
            <a:r>
              <a:rPr lang="zh-CN" altLang="en-US" b="1" dirty="0">
                <a:solidFill>
                  <a:schemeClr val="tx1"/>
                </a:solidFill>
              </a:rPr>
              <a:t>常用</a:t>
            </a:r>
            <a:r>
              <a:rPr lang="en-US" altLang="zh-CN" b="1" dirty="0">
                <a:solidFill>
                  <a:schemeClr val="tx1"/>
                </a:solidFill>
              </a:rPr>
              <a:t>API</a:t>
            </a:r>
            <a:r>
              <a:rPr lang="en-US" altLang="zh-CN" sz="2400" dirty="0">
                <a:solidFill>
                  <a:schemeClr val="tx1"/>
                </a:solidFill>
                <a:latin typeface="Arial" panose="020B0604020202020204" pitchFamily="34" charset="0"/>
                <a:cs typeface="Arial" panose="020B0604020202020204" pitchFamily="34" charset="0"/>
              </a:rPr>
              <a:t>——</a:t>
            </a:r>
            <a:r>
              <a:rPr lang="en-US" altLang="zh-CN" sz="2400" dirty="0" err="1">
                <a:solidFill>
                  <a:schemeClr val="tx1"/>
                </a:solidFill>
                <a:latin typeface="Arial" panose="020B0604020202020204" pitchFamily="34" charset="0"/>
                <a:cs typeface="Arial" panose="020B0604020202020204" pitchFamily="34" charset="0"/>
              </a:rPr>
              <a:t>script_fields</a:t>
            </a:r>
            <a:r>
              <a:rPr lang="zh-CN" altLang="en-US" sz="2400" dirty="0" smtClean="0">
                <a:solidFill>
                  <a:schemeClr val="tx1"/>
                </a:solidFill>
                <a:latin typeface="Arial" panose="020B0604020202020204" pitchFamily="34" charset="0"/>
                <a:cs typeface="Arial" panose="020B0604020202020204" pitchFamily="34" charset="0"/>
              </a:rPr>
              <a:t>查询</a:t>
            </a:r>
            <a:r>
              <a:rPr lang="zh-CN" altLang="en-US" sz="2000" dirty="0"/>
              <a:t/>
            </a:r>
            <a:br>
              <a:rPr lang="zh-CN" altLang="en-US" sz="2000" dirty="0"/>
            </a:br>
            <a:endParaRPr lang="zh-CN" altLang="en-US" sz="2400" dirty="0"/>
          </a:p>
        </p:txBody>
      </p:sp>
      <p:sp>
        <p:nvSpPr>
          <p:cNvPr id="3" name="灯片编号占位符 2"/>
          <p:cNvSpPr>
            <a:spLocks noGrp="1"/>
          </p:cNvSpPr>
          <p:nvPr>
            <p:ph type="sldNum" sz="quarter" idx="12"/>
          </p:nvPr>
        </p:nvSpPr>
        <p:spPr>
          <a:xfrm>
            <a:off x="11031023" y="413252"/>
            <a:ext cx="662354" cy="365125"/>
          </a:xfrm>
        </p:spPr>
        <p:txBody>
          <a:bodyPr/>
          <a:lstStyle/>
          <a:p>
            <a:fld id="{F3481812-CA6E-4CF7-A597-B03BE0D22F0C}" type="slidenum">
              <a:rPr lang="en-GB" smtClean="0"/>
              <a:pPr/>
              <a:t>31</a:t>
            </a:fld>
            <a:endParaRPr lang="en-GB"/>
          </a:p>
        </p:txBody>
      </p:sp>
      <p:sp>
        <p:nvSpPr>
          <p:cNvPr id="4" name="矩形 3"/>
          <p:cNvSpPr/>
          <p:nvPr/>
        </p:nvSpPr>
        <p:spPr>
          <a:xfrm>
            <a:off x="457200" y="1360944"/>
            <a:ext cx="3505200" cy="5355312"/>
          </a:xfrm>
          <a:prstGeom prst="rect">
            <a:avLst/>
          </a:prstGeom>
        </p:spPr>
        <p:txBody>
          <a:bodyPr wrap="square">
            <a:spAutoFit/>
          </a:bodyPr>
          <a:lstStyle/>
          <a:p>
            <a:r>
              <a:rPr lang="zh-CN" altLang="en-US" dirty="0"/>
              <a:t>{</a:t>
            </a:r>
          </a:p>
          <a:p>
            <a:r>
              <a:rPr lang="zh-CN" altLang="en-US" dirty="0"/>
              <a:t>  "min_score": 4.88,</a:t>
            </a:r>
          </a:p>
          <a:p>
            <a:r>
              <a:rPr lang="zh-CN" altLang="en-US" dirty="0"/>
              <a:t>  "version": true,</a:t>
            </a:r>
          </a:p>
          <a:p>
            <a:r>
              <a:rPr lang="zh-CN" altLang="en-US" dirty="0"/>
              <a:t>  "from": 0,</a:t>
            </a:r>
          </a:p>
          <a:p>
            <a:r>
              <a:rPr lang="zh-CN" altLang="en-US" dirty="0"/>
              <a:t>  "size": 600,</a:t>
            </a:r>
          </a:p>
          <a:p>
            <a:r>
              <a:rPr lang="zh-CN" altLang="en-US" dirty="0"/>
              <a:t>  "script_fields": {</a:t>
            </a:r>
          </a:p>
          <a:p>
            <a:r>
              <a:rPr lang="zh-CN" altLang="en-US" dirty="0"/>
              <a:t>    "multi_age": {</a:t>
            </a:r>
          </a:p>
          <a:p>
            <a:r>
              <a:rPr lang="zh-CN" altLang="en-US" dirty="0"/>
              <a:t>      "script": "doc['age'].value * 3"</a:t>
            </a:r>
          </a:p>
          <a:p>
            <a:r>
              <a:rPr lang="zh-CN" altLang="en-US" dirty="0"/>
              <a:t>    },</a:t>
            </a:r>
          </a:p>
          <a:p>
            <a:r>
              <a:rPr lang="zh-CN" altLang="en-US" dirty="0"/>
              <a:t>    "add_age": {</a:t>
            </a:r>
          </a:p>
          <a:p>
            <a:r>
              <a:rPr lang="zh-CN" altLang="en-US" dirty="0"/>
              <a:t>      "script": "doc['age'].value + 100"</a:t>
            </a:r>
          </a:p>
          <a:p>
            <a:r>
              <a:rPr lang="zh-CN" altLang="en-US" dirty="0"/>
              <a:t>    }</a:t>
            </a:r>
          </a:p>
          <a:p>
            <a:r>
              <a:rPr lang="zh-CN" altLang="en-US" dirty="0"/>
              <a:t>  },</a:t>
            </a:r>
          </a:p>
          <a:p>
            <a:r>
              <a:rPr lang="zh-CN" altLang="en-US" dirty="0"/>
              <a:t>  "query": {</a:t>
            </a:r>
          </a:p>
          <a:p>
            <a:r>
              <a:rPr lang="zh-CN" altLang="en-US" dirty="0"/>
              <a:t>    "term": {</a:t>
            </a:r>
          </a:p>
          <a:p>
            <a:r>
              <a:rPr lang="zh-CN" altLang="en-US" dirty="0"/>
              <a:t>      "firstname.keyword": "Blake"</a:t>
            </a:r>
          </a:p>
          <a:p>
            <a:r>
              <a:rPr lang="zh-CN" altLang="en-US" dirty="0"/>
              <a:t>    }</a:t>
            </a:r>
          </a:p>
          <a:p>
            <a:r>
              <a:rPr lang="zh-CN" altLang="en-US" dirty="0"/>
              <a:t>  }</a:t>
            </a:r>
          </a:p>
          <a:p>
            <a:r>
              <a:rPr lang="zh-CN" altLang="en-US" dirty="0"/>
              <a:t>}</a:t>
            </a:r>
          </a:p>
        </p:txBody>
      </p:sp>
      <p:pic>
        <p:nvPicPr>
          <p:cNvPr id="7" name="图片 6"/>
          <p:cNvPicPr>
            <a:picLocks noChangeAspect="1"/>
          </p:cNvPicPr>
          <p:nvPr/>
        </p:nvPicPr>
        <p:blipFill>
          <a:blip r:embed="rId3"/>
          <a:stretch>
            <a:fillRect/>
          </a:stretch>
        </p:blipFill>
        <p:spPr>
          <a:xfrm>
            <a:off x="4825853" y="1360944"/>
            <a:ext cx="6546691" cy="5497056"/>
          </a:xfrm>
          <a:prstGeom prst="rect">
            <a:avLst/>
          </a:prstGeom>
        </p:spPr>
      </p:pic>
    </p:spTree>
    <p:extLst>
      <p:ext uri="{BB962C8B-B14F-4D97-AF65-F5344CB8AC3E}">
        <p14:creationId xmlns:p14="http://schemas.microsoft.com/office/powerpoint/2010/main" val="4247479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528" y="32789"/>
            <a:ext cx="9930230" cy="1126050"/>
          </a:xfrm>
        </p:spPr>
        <p:txBody>
          <a:bodyPr>
            <a:normAutofit fontScale="90000"/>
          </a:bodyPr>
          <a:lstStyle/>
          <a:p>
            <a:r>
              <a:rPr lang="en-US" altLang="zh-CN" dirty="0">
                <a:solidFill>
                  <a:schemeClr val="bg1"/>
                </a:solidFill>
              </a:rPr>
              <a:t>2.ES </a:t>
            </a:r>
            <a:r>
              <a:rPr lang="zh-CN" altLang="en-US" dirty="0">
                <a:solidFill>
                  <a:schemeClr val="bg1"/>
                </a:solidFill>
              </a:rPr>
              <a:t>基础一网打尽</a:t>
            </a:r>
            <a:br>
              <a:rPr lang="zh-CN" altLang="en-US" dirty="0">
                <a:solidFill>
                  <a:schemeClr val="bg1"/>
                </a:solidFill>
              </a:rPr>
            </a:br>
            <a:r>
              <a:rPr lang="en-US" altLang="zh-CN" dirty="0">
                <a:solidFill>
                  <a:schemeClr val="tx1"/>
                </a:solidFill>
              </a:rPr>
              <a:t>6</a:t>
            </a:r>
            <a:r>
              <a:rPr lang="en-US" altLang="zh-CN" b="1" dirty="0">
                <a:solidFill>
                  <a:schemeClr val="tx1"/>
                </a:solidFill>
              </a:rPr>
              <a:t>.ES</a:t>
            </a:r>
            <a:r>
              <a:rPr lang="zh-CN" altLang="en-US" b="1" dirty="0">
                <a:solidFill>
                  <a:schemeClr val="tx1"/>
                </a:solidFill>
              </a:rPr>
              <a:t>常用</a:t>
            </a:r>
            <a:r>
              <a:rPr lang="en-US" altLang="zh-CN" b="1" dirty="0">
                <a:solidFill>
                  <a:schemeClr val="tx1"/>
                </a:solidFill>
              </a:rPr>
              <a:t>API</a:t>
            </a:r>
            <a:r>
              <a:rPr lang="en-US" altLang="zh-CN" sz="2400" dirty="0" smtClean="0">
                <a:solidFill>
                  <a:schemeClr val="tx1"/>
                </a:solidFill>
                <a:latin typeface="Arial" panose="020B0604020202020204" pitchFamily="34" charset="0"/>
                <a:cs typeface="Arial" panose="020B0604020202020204" pitchFamily="34" charset="0"/>
              </a:rPr>
              <a:t>——</a:t>
            </a:r>
            <a:r>
              <a:rPr lang="zh-CN" altLang="en-US" sz="2400" dirty="0" smtClean="0">
                <a:solidFill>
                  <a:schemeClr val="tx1"/>
                </a:solidFill>
                <a:latin typeface="Arial" panose="020B0604020202020204" pitchFamily="34" charset="0"/>
                <a:cs typeface="Arial" panose="020B0604020202020204" pitchFamily="34" charset="0"/>
              </a:rPr>
              <a:t>通配符查询</a:t>
            </a:r>
            <a:r>
              <a:rPr lang="zh-CN" altLang="en-US" sz="2000" dirty="0"/>
              <a:t/>
            </a:r>
            <a:br>
              <a:rPr lang="zh-CN" altLang="en-US" sz="2000" dirty="0"/>
            </a:br>
            <a:endParaRPr lang="zh-CN" altLang="en-US" sz="2400" dirty="0"/>
          </a:p>
        </p:txBody>
      </p:sp>
      <p:sp>
        <p:nvSpPr>
          <p:cNvPr id="3" name="灯片编号占位符 2"/>
          <p:cNvSpPr>
            <a:spLocks noGrp="1"/>
          </p:cNvSpPr>
          <p:nvPr>
            <p:ph type="sldNum" sz="quarter" idx="12"/>
          </p:nvPr>
        </p:nvSpPr>
        <p:spPr>
          <a:xfrm>
            <a:off x="11031023" y="413252"/>
            <a:ext cx="662354" cy="365125"/>
          </a:xfrm>
        </p:spPr>
        <p:txBody>
          <a:bodyPr/>
          <a:lstStyle/>
          <a:p>
            <a:fld id="{F3481812-CA6E-4CF7-A597-B03BE0D22F0C}" type="slidenum">
              <a:rPr lang="en-GB" smtClean="0"/>
              <a:pPr/>
              <a:t>32</a:t>
            </a:fld>
            <a:endParaRPr lang="en-GB"/>
          </a:p>
        </p:txBody>
      </p:sp>
      <p:sp>
        <p:nvSpPr>
          <p:cNvPr id="5" name="矩形 4"/>
          <p:cNvSpPr/>
          <p:nvPr/>
        </p:nvSpPr>
        <p:spPr>
          <a:xfrm>
            <a:off x="657528" y="1158839"/>
            <a:ext cx="4028772" cy="4247317"/>
          </a:xfrm>
          <a:prstGeom prst="rect">
            <a:avLst/>
          </a:prstGeom>
        </p:spPr>
        <p:txBody>
          <a:bodyPr wrap="square">
            <a:spAutoFit/>
          </a:bodyPr>
          <a:lstStyle/>
          <a:p>
            <a:r>
              <a:rPr lang="zh-CN" altLang="en-US" dirty="0"/>
              <a:t>{</a:t>
            </a:r>
          </a:p>
          <a:p>
            <a:r>
              <a:rPr lang="zh-CN" altLang="en-US" dirty="0"/>
              <a:t>  "query": {</a:t>
            </a:r>
          </a:p>
          <a:p>
            <a:r>
              <a:rPr lang="zh-CN" altLang="en-US" dirty="0"/>
              <a:t>    "bool": {</a:t>
            </a:r>
          </a:p>
          <a:p>
            <a:r>
              <a:rPr lang="zh-CN" altLang="en-US" dirty="0"/>
              <a:t>      "must": [</a:t>
            </a:r>
          </a:p>
          <a:p>
            <a:r>
              <a:rPr lang="zh-CN" altLang="en-US" dirty="0"/>
              <a:t>        {</a:t>
            </a:r>
          </a:p>
          <a:p>
            <a:r>
              <a:rPr lang="zh-CN" altLang="en-US" dirty="0"/>
              <a:t>          "wildcard": {</a:t>
            </a:r>
          </a:p>
          <a:p>
            <a:r>
              <a:rPr lang="zh-CN" altLang="en-US" dirty="0"/>
              <a:t>            "firstname.keyword": "?la*e"</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"from": 0,</a:t>
            </a:r>
          </a:p>
          <a:p>
            <a:r>
              <a:rPr lang="zh-CN" altLang="en-US" dirty="0"/>
              <a:t>  "size": 10</a:t>
            </a:r>
          </a:p>
          <a:p>
            <a:r>
              <a:rPr lang="zh-CN" altLang="en-US" dirty="0"/>
              <a:t>}</a:t>
            </a:r>
          </a:p>
        </p:txBody>
      </p:sp>
      <p:sp>
        <p:nvSpPr>
          <p:cNvPr id="6" name="矩形 5"/>
          <p:cNvSpPr/>
          <p:nvPr/>
        </p:nvSpPr>
        <p:spPr>
          <a:xfrm>
            <a:off x="4191000" y="1158839"/>
            <a:ext cx="7810500" cy="646331"/>
          </a:xfrm>
          <a:prstGeom prst="rect">
            <a:avLst/>
          </a:prstGeom>
        </p:spPr>
        <p:txBody>
          <a:bodyPr wrap="square">
            <a:spAutoFit/>
          </a:bodyPr>
          <a:lstStyle/>
          <a:p>
            <a:r>
              <a:rPr lang="zh-CN" altLang="en-US" dirty="0">
                <a:latin typeface="FZKTJW--GB1-0"/>
              </a:rPr>
              <a:t>请注意，通配符查询不太注重性能，在可能时应尽量避免，特别是要避免前</a:t>
            </a:r>
          </a:p>
          <a:p>
            <a:r>
              <a:rPr lang="zh-CN" altLang="en-US" dirty="0">
                <a:latin typeface="FZKTJW--GB1-0"/>
              </a:rPr>
              <a:t>缀通配符（以通配符开始的</a:t>
            </a:r>
            <a:r>
              <a:rPr lang="zh-CN" altLang="en-US" dirty="0" smtClean="0">
                <a:latin typeface="FZKTJW--GB1-0"/>
              </a:rPr>
              <a:t>词条）</a:t>
            </a:r>
            <a:endParaRPr lang="zh-CN" altLang="en-US" dirty="0"/>
          </a:p>
        </p:txBody>
      </p:sp>
      <p:pic>
        <p:nvPicPr>
          <p:cNvPr id="8" name="图片 7"/>
          <p:cNvPicPr>
            <a:picLocks noChangeAspect="1"/>
          </p:cNvPicPr>
          <p:nvPr/>
        </p:nvPicPr>
        <p:blipFill>
          <a:blip r:embed="rId3"/>
          <a:stretch>
            <a:fillRect/>
          </a:stretch>
        </p:blipFill>
        <p:spPr>
          <a:xfrm>
            <a:off x="4305300" y="1805170"/>
            <a:ext cx="5676900" cy="4838095"/>
          </a:xfrm>
          <a:prstGeom prst="rect">
            <a:avLst/>
          </a:prstGeom>
        </p:spPr>
      </p:pic>
    </p:spTree>
    <p:extLst>
      <p:ext uri="{BB962C8B-B14F-4D97-AF65-F5344CB8AC3E}">
        <p14:creationId xmlns:p14="http://schemas.microsoft.com/office/powerpoint/2010/main" val="877516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528" y="32789"/>
            <a:ext cx="9930230" cy="1126050"/>
          </a:xfrm>
        </p:spPr>
        <p:txBody>
          <a:bodyPr>
            <a:normAutofit fontScale="90000"/>
          </a:bodyPr>
          <a:lstStyle/>
          <a:p>
            <a:r>
              <a:rPr lang="en-US" altLang="zh-CN" dirty="0">
                <a:solidFill>
                  <a:schemeClr val="bg1"/>
                </a:solidFill>
              </a:rPr>
              <a:t>2.ES </a:t>
            </a:r>
            <a:r>
              <a:rPr lang="zh-CN" altLang="en-US" dirty="0">
                <a:solidFill>
                  <a:schemeClr val="bg1"/>
                </a:solidFill>
              </a:rPr>
              <a:t>基础一网打尽</a:t>
            </a:r>
            <a:br>
              <a:rPr lang="zh-CN" altLang="en-US" dirty="0">
                <a:solidFill>
                  <a:schemeClr val="bg1"/>
                </a:solidFill>
              </a:rPr>
            </a:br>
            <a:r>
              <a:rPr lang="en-US" altLang="zh-CN" dirty="0">
                <a:solidFill>
                  <a:schemeClr val="tx1"/>
                </a:solidFill>
              </a:rPr>
              <a:t>6</a:t>
            </a:r>
            <a:r>
              <a:rPr lang="en-US" altLang="zh-CN" b="1" dirty="0">
                <a:solidFill>
                  <a:schemeClr val="tx1"/>
                </a:solidFill>
              </a:rPr>
              <a:t>.ES</a:t>
            </a:r>
            <a:r>
              <a:rPr lang="zh-CN" altLang="en-US" b="1" dirty="0">
                <a:solidFill>
                  <a:schemeClr val="tx1"/>
                </a:solidFill>
              </a:rPr>
              <a:t>常用</a:t>
            </a:r>
            <a:r>
              <a:rPr lang="en-US" altLang="zh-CN" b="1" dirty="0">
                <a:solidFill>
                  <a:schemeClr val="tx1"/>
                </a:solidFill>
              </a:rPr>
              <a:t>API</a:t>
            </a:r>
            <a:r>
              <a:rPr lang="en-US" altLang="zh-CN" sz="2400" dirty="0" smtClean="0">
                <a:solidFill>
                  <a:schemeClr val="tx1"/>
                </a:solidFill>
                <a:latin typeface="Arial" panose="020B0604020202020204" pitchFamily="34" charset="0"/>
                <a:cs typeface="Arial" panose="020B0604020202020204" pitchFamily="34" charset="0"/>
              </a:rPr>
              <a:t>——</a:t>
            </a:r>
            <a:r>
              <a:rPr lang="zh-CN" altLang="en-US" sz="2400" dirty="0">
                <a:solidFill>
                  <a:schemeClr val="tx1"/>
                </a:solidFill>
                <a:latin typeface="Arial" panose="020B0604020202020204" pitchFamily="34" charset="0"/>
                <a:cs typeface="Arial" panose="020B0604020202020204" pitchFamily="34" charset="0"/>
              </a:rPr>
              <a:t>复合</a:t>
            </a:r>
            <a:r>
              <a:rPr lang="zh-CN" altLang="en-US" sz="2400" dirty="0" smtClean="0">
                <a:solidFill>
                  <a:schemeClr val="tx1"/>
                </a:solidFill>
                <a:latin typeface="Arial" panose="020B0604020202020204" pitchFamily="34" charset="0"/>
                <a:cs typeface="Arial" panose="020B0604020202020204" pitchFamily="34" charset="0"/>
              </a:rPr>
              <a:t>查询</a:t>
            </a:r>
            <a:r>
              <a:rPr lang="zh-CN" altLang="en-US" sz="2000" dirty="0"/>
              <a:t/>
            </a:r>
            <a:br>
              <a:rPr lang="zh-CN" altLang="en-US" sz="2000" dirty="0"/>
            </a:br>
            <a:endParaRPr lang="zh-CN" altLang="en-US" sz="2400" dirty="0"/>
          </a:p>
        </p:txBody>
      </p:sp>
      <p:sp>
        <p:nvSpPr>
          <p:cNvPr id="3" name="灯片编号占位符 2"/>
          <p:cNvSpPr>
            <a:spLocks noGrp="1"/>
          </p:cNvSpPr>
          <p:nvPr>
            <p:ph type="sldNum" sz="quarter" idx="12"/>
          </p:nvPr>
        </p:nvSpPr>
        <p:spPr>
          <a:xfrm>
            <a:off x="11031023" y="413252"/>
            <a:ext cx="662354" cy="365125"/>
          </a:xfrm>
        </p:spPr>
        <p:txBody>
          <a:bodyPr/>
          <a:lstStyle/>
          <a:p>
            <a:fld id="{F3481812-CA6E-4CF7-A597-B03BE0D22F0C}" type="slidenum">
              <a:rPr lang="en-GB" smtClean="0"/>
              <a:pPr/>
              <a:t>33</a:t>
            </a:fld>
            <a:endParaRPr lang="en-GB"/>
          </a:p>
        </p:txBody>
      </p:sp>
      <p:sp>
        <p:nvSpPr>
          <p:cNvPr id="10" name="矩形 9"/>
          <p:cNvSpPr/>
          <p:nvPr/>
        </p:nvSpPr>
        <p:spPr>
          <a:xfrm>
            <a:off x="823323" y="1298254"/>
            <a:ext cx="6096000" cy="1569660"/>
          </a:xfrm>
          <a:prstGeom prst="rect">
            <a:avLst/>
          </a:prstGeom>
        </p:spPr>
        <p:txBody>
          <a:bodyPr>
            <a:spAutoFit/>
          </a:bodyPr>
          <a:lstStyle/>
          <a:p>
            <a:pPr marL="285750" indent="-28575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布尔</a:t>
            </a:r>
            <a:r>
              <a:rPr lang="zh-CN" altLang="en-US" sz="2400" dirty="0" smtClean="0">
                <a:latin typeface="宋体" panose="02010600030101010101" pitchFamily="2" charset="-122"/>
                <a:ea typeface="宋体" panose="02010600030101010101" pitchFamily="2" charset="-122"/>
              </a:rPr>
              <a:t>查询</a:t>
            </a:r>
            <a:endParaRPr lang="en-US" altLang="zh-CN" sz="2400" dirty="0" smtClean="0">
              <a:latin typeface="宋体" panose="02010600030101010101" pitchFamily="2" charset="-122"/>
              <a:ea typeface="宋体" panose="02010600030101010101" pitchFamily="2" charset="-122"/>
            </a:endParaRPr>
          </a:p>
          <a:p>
            <a:pPr marL="285750" indent="-285750">
              <a:buFont typeface="Wingdings" panose="05000000000000000000" pitchFamily="2" charset="2"/>
              <a:buChar char="ü"/>
            </a:pPr>
            <a:r>
              <a:rPr lang="zh-CN" altLang="en-US" sz="2400" dirty="0" smtClean="0">
                <a:latin typeface="宋体" panose="02010600030101010101" pitchFamily="2" charset="-122"/>
                <a:ea typeface="宋体" panose="02010600030101010101" pitchFamily="2" charset="-122"/>
              </a:rPr>
              <a:t>加权查询</a:t>
            </a:r>
            <a:endParaRPr lang="en-US" altLang="zh-CN" sz="2400" dirty="0" smtClean="0">
              <a:latin typeface="宋体" panose="02010600030101010101" pitchFamily="2" charset="-122"/>
              <a:ea typeface="宋体" panose="02010600030101010101" pitchFamily="2" charset="-122"/>
            </a:endParaRPr>
          </a:p>
          <a:p>
            <a:pPr marL="285750" indent="-285750">
              <a:buFont typeface="Wingdings" panose="05000000000000000000" pitchFamily="2" charset="2"/>
              <a:buChar char="ü"/>
            </a:pPr>
            <a:r>
              <a:rPr lang="en-US" altLang="zh-CN" sz="2400" dirty="0" err="1" smtClean="0">
                <a:latin typeface="宋体" panose="02010600030101010101" pitchFamily="2" charset="-122"/>
                <a:ea typeface="宋体" panose="02010600030101010101" pitchFamily="2" charset="-122"/>
              </a:rPr>
              <a:t>constant_score</a:t>
            </a:r>
            <a:r>
              <a:rPr lang="zh-CN" altLang="en-US" sz="2400" dirty="0" smtClean="0">
                <a:latin typeface="宋体" panose="02010600030101010101" pitchFamily="2" charset="-122"/>
                <a:ea typeface="宋体" panose="02010600030101010101" pitchFamily="2" charset="-122"/>
              </a:rPr>
              <a:t>查询</a:t>
            </a:r>
            <a:endParaRPr lang="en-US" altLang="zh-CN" sz="2400" dirty="0" smtClean="0">
              <a:latin typeface="宋体" panose="02010600030101010101" pitchFamily="2" charset="-122"/>
              <a:ea typeface="宋体" panose="02010600030101010101" pitchFamily="2" charset="-122"/>
            </a:endParaRPr>
          </a:p>
          <a:p>
            <a:pPr marL="285750" indent="-285750">
              <a:buFont typeface="Wingdings" panose="05000000000000000000" pitchFamily="2" charset="2"/>
              <a:buChar char="ü"/>
            </a:pPr>
            <a:r>
              <a:rPr lang="zh-CN" altLang="en-US" sz="2400" dirty="0" smtClean="0">
                <a:latin typeface="宋体" panose="02010600030101010101" pitchFamily="2" charset="-122"/>
                <a:ea typeface="宋体" panose="02010600030101010101" pitchFamily="2" charset="-122"/>
              </a:rPr>
              <a:t>索引查询</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9775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528" y="32789"/>
            <a:ext cx="9930230" cy="1126050"/>
          </a:xfrm>
        </p:spPr>
        <p:txBody>
          <a:bodyPr>
            <a:normAutofit fontScale="90000"/>
          </a:bodyPr>
          <a:lstStyle/>
          <a:p>
            <a:r>
              <a:rPr lang="en-US" altLang="zh-CN" dirty="0">
                <a:solidFill>
                  <a:schemeClr val="bg1"/>
                </a:solidFill>
              </a:rPr>
              <a:t>2.ES </a:t>
            </a:r>
            <a:r>
              <a:rPr lang="zh-CN" altLang="en-US" dirty="0">
                <a:solidFill>
                  <a:schemeClr val="bg1"/>
                </a:solidFill>
              </a:rPr>
              <a:t>基础一网打尽</a:t>
            </a:r>
            <a:br>
              <a:rPr lang="zh-CN" altLang="en-US" dirty="0">
                <a:solidFill>
                  <a:schemeClr val="bg1"/>
                </a:solidFill>
              </a:rPr>
            </a:br>
            <a:r>
              <a:rPr lang="en-US" altLang="zh-CN" dirty="0">
                <a:solidFill>
                  <a:schemeClr val="tx1"/>
                </a:solidFill>
              </a:rPr>
              <a:t>6</a:t>
            </a:r>
            <a:r>
              <a:rPr lang="en-US" altLang="zh-CN" b="1" dirty="0">
                <a:solidFill>
                  <a:schemeClr val="tx1"/>
                </a:solidFill>
              </a:rPr>
              <a:t>.ES</a:t>
            </a:r>
            <a:r>
              <a:rPr lang="zh-CN" altLang="en-US" b="1" dirty="0">
                <a:solidFill>
                  <a:schemeClr val="tx1"/>
                </a:solidFill>
              </a:rPr>
              <a:t>常用</a:t>
            </a:r>
            <a:r>
              <a:rPr lang="en-US" altLang="zh-CN" b="1" dirty="0">
                <a:solidFill>
                  <a:schemeClr val="tx1"/>
                </a:solidFill>
              </a:rPr>
              <a:t>API</a:t>
            </a:r>
            <a:r>
              <a:rPr lang="en-US" altLang="zh-CN" sz="2400" dirty="0" smtClean="0">
                <a:solidFill>
                  <a:schemeClr val="tx1"/>
                </a:solidFill>
                <a:latin typeface="Arial" panose="020B0604020202020204" pitchFamily="34" charset="0"/>
                <a:cs typeface="Arial" panose="020B0604020202020204" pitchFamily="34" charset="0"/>
              </a:rPr>
              <a:t>——</a:t>
            </a:r>
            <a:r>
              <a:rPr lang="zh-CN" altLang="en-US" sz="2400" dirty="0" smtClean="0">
                <a:solidFill>
                  <a:schemeClr val="tx1"/>
                </a:solidFill>
                <a:latin typeface="Arial" panose="020B0604020202020204" pitchFamily="34" charset="0"/>
                <a:cs typeface="Arial" panose="020B0604020202020204" pitchFamily="34" charset="0"/>
              </a:rPr>
              <a:t>布尔查询</a:t>
            </a:r>
            <a:r>
              <a:rPr lang="zh-CN" altLang="en-US" sz="2000" dirty="0"/>
              <a:t/>
            </a:r>
            <a:br>
              <a:rPr lang="zh-CN" altLang="en-US" sz="2000" dirty="0"/>
            </a:br>
            <a:endParaRPr lang="zh-CN" altLang="en-US" sz="2400" dirty="0"/>
          </a:p>
        </p:txBody>
      </p:sp>
      <p:sp>
        <p:nvSpPr>
          <p:cNvPr id="3" name="灯片编号占位符 2"/>
          <p:cNvSpPr>
            <a:spLocks noGrp="1"/>
          </p:cNvSpPr>
          <p:nvPr>
            <p:ph type="sldNum" sz="quarter" idx="12"/>
          </p:nvPr>
        </p:nvSpPr>
        <p:spPr>
          <a:xfrm>
            <a:off x="11031023" y="413252"/>
            <a:ext cx="662354" cy="365125"/>
          </a:xfrm>
        </p:spPr>
        <p:txBody>
          <a:bodyPr/>
          <a:lstStyle/>
          <a:p>
            <a:fld id="{F3481812-CA6E-4CF7-A597-B03BE0D22F0C}" type="slidenum">
              <a:rPr lang="en-GB" smtClean="0"/>
              <a:pPr/>
              <a:t>34</a:t>
            </a:fld>
            <a:endParaRPr lang="en-GB"/>
          </a:p>
        </p:txBody>
      </p:sp>
      <p:sp>
        <p:nvSpPr>
          <p:cNvPr id="4" name="矩形 3"/>
          <p:cNvSpPr/>
          <p:nvPr/>
        </p:nvSpPr>
        <p:spPr>
          <a:xfrm>
            <a:off x="431800" y="1285439"/>
            <a:ext cx="7124700" cy="1754326"/>
          </a:xfrm>
          <a:prstGeom prst="rect">
            <a:avLst/>
          </a:prstGeom>
        </p:spPr>
        <p:txBody>
          <a:bodyPr wrap="square">
            <a:spAutoFit/>
          </a:bodyPr>
          <a:lstStyle/>
          <a:p>
            <a:r>
              <a:rPr lang="zh-CN" altLang="en-US" dirty="0">
                <a:latin typeface="FZSSJW--GB1-0"/>
              </a:rPr>
              <a:t>可以通过布尔查询来封装无限数量的查询，并通过下面描述的节点之一使用一个逻辑值来</a:t>
            </a:r>
            <a:r>
              <a:rPr lang="zh-CN" altLang="en-US" dirty="0" smtClean="0">
                <a:latin typeface="FZSSJW--GB1-0"/>
              </a:rPr>
              <a:t>连接</a:t>
            </a:r>
            <a:r>
              <a:rPr lang="zh-CN" altLang="en-US" dirty="0">
                <a:latin typeface="FZSSJW--GB1-0"/>
              </a:rPr>
              <a:t>它们。</a:t>
            </a:r>
          </a:p>
          <a:p>
            <a:r>
              <a:rPr lang="en-US" altLang="zh-CN" sz="1600" dirty="0">
                <a:latin typeface="Wingdings" panose="05000000000000000000" pitchFamily="2" charset="2"/>
              </a:rPr>
              <a:t> </a:t>
            </a:r>
            <a:r>
              <a:rPr lang="en-US" altLang="zh-CN" sz="1600" dirty="0">
                <a:latin typeface="Courier"/>
              </a:rPr>
              <a:t>should</a:t>
            </a:r>
            <a:r>
              <a:rPr lang="zh-CN" altLang="en-US" dirty="0">
                <a:latin typeface="FZSSJW--GB1-0"/>
              </a:rPr>
              <a:t>：被它封装的布尔查询可能被匹配，也可能不被匹配。被匹配的</a:t>
            </a:r>
            <a:r>
              <a:rPr lang="en-US" altLang="zh-CN" sz="1600" dirty="0">
                <a:latin typeface="Courier"/>
              </a:rPr>
              <a:t>should</a:t>
            </a:r>
            <a:r>
              <a:rPr lang="zh-CN" altLang="en-US" dirty="0">
                <a:latin typeface="FZSSJW--GB1-0"/>
              </a:rPr>
              <a:t>节点</a:t>
            </a:r>
            <a:r>
              <a:rPr lang="zh-CN" altLang="en-US" dirty="0" smtClean="0">
                <a:latin typeface="FZSSJW--GB1-0"/>
              </a:rPr>
              <a:t>数目由</a:t>
            </a:r>
            <a:r>
              <a:rPr lang="en-US" altLang="zh-CN" sz="1600" dirty="0" err="1">
                <a:latin typeface="Courier"/>
              </a:rPr>
              <a:t>minimum_should_match</a:t>
            </a:r>
            <a:r>
              <a:rPr lang="zh-CN" altLang="en-US" dirty="0">
                <a:latin typeface="FZSSJW--GB1-0"/>
              </a:rPr>
              <a:t>参数控制。</a:t>
            </a:r>
          </a:p>
          <a:p>
            <a:r>
              <a:rPr lang="zh-CN" altLang="en-US" sz="1600" dirty="0">
                <a:latin typeface="Wingdings" panose="05000000000000000000" pitchFamily="2" charset="2"/>
              </a:rPr>
              <a:t> </a:t>
            </a:r>
            <a:r>
              <a:rPr lang="en-US" altLang="zh-CN" sz="1600" dirty="0">
                <a:latin typeface="Courier"/>
              </a:rPr>
              <a:t>must</a:t>
            </a:r>
            <a:r>
              <a:rPr lang="zh-CN" altLang="en-US" dirty="0">
                <a:latin typeface="FZSSJW--GB1-0"/>
              </a:rPr>
              <a:t>：被它封装的布尔查询必须被匹配，文档才会返回。</a:t>
            </a:r>
          </a:p>
          <a:p>
            <a:r>
              <a:rPr lang="zh-CN" altLang="en-US" sz="1600" dirty="0">
                <a:latin typeface="Wingdings" panose="05000000000000000000" pitchFamily="2" charset="2"/>
              </a:rPr>
              <a:t> </a:t>
            </a:r>
            <a:r>
              <a:rPr lang="en-US" altLang="zh-CN" sz="1600" dirty="0" err="1">
                <a:latin typeface="Courier"/>
              </a:rPr>
              <a:t>must_not</a:t>
            </a:r>
            <a:r>
              <a:rPr lang="zh-CN" altLang="en-US" dirty="0">
                <a:latin typeface="FZSSJW--GB1-0"/>
              </a:rPr>
              <a:t>：被它封装的布尔查询必须不被匹配，文档才会返回。</a:t>
            </a:r>
            <a:endParaRPr lang="zh-CN" altLang="en-US" dirty="0"/>
          </a:p>
        </p:txBody>
      </p:sp>
      <p:sp>
        <p:nvSpPr>
          <p:cNvPr id="8" name="矩形 7"/>
          <p:cNvSpPr/>
          <p:nvPr/>
        </p:nvSpPr>
        <p:spPr>
          <a:xfrm>
            <a:off x="8496300" y="1124972"/>
            <a:ext cx="3086100" cy="5816977"/>
          </a:xfrm>
          <a:prstGeom prst="rect">
            <a:avLst/>
          </a:prstGeom>
        </p:spPr>
        <p:txBody>
          <a:bodyPr wrap="square">
            <a:spAutoFit/>
          </a:bodyPr>
          <a:lstStyle/>
          <a:p>
            <a:r>
              <a:rPr lang="zh-CN" altLang="en-US" sz="1200" dirty="0" smtClean="0"/>
              <a:t>{</a:t>
            </a:r>
          </a:p>
          <a:p>
            <a:r>
              <a:rPr lang="zh-CN" altLang="en-US" sz="1200" dirty="0" smtClean="0"/>
              <a:t>    "query": {</a:t>
            </a:r>
          </a:p>
          <a:p>
            <a:r>
              <a:rPr lang="zh-CN" altLang="en-US" sz="1200" dirty="0" smtClean="0"/>
              <a:t>        "bool": {</a:t>
            </a:r>
          </a:p>
          <a:p>
            <a:r>
              <a:rPr lang="zh-CN" altLang="en-US" sz="1200" dirty="0" smtClean="0"/>
              <a:t>            "must": [</a:t>
            </a:r>
          </a:p>
          <a:p>
            <a:r>
              <a:rPr lang="zh-CN" altLang="en-US" sz="1200" dirty="0" smtClean="0"/>
              <a:t>                {</a:t>
            </a:r>
          </a:p>
          <a:p>
            <a:r>
              <a:rPr lang="zh-CN" altLang="en-US" sz="1200" dirty="0" smtClean="0"/>
              <a:t>                    "prefix": {</a:t>
            </a:r>
          </a:p>
          <a:p>
            <a:r>
              <a:rPr lang="zh-CN" altLang="en-US" sz="1200" dirty="0" smtClean="0"/>
              <a:t>                        "address": "海"</a:t>
            </a:r>
          </a:p>
          <a:p>
            <a:r>
              <a:rPr lang="zh-CN" altLang="en-US" sz="1200" dirty="0" smtClean="0"/>
              <a:t>                    }</a:t>
            </a:r>
          </a:p>
          <a:p>
            <a:r>
              <a:rPr lang="zh-CN" altLang="en-US" sz="1200" dirty="0" smtClean="0"/>
              <a:t>                }</a:t>
            </a:r>
          </a:p>
          <a:p>
            <a:r>
              <a:rPr lang="zh-CN" altLang="en-US" sz="1200" dirty="0" smtClean="0"/>
              <a:t>            ],</a:t>
            </a:r>
          </a:p>
          <a:p>
            <a:r>
              <a:rPr lang="zh-CN" altLang="en-US" sz="1200" dirty="0" smtClean="0"/>
              <a:t>            "must_not": [</a:t>
            </a:r>
          </a:p>
          <a:p>
            <a:r>
              <a:rPr lang="zh-CN" altLang="en-US" sz="1200" dirty="0" smtClean="0"/>
              <a:t>                {</a:t>
            </a:r>
          </a:p>
          <a:p>
            <a:r>
              <a:rPr lang="zh-CN" altLang="en-US" sz="1200" dirty="0" smtClean="0"/>
              <a:t>                    "term": {</a:t>
            </a:r>
          </a:p>
          <a:p>
            <a:r>
              <a:rPr lang="zh-CN" altLang="en-US" sz="1200" dirty="0" smtClean="0"/>
              <a:t>                        "author": "四"</a:t>
            </a:r>
          </a:p>
          <a:p>
            <a:r>
              <a:rPr lang="zh-CN" altLang="en-US" sz="1200" dirty="0" smtClean="0"/>
              <a:t>                    }</a:t>
            </a:r>
          </a:p>
          <a:p>
            <a:r>
              <a:rPr lang="zh-CN" altLang="en-US" sz="1200" dirty="0" smtClean="0"/>
              <a:t>                }</a:t>
            </a:r>
          </a:p>
          <a:p>
            <a:r>
              <a:rPr lang="zh-CN" altLang="en-US" sz="1200" dirty="0" smtClean="0"/>
              <a:t>            ],</a:t>
            </a:r>
          </a:p>
          <a:p>
            <a:r>
              <a:rPr lang="zh-CN" altLang="en-US" sz="1200" dirty="0" smtClean="0"/>
              <a:t>            "should": [</a:t>
            </a:r>
          </a:p>
          <a:p>
            <a:r>
              <a:rPr lang="zh-CN" altLang="en-US" sz="1200" dirty="0" smtClean="0"/>
              <a:t>                {</a:t>
            </a:r>
          </a:p>
          <a:p>
            <a:r>
              <a:rPr lang="zh-CN" altLang="en-US" sz="1200" dirty="0" smtClean="0"/>
              <a:t>                    "term": {</a:t>
            </a:r>
          </a:p>
          <a:p>
            <a:r>
              <a:rPr lang="zh-CN" altLang="en-US" sz="1200" dirty="0" smtClean="0"/>
              <a:t>                        "author": "五"</a:t>
            </a:r>
          </a:p>
          <a:p>
            <a:r>
              <a:rPr lang="zh-CN" altLang="en-US" sz="1200" dirty="0" smtClean="0"/>
              <a:t>                    }</a:t>
            </a:r>
          </a:p>
          <a:p>
            <a:r>
              <a:rPr lang="zh-CN" altLang="en-US" sz="1200" dirty="0" smtClean="0"/>
              <a:t>                }</a:t>
            </a:r>
          </a:p>
          <a:p>
            <a:r>
              <a:rPr lang="zh-CN" altLang="en-US" sz="1200" dirty="0" smtClean="0"/>
              <a:t>            ]</a:t>
            </a:r>
          </a:p>
          <a:p>
            <a:r>
              <a:rPr lang="zh-CN" altLang="en-US" sz="1200" dirty="0" smtClean="0"/>
              <a:t>        }</a:t>
            </a:r>
          </a:p>
          <a:p>
            <a:r>
              <a:rPr lang="zh-CN" altLang="en-US" sz="1200" dirty="0" smtClean="0"/>
              <a:t>    },</a:t>
            </a:r>
          </a:p>
          <a:p>
            <a:r>
              <a:rPr lang="zh-CN" altLang="en-US" sz="1200" dirty="0" smtClean="0"/>
              <a:t>    "from": 0,</a:t>
            </a:r>
          </a:p>
          <a:p>
            <a:r>
              <a:rPr lang="zh-CN" altLang="en-US" sz="1200" dirty="0" smtClean="0"/>
              <a:t>    "size": 10,</a:t>
            </a:r>
          </a:p>
          <a:p>
            <a:r>
              <a:rPr lang="zh-CN" altLang="en-US" sz="1200" dirty="0" smtClean="0"/>
              <a:t>    "sort": [],</a:t>
            </a:r>
          </a:p>
          <a:p>
            <a:r>
              <a:rPr lang="zh-CN" altLang="en-US" sz="1200" dirty="0" smtClean="0"/>
              <a:t>    "aggs": {}</a:t>
            </a:r>
          </a:p>
          <a:p>
            <a:r>
              <a:rPr lang="zh-CN" altLang="en-US" sz="1200" dirty="0" smtClean="0"/>
              <a:t>}</a:t>
            </a:r>
            <a:endParaRPr lang="zh-CN" altLang="en-US" sz="1200" dirty="0"/>
          </a:p>
        </p:txBody>
      </p:sp>
    </p:spTree>
    <p:extLst>
      <p:ext uri="{BB962C8B-B14F-4D97-AF65-F5344CB8AC3E}">
        <p14:creationId xmlns:p14="http://schemas.microsoft.com/office/powerpoint/2010/main" val="511970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528" y="32789"/>
            <a:ext cx="9930230" cy="1126050"/>
          </a:xfrm>
        </p:spPr>
        <p:txBody>
          <a:bodyPr>
            <a:normAutofit fontScale="90000"/>
          </a:bodyPr>
          <a:lstStyle/>
          <a:p>
            <a:r>
              <a:rPr lang="en-US" altLang="zh-CN" dirty="0">
                <a:solidFill>
                  <a:schemeClr val="bg1"/>
                </a:solidFill>
              </a:rPr>
              <a:t>2.ES </a:t>
            </a:r>
            <a:r>
              <a:rPr lang="zh-CN" altLang="en-US" dirty="0">
                <a:solidFill>
                  <a:schemeClr val="bg1"/>
                </a:solidFill>
              </a:rPr>
              <a:t>基础一网打尽</a:t>
            </a:r>
            <a:br>
              <a:rPr lang="zh-CN" altLang="en-US" dirty="0">
                <a:solidFill>
                  <a:schemeClr val="bg1"/>
                </a:solidFill>
              </a:rPr>
            </a:br>
            <a:r>
              <a:rPr lang="en-US" altLang="zh-CN" dirty="0">
                <a:solidFill>
                  <a:schemeClr val="tx1"/>
                </a:solidFill>
              </a:rPr>
              <a:t>6</a:t>
            </a:r>
            <a:r>
              <a:rPr lang="en-US" altLang="zh-CN" b="1" dirty="0">
                <a:solidFill>
                  <a:schemeClr val="tx1"/>
                </a:solidFill>
              </a:rPr>
              <a:t>.ES</a:t>
            </a:r>
            <a:r>
              <a:rPr lang="zh-CN" altLang="en-US" b="1" dirty="0">
                <a:solidFill>
                  <a:schemeClr val="tx1"/>
                </a:solidFill>
              </a:rPr>
              <a:t>常用</a:t>
            </a:r>
            <a:r>
              <a:rPr lang="en-US" altLang="zh-CN" b="1" dirty="0">
                <a:solidFill>
                  <a:schemeClr val="tx1"/>
                </a:solidFill>
              </a:rPr>
              <a:t>API</a:t>
            </a:r>
            <a:r>
              <a:rPr lang="en-US" altLang="zh-CN" sz="2400" dirty="0" smtClean="0">
                <a:solidFill>
                  <a:schemeClr val="tx1"/>
                </a:solidFill>
                <a:latin typeface="Arial" panose="020B0604020202020204" pitchFamily="34" charset="0"/>
                <a:cs typeface="Arial" panose="020B0604020202020204" pitchFamily="34" charset="0"/>
              </a:rPr>
              <a:t>——</a:t>
            </a:r>
            <a:r>
              <a:rPr lang="zh-CN" altLang="en-US" sz="2400" dirty="0" smtClean="0">
                <a:solidFill>
                  <a:schemeClr val="tx1"/>
                </a:solidFill>
                <a:latin typeface="Arial" panose="020B0604020202020204" pitchFamily="34" charset="0"/>
                <a:cs typeface="Arial" panose="020B0604020202020204" pitchFamily="34" charset="0"/>
              </a:rPr>
              <a:t>过滤器</a:t>
            </a:r>
            <a:r>
              <a:rPr lang="zh-CN" altLang="en-US" sz="2000" dirty="0"/>
              <a:t/>
            </a:r>
            <a:br>
              <a:rPr lang="zh-CN" altLang="en-US" sz="2000" dirty="0"/>
            </a:br>
            <a:endParaRPr lang="zh-CN" altLang="en-US" sz="2400" dirty="0"/>
          </a:p>
        </p:txBody>
      </p:sp>
      <p:sp>
        <p:nvSpPr>
          <p:cNvPr id="3" name="灯片编号占位符 2"/>
          <p:cNvSpPr>
            <a:spLocks noGrp="1"/>
          </p:cNvSpPr>
          <p:nvPr>
            <p:ph type="sldNum" sz="quarter" idx="12"/>
          </p:nvPr>
        </p:nvSpPr>
        <p:spPr>
          <a:xfrm>
            <a:off x="11031023" y="413252"/>
            <a:ext cx="662354" cy="365125"/>
          </a:xfrm>
        </p:spPr>
        <p:txBody>
          <a:bodyPr/>
          <a:lstStyle/>
          <a:p>
            <a:fld id="{F3481812-CA6E-4CF7-A597-B03BE0D22F0C}" type="slidenum">
              <a:rPr lang="en-GB" smtClean="0"/>
              <a:pPr/>
              <a:t>35</a:t>
            </a:fld>
            <a:endParaRPr lang="en-GB"/>
          </a:p>
        </p:txBody>
      </p:sp>
      <p:sp>
        <p:nvSpPr>
          <p:cNvPr id="5" name="矩形 4"/>
          <p:cNvSpPr/>
          <p:nvPr/>
        </p:nvSpPr>
        <p:spPr>
          <a:xfrm>
            <a:off x="8069835" y="1158839"/>
            <a:ext cx="3623542" cy="5909310"/>
          </a:xfrm>
          <a:prstGeom prst="rect">
            <a:avLst/>
          </a:prstGeom>
        </p:spPr>
        <p:txBody>
          <a:bodyPr wrap="square">
            <a:spAutoFit/>
          </a:bodyPr>
          <a:lstStyle/>
          <a:p>
            <a:r>
              <a:rPr lang="zh-CN" altLang="en-US" dirty="0"/>
              <a:t>{</a:t>
            </a:r>
          </a:p>
          <a:p>
            <a:r>
              <a:rPr lang="zh-CN" altLang="en-US" dirty="0"/>
              <a:t>  "query": {</a:t>
            </a:r>
          </a:p>
          <a:p>
            <a:r>
              <a:rPr lang="zh-CN" altLang="en-US" dirty="0"/>
              <a:t>    "bool": {</a:t>
            </a:r>
          </a:p>
          <a:p>
            <a:r>
              <a:rPr lang="zh-CN" altLang="en-US" dirty="0"/>
              <a:t>      "must": [</a:t>
            </a:r>
          </a:p>
          <a:p>
            <a:r>
              <a:rPr lang="zh-CN" altLang="en-US" dirty="0"/>
              <a:t>        {</a:t>
            </a:r>
          </a:p>
          <a:p>
            <a:r>
              <a:rPr lang="zh-CN" altLang="en-US" dirty="0"/>
              <a:t>          "prefix": {</a:t>
            </a:r>
          </a:p>
          <a:p>
            <a:r>
              <a:rPr lang="zh-CN" altLang="en-US" dirty="0"/>
              <a:t>            "address": "海"</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  "post_filter": {</a:t>
            </a:r>
          </a:p>
          <a:p>
            <a:r>
              <a:rPr lang="zh-CN" altLang="en-US" dirty="0"/>
              <a:t>    "term": {</a:t>
            </a:r>
          </a:p>
          <a:p>
            <a:r>
              <a:rPr lang="zh-CN" altLang="en-US" dirty="0"/>
              <a:t>      "id": 2</a:t>
            </a:r>
          </a:p>
          <a:p>
            <a:r>
              <a:rPr lang="zh-CN" altLang="en-US" dirty="0"/>
              <a:t>    }</a:t>
            </a:r>
          </a:p>
          <a:p>
            <a:r>
              <a:rPr lang="zh-CN" altLang="en-US" dirty="0"/>
              <a:t>  },  "from": 0,</a:t>
            </a:r>
          </a:p>
          <a:p>
            <a:r>
              <a:rPr lang="zh-CN" altLang="en-US" dirty="0"/>
              <a:t>  "size": 10,</a:t>
            </a:r>
          </a:p>
          <a:p>
            <a:r>
              <a:rPr lang="zh-CN" altLang="en-US" dirty="0"/>
              <a:t>  "sort": [],</a:t>
            </a:r>
          </a:p>
          <a:p>
            <a:r>
              <a:rPr lang="zh-CN" altLang="en-US" dirty="0"/>
              <a:t>  "aggs": {}</a:t>
            </a:r>
          </a:p>
          <a:p>
            <a:r>
              <a:rPr lang="zh-CN" altLang="en-US" dirty="0"/>
              <a:t>}</a:t>
            </a:r>
          </a:p>
        </p:txBody>
      </p:sp>
      <p:sp>
        <p:nvSpPr>
          <p:cNvPr id="6" name="矩形 5"/>
          <p:cNvSpPr/>
          <p:nvPr/>
        </p:nvSpPr>
        <p:spPr>
          <a:xfrm>
            <a:off x="555928" y="1272591"/>
            <a:ext cx="6907318" cy="646331"/>
          </a:xfrm>
          <a:prstGeom prst="rect">
            <a:avLst/>
          </a:prstGeom>
        </p:spPr>
        <p:txBody>
          <a:bodyPr wrap="square">
            <a:spAutoFit/>
          </a:bodyPr>
          <a:lstStyle/>
          <a:p>
            <a:r>
              <a:rPr lang="zh-CN" altLang="en-US" dirty="0">
                <a:latin typeface="FZSSJW--GB1-0"/>
              </a:rPr>
              <a:t>在任何搜索中使用过滤器，只需在于</a:t>
            </a:r>
            <a:r>
              <a:rPr lang="en-US" altLang="zh-CN" sz="1600" dirty="0">
                <a:latin typeface="Courier"/>
              </a:rPr>
              <a:t>query</a:t>
            </a:r>
            <a:r>
              <a:rPr lang="zh-CN" altLang="en-US" dirty="0">
                <a:latin typeface="FZSSJW--GB1-0"/>
              </a:rPr>
              <a:t>节点相同级别上添加一个</a:t>
            </a:r>
            <a:r>
              <a:rPr lang="en-US" altLang="zh-CN" sz="1600" dirty="0">
                <a:latin typeface="Courier"/>
              </a:rPr>
              <a:t>filter</a:t>
            </a:r>
            <a:r>
              <a:rPr lang="zh-CN" altLang="en-US" dirty="0">
                <a:latin typeface="FZSSJW--GB1-0"/>
              </a:rPr>
              <a:t>节点。如果</a:t>
            </a:r>
            <a:r>
              <a:rPr lang="zh-CN" altLang="en-US" dirty="0" smtClean="0">
                <a:latin typeface="FZSSJW--GB1-0"/>
              </a:rPr>
              <a:t>你只想</a:t>
            </a:r>
            <a:r>
              <a:rPr lang="zh-CN" altLang="en-US" dirty="0">
                <a:latin typeface="FZSSJW--GB1-0"/>
              </a:rPr>
              <a:t>要过滤器，也可以完全省略</a:t>
            </a:r>
            <a:r>
              <a:rPr lang="en-US" altLang="zh-CN" sz="1600" dirty="0">
                <a:latin typeface="Courier"/>
              </a:rPr>
              <a:t>query</a:t>
            </a:r>
            <a:r>
              <a:rPr lang="zh-CN" altLang="en-US" dirty="0">
                <a:latin typeface="FZSSJW--GB1-0"/>
              </a:rPr>
              <a:t>节点。</a:t>
            </a:r>
            <a:endParaRPr lang="zh-CN" altLang="en-US" dirty="0"/>
          </a:p>
        </p:txBody>
      </p:sp>
      <p:sp>
        <p:nvSpPr>
          <p:cNvPr id="7" name="矩形 6"/>
          <p:cNvSpPr/>
          <p:nvPr/>
        </p:nvSpPr>
        <p:spPr>
          <a:xfrm>
            <a:off x="555928" y="1918922"/>
            <a:ext cx="4295472" cy="5078313"/>
          </a:xfrm>
          <a:prstGeom prst="rect">
            <a:avLst/>
          </a:prstGeom>
        </p:spPr>
        <p:txBody>
          <a:bodyPr wrap="square">
            <a:spAutoFit/>
          </a:bodyPr>
          <a:lstStyle/>
          <a:p>
            <a:r>
              <a:rPr lang="zh-CN" altLang="en-US" dirty="0"/>
              <a:t>{</a:t>
            </a:r>
          </a:p>
          <a:p>
            <a:r>
              <a:rPr lang="zh-CN" altLang="en-US" dirty="0"/>
              <a:t>  "query": {</a:t>
            </a:r>
          </a:p>
          <a:p>
            <a:r>
              <a:rPr lang="zh-CN" altLang="en-US" dirty="0"/>
              <a:t>    "bool": {</a:t>
            </a:r>
          </a:p>
          <a:p>
            <a:r>
              <a:rPr lang="zh-CN" altLang="en-US" dirty="0"/>
              <a:t>      "filter": [</a:t>
            </a:r>
          </a:p>
          <a:p>
            <a:r>
              <a:rPr lang="zh-CN" altLang="en-US" dirty="0"/>
              <a:t>        {</a:t>
            </a:r>
          </a:p>
          <a:p>
            <a:r>
              <a:rPr lang="zh-CN" altLang="en-US" dirty="0"/>
              <a:t>          "term": {</a:t>
            </a:r>
          </a:p>
          <a:p>
            <a:r>
              <a:rPr lang="zh-CN" altLang="en-US" dirty="0"/>
              <a:t>            "author": "四"</a:t>
            </a:r>
          </a:p>
          <a:p>
            <a:r>
              <a:rPr lang="zh-CN" altLang="en-US" dirty="0"/>
              <a:t>          }</a:t>
            </a:r>
          </a:p>
          <a:p>
            <a:r>
              <a:rPr lang="zh-CN" altLang="en-US" dirty="0"/>
              <a:t>        },</a:t>
            </a:r>
          </a:p>
          <a:p>
            <a:r>
              <a:rPr lang="zh-CN" altLang="en-US" dirty="0"/>
              <a:t>        {</a:t>
            </a:r>
          </a:p>
          <a:p>
            <a:r>
              <a:rPr lang="zh-CN" altLang="en-US" dirty="0"/>
              <a:t>          "term": {</a:t>
            </a:r>
          </a:p>
          <a:p>
            <a:r>
              <a:rPr lang="zh-CN" altLang="en-US" dirty="0"/>
              <a:t>            "address": "海淀区"</a:t>
            </a:r>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t>}</a:t>
            </a:r>
          </a:p>
        </p:txBody>
      </p:sp>
    </p:spTree>
    <p:extLst>
      <p:ext uri="{BB962C8B-B14F-4D97-AF65-F5344CB8AC3E}">
        <p14:creationId xmlns:p14="http://schemas.microsoft.com/office/powerpoint/2010/main" val="565618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528" y="32789"/>
            <a:ext cx="9930230" cy="1126050"/>
          </a:xfrm>
        </p:spPr>
        <p:txBody>
          <a:bodyPr>
            <a:normAutofit fontScale="90000"/>
          </a:bodyPr>
          <a:lstStyle/>
          <a:p>
            <a:r>
              <a:rPr lang="en-US" altLang="zh-CN" dirty="0">
                <a:solidFill>
                  <a:schemeClr val="bg1"/>
                </a:solidFill>
              </a:rPr>
              <a:t>2.ES </a:t>
            </a:r>
            <a:r>
              <a:rPr lang="zh-CN" altLang="en-US" dirty="0">
                <a:solidFill>
                  <a:schemeClr val="bg1"/>
                </a:solidFill>
              </a:rPr>
              <a:t>基础一网打尽</a:t>
            </a:r>
            <a:br>
              <a:rPr lang="zh-CN" altLang="en-US" dirty="0">
                <a:solidFill>
                  <a:schemeClr val="bg1"/>
                </a:solidFill>
              </a:rPr>
            </a:br>
            <a:r>
              <a:rPr lang="en-US" altLang="zh-CN" dirty="0">
                <a:solidFill>
                  <a:schemeClr val="tx1"/>
                </a:solidFill>
              </a:rPr>
              <a:t>6</a:t>
            </a:r>
            <a:r>
              <a:rPr lang="en-US" altLang="zh-CN" b="1" dirty="0">
                <a:solidFill>
                  <a:schemeClr val="tx1"/>
                </a:solidFill>
              </a:rPr>
              <a:t>.ES</a:t>
            </a:r>
            <a:r>
              <a:rPr lang="zh-CN" altLang="en-US" b="1" dirty="0">
                <a:solidFill>
                  <a:schemeClr val="tx1"/>
                </a:solidFill>
              </a:rPr>
              <a:t>常用</a:t>
            </a:r>
            <a:r>
              <a:rPr lang="en-US" altLang="zh-CN" b="1" dirty="0">
                <a:solidFill>
                  <a:schemeClr val="tx1"/>
                </a:solidFill>
              </a:rPr>
              <a:t>API</a:t>
            </a:r>
            <a:r>
              <a:rPr lang="en-US" altLang="zh-CN" sz="2400" dirty="0" smtClean="0">
                <a:solidFill>
                  <a:schemeClr val="tx1"/>
                </a:solidFill>
                <a:latin typeface="Arial" panose="020B0604020202020204" pitchFamily="34" charset="0"/>
                <a:cs typeface="Arial" panose="020B0604020202020204" pitchFamily="34" charset="0"/>
              </a:rPr>
              <a:t>——</a:t>
            </a:r>
            <a:r>
              <a:rPr lang="zh-CN" altLang="en-US" sz="2400" dirty="0" smtClean="0">
                <a:solidFill>
                  <a:schemeClr val="tx1"/>
                </a:solidFill>
                <a:latin typeface="Arial" panose="020B0604020202020204" pitchFamily="34" charset="0"/>
                <a:cs typeface="Arial" panose="020B0604020202020204" pitchFamily="34" charset="0"/>
              </a:rPr>
              <a:t>过滤器类型</a:t>
            </a:r>
            <a:r>
              <a:rPr lang="zh-CN" altLang="en-US" sz="2000" dirty="0"/>
              <a:t/>
            </a:r>
            <a:br>
              <a:rPr lang="zh-CN" altLang="en-US" sz="2000" dirty="0"/>
            </a:br>
            <a:endParaRPr lang="zh-CN" altLang="en-US" sz="2400" dirty="0"/>
          </a:p>
        </p:txBody>
      </p:sp>
      <p:sp>
        <p:nvSpPr>
          <p:cNvPr id="3" name="灯片编号占位符 2"/>
          <p:cNvSpPr>
            <a:spLocks noGrp="1"/>
          </p:cNvSpPr>
          <p:nvPr>
            <p:ph type="sldNum" sz="quarter" idx="12"/>
          </p:nvPr>
        </p:nvSpPr>
        <p:spPr>
          <a:xfrm>
            <a:off x="11031023" y="413252"/>
            <a:ext cx="662354" cy="365125"/>
          </a:xfrm>
        </p:spPr>
        <p:txBody>
          <a:bodyPr/>
          <a:lstStyle/>
          <a:p>
            <a:fld id="{F3481812-CA6E-4CF7-A597-B03BE0D22F0C}" type="slidenum">
              <a:rPr lang="en-GB" smtClean="0"/>
              <a:pPr/>
              <a:t>36</a:t>
            </a:fld>
            <a:endParaRPr lang="en-GB"/>
          </a:p>
        </p:txBody>
      </p:sp>
      <p:sp>
        <p:nvSpPr>
          <p:cNvPr id="4" name="矩形 3"/>
          <p:cNvSpPr/>
          <p:nvPr/>
        </p:nvSpPr>
        <p:spPr>
          <a:xfrm>
            <a:off x="8978174" y="2002769"/>
            <a:ext cx="1630680" cy="4801314"/>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范围</a:t>
            </a:r>
            <a:r>
              <a:rPr lang="zh-CN" altLang="en-US" dirty="0" smtClean="0">
                <a:latin typeface="宋体" panose="02010600030101010101" pitchFamily="2" charset="-122"/>
                <a:ea typeface="宋体" panose="02010600030101010101" pitchFamily="2" charset="-122"/>
              </a:rPr>
              <a:t>过滤器</a:t>
            </a:r>
            <a:endParaRPr lang="en-US" altLang="zh-CN" dirty="0" smtClean="0"/>
          </a:p>
          <a:p>
            <a:r>
              <a:rPr lang="zh-CN" altLang="en-US" dirty="0" smtClean="0"/>
              <a:t>{</a:t>
            </a:r>
          </a:p>
          <a:p>
            <a:r>
              <a:rPr lang="zh-CN" altLang="en-US" dirty="0" smtClean="0"/>
              <a:t>  "query": {</a:t>
            </a:r>
          </a:p>
          <a:p>
            <a:r>
              <a:rPr lang="zh-CN" altLang="en-US" dirty="0" smtClean="0"/>
              <a:t>    "bool": {</a:t>
            </a:r>
          </a:p>
          <a:p>
            <a:r>
              <a:rPr lang="zh-CN" altLang="en-US" dirty="0" smtClean="0"/>
              <a:t>      "filter": [</a:t>
            </a:r>
          </a:p>
          <a:p>
            <a:r>
              <a:rPr lang="zh-CN" altLang="en-US" dirty="0" smtClean="0"/>
              <a:t>        {</a:t>
            </a:r>
          </a:p>
          <a:p>
            <a:r>
              <a:rPr lang="zh-CN" altLang="en-US" dirty="0" smtClean="0"/>
              <a:t>          "range": {</a:t>
            </a:r>
          </a:p>
          <a:p>
            <a:r>
              <a:rPr lang="zh-CN" altLang="en-US" dirty="0" smtClean="0"/>
              <a:t>            "id": {</a:t>
            </a:r>
          </a:p>
          <a:p>
            <a:r>
              <a:rPr lang="zh-CN" altLang="en-US" dirty="0" smtClean="0"/>
              <a:t>              "gte": 2,</a:t>
            </a:r>
          </a:p>
          <a:p>
            <a:r>
              <a:rPr lang="zh-CN" altLang="en-US" dirty="0" smtClean="0"/>
              <a:t>              "lte": 3</a:t>
            </a:r>
          </a:p>
          <a:p>
            <a:r>
              <a:rPr lang="zh-CN" altLang="en-US" dirty="0" smtClean="0"/>
              <a:t>            }</a:t>
            </a:r>
          </a:p>
          <a:p>
            <a:r>
              <a:rPr lang="zh-CN" altLang="en-US" dirty="0" smtClean="0"/>
              <a:t>          }</a:t>
            </a:r>
          </a:p>
          <a:p>
            <a:r>
              <a:rPr lang="zh-CN" altLang="en-US" dirty="0" smtClean="0"/>
              <a:t>        }</a:t>
            </a:r>
          </a:p>
          <a:p>
            <a:r>
              <a:rPr lang="zh-CN" altLang="en-US" dirty="0" smtClean="0"/>
              <a:t>      ]</a:t>
            </a:r>
          </a:p>
          <a:p>
            <a:r>
              <a:rPr lang="zh-CN" altLang="en-US" dirty="0" smtClean="0"/>
              <a:t>    }</a:t>
            </a:r>
          </a:p>
          <a:p>
            <a:r>
              <a:rPr lang="zh-CN" altLang="en-US" dirty="0" smtClean="0"/>
              <a:t>  }</a:t>
            </a:r>
          </a:p>
          <a:p>
            <a:r>
              <a:rPr lang="zh-CN" altLang="en-US" dirty="0" smtClean="0"/>
              <a:t>}</a:t>
            </a:r>
            <a:endParaRPr lang="zh-CN" altLang="en-US" dirty="0"/>
          </a:p>
        </p:txBody>
      </p:sp>
      <p:sp>
        <p:nvSpPr>
          <p:cNvPr id="10" name="矩形 9"/>
          <p:cNvSpPr/>
          <p:nvPr/>
        </p:nvSpPr>
        <p:spPr>
          <a:xfrm>
            <a:off x="5622643" y="2103769"/>
            <a:ext cx="2590800" cy="3970318"/>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exists过滤器</a:t>
            </a:r>
            <a:endParaRPr lang="en-US" altLang="zh-CN" dirty="0" smtClean="0"/>
          </a:p>
          <a:p>
            <a:r>
              <a:rPr lang="zh-CN" altLang="en-US" dirty="0" smtClean="0"/>
              <a:t>{</a:t>
            </a:r>
          </a:p>
          <a:p>
            <a:r>
              <a:rPr lang="zh-CN" altLang="en-US" dirty="0" smtClean="0"/>
              <a:t>  "query": {</a:t>
            </a:r>
          </a:p>
          <a:p>
            <a:r>
              <a:rPr lang="zh-CN" altLang="en-US" dirty="0" smtClean="0"/>
              <a:t>    "bool": {</a:t>
            </a:r>
          </a:p>
          <a:p>
            <a:r>
              <a:rPr lang="zh-CN" altLang="en-US" dirty="0" smtClean="0"/>
              <a:t>      "filter": [</a:t>
            </a:r>
          </a:p>
          <a:p>
            <a:r>
              <a:rPr lang="zh-CN" altLang="en-US" dirty="0" smtClean="0"/>
              <a:t>        {</a:t>
            </a:r>
          </a:p>
          <a:p>
            <a:r>
              <a:rPr lang="zh-CN" altLang="en-US" dirty="0" smtClean="0"/>
              <a:t>          "exists": {</a:t>
            </a:r>
          </a:p>
          <a:p>
            <a:r>
              <a:rPr lang="zh-CN" altLang="en-US" dirty="0" smtClean="0"/>
              <a:t>            "field": "address"</a:t>
            </a:r>
          </a:p>
          <a:p>
            <a:r>
              <a:rPr lang="zh-CN" altLang="en-US" dirty="0" smtClean="0"/>
              <a:t>          }</a:t>
            </a:r>
          </a:p>
          <a:p>
            <a:r>
              <a:rPr lang="zh-CN" altLang="en-US" dirty="0" smtClean="0"/>
              <a:t>        }</a:t>
            </a:r>
          </a:p>
          <a:p>
            <a:r>
              <a:rPr lang="zh-CN" altLang="en-US" dirty="0" smtClean="0"/>
              <a:t>      ]</a:t>
            </a:r>
          </a:p>
          <a:p>
            <a:r>
              <a:rPr lang="zh-CN" altLang="en-US" dirty="0" smtClean="0"/>
              <a:t>    }</a:t>
            </a:r>
          </a:p>
          <a:p>
            <a:r>
              <a:rPr lang="zh-CN" altLang="en-US" dirty="0" smtClean="0"/>
              <a:t>  }</a:t>
            </a:r>
          </a:p>
          <a:p>
            <a:r>
              <a:rPr lang="zh-CN" altLang="en-US" dirty="0" smtClean="0"/>
              <a:t>}</a:t>
            </a:r>
            <a:endParaRPr lang="zh-CN" altLang="en-US" dirty="0"/>
          </a:p>
        </p:txBody>
      </p:sp>
      <p:sp>
        <p:nvSpPr>
          <p:cNvPr id="16" name="矩形 15"/>
          <p:cNvSpPr/>
          <p:nvPr/>
        </p:nvSpPr>
        <p:spPr>
          <a:xfrm>
            <a:off x="494431" y="1356438"/>
            <a:ext cx="3119263" cy="5170646"/>
          </a:xfrm>
          <a:prstGeom prst="rect">
            <a:avLst/>
          </a:prstGeom>
        </p:spPr>
        <p:txBody>
          <a:bodyPr wrap="square">
            <a:spAutoFit/>
          </a:bodyPr>
          <a:lstStyle/>
          <a:p>
            <a:pPr marL="285750" indent="-285750">
              <a:buFont typeface="Wingdings" panose="05000000000000000000" pitchFamily="2" charset="2"/>
              <a:buChar char="q"/>
            </a:pPr>
            <a:r>
              <a:rPr lang="en-US" altLang="zh-CN" dirty="0" smtClean="0">
                <a:latin typeface="Courier"/>
              </a:rPr>
              <a:t> missing</a:t>
            </a:r>
            <a:r>
              <a:rPr lang="zh-CN" altLang="en-US" dirty="0">
                <a:latin typeface="Courier"/>
              </a:rPr>
              <a:t>过滤器</a:t>
            </a:r>
            <a:endParaRPr lang="en-US" altLang="zh-CN" dirty="0">
              <a:latin typeface="Courier"/>
            </a:endParaRPr>
          </a:p>
          <a:p>
            <a:pPr marL="285750" indent="-285750">
              <a:buFont typeface="Wingdings" panose="05000000000000000000" pitchFamily="2" charset="2"/>
              <a:buChar char="q"/>
            </a:pPr>
            <a:r>
              <a:rPr lang="zh-CN" altLang="en-US" dirty="0" smtClean="0">
                <a:latin typeface="Courier"/>
              </a:rPr>
              <a:t> 脚本</a:t>
            </a:r>
            <a:r>
              <a:rPr lang="zh-CN" altLang="en-US" dirty="0">
                <a:latin typeface="Courier"/>
              </a:rPr>
              <a:t>过滤器</a:t>
            </a:r>
          </a:p>
          <a:p>
            <a:pPr marL="285750" indent="-285750">
              <a:buFont typeface="Wingdings" panose="05000000000000000000" pitchFamily="2" charset="2"/>
              <a:buChar char="q"/>
            </a:pPr>
            <a:r>
              <a:rPr lang="zh-CN" altLang="en-US" dirty="0" smtClean="0">
                <a:latin typeface="Courier"/>
              </a:rPr>
              <a:t> 类型</a:t>
            </a:r>
            <a:r>
              <a:rPr lang="zh-CN" altLang="en-US" dirty="0">
                <a:latin typeface="Courier"/>
              </a:rPr>
              <a:t>过滤器</a:t>
            </a:r>
          </a:p>
          <a:p>
            <a:pPr marL="285750" indent="-285750">
              <a:buFont typeface="Wingdings" panose="05000000000000000000" pitchFamily="2" charset="2"/>
              <a:buChar char="q"/>
            </a:pPr>
            <a:r>
              <a:rPr lang="zh-CN" altLang="en-US" dirty="0" smtClean="0">
                <a:latin typeface="Courier"/>
              </a:rPr>
              <a:t> 限定</a:t>
            </a:r>
            <a:r>
              <a:rPr lang="zh-CN" altLang="en-US" dirty="0">
                <a:latin typeface="Courier"/>
              </a:rPr>
              <a:t>过滤器</a:t>
            </a:r>
          </a:p>
          <a:p>
            <a:pPr marL="285750" indent="-285750">
              <a:buFont typeface="Wingdings" panose="05000000000000000000" pitchFamily="2" charset="2"/>
              <a:buChar char="q"/>
            </a:pPr>
            <a:r>
              <a:rPr lang="en-US" altLang="zh-CN" dirty="0" smtClean="0">
                <a:latin typeface="Courier"/>
              </a:rPr>
              <a:t> </a:t>
            </a:r>
            <a:r>
              <a:rPr lang="en-US" altLang="zh-CN" dirty="0" err="1" smtClean="0">
                <a:latin typeface="Courier"/>
              </a:rPr>
              <a:t>bool</a:t>
            </a:r>
            <a:r>
              <a:rPr lang="zh-CN" altLang="en-US" dirty="0" smtClean="0">
                <a:latin typeface="Courier"/>
              </a:rPr>
              <a:t>过滤器</a:t>
            </a:r>
            <a:endParaRPr lang="zh-CN" altLang="en-US" dirty="0">
              <a:latin typeface="Courier"/>
            </a:endParaRPr>
          </a:p>
          <a:p>
            <a:r>
              <a:rPr lang="en-US" altLang="zh-CN" dirty="0" smtClean="0">
                <a:latin typeface="Wingdings" panose="05000000000000000000" pitchFamily="2" charset="2"/>
              </a:rPr>
              <a:t> </a:t>
            </a:r>
            <a:r>
              <a:rPr lang="en-US" altLang="zh-CN" dirty="0" err="1" smtClean="0">
                <a:latin typeface="Courier"/>
              </a:rPr>
              <a:t>geo_shape</a:t>
            </a:r>
            <a:r>
              <a:rPr lang="zh-CN" altLang="en-US" sz="2000" dirty="0" smtClean="0">
                <a:latin typeface="FZSSJW--GB1-0"/>
              </a:rPr>
              <a:t>过滤器</a:t>
            </a:r>
            <a:endParaRPr lang="zh-CN" altLang="en-US" sz="2000" dirty="0">
              <a:latin typeface="FZSSJW--GB1-0"/>
            </a:endParaRPr>
          </a:p>
          <a:p>
            <a:r>
              <a:rPr lang="en-US" altLang="zh-CN" dirty="0">
                <a:latin typeface="Wingdings" panose="05000000000000000000" pitchFamily="2" charset="2"/>
              </a:rPr>
              <a:t> </a:t>
            </a:r>
            <a:r>
              <a:rPr lang="en-US" altLang="zh-CN" dirty="0" err="1">
                <a:latin typeface="Courier"/>
              </a:rPr>
              <a:t>has_child</a:t>
            </a:r>
            <a:r>
              <a:rPr lang="zh-CN" altLang="en-US" sz="2000" dirty="0" smtClean="0">
                <a:latin typeface="FZSSJW--GB1-0"/>
              </a:rPr>
              <a:t>过滤器</a:t>
            </a:r>
            <a:endParaRPr lang="zh-CN" altLang="en-US" sz="2000" dirty="0">
              <a:latin typeface="FZSSJW--GB1-0"/>
            </a:endParaRPr>
          </a:p>
          <a:p>
            <a:r>
              <a:rPr lang="en-US" altLang="zh-CN" dirty="0">
                <a:latin typeface="Wingdings" panose="05000000000000000000" pitchFamily="2" charset="2"/>
              </a:rPr>
              <a:t> </a:t>
            </a:r>
            <a:r>
              <a:rPr lang="en-US" altLang="zh-CN" dirty="0" err="1">
                <a:latin typeface="Courier"/>
              </a:rPr>
              <a:t>has_parent</a:t>
            </a:r>
            <a:r>
              <a:rPr lang="zh-CN" altLang="en-US" sz="2000" dirty="0" smtClean="0">
                <a:latin typeface="FZSSJW--GB1-0"/>
              </a:rPr>
              <a:t>过滤器</a:t>
            </a:r>
            <a:endParaRPr lang="zh-CN" altLang="en-US" sz="2000" dirty="0">
              <a:latin typeface="FZSSJW--GB1-0"/>
            </a:endParaRPr>
          </a:p>
          <a:p>
            <a:r>
              <a:rPr lang="en-US" altLang="zh-CN" dirty="0">
                <a:latin typeface="Wingdings" panose="05000000000000000000" pitchFamily="2" charset="2"/>
              </a:rPr>
              <a:t> </a:t>
            </a:r>
            <a:r>
              <a:rPr lang="en-US" altLang="zh-CN" dirty="0">
                <a:latin typeface="Courier"/>
              </a:rPr>
              <a:t>ids</a:t>
            </a:r>
            <a:r>
              <a:rPr lang="zh-CN" altLang="en-US" sz="2000" dirty="0" smtClean="0">
                <a:latin typeface="FZSSJW--GB1-0"/>
              </a:rPr>
              <a:t>过滤器</a:t>
            </a:r>
            <a:endParaRPr lang="zh-CN" altLang="en-US" sz="2000" dirty="0">
              <a:latin typeface="FZSSJW--GB1-0"/>
            </a:endParaRPr>
          </a:p>
          <a:p>
            <a:r>
              <a:rPr lang="en-US" altLang="zh-CN" dirty="0">
                <a:latin typeface="Wingdings" panose="05000000000000000000" pitchFamily="2" charset="2"/>
              </a:rPr>
              <a:t> </a:t>
            </a:r>
            <a:r>
              <a:rPr lang="en-US" altLang="zh-CN" dirty="0">
                <a:latin typeface="Courier"/>
              </a:rPr>
              <a:t>indices</a:t>
            </a:r>
            <a:r>
              <a:rPr lang="zh-CN" altLang="en-US" sz="2000" dirty="0" smtClean="0">
                <a:latin typeface="FZSSJW--GB1-0"/>
              </a:rPr>
              <a:t>过滤器</a:t>
            </a:r>
            <a:endParaRPr lang="zh-CN" altLang="en-US" sz="2000" dirty="0">
              <a:latin typeface="FZSSJW--GB1-0"/>
            </a:endParaRPr>
          </a:p>
          <a:p>
            <a:r>
              <a:rPr lang="en-US" altLang="zh-CN" dirty="0">
                <a:latin typeface="Wingdings" panose="05000000000000000000" pitchFamily="2" charset="2"/>
              </a:rPr>
              <a:t> </a:t>
            </a:r>
            <a:r>
              <a:rPr lang="en-US" altLang="zh-CN" dirty="0" err="1">
                <a:latin typeface="Courier"/>
              </a:rPr>
              <a:t>match_all</a:t>
            </a:r>
            <a:r>
              <a:rPr lang="zh-CN" altLang="en-US" sz="2000" dirty="0" smtClean="0">
                <a:latin typeface="FZSSJW--GB1-0"/>
              </a:rPr>
              <a:t>过滤器</a:t>
            </a:r>
            <a:endParaRPr lang="zh-CN" altLang="en-US" sz="2000" dirty="0">
              <a:latin typeface="FZSSJW--GB1-0"/>
            </a:endParaRPr>
          </a:p>
          <a:p>
            <a:r>
              <a:rPr lang="en-US" altLang="zh-CN" dirty="0">
                <a:latin typeface="Wingdings" panose="05000000000000000000" pitchFamily="2" charset="2"/>
              </a:rPr>
              <a:t> </a:t>
            </a:r>
            <a:r>
              <a:rPr lang="en-US" altLang="zh-CN" dirty="0">
                <a:latin typeface="Courier"/>
              </a:rPr>
              <a:t>nested</a:t>
            </a:r>
            <a:r>
              <a:rPr lang="zh-CN" altLang="en-US" sz="2000" dirty="0" smtClean="0">
                <a:latin typeface="FZSSJW--GB1-0"/>
              </a:rPr>
              <a:t>过滤器</a:t>
            </a:r>
            <a:endParaRPr lang="zh-CN" altLang="en-US" sz="2000" dirty="0">
              <a:latin typeface="FZSSJW--GB1-0"/>
            </a:endParaRPr>
          </a:p>
          <a:p>
            <a:r>
              <a:rPr lang="en-US" altLang="zh-CN" dirty="0">
                <a:latin typeface="Wingdings" panose="05000000000000000000" pitchFamily="2" charset="2"/>
              </a:rPr>
              <a:t> </a:t>
            </a:r>
            <a:r>
              <a:rPr lang="en-US" altLang="zh-CN" dirty="0">
                <a:latin typeface="Courier"/>
              </a:rPr>
              <a:t>prefix</a:t>
            </a:r>
            <a:r>
              <a:rPr lang="zh-CN" altLang="en-US" sz="2000" dirty="0" smtClean="0">
                <a:latin typeface="FZSSJW--GB1-0"/>
              </a:rPr>
              <a:t>过滤器</a:t>
            </a:r>
            <a:endParaRPr lang="zh-CN" altLang="en-US" sz="2000" dirty="0">
              <a:latin typeface="FZSSJW--GB1-0"/>
            </a:endParaRPr>
          </a:p>
          <a:p>
            <a:r>
              <a:rPr lang="en-US" altLang="zh-CN" dirty="0">
                <a:latin typeface="Wingdings" panose="05000000000000000000" pitchFamily="2" charset="2"/>
              </a:rPr>
              <a:t> </a:t>
            </a:r>
            <a:r>
              <a:rPr lang="en-US" altLang="zh-CN" dirty="0">
                <a:latin typeface="Courier"/>
              </a:rPr>
              <a:t>range</a:t>
            </a:r>
            <a:r>
              <a:rPr lang="zh-CN" altLang="en-US" sz="2000" dirty="0" smtClean="0">
                <a:latin typeface="FZSSJW--GB1-0"/>
              </a:rPr>
              <a:t>过滤器</a:t>
            </a:r>
            <a:endParaRPr lang="zh-CN" altLang="en-US" sz="2000" dirty="0">
              <a:latin typeface="FZSSJW--GB1-0"/>
            </a:endParaRPr>
          </a:p>
          <a:p>
            <a:r>
              <a:rPr lang="en-US" altLang="zh-CN" dirty="0">
                <a:latin typeface="Wingdings" panose="05000000000000000000" pitchFamily="2" charset="2"/>
              </a:rPr>
              <a:t> </a:t>
            </a:r>
            <a:r>
              <a:rPr lang="en-US" altLang="zh-CN" dirty="0" err="1">
                <a:latin typeface="Courier"/>
              </a:rPr>
              <a:t>regexp</a:t>
            </a:r>
            <a:r>
              <a:rPr lang="zh-CN" altLang="en-US" sz="2000" dirty="0" smtClean="0">
                <a:latin typeface="FZSSJW--GB1-0"/>
              </a:rPr>
              <a:t>过滤器</a:t>
            </a:r>
            <a:endParaRPr lang="zh-CN" altLang="en-US" sz="2000" dirty="0">
              <a:latin typeface="FZSSJW--GB1-0"/>
            </a:endParaRPr>
          </a:p>
          <a:p>
            <a:r>
              <a:rPr lang="en-US" altLang="zh-CN" dirty="0">
                <a:latin typeface="Wingdings" panose="05000000000000000000" pitchFamily="2" charset="2"/>
              </a:rPr>
              <a:t> </a:t>
            </a:r>
            <a:r>
              <a:rPr lang="en-US" altLang="zh-CN" dirty="0">
                <a:latin typeface="Courier"/>
              </a:rPr>
              <a:t>term</a:t>
            </a:r>
            <a:r>
              <a:rPr lang="zh-CN" altLang="en-US" sz="2000" dirty="0" smtClean="0">
                <a:latin typeface="FZSSJW--GB1-0"/>
              </a:rPr>
              <a:t>过滤器</a:t>
            </a:r>
            <a:endParaRPr lang="zh-CN" altLang="en-US" sz="2000" dirty="0">
              <a:latin typeface="FZSSJW--GB1-0"/>
            </a:endParaRPr>
          </a:p>
          <a:p>
            <a:r>
              <a:rPr lang="en-US" altLang="zh-CN" dirty="0">
                <a:latin typeface="Wingdings" panose="05000000000000000000" pitchFamily="2" charset="2"/>
              </a:rPr>
              <a:t> </a:t>
            </a:r>
            <a:r>
              <a:rPr lang="en-US" altLang="zh-CN" dirty="0">
                <a:latin typeface="Courier"/>
              </a:rPr>
              <a:t>terms</a:t>
            </a:r>
            <a:r>
              <a:rPr lang="zh-CN" altLang="en-US" sz="2000" dirty="0" smtClean="0">
                <a:latin typeface="FZSSJW--GB1-0"/>
              </a:rPr>
              <a:t>过滤器</a:t>
            </a:r>
            <a:endParaRPr lang="zh-CN" altLang="en-US" dirty="0"/>
          </a:p>
        </p:txBody>
      </p:sp>
    </p:spTree>
    <p:extLst>
      <p:ext uri="{BB962C8B-B14F-4D97-AF65-F5344CB8AC3E}">
        <p14:creationId xmlns:p14="http://schemas.microsoft.com/office/powerpoint/2010/main" val="813243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528" y="32789"/>
            <a:ext cx="9930230" cy="1126050"/>
          </a:xfrm>
        </p:spPr>
        <p:txBody>
          <a:bodyPr>
            <a:normAutofit fontScale="90000"/>
          </a:bodyPr>
          <a:lstStyle/>
          <a:p>
            <a:r>
              <a:rPr lang="en-US" altLang="zh-CN" dirty="0">
                <a:solidFill>
                  <a:schemeClr val="bg1"/>
                </a:solidFill>
              </a:rPr>
              <a:t>2.ES </a:t>
            </a:r>
            <a:r>
              <a:rPr lang="zh-CN" altLang="en-US" dirty="0">
                <a:solidFill>
                  <a:schemeClr val="bg1"/>
                </a:solidFill>
              </a:rPr>
              <a:t>基础一网打尽</a:t>
            </a:r>
            <a:br>
              <a:rPr lang="zh-CN" altLang="en-US" dirty="0">
                <a:solidFill>
                  <a:schemeClr val="bg1"/>
                </a:solidFill>
              </a:rPr>
            </a:br>
            <a:r>
              <a:rPr lang="en-US" altLang="zh-CN" dirty="0">
                <a:solidFill>
                  <a:schemeClr val="tx1"/>
                </a:solidFill>
              </a:rPr>
              <a:t>6</a:t>
            </a:r>
            <a:r>
              <a:rPr lang="en-US" altLang="zh-CN" b="1" dirty="0">
                <a:solidFill>
                  <a:schemeClr val="tx1"/>
                </a:solidFill>
              </a:rPr>
              <a:t>.ES</a:t>
            </a:r>
            <a:r>
              <a:rPr lang="zh-CN" altLang="en-US" b="1" dirty="0">
                <a:solidFill>
                  <a:schemeClr val="tx1"/>
                </a:solidFill>
              </a:rPr>
              <a:t>常用</a:t>
            </a:r>
            <a:r>
              <a:rPr lang="en-US" altLang="zh-CN" b="1" dirty="0">
                <a:solidFill>
                  <a:schemeClr val="tx1"/>
                </a:solidFill>
              </a:rPr>
              <a:t>API</a:t>
            </a:r>
            <a:r>
              <a:rPr lang="en-US" altLang="zh-CN" sz="2400" dirty="0" smtClean="0">
                <a:solidFill>
                  <a:schemeClr val="tx1"/>
                </a:solidFill>
                <a:latin typeface="Arial" panose="020B0604020202020204" pitchFamily="34" charset="0"/>
                <a:cs typeface="Arial" panose="020B0604020202020204" pitchFamily="34" charset="0"/>
              </a:rPr>
              <a:t>——</a:t>
            </a:r>
            <a:r>
              <a:rPr lang="zh-CN" altLang="en-US" sz="2400" dirty="0" smtClean="0">
                <a:solidFill>
                  <a:schemeClr val="tx1"/>
                </a:solidFill>
                <a:latin typeface="Arial" panose="020B0604020202020204" pitchFamily="34" charset="0"/>
                <a:cs typeface="Arial" panose="020B0604020202020204" pitchFamily="34" charset="0"/>
              </a:rPr>
              <a:t>数据排序</a:t>
            </a:r>
            <a:r>
              <a:rPr lang="zh-CN" altLang="en-US" sz="2000" dirty="0"/>
              <a:t/>
            </a:r>
            <a:br>
              <a:rPr lang="zh-CN" altLang="en-US" sz="2000" dirty="0"/>
            </a:br>
            <a:endParaRPr lang="zh-CN" altLang="en-US" sz="2400" dirty="0"/>
          </a:p>
        </p:txBody>
      </p:sp>
      <p:sp>
        <p:nvSpPr>
          <p:cNvPr id="3" name="灯片编号占位符 2"/>
          <p:cNvSpPr>
            <a:spLocks noGrp="1"/>
          </p:cNvSpPr>
          <p:nvPr>
            <p:ph type="sldNum" sz="quarter" idx="12"/>
          </p:nvPr>
        </p:nvSpPr>
        <p:spPr>
          <a:xfrm>
            <a:off x="11031023" y="413252"/>
            <a:ext cx="662354" cy="365125"/>
          </a:xfrm>
        </p:spPr>
        <p:txBody>
          <a:bodyPr/>
          <a:lstStyle/>
          <a:p>
            <a:fld id="{F3481812-CA6E-4CF7-A597-B03BE0D22F0C}" type="slidenum">
              <a:rPr lang="en-GB" smtClean="0"/>
              <a:pPr/>
              <a:t>37</a:t>
            </a:fld>
            <a:endParaRPr lang="en-GB"/>
          </a:p>
        </p:txBody>
      </p:sp>
      <p:sp>
        <p:nvSpPr>
          <p:cNvPr id="5" name="矩形 4"/>
          <p:cNvSpPr/>
          <p:nvPr/>
        </p:nvSpPr>
        <p:spPr>
          <a:xfrm>
            <a:off x="792844" y="1158839"/>
            <a:ext cx="4507125" cy="5632311"/>
          </a:xfrm>
          <a:prstGeom prst="rect">
            <a:avLst/>
          </a:prstGeom>
        </p:spPr>
        <p:txBody>
          <a:bodyPr wrap="square">
            <a:spAutoFit/>
          </a:bodyPr>
          <a:lstStyle/>
          <a:p>
            <a:r>
              <a:rPr lang="zh-CN" altLang="en-US" sz="1200" dirty="0"/>
              <a:t>默认</a:t>
            </a:r>
            <a:r>
              <a:rPr lang="zh-CN" altLang="en-US" sz="1200" dirty="0" smtClean="0"/>
              <a:t>排序</a:t>
            </a:r>
            <a:endParaRPr lang="en-US" altLang="zh-CN" sz="1200" dirty="0" smtClean="0">
              <a:latin typeface="Courier"/>
            </a:endParaRPr>
          </a:p>
          <a:p>
            <a:r>
              <a:rPr lang="en-US" altLang="zh-CN" sz="1200" dirty="0" smtClean="0">
                <a:latin typeface="Courier"/>
              </a:rPr>
              <a:t>{</a:t>
            </a:r>
            <a:endParaRPr lang="en-US" altLang="zh-CN" sz="1200" dirty="0">
              <a:latin typeface="Courier"/>
            </a:endParaRPr>
          </a:p>
          <a:p>
            <a:r>
              <a:rPr lang="en-US" altLang="zh-CN" sz="1200" dirty="0">
                <a:latin typeface="Courier"/>
              </a:rPr>
              <a:t>  "query": {</a:t>
            </a:r>
          </a:p>
          <a:p>
            <a:r>
              <a:rPr lang="en-US" altLang="zh-CN" sz="1200" dirty="0">
                <a:latin typeface="Courier"/>
              </a:rPr>
              <a:t>    "</a:t>
            </a:r>
            <a:r>
              <a:rPr lang="en-US" altLang="zh-CN" sz="1200" dirty="0" err="1">
                <a:latin typeface="Courier"/>
              </a:rPr>
              <a:t>bool</a:t>
            </a:r>
            <a:r>
              <a:rPr lang="en-US" altLang="zh-CN" sz="1200" dirty="0">
                <a:latin typeface="Courier"/>
              </a:rPr>
              <a:t>": {</a:t>
            </a:r>
          </a:p>
          <a:p>
            <a:r>
              <a:rPr lang="en-US" altLang="zh-CN" sz="1200" dirty="0">
                <a:latin typeface="Courier"/>
              </a:rPr>
              <a:t>      "must": [</a:t>
            </a:r>
          </a:p>
          <a:p>
            <a:r>
              <a:rPr lang="en-US" altLang="zh-CN" sz="1200" dirty="0">
                <a:latin typeface="Courier"/>
              </a:rPr>
              <a:t>        {</a:t>
            </a:r>
          </a:p>
          <a:p>
            <a:r>
              <a:rPr lang="en-US" altLang="zh-CN" sz="1200" dirty="0">
                <a:latin typeface="Courier"/>
              </a:rPr>
              <a:t>          "term": {</a:t>
            </a:r>
          </a:p>
          <a:p>
            <a:r>
              <a:rPr lang="en-US" altLang="zh-CN" sz="1200" dirty="0">
                <a:latin typeface="Courier"/>
              </a:rPr>
              <a:t>            "address": "</a:t>
            </a:r>
            <a:r>
              <a:rPr lang="zh-CN" altLang="en-US" sz="1200" dirty="0">
                <a:latin typeface="Courier"/>
              </a:rPr>
              <a:t>海淀区</a:t>
            </a:r>
            <a:r>
              <a:rPr lang="en-US" altLang="zh-CN" sz="1200" dirty="0">
                <a:latin typeface="Courier"/>
              </a:rPr>
              <a:t>"</a:t>
            </a:r>
          </a:p>
          <a:p>
            <a:r>
              <a:rPr lang="en-US" altLang="zh-CN" sz="1200" dirty="0">
                <a:latin typeface="Courier"/>
              </a:rPr>
              <a:t>          }</a:t>
            </a:r>
          </a:p>
          <a:p>
            <a:r>
              <a:rPr lang="en-US" altLang="zh-CN" sz="1200" dirty="0">
                <a:latin typeface="Courier"/>
              </a:rPr>
              <a:t>        }</a:t>
            </a:r>
          </a:p>
          <a:p>
            <a:r>
              <a:rPr lang="en-US" altLang="zh-CN" sz="1200" dirty="0">
                <a:latin typeface="Courier"/>
              </a:rPr>
              <a:t>      ],</a:t>
            </a:r>
          </a:p>
          <a:p>
            <a:r>
              <a:rPr lang="en-US" altLang="zh-CN" sz="1200" dirty="0">
                <a:latin typeface="Courier"/>
              </a:rPr>
              <a:t>      "</a:t>
            </a:r>
            <a:r>
              <a:rPr lang="en-US" altLang="zh-CN" sz="1200" dirty="0" err="1">
                <a:latin typeface="Courier"/>
              </a:rPr>
              <a:t>must_not</a:t>
            </a:r>
            <a:r>
              <a:rPr lang="en-US" altLang="zh-CN" sz="1200" dirty="0">
                <a:latin typeface="Courier"/>
              </a:rPr>
              <a:t>": [],</a:t>
            </a:r>
          </a:p>
          <a:p>
            <a:r>
              <a:rPr lang="en-US" altLang="zh-CN" sz="1200" dirty="0">
                <a:latin typeface="Courier"/>
              </a:rPr>
              <a:t>      "should": [</a:t>
            </a:r>
          </a:p>
          <a:p>
            <a:r>
              <a:rPr lang="en-US" altLang="zh-CN" sz="1200" dirty="0">
                <a:latin typeface="Courier"/>
              </a:rPr>
              <a:t>        {</a:t>
            </a:r>
          </a:p>
          <a:p>
            <a:r>
              <a:rPr lang="en-US" altLang="zh-CN" sz="1200" dirty="0">
                <a:latin typeface="Courier"/>
              </a:rPr>
              <a:t>          "term": {</a:t>
            </a:r>
          </a:p>
          <a:p>
            <a:r>
              <a:rPr lang="en-US" altLang="zh-CN" sz="1200" dirty="0">
                <a:latin typeface="Courier"/>
              </a:rPr>
              <a:t>            "author": "</a:t>
            </a:r>
            <a:r>
              <a:rPr lang="zh-CN" altLang="en-US" sz="1200" dirty="0">
                <a:latin typeface="Courier"/>
              </a:rPr>
              <a:t>四</a:t>
            </a:r>
            <a:r>
              <a:rPr lang="en-US" altLang="zh-CN" sz="1200" dirty="0">
                <a:latin typeface="Courier"/>
              </a:rPr>
              <a:t>"</a:t>
            </a:r>
          </a:p>
          <a:p>
            <a:r>
              <a:rPr lang="en-US" altLang="zh-CN" sz="1200" dirty="0">
                <a:latin typeface="Courier"/>
              </a:rPr>
              <a:t>          }</a:t>
            </a:r>
          </a:p>
          <a:p>
            <a:r>
              <a:rPr lang="en-US" altLang="zh-CN" sz="1200" dirty="0">
                <a:latin typeface="Courier"/>
              </a:rPr>
              <a:t>        }</a:t>
            </a:r>
          </a:p>
          <a:p>
            <a:r>
              <a:rPr lang="en-US" altLang="zh-CN" sz="1200" dirty="0">
                <a:latin typeface="Courier"/>
              </a:rPr>
              <a:t>      ]</a:t>
            </a:r>
          </a:p>
          <a:p>
            <a:r>
              <a:rPr lang="en-US" altLang="zh-CN" sz="1200" dirty="0">
                <a:latin typeface="Courier"/>
              </a:rPr>
              <a:t>    }</a:t>
            </a:r>
          </a:p>
          <a:p>
            <a:r>
              <a:rPr lang="en-US" altLang="zh-CN" sz="1200" dirty="0">
                <a:latin typeface="Courier"/>
              </a:rPr>
              <a:t>  },</a:t>
            </a:r>
          </a:p>
          <a:p>
            <a:r>
              <a:rPr lang="en-US" altLang="zh-CN" sz="1200" dirty="0">
                <a:latin typeface="Courier"/>
              </a:rPr>
              <a:t>  "from": 0,</a:t>
            </a:r>
          </a:p>
          <a:p>
            <a:r>
              <a:rPr lang="en-US" altLang="zh-CN" sz="1200" dirty="0">
                <a:latin typeface="Courier"/>
              </a:rPr>
              <a:t>  "size": 10,</a:t>
            </a:r>
          </a:p>
          <a:p>
            <a:r>
              <a:rPr lang="en-US" altLang="zh-CN" sz="1200" dirty="0">
                <a:latin typeface="Courier"/>
              </a:rPr>
              <a:t>  "sort": [</a:t>
            </a:r>
          </a:p>
          <a:p>
            <a:r>
              <a:rPr lang="en-US" altLang="zh-CN" sz="1200" dirty="0">
                <a:latin typeface="Courier"/>
              </a:rPr>
              <a:t>    {</a:t>
            </a:r>
          </a:p>
          <a:p>
            <a:r>
              <a:rPr lang="en-US" altLang="zh-CN" sz="1200" dirty="0">
                <a:latin typeface="Courier"/>
              </a:rPr>
              <a:t>      "_score": </a:t>
            </a:r>
            <a:r>
              <a:rPr lang="en-US" altLang="zh-CN" sz="1200" dirty="0" smtClean="0">
                <a:latin typeface="Courier"/>
              </a:rPr>
              <a:t>“</a:t>
            </a:r>
            <a:r>
              <a:rPr lang="en-US" altLang="zh-CN" sz="1200" dirty="0" err="1" smtClean="0">
                <a:latin typeface="Courier"/>
              </a:rPr>
              <a:t>desc</a:t>
            </a:r>
            <a:r>
              <a:rPr lang="en-US" altLang="zh-CN" sz="1200" dirty="0" smtClean="0">
                <a:latin typeface="Courier"/>
              </a:rPr>
              <a:t>"</a:t>
            </a:r>
            <a:endParaRPr lang="en-US" altLang="zh-CN" sz="1200" dirty="0">
              <a:latin typeface="Courier"/>
            </a:endParaRPr>
          </a:p>
          <a:p>
            <a:r>
              <a:rPr lang="en-US" altLang="zh-CN" sz="1200" dirty="0">
                <a:latin typeface="Courier"/>
              </a:rPr>
              <a:t>    }</a:t>
            </a:r>
          </a:p>
          <a:p>
            <a:r>
              <a:rPr lang="en-US" altLang="zh-CN" sz="1200" dirty="0">
                <a:latin typeface="Courier"/>
              </a:rPr>
              <a:t>  ],</a:t>
            </a:r>
          </a:p>
          <a:p>
            <a:r>
              <a:rPr lang="en-US" altLang="zh-CN" sz="1200" dirty="0">
                <a:latin typeface="Courier"/>
              </a:rPr>
              <a:t>  "</a:t>
            </a:r>
            <a:r>
              <a:rPr lang="en-US" altLang="zh-CN" sz="1200" dirty="0" err="1">
                <a:latin typeface="Courier"/>
              </a:rPr>
              <a:t>aggs</a:t>
            </a:r>
            <a:r>
              <a:rPr lang="en-US" altLang="zh-CN" sz="1200" dirty="0">
                <a:latin typeface="Courier"/>
              </a:rPr>
              <a:t>": {}</a:t>
            </a:r>
          </a:p>
          <a:p>
            <a:r>
              <a:rPr lang="en-US" altLang="zh-CN" sz="1200" dirty="0">
                <a:latin typeface="Courier"/>
              </a:rPr>
              <a:t>}</a:t>
            </a:r>
            <a:endParaRPr lang="zh-CN" altLang="en-US" sz="1200" dirty="0"/>
          </a:p>
        </p:txBody>
      </p:sp>
    </p:spTree>
    <p:extLst>
      <p:ext uri="{BB962C8B-B14F-4D97-AF65-F5344CB8AC3E}">
        <p14:creationId xmlns:p14="http://schemas.microsoft.com/office/powerpoint/2010/main" val="3390971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528" y="32789"/>
            <a:ext cx="9930230" cy="1126050"/>
          </a:xfrm>
        </p:spPr>
        <p:txBody>
          <a:bodyPr>
            <a:normAutofit fontScale="90000"/>
          </a:bodyPr>
          <a:lstStyle/>
          <a:p>
            <a:r>
              <a:rPr lang="en-US" altLang="zh-CN" dirty="0">
                <a:solidFill>
                  <a:schemeClr val="bg1"/>
                </a:solidFill>
              </a:rPr>
              <a:t>2.ES </a:t>
            </a:r>
            <a:r>
              <a:rPr lang="zh-CN" altLang="en-US" dirty="0">
                <a:solidFill>
                  <a:schemeClr val="bg1"/>
                </a:solidFill>
              </a:rPr>
              <a:t>基础一网打尽</a:t>
            </a:r>
            <a:br>
              <a:rPr lang="zh-CN" altLang="en-US" dirty="0">
                <a:solidFill>
                  <a:schemeClr val="bg1"/>
                </a:solidFill>
              </a:rPr>
            </a:br>
            <a:r>
              <a:rPr lang="en-US" altLang="zh-CN" dirty="0">
                <a:solidFill>
                  <a:schemeClr val="tx1"/>
                </a:solidFill>
              </a:rPr>
              <a:t>6</a:t>
            </a:r>
            <a:r>
              <a:rPr lang="en-US" altLang="zh-CN" b="1" dirty="0">
                <a:solidFill>
                  <a:schemeClr val="tx1"/>
                </a:solidFill>
              </a:rPr>
              <a:t>.ES</a:t>
            </a:r>
            <a:r>
              <a:rPr lang="zh-CN" altLang="en-US" b="1" dirty="0">
                <a:solidFill>
                  <a:schemeClr val="tx1"/>
                </a:solidFill>
              </a:rPr>
              <a:t>常用</a:t>
            </a:r>
            <a:r>
              <a:rPr lang="en-US" altLang="zh-CN" b="1" dirty="0">
                <a:solidFill>
                  <a:schemeClr val="tx1"/>
                </a:solidFill>
              </a:rPr>
              <a:t>API</a:t>
            </a:r>
            <a:r>
              <a:rPr lang="en-US" altLang="zh-CN" sz="2400" dirty="0" smtClean="0">
                <a:solidFill>
                  <a:schemeClr val="tx1"/>
                </a:solidFill>
                <a:latin typeface="Arial" panose="020B0604020202020204" pitchFamily="34" charset="0"/>
                <a:cs typeface="Arial" panose="020B0604020202020204" pitchFamily="34" charset="0"/>
              </a:rPr>
              <a:t>——</a:t>
            </a:r>
            <a:r>
              <a:rPr lang="zh-CN" altLang="en-US" sz="2400" dirty="0" smtClean="0">
                <a:solidFill>
                  <a:schemeClr val="tx1"/>
                </a:solidFill>
                <a:latin typeface="Arial" panose="020B0604020202020204" pitchFamily="34" charset="0"/>
                <a:cs typeface="Arial" panose="020B0604020202020204" pitchFamily="34" charset="0"/>
              </a:rPr>
              <a:t>聚合</a:t>
            </a:r>
            <a:r>
              <a:rPr lang="zh-CN" altLang="en-US" sz="2000" dirty="0"/>
              <a:t/>
            </a:r>
            <a:br>
              <a:rPr lang="zh-CN" altLang="en-US" sz="2000" dirty="0"/>
            </a:br>
            <a:endParaRPr lang="zh-CN" altLang="en-US" sz="2400" dirty="0"/>
          </a:p>
        </p:txBody>
      </p:sp>
      <p:sp>
        <p:nvSpPr>
          <p:cNvPr id="3" name="灯片编号占位符 2"/>
          <p:cNvSpPr>
            <a:spLocks noGrp="1"/>
          </p:cNvSpPr>
          <p:nvPr>
            <p:ph type="sldNum" sz="quarter" idx="12"/>
          </p:nvPr>
        </p:nvSpPr>
        <p:spPr>
          <a:xfrm>
            <a:off x="11031023" y="413252"/>
            <a:ext cx="662354" cy="365125"/>
          </a:xfrm>
        </p:spPr>
        <p:txBody>
          <a:bodyPr/>
          <a:lstStyle/>
          <a:p>
            <a:fld id="{F3481812-CA6E-4CF7-A597-B03BE0D22F0C}" type="slidenum">
              <a:rPr lang="en-GB" smtClean="0"/>
              <a:pPr/>
              <a:t>38</a:t>
            </a:fld>
            <a:endParaRPr lang="en-GB"/>
          </a:p>
        </p:txBody>
      </p:sp>
      <p:sp>
        <p:nvSpPr>
          <p:cNvPr id="4" name="矩形 3"/>
          <p:cNvSpPr/>
          <p:nvPr/>
        </p:nvSpPr>
        <p:spPr>
          <a:xfrm>
            <a:off x="495300" y="1581572"/>
            <a:ext cx="6096000" cy="5355312"/>
          </a:xfrm>
          <a:prstGeom prst="rect">
            <a:avLst/>
          </a:prstGeom>
        </p:spPr>
        <p:txBody>
          <a:bodyPr>
            <a:spAutoFit/>
          </a:bodyPr>
          <a:lstStyle/>
          <a:p>
            <a:r>
              <a:rPr lang="zh-CN" altLang="en-US" dirty="0"/>
              <a:t>{</a:t>
            </a:r>
          </a:p>
          <a:p>
            <a:r>
              <a:rPr lang="zh-CN" altLang="en-US" dirty="0"/>
              <a:t>  "query": {</a:t>
            </a:r>
          </a:p>
          <a:p>
            <a:r>
              <a:rPr lang="zh-CN" altLang="en-US" dirty="0"/>
              <a:t>    "match": {</a:t>
            </a:r>
          </a:p>
          <a:p>
            <a:r>
              <a:rPr lang="zh-CN" altLang="en-US" dirty="0"/>
              <a:t>      "author": "四 五 八"</a:t>
            </a:r>
          </a:p>
          <a:p>
            <a:r>
              <a:rPr lang="zh-CN" altLang="en-US" dirty="0"/>
              <a:t>    }</a:t>
            </a:r>
          </a:p>
          <a:p>
            <a:r>
              <a:rPr lang="zh-CN" altLang="en-US" dirty="0"/>
              <a:t>  },</a:t>
            </a:r>
          </a:p>
          <a:p>
            <a:r>
              <a:rPr lang="zh-CN" altLang="en-US" dirty="0"/>
              <a:t>  "aggs": {</a:t>
            </a:r>
          </a:p>
          <a:p>
            <a:r>
              <a:rPr lang="zh-CN" altLang="en-US" dirty="0"/>
              <a:t>    "ids": {</a:t>
            </a:r>
          </a:p>
          <a:p>
            <a:r>
              <a:rPr lang="zh-CN" altLang="en-US" dirty="0"/>
              <a:t>      "stats": {</a:t>
            </a:r>
          </a:p>
          <a:p>
            <a:r>
              <a:rPr lang="zh-CN" altLang="en-US" dirty="0"/>
              <a:t>        "field": "id"</a:t>
            </a:r>
          </a:p>
          <a:p>
            <a:r>
              <a:rPr lang="zh-CN" altLang="en-US" dirty="0"/>
              <a:t>      }</a:t>
            </a:r>
          </a:p>
          <a:p>
            <a:r>
              <a:rPr lang="zh-CN" altLang="en-US" dirty="0"/>
              <a:t>    },</a:t>
            </a:r>
          </a:p>
          <a:p>
            <a:r>
              <a:rPr lang="zh-CN" altLang="en-US" dirty="0"/>
              <a:t>    "account_numbers": {</a:t>
            </a:r>
          </a:p>
          <a:p>
            <a:r>
              <a:rPr lang="zh-CN" altLang="en-US" dirty="0"/>
              <a:t>      "terms": {</a:t>
            </a:r>
          </a:p>
          <a:p>
            <a:r>
              <a:rPr lang="zh-CN" altLang="en-US" dirty="0"/>
              <a:t>        "field": "id"</a:t>
            </a:r>
          </a:p>
          <a:p>
            <a:r>
              <a:rPr lang="zh-CN" altLang="en-US" dirty="0"/>
              <a:t>      }</a:t>
            </a:r>
          </a:p>
          <a:p>
            <a:r>
              <a:rPr lang="zh-CN" altLang="en-US" dirty="0"/>
              <a:t>    }</a:t>
            </a:r>
          </a:p>
          <a:p>
            <a:r>
              <a:rPr lang="zh-CN" altLang="en-US" dirty="0"/>
              <a:t>  }</a:t>
            </a:r>
          </a:p>
          <a:p>
            <a:r>
              <a:rPr lang="zh-CN" altLang="en-US" dirty="0"/>
              <a:t>}</a:t>
            </a:r>
          </a:p>
        </p:txBody>
      </p:sp>
      <p:sp>
        <p:nvSpPr>
          <p:cNvPr id="6" name="矩形 5"/>
          <p:cNvSpPr/>
          <p:nvPr/>
        </p:nvSpPr>
        <p:spPr>
          <a:xfrm>
            <a:off x="495300" y="1158839"/>
            <a:ext cx="10693400" cy="369332"/>
          </a:xfrm>
          <a:prstGeom prst="rect">
            <a:avLst/>
          </a:prstGeom>
        </p:spPr>
        <p:txBody>
          <a:bodyPr wrap="square">
            <a:spAutoFit/>
          </a:bodyPr>
          <a:lstStyle/>
          <a:p>
            <a:r>
              <a:rPr lang="en-US" altLang="zh-CN" sz="1600" dirty="0" err="1" smtClean="0">
                <a:latin typeface="Courier"/>
              </a:rPr>
              <a:t>aggs</a:t>
            </a:r>
            <a:r>
              <a:rPr lang="zh-CN" altLang="en-US" dirty="0">
                <a:latin typeface="FZSSJW--GB1-0"/>
              </a:rPr>
              <a:t>属性（你可以使用</a:t>
            </a:r>
            <a:r>
              <a:rPr lang="en-US" altLang="zh-CN" sz="1600" dirty="0">
                <a:latin typeface="Courier"/>
              </a:rPr>
              <a:t>aggregations</a:t>
            </a:r>
            <a:r>
              <a:rPr lang="zh-CN" altLang="en-US" dirty="0">
                <a:latin typeface="FZSSJW--GB1-0"/>
              </a:rPr>
              <a:t>属性，</a:t>
            </a:r>
            <a:r>
              <a:rPr lang="en-US" altLang="zh-CN" dirty="0" err="1">
                <a:latin typeface="TimesNewRoman"/>
              </a:rPr>
              <a:t>aggs</a:t>
            </a:r>
            <a:r>
              <a:rPr lang="zh-CN" altLang="en-US" dirty="0">
                <a:latin typeface="FZSSJW--GB1-0"/>
              </a:rPr>
              <a:t>只是个缩写），可以定义任意数量的聚合</a:t>
            </a:r>
            <a:endParaRPr lang="zh-CN" altLang="en-US" dirty="0"/>
          </a:p>
        </p:txBody>
      </p:sp>
      <p:pic>
        <p:nvPicPr>
          <p:cNvPr id="8" name="图片 7"/>
          <p:cNvPicPr>
            <a:picLocks noChangeAspect="1"/>
          </p:cNvPicPr>
          <p:nvPr/>
        </p:nvPicPr>
        <p:blipFill>
          <a:blip r:embed="rId3"/>
          <a:stretch>
            <a:fillRect/>
          </a:stretch>
        </p:blipFill>
        <p:spPr>
          <a:xfrm>
            <a:off x="6842020" y="2284889"/>
            <a:ext cx="3400000" cy="3447619"/>
          </a:xfrm>
          <a:prstGeom prst="rect">
            <a:avLst/>
          </a:prstGeom>
        </p:spPr>
      </p:pic>
    </p:spTree>
    <p:extLst>
      <p:ext uri="{BB962C8B-B14F-4D97-AF65-F5344CB8AC3E}">
        <p14:creationId xmlns:p14="http://schemas.microsoft.com/office/powerpoint/2010/main" val="1806232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528" y="32789"/>
            <a:ext cx="9930230" cy="1126050"/>
          </a:xfrm>
        </p:spPr>
        <p:txBody>
          <a:bodyPr>
            <a:normAutofit fontScale="90000"/>
          </a:bodyPr>
          <a:lstStyle/>
          <a:p>
            <a:r>
              <a:rPr lang="en-US" altLang="zh-CN" dirty="0">
                <a:solidFill>
                  <a:schemeClr val="bg1"/>
                </a:solidFill>
              </a:rPr>
              <a:t>2.ES </a:t>
            </a:r>
            <a:r>
              <a:rPr lang="zh-CN" altLang="en-US" dirty="0">
                <a:solidFill>
                  <a:schemeClr val="bg1"/>
                </a:solidFill>
              </a:rPr>
              <a:t>基础一网打尽</a:t>
            </a:r>
            <a:br>
              <a:rPr lang="zh-CN" altLang="en-US" dirty="0">
                <a:solidFill>
                  <a:schemeClr val="bg1"/>
                </a:solidFill>
              </a:rPr>
            </a:br>
            <a:r>
              <a:rPr lang="en-US" altLang="zh-CN" dirty="0" smtClean="0">
                <a:solidFill>
                  <a:schemeClr val="tx1"/>
                </a:solidFill>
              </a:rPr>
              <a:t>7</a:t>
            </a:r>
            <a:r>
              <a:rPr lang="zh-CN" altLang="en-US" dirty="0" smtClean="0">
                <a:solidFill>
                  <a:schemeClr val="tx1"/>
                </a:solidFill>
              </a:rPr>
              <a:t>补充</a:t>
            </a:r>
            <a:r>
              <a:rPr lang="en-US" altLang="zh-CN" sz="2400" dirty="0" smtClean="0">
                <a:solidFill>
                  <a:schemeClr val="tx1"/>
                </a:solidFill>
                <a:latin typeface="Arial" panose="020B0604020202020204" pitchFamily="34" charset="0"/>
                <a:cs typeface="Arial" panose="020B0604020202020204" pitchFamily="34" charset="0"/>
              </a:rPr>
              <a:t>——</a:t>
            </a:r>
            <a:r>
              <a:rPr lang="zh-CN" altLang="en-US" sz="2400" dirty="0" smtClean="0">
                <a:solidFill>
                  <a:schemeClr val="tx1"/>
                </a:solidFill>
                <a:latin typeface="Arial" panose="020B0604020202020204" pitchFamily="34" charset="0"/>
                <a:cs typeface="Arial" panose="020B0604020202020204" pitchFamily="34" charset="0"/>
              </a:rPr>
              <a:t>倒排索引</a:t>
            </a:r>
            <a:r>
              <a:rPr lang="zh-CN" altLang="en-US" sz="2000" dirty="0"/>
              <a:t/>
            </a:r>
            <a:br>
              <a:rPr lang="zh-CN" altLang="en-US" sz="2000" dirty="0"/>
            </a:br>
            <a:endParaRPr lang="zh-CN" altLang="en-US" sz="2400" dirty="0"/>
          </a:p>
        </p:txBody>
      </p:sp>
      <p:sp>
        <p:nvSpPr>
          <p:cNvPr id="3" name="灯片编号占位符 2"/>
          <p:cNvSpPr>
            <a:spLocks noGrp="1"/>
          </p:cNvSpPr>
          <p:nvPr>
            <p:ph type="sldNum" sz="quarter" idx="12"/>
          </p:nvPr>
        </p:nvSpPr>
        <p:spPr>
          <a:xfrm>
            <a:off x="11031023" y="413252"/>
            <a:ext cx="662354" cy="365125"/>
          </a:xfrm>
        </p:spPr>
        <p:txBody>
          <a:bodyPr/>
          <a:lstStyle/>
          <a:p>
            <a:fld id="{F3481812-CA6E-4CF7-A597-B03BE0D22F0C}" type="slidenum">
              <a:rPr lang="en-GB" smtClean="0"/>
              <a:pPr/>
              <a:t>39</a:t>
            </a:fld>
            <a:endParaRPr lang="en-GB"/>
          </a:p>
        </p:txBody>
      </p:sp>
      <p:sp>
        <p:nvSpPr>
          <p:cNvPr id="26" name="矩形 25"/>
          <p:cNvSpPr/>
          <p:nvPr/>
        </p:nvSpPr>
        <p:spPr>
          <a:xfrm>
            <a:off x="478971" y="1236843"/>
            <a:ext cx="11214405" cy="923330"/>
          </a:xfrm>
          <a:prstGeom prst="rect">
            <a:avLst/>
          </a:prstGeom>
        </p:spPr>
        <p:txBody>
          <a:bodyPr wrap="square">
            <a:spAutoFit/>
          </a:bodyPr>
          <a:lstStyle/>
          <a:p>
            <a:pPr lvl="1"/>
            <a:r>
              <a:rPr lang="zh-CN" altLang="en-US" i="1" dirty="0">
                <a:solidFill>
                  <a:srgbClr val="666666"/>
                </a:solidFill>
                <a:latin typeface="Baskerville"/>
              </a:rPr>
              <a:t>倒排索引源于实际应用中需要根据属性的值来查找记录。这种索引表中的每一项都包括一个属性值和具有该属性值的各记录的地址。由于不是由记录来确定属性值，而是由属性值来确定记录的位置，因而称为倒排索引</a:t>
            </a:r>
            <a:r>
              <a:rPr lang="en-US" altLang="zh-CN" i="1" dirty="0">
                <a:solidFill>
                  <a:srgbClr val="666666"/>
                </a:solidFill>
                <a:latin typeface="Baskerville"/>
              </a:rPr>
              <a:t>(inverted index)</a:t>
            </a:r>
            <a:r>
              <a:rPr lang="zh-CN" altLang="en-US" i="1" dirty="0">
                <a:solidFill>
                  <a:srgbClr val="666666"/>
                </a:solidFill>
                <a:latin typeface="Baskerville"/>
              </a:rPr>
              <a:t>。带有倒排索引的文件我们称为倒排索引文件，简称倒排文件</a:t>
            </a:r>
            <a:r>
              <a:rPr lang="en-US" altLang="zh-CN" i="1" dirty="0">
                <a:solidFill>
                  <a:srgbClr val="666666"/>
                </a:solidFill>
                <a:latin typeface="Baskerville"/>
              </a:rPr>
              <a:t>(inverted file)</a:t>
            </a:r>
            <a:r>
              <a:rPr lang="zh-CN" altLang="en-US" i="1" dirty="0">
                <a:solidFill>
                  <a:srgbClr val="666666"/>
                </a:solidFill>
                <a:latin typeface="Baskerville"/>
              </a:rPr>
              <a:t>。</a:t>
            </a:r>
            <a:endParaRPr lang="zh-CN" altLang="en-US" i="1" dirty="0"/>
          </a:p>
        </p:txBody>
      </p:sp>
      <p:sp>
        <p:nvSpPr>
          <p:cNvPr id="27" name="矩形 26"/>
          <p:cNvSpPr/>
          <p:nvPr/>
        </p:nvSpPr>
        <p:spPr>
          <a:xfrm>
            <a:off x="617190" y="2330438"/>
            <a:ext cx="10937966" cy="2308324"/>
          </a:xfrm>
          <a:prstGeom prst="rect">
            <a:avLst/>
          </a:prstGeom>
        </p:spPr>
        <p:txBody>
          <a:bodyPr wrap="square">
            <a:spAutoFit/>
          </a:bodyPr>
          <a:lstStyle/>
          <a:p>
            <a:r>
              <a:rPr lang="zh-CN" altLang="en-US" dirty="0">
                <a:solidFill>
                  <a:srgbClr val="3D464D"/>
                </a:solidFill>
                <a:latin typeface="Open Sans"/>
              </a:rPr>
              <a:t>倒排索引一般表示为一个</a:t>
            </a:r>
            <a:r>
              <a:rPr lang="zh-CN" altLang="en-US" dirty="0">
                <a:solidFill>
                  <a:srgbClr val="FF0000"/>
                </a:solidFill>
                <a:latin typeface="Open Sans"/>
              </a:rPr>
              <a:t>关键词</a:t>
            </a:r>
            <a:r>
              <a:rPr lang="zh-CN" altLang="en-US" dirty="0">
                <a:solidFill>
                  <a:srgbClr val="3D464D"/>
                </a:solidFill>
                <a:latin typeface="Open Sans"/>
              </a:rPr>
              <a:t>，然后是它的</a:t>
            </a:r>
            <a:r>
              <a:rPr lang="zh-CN" altLang="en-US" dirty="0">
                <a:solidFill>
                  <a:srgbClr val="FF0000"/>
                </a:solidFill>
                <a:latin typeface="Open Sans"/>
              </a:rPr>
              <a:t>频度</a:t>
            </a:r>
            <a:r>
              <a:rPr lang="zh-CN" altLang="en-US" dirty="0">
                <a:solidFill>
                  <a:srgbClr val="3D464D"/>
                </a:solidFill>
                <a:latin typeface="Open Sans"/>
              </a:rPr>
              <a:t>（出现的次数），</a:t>
            </a:r>
            <a:r>
              <a:rPr lang="zh-CN" altLang="en-US" dirty="0">
                <a:solidFill>
                  <a:srgbClr val="FF0000"/>
                </a:solidFill>
                <a:latin typeface="Open Sans"/>
              </a:rPr>
              <a:t>位置</a:t>
            </a:r>
            <a:r>
              <a:rPr lang="zh-CN" altLang="en-US" dirty="0">
                <a:solidFill>
                  <a:srgbClr val="3D464D"/>
                </a:solidFill>
                <a:latin typeface="Open Sans"/>
              </a:rPr>
              <a:t>（出现在哪一篇文章或网页中，及有关的日期，作者等信息</a:t>
            </a:r>
            <a:r>
              <a:rPr lang="zh-CN" altLang="en-US" dirty="0" smtClean="0">
                <a:solidFill>
                  <a:srgbClr val="3D464D"/>
                </a:solidFill>
                <a:latin typeface="Open Sans"/>
              </a:rPr>
              <a:t>）</a:t>
            </a:r>
            <a:endParaRPr lang="en-US" altLang="zh-CN" dirty="0" smtClean="0">
              <a:solidFill>
                <a:srgbClr val="3D464D"/>
              </a:solidFill>
              <a:latin typeface="Open Sans"/>
            </a:endParaRPr>
          </a:p>
          <a:p>
            <a:endParaRPr lang="en-US" altLang="zh-CN" dirty="0" smtClean="0">
              <a:solidFill>
                <a:srgbClr val="3D464D"/>
              </a:solidFill>
              <a:latin typeface="Open Sans"/>
            </a:endParaRPr>
          </a:p>
          <a:p>
            <a:r>
              <a:rPr lang="zh-CN" altLang="en-US" dirty="0">
                <a:solidFill>
                  <a:srgbClr val="3D464D"/>
                </a:solidFill>
                <a:latin typeface="Open Sans"/>
              </a:rPr>
              <a:t>文章中的”</a:t>
            </a:r>
            <a:r>
              <a:rPr lang="en-US" altLang="zh-CN" dirty="0">
                <a:solidFill>
                  <a:srgbClr val="3D464D"/>
                </a:solidFill>
                <a:latin typeface="Open Sans"/>
              </a:rPr>
              <a:t>in”, “once” “too”</a:t>
            </a:r>
            <a:r>
              <a:rPr lang="zh-CN" altLang="en-US" dirty="0">
                <a:solidFill>
                  <a:srgbClr val="3D464D"/>
                </a:solidFill>
                <a:latin typeface="Open Sans"/>
              </a:rPr>
              <a:t>等词没有什么实际意义，中文中的“的”“是”等字通常也无具体含义，这些不代表概念的词可以过滤掉 </a:t>
            </a:r>
            <a:endParaRPr lang="en-US" altLang="zh-CN" dirty="0" smtClean="0">
              <a:solidFill>
                <a:srgbClr val="3D464D"/>
              </a:solidFill>
              <a:latin typeface="Open Sans"/>
            </a:endParaRPr>
          </a:p>
          <a:p>
            <a:r>
              <a:rPr lang="zh-CN" altLang="en-US" dirty="0">
                <a:solidFill>
                  <a:srgbClr val="3D464D"/>
                </a:solidFill>
                <a:latin typeface="Open Sans"/>
              </a:rPr>
              <a:t>设有两篇文章</a:t>
            </a:r>
            <a:r>
              <a:rPr lang="en-US" altLang="zh-CN" dirty="0">
                <a:solidFill>
                  <a:srgbClr val="3D464D"/>
                </a:solidFill>
                <a:latin typeface="Open Sans"/>
              </a:rPr>
              <a:t>1</a:t>
            </a:r>
            <a:r>
              <a:rPr lang="zh-CN" altLang="en-US" dirty="0">
                <a:solidFill>
                  <a:srgbClr val="3D464D"/>
                </a:solidFill>
                <a:latin typeface="Open Sans"/>
              </a:rPr>
              <a:t>和</a:t>
            </a:r>
            <a:r>
              <a:rPr lang="en-US" altLang="zh-CN" dirty="0">
                <a:solidFill>
                  <a:srgbClr val="3D464D"/>
                </a:solidFill>
                <a:latin typeface="Open Sans"/>
              </a:rPr>
              <a:t>2</a:t>
            </a:r>
            <a:r>
              <a:rPr lang="zh-CN" altLang="en-US" dirty="0">
                <a:solidFill>
                  <a:srgbClr val="3D464D"/>
                </a:solidFill>
                <a:latin typeface="Open Sans"/>
              </a:rPr>
              <a:t>：</a:t>
            </a:r>
          </a:p>
          <a:p>
            <a:r>
              <a:rPr lang="zh-CN" altLang="en-US" dirty="0">
                <a:solidFill>
                  <a:srgbClr val="3D464D"/>
                </a:solidFill>
                <a:latin typeface="Open Sans"/>
              </a:rPr>
              <a:t>文章</a:t>
            </a:r>
            <a:r>
              <a:rPr lang="en-US" altLang="zh-CN" dirty="0">
                <a:solidFill>
                  <a:srgbClr val="3D464D"/>
                </a:solidFill>
                <a:latin typeface="Open Sans"/>
              </a:rPr>
              <a:t>1</a:t>
            </a:r>
            <a:r>
              <a:rPr lang="zh-CN" altLang="en-US" dirty="0">
                <a:solidFill>
                  <a:srgbClr val="3D464D"/>
                </a:solidFill>
                <a:latin typeface="Open Sans"/>
              </a:rPr>
              <a:t>的内容为：</a:t>
            </a:r>
            <a:r>
              <a:rPr lang="en-US" altLang="zh-CN" dirty="0">
                <a:solidFill>
                  <a:srgbClr val="3D464D"/>
                </a:solidFill>
                <a:latin typeface="Open Sans"/>
              </a:rPr>
              <a:t>Tom lives in </a:t>
            </a:r>
            <a:r>
              <a:rPr lang="en-US" altLang="zh-CN" dirty="0" err="1">
                <a:solidFill>
                  <a:srgbClr val="3D464D"/>
                </a:solidFill>
                <a:latin typeface="Open Sans"/>
              </a:rPr>
              <a:t>Guangzhou,I</a:t>
            </a:r>
            <a:r>
              <a:rPr lang="en-US" altLang="zh-CN" dirty="0">
                <a:solidFill>
                  <a:srgbClr val="3D464D"/>
                </a:solidFill>
                <a:latin typeface="Open Sans"/>
              </a:rPr>
              <a:t> live in Guangzhou too. </a:t>
            </a:r>
            <a:r>
              <a:rPr lang="zh-CN" altLang="en-US" dirty="0">
                <a:solidFill>
                  <a:srgbClr val="3D464D"/>
                </a:solidFill>
                <a:latin typeface="Open Sans"/>
              </a:rPr>
              <a:t>　　 </a:t>
            </a:r>
            <a:endParaRPr lang="en-US" altLang="zh-CN" dirty="0">
              <a:solidFill>
                <a:srgbClr val="3D464D"/>
              </a:solidFill>
              <a:latin typeface="Open Sans"/>
            </a:endParaRPr>
          </a:p>
          <a:p>
            <a:r>
              <a:rPr lang="zh-CN" altLang="en-US" dirty="0">
                <a:solidFill>
                  <a:srgbClr val="3D464D"/>
                </a:solidFill>
                <a:latin typeface="Open Sans"/>
              </a:rPr>
              <a:t>文章</a:t>
            </a:r>
            <a:r>
              <a:rPr lang="en-US" altLang="zh-CN" dirty="0">
                <a:solidFill>
                  <a:srgbClr val="3D464D"/>
                </a:solidFill>
                <a:latin typeface="Open Sans"/>
              </a:rPr>
              <a:t>2</a:t>
            </a:r>
            <a:r>
              <a:rPr lang="zh-CN" altLang="en-US" dirty="0">
                <a:solidFill>
                  <a:srgbClr val="3D464D"/>
                </a:solidFill>
                <a:latin typeface="Open Sans"/>
              </a:rPr>
              <a:t>的内容为：</a:t>
            </a:r>
            <a:r>
              <a:rPr lang="en-US" altLang="zh-CN" dirty="0">
                <a:solidFill>
                  <a:srgbClr val="3D464D"/>
                </a:solidFill>
                <a:latin typeface="Open Sans"/>
              </a:rPr>
              <a:t>He once lived in Shanghai</a:t>
            </a:r>
            <a:r>
              <a:rPr lang="en-US" altLang="zh-CN" dirty="0" smtClean="0">
                <a:solidFill>
                  <a:srgbClr val="3D464D"/>
                </a:solidFill>
                <a:latin typeface="Open Sans"/>
              </a:rPr>
              <a:t>.</a:t>
            </a:r>
            <a:endParaRPr lang="en-US" altLang="zh-CN" dirty="0">
              <a:solidFill>
                <a:srgbClr val="3D464D"/>
              </a:solidFill>
              <a:latin typeface="Open Sans"/>
            </a:endParaRPr>
          </a:p>
        </p:txBody>
      </p:sp>
      <p:pic>
        <p:nvPicPr>
          <p:cNvPr id="30" name="图片 29"/>
          <p:cNvPicPr>
            <a:picLocks noChangeAspect="1"/>
          </p:cNvPicPr>
          <p:nvPr/>
        </p:nvPicPr>
        <p:blipFill>
          <a:blip r:embed="rId3"/>
          <a:stretch>
            <a:fillRect/>
          </a:stretch>
        </p:blipFill>
        <p:spPr>
          <a:xfrm>
            <a:off x="740076" y="4720192"/>
            <a:ext cx="3933333" cy="1523810"/>
          </a:xfrm>
          <a:prstGeom prst="rect">
            <a:avLst/>
          </a:prstGeom>
        </p:spPr>
      </p:pic>
    </p:spTree>
    <p:extLst>
      <p:ext uri="{BB962C8B-B14F-4D97-AF65-F5344CB8AC3E}">
        <p14:creationId xmlns:p14="http://schemas.microsoft.com/office/powerpoint/2010/main" val="14045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528" y="32789"/>
            <a:ext cx="9930230" cy="1126050"/>
          </a:xfrm>
        </p:spPr>
        <p:txBody>
          <a:bodyPr>
            <a:normAutofit/>
          </a:bodyPr>
          <a:lstStyle/>
          <a:p>
            <a:r>
              <a:rPr lang="en-US" altLang="zh-CN" b="1" dirty="0" smtClean="0"/>
              <a:t>1.</a:t>
            </a:r>
            <a:r>
              <a:rPr lang="zh-CN" altLang="en-US" b="1" dirty="0" smtClean="0"/>
              <a:t>带</a:t>
            </a:r>
            <a:r>
              <a:rPr lang="zh-CN" altLang="en-US" b="1" dirty="0"/>
              <a:t>着问题</a:t>
            </a:r>
            <a:r>
              <a:rPr lang="zh-CN" altLang="en-US" b="1" dirty="0" smtClean="0"/>
              <a:t>上路</a:t>
            </a:r>
            <a:r>
              <a:rPr lang="en-US" altLang="zh-CN" sz="2400" dirty="0" smtClean="0">
                <a:latin typeface="Arial" panose="020B0604020202020204" pitchFamily="34" charset="0"/>
                <a:cs typeface="Arial" panose="020B0604020202020204" pitchFamily="34" charset="0"/>
              </a:rPr>
              <a:t>——</a:t>
            </a:r>
            <a:r>
              <a:rPr lang="en-US" altLang="zh-CN" sz="2400" dirty="0"/>
              <a:t>ES</a:t>
            </a:r>
            <a:r>
              <a:rPr lang="zh-CN" altLang="en-US" sz="2400" dirty="0"/>
              <a:t>是如何产生的？</a:t>
            </a:r>
            <a:br>
              <a:rPr lang="zh-CN" altLang="en-US" sz="2400" dirty="0"/>
            </a:br>
            <a:endParaRPr lang="zh-CN" altLang="en-US" sz="2400" dirty="0"/>
          </a:p>
        </p:txBody>
      </p:sp>
      <p:sp>
        <p:nvSpPr>
          <p:cNvPr id="3" name="灯片编号占位符 2"/>
          <p:cNvSpPr>
            <a:spLocks noGrp="1"/>
          </p:cNvSpPr>
          <p:nvPr>
            <p:ph type="sldNum" sz="quarter" idx="12"/>
          </p:nvPr>
        </p:nvSpPr>
        <p:spPr>
          <a:xfrm>
            <a:off x="11031023" y="413252"/>
            <a:ext cx="662354" cy="365125"/>
          </a:xfrm>
        </p:spPr>
        <p:txBody>
          <a:bodyPr/>
          <a:lstStyle/>
          <a:p>
            <a:fld id="{F3481812-CA6E-4CF7-A597-B03BE0D22F0C}" type="slidenum">
              <a:rPr lang="en-GB" smtClean="0"/>
              <a:pPr/>
              <a:t>4</a:t>
            </a:fld>
            <a:endParaRPr lang="en-GB"/>
          </a:p>
        </p:txBody>
      </p:sp>
      <p:graphicFrame>
        <p:nvGraphicFramePr>
          <p:cNvPr id="5" name="图示 4"/>
          <p:cNvGraphicFramePr/>
          <p:nvPr>
            <p:extLst>
              <p:ext uri="{D42A27DB-BD31-4B8C-83A1-F6EECF244321}">
                <p14:modId xmlns:p14="http://schemas.microsoft.com/office/powerpoint/2010/main" val="66094355"/>
              </p:ext>
            </p:extLst>
          </p:nvPr>
        </p:nvGraphicFramePr>
        <p:xfrm>
          <a:off x="350275" y="1337481"/>
          <a:ext cx="4904113" cy="5663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图片 3"/>
          <p:cNvPicPr>
            <a:picLocks noChangeAspect="1"/>
          </p:cNvPicPr>
          <p:nvPr/>
        </p:nvPicPr>
        <p:blipFill>
          <a:blip r:embed="rId7"/>
          <a:stretch>
            <a:fillRect/>
          </a:stretch>
        </p:blipFill>
        <p:spPr>
          <a:xfrm>
            <a:off x="5362841" y="1501449"/>
            <a:ext cx="6447619" cy="4952381"/>
          </a:xfrm>
          <a:prstGeom prst="rect">
            <a:avLst/>
          </a:prstGeom>
        </p:spPr>
      </p:pic>
    </p:spTree>
    <p:extLst>
      <p:ext uri="{BB962C8B-B14F-4D97-AF65-F5344CB8AC3E}">
        <p14:creationId xmlns:p14="http://schemas.microsoft.com/office/powerpoint/2010/main" val="1744100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528" y="32789"/>
            <a:ext cx="9930230" cy="1126050"/>
          </a:xfrm>
        </p:spPr>
        <p:txBody>
          <a:bodyPr>
            <a:normAutofit fontScale="90000"/>
          </a:bodyPr>
          <a:lstStyle/>
          <a:p>
            <a:r>
              <a:rPr lang="en-US" altLang="zh-CN" dirty="0">
                <a:solidFill>
                  <a:schemeClr val="bg1"/>
                </a:solidFill>
              </a:rPr>
              <a:t>2.ES </a:t>
            </a:r>
            <a:r>
              <a:rPr lang="zh-CN" altLang="en-US" dirty="0">
                <a:solidFill>
                  <a:schemeClr val="bg1"/>
                </a:solidFill>
              </a:rPr>
              <a:t>基础一网打尽</a:t>
            </a:r>
            <a:br>
              <a:rPr lang="zh-CN" altLang="en-US" dirty="0">
                <a:solidFill>
                  <a:schemeClr val="bg1"/>
                </a:solidFill>
              </a:rPr>
            </a:br>
            <a:r>
              <a:rPr lang="en-US" altLang="zh-CN" dirty="0" smtClean="0">
                <a:solidFill>
                  <a:schemeClr val="tx1"/>
                </a:solidFill>
              </a:rPr>
              <a:t>7</a:t>
            </a:r>
            <a:r>
              <a:rPr lang="zh-CN" altLang="en-US" dirty="0" smtClean="0">
                <a:solidFill>
                  <a:schemeClr val="tx1"/>
                </a:solidFill>
              </a:rPr>
              <a:t>补充</a:t>
            </a:r>
            <a:r>
              <a:rPr lang="en-US" altLang="zh-CN" sz="2400" dirty="0" smtClean="0">
                <a:solidFill>
                  <a:schemeClr val="tx1"/>
                </a:solidFill>
                <a:latin typeface="Arial" panose="020B0604020202020204" pitchFamily="34" charset="0"/>
                <a:cs typeface="Arial" panose="020B0604020202020204" pitchFamily="34" charset="0"/>
              </a:rPr>
              <a:t>——query filter post-filter filtered </a:t>
            </a:r>
            <a:r>
              <a:rPr lang="zh-CN" altLang="en-US" sz="2400" dirty="0" smtClean="0">
                <a:solidFill>
                  <a:schemeClr val="tx1"/>
                </a:solidFill>
                <a:latin typeface="Arial" panose="020B0604020202020204" pitchFamily="34" charset="0"/>
                <a:cs typeface="Arial" panose="020B0604020202020204" pitchFamily="34" charset="0"/>
              </a:rPr>
              <a:t>区别</a:t>
            </a:r>
            <a:r>
              <a:rPr lang="zh-CN" altLang="en-US" sz="2000" dirty="0"/>
              <a:t/>
            </a:r>
            <a:br>
              <a:rPr lang="zh-CN" altLang="en-US" sz="2000" dirty="0"/>
            </a:br>
            <a:endParaRPr lang="zh-CN" altLang="en-US" sz="2400" dirty="0"/>
          </a:p>
        </p:txBody>
      </p:sp>
      <p:sp>
        <p:nvSpPr>
          <p:cNvPr id="3" name="灯片编号占位符 2"/>
          <p:cNvSpPr>
            <a:spLocks noGrp="1"/>
          </p:cNvSpPr>
          <p:nvPr>
            <p:ph type="sldNum" sz="quarter" idx="12"/>
          </p:nvPr>
        </p:nvSpPr>
        <p:spPr>
          <a:xfrm>
            <a:off x="11031023" y="413252"/>
            <a:ext cx="662354" cy="365125"/>
          </a:xfrm>
        </p:spPr>
        <p:txBody>
          <a:bodyPr/>
          <a:lstStyle/>
          <a:p>
            <a:fld id="{F3481812-CA6E-4CF7-A597-B03BE0D22F0C}" type="slidenum">
              <a:rPr lang="en-GB" smtClean="0"/>
              <a:pPr/>
              <a:t>40</a:t>
            </a:fld>
            <a:endParaRPr lang="en-GB"/>
          </a:p>
        </p:txBody>
      </p:sp>
      <p:graphicFrame>
        <p:nvGraphicFramePr>
          <p:cNvPr id="11" name="图示 10"/>
          <p:cNvGraphicFramePr/>
          <p:nvPr>
            <p:extLst>
              <p:ext uri="{D42A27DB-BD31-4B8C-83A1-F6EECF244321}">
                <p14:modId xmlns:p14="http://schemas.microsoft.com/office/powerpoint/2010/main" val="390537458"/>
              </p:ext>
            </p:extLst>
          </p:nvPr>
        </p:nvGraphicFramePr>
        <p:xfrm>
          <a:off x="484632" y="1299338"/>
          <a:ext cx="7479792" cy="45802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图片 4"/>
          <p:cNvPicPr>
            <a:picLocks noChangeAspect="1"/>
          </p:cNvPicPr>
          <p:nvPr/>
        </p:nvPicPr>
        <p:blipFill>
          <a:blip r:embed="rId8"/>
          <a:stretch>
            <a:fillRect/>
          </a:stretch>
        </p:blipFill>
        <p:spPr>
          <a:xfrm>
            <a:off x="3683887" y="6305619"/>
            <a:ext cx="8508113" cy="552381"/>
          </a:xfrm>
          <a:prstGeom prst="rect">
            <a:avLst/>
          </a:prstGeom>
        </p:spPr>
      </p:pic>
      <p:pic>
        <p:nvPicPr>
          <p:cNvPr id="6" name="图片 5"/>
          <p:cNvPicPr>
            <a:picLocks noChangeAspect="1"/>
          </p:cNvPicPr>
          <p:nvPr/>
        </p:nvPicPr>
        <p:blipFill>
          <a:blip r:embed="rId9"/>
          <a:stretch>
            <a:fillRect/>
          </a:stretch>
        </p:blipFill>
        <p:spPr>
          <a:xfrm>
            <a:off x="7964424" y="3917687"/>
            <a:ext cx="3819048" cy="1961905"/>
          </a:xfrm>
          <a:prstGeom prst="rect">
            <a:avLst/>
          </a:prstGeom>
        </p:spPr>
      </p:pic>
    </p:spTree>
    <p:extLst>
      <p:ext uri="{BB962C8B-B14F-4D97-AF65-F5344CB8AC3E}">
        <p14:creationId xmlns:p14="http://schemas.microsoft.com/office/powerpoint/2010/main" val="3360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u="sng" dirty="0" err="1">
                <a:hlinkClick r:id="rId2"/>
              </a:rPr>
              <a:t>Elasticsearch</a:t>
            </a:r>
            <a:r>
              <a:rPr lang="zh-CN" altLang="en-US" u="sng" dirty="0">
                <a:hlinkClick r:id="rId2"/>
              </a:rPr>
              <a:t>索引重建（</a:t>
            </a:r>
            <a:r>
              <a:rPr lang="en-US" altLang="zh-CN" u="sng" dirty="0">
                <a:hlinkClick r:id="rId2"/>
              </a:rPr>
              <a:t>Rebuild</a:t>
            </a:r>
            <a:r>
              <a:rPr lang="zh-CN" altLang="en-US" u="sng" dirty="0">
                <a:hlinkClick r:id="rId2"/>
              </a:rPr>
              <a:t>）</a:t>
            </a:r>
            <a:endParaRPr lang="zh-CN" altLang="en-US" dirty="0"/>
          </a:p>
        </p:txBody>
      </p:sp>
      <p:sp>
        <p:nvSpPr>
          <p:cNvPr id="3" name="灯片编号占位符 2"/>
          <p:cNvSpPr>
            <a:spLocks noGrp="1"/>
          </p:cNvSpPr>
          <p:nvPr>
            <p:ph type="sldNum" sz="quarter" idx="12"/>
          </p:nvPr>
        </p:nvSpPr>
        <p:spPr/>
        <p:txBody>
          <a:bodyPr/>
          <a:lstStyle/>
          <a:p>
            <a:fld id="{F3481812-CA6E-4CF7-A597-B03BE0D22F0C}" type="slidenum">
              <a:rPr lang="en-GB" smtClean="0"/>
              <a:pPr/>
              <a:t>41</a:t>
            </a:fld>
            <a:endParaRPr lang="en-GB"/>
          </a:p>
        </p:txBody>
      </p:sp>
      <p:sp>
        <p:nvSpPr>
          <p:cNvPr id="5" name="矩形 4"/>
          <p:cNvSpPr/>
          <p:nvPr/>
        </p:nvSpPr>
        <p:spPr>
          <a:xfrm>
            <a:off x="3048000" y="-11298108"/>
            <a:ext cx="6096000" cy="7571303"/>
          </a:xfrm>
          <a:prstGeom prst="rect">
            <a:avLst/>
          </a:prstGeom>
        </p:spPr>
        <p:txBody>
          <a:bodyPr>
            <a:spAutoFit/>
          </a:bodyPr>
          <a:lstStyle/>
          <a:p>
            <a:r>
              <a:rPr lang="zh-CN" altLang="en-US" b="1" dirty="0">
                <a:solidFill>
                  <a:srgbClr val="000000"/>
                </a:solidFill>
                <a:latin typeface="Arial" panose="020B0604020202020204" pitchFamily="34" charset="0"/>
              </a:rPr>
              <a:t>索引重建（</a:t>
            </a:r>
            <a:r>
              <a:rPr lang="en-US" altLang="zh-CN" b="1" dirty="0">
                <a:solidFill>
                  <a:srgbClr val="000000"/>
                </a:solidFill>
                <a:latin typeface="Arial" panose="020B0604020202020204" pitchFamily="34" charset="0"/>
              </a:rPr>
              <a:t>Rebuild</a:t>
            </a:r>
            <a:r>
              <a:rPr lang="zh-CN" altLang="en-US" b="1" dirty="0">
                <a:solidFill>
                  <a:srgbClr val="000000"/>
                </a:solidFill>
                <a:latin typeface="Arial" panose="020B0604020202020204" pitchFamily="34" charset="0"/>
              </a:rPr>
              <a:t>）</a:t>
            </a:r>
          </a:p>
          <a:p>
            <a:r>
              <a:rPr lang="en-US" altLang="zh-CN" dirty="0">
                <a:solidFill>
                  <a:srgbClr val="000000"/>
                </a:solidFill>
                <a:latin typeface="Arial" panose="020B0604020202020204" pitchFamily="34" charset="0"/>
              </a:rPr>
              <a:t>         </a:t>
            </a:r>
            <a:r>
              <a:rPr lang="zh-CN" altLang="en-US" dirty="0">
                <a:solidFill>
                  <a:srgbClr val="000000"/>
                </a:solidFill>
                <a:latin typeface="Arial" panose="020B0604020202020204" pitchFamily="34" charset="0"/>
              </a:rPr>
              <a:t>索引创建后，你可以在索引当中添加新的类型，在类型中添加新的字段。但是如果想修改已存在字段的属性（修改分词器、类型等），目前</a:t>
            </a:r>
            <a:r>
              <a:rPr lang="en-US" altLang="zh-CN" dirty="0">
                <a:solidFill>
                  <a:srgbClr val="000000"/>
                </a:solidFill>
                <a:latin typeface="Arial" panose="020B0604020202020204" pitchFamily="34" charset="0"/>
              </a:rPr>
              <a:t>ES</a:t>
            </a:r>
            <a:r>
              <a:rPr lang="zh-CN" altLang="en-US" dirty="0">
                <a:solidFill>
                  <a:srgbClr val="000000"/>
                </a:solidFill>
                <a:latin typeface="Arial" panose="020B0604020202020204" pitchFamily="34" charset="0"/>
              </a:rPr>
              <a:t>是做不到的。如果确实存在类似这样的需求，只能通过重建索引的方式来实现。但想要重建索引，请保证索引</a:t>
            </a:r>
            <a:r>
              <a:rPr lang="en-US" altLang="zh-CN" dirty="0">
                <a:solidFill>
                  <a:srgbClr val="000000"/>
                </a:solidFill>
                <a:latin typeface="Arial" panose="020B0604020202020204" pitchFamily="34" charset="0"/>
              </a:rPr>
              <a:t>_source</a:t>
            </a:r>
            <a:r>
              <a:rPr lang="zh-CN" altLang="en-US" dirty="0">
                <a:solidFill>
                  <a:srgbClr val="000000"/>
                </a:solidFill>
                <a:latin typeface="Arial" panose="020B0604020202020204" pitchFamily="34" charset="0"/>
              </a:rPr>
              <a:t>属性值为</a:t>
            </a:r>
            <a:r>
              <a:rPr lang="en-US" altLang="zh-CN" dirty="0">
                <a:solidFill>
                  <a:srgbClr val="000000"/>
                </a:solidFill>
                <a:latin typeface="Arial" panose="020B0604020202020204" pitchFamily="34" charset="0"/>
              </a:rPr>
              <a:t>true</a:t>
            </a:r>
            <a:r>
              <a:rPr lang="zh-CN" altLang="en-US" dirty="0">
                <a:solidFill>
                  <a:srgbClr val="000000"/>
                </a:solidFill>
                <a:latin typeface="Arial" panose="020B0604020202020204" pitchFamily="34" charset="0"/>
              </a:rPr>
              <a:t>，即存储原始数据。索引重建的过程就是将原来索引数据查询回来入到新建的索引当中去，为了重建过程不影响客户端查询，创建索引时请使用索引别名，例如现在需要将</a:t>
            </a:r>
            <a:r>
              <a:rPr lang="en-US" altLang="zh-CN" dirty="0">
                <a:solidFill>
                  <a:srgbClr val="000000"/>
                </a:solidFill>
                <a:latin typeface="Arial" panose="020B0604020202020204" pitchFamily="34" charset="0"/>
              </a:rPr>
              <a:t>index1</a:t>
            </a:r>
            <a:r>
              <a:rPr lang="zh-CN" altLang="en-US" dirty="0">
                <a:solidFill>
                  <a:srgbClr val="000000"/>
                </a:solidFill>
                <a:latin typeface="Arial" panose="020B0604020202020204" pitchFamily="34" charset="0"/>
              </a:rPr>
              <a:t>进行重建生成</a:t>
            </a:r>
            <a:r>
              <a:rPr lang="en-US" altLang="zh-CN" dirty="0">
                <a:solidFill>
                  <a:srgbClr val="000000"/>
                </a:solidFill>
                <a:latin typeface="Arial" panose="020B0604020202020204" pitchFamily="34" charset="0"/>
              </a:rPr>
              <a:t>index2</a:t>
            </a:r>
            <a:r>
              <a:rPr lang="zh-CN" altLang="en-US" dirty="0">
                <a:solidFill>
                  <a:srgbClr val="000000"/>
                </a:solidFill>
                <a:latin typeface="Arial" panose="020B0604020202020204" pitchFamily="34" charset="0"/>
              </a:rPr>
              <a:t>，</a:t>
            </a:r>
            <a:r>
              <a:rPr lang="en-US" altLang="zh-CN" dirty="0">
                <a:solidFill>
                  <a:srgbClr val="000000"/>
                </a:solidFill>
                <a:latin typeface="Arial" panose="020B0604020202020204" pitchFamily="34" charset="0"/>
              </a:rPr>
              <a:t>index1</a:t>
            </a:r>
            <a:r>
              <a:rPr lang="zh-CN" altLang="en-US" dirty="0">
                <a:solidFill>
                  <a:srgbClr val="000000"/>
                </a:solidFill>
                <a:latin typeface="Arial" panose="020B0604020202020204" pitchFamily="34" charset="0"/>
              </a:rPr>
              <a:t>给客户端提供的别名为</a:t>
            </a:r>
            <a:r>
              <a:rPr lang="en-US" altLang="zh-CN" dirty="0" smtClean="0">
                <a:solidFill>
                  <a:srgbClr val="000000"/>
                </a:solidFill>
                <a:latin typeface="Arial" panose="020B0604020202020204" pitchFamily="34" charset="0"/>
              </a:rPr>
              <a:t>index1_alias</a:t>
            </a:r>
            <a:r>
              <a:rPr lang="zh-CN" altLang="en-US" dirty="0" smtClean="0">
                <a:solidFill>
                  <a:srgbClr val="000000"/>
                </a:solidFill>
                <a:latin typeface="Arial" panose="020B0604020202020204" pitchFamily="34" charset="0"/>
              </a:rPr>
              <a:t>：</a:t>
            </a:r>
            <a:endParaRPr lang="zh-CN" altLang="en-US" dirty="0">
              <a:solidFill>
                <a:srgbClr val="000000"/>
              </a:solidFill>
              <a:latin typeface="Arial" panose="020B0604020202020204" pitchFamily="34" charset="0"/>
            </a:endParaRPr>
          </a:p>
          <a:p>
            <a:endParaRPr lang="en-US" altLang="zh-CN" b="1" dirty="0">
              <a:solidFill>
                <a:srgbClr val="C0C0C0"/>
              </a:solidFill>
              <a:latin typeface="Verdana" panose="020B0604030504040204" pitchFamily="34" charset="0"/>
            </a:endParaRPr>
          </a:p>
          <a:p>
            <a:pPr latinLnBrk="1">
              <a:buFont typeface="+mj-lt"/>
              <a:buAutoNum type="arabicPeriod"/>
            </a:pPr>
            <a:r>
              <a:rPr lang="en-US" altLang="zh-CN" dirty="0">
                <a:solidFill>
                  <a:srgbClr val="000000"/>
                </a:solidFill>
                <a:latin typeface="Consolas" panose="020B0609020204030204" pitchFamily="49" charset="0"/>
              </a:rPr>
              <a:t>curl –XPUT localhost:9200/_alias ‘{  </a:t>
            </a:r>
            <a:endParaRPr lang="en-US" altLang="zh-CN" dirty="0">
              <a:solidFill>
                <a:srgbClr val="5C5C5C"/>
              </a:solidFill>
              <a:latin typeface="Consolas" panose="020B0609020204030204" pitchFamily="49" charset="0"/>
            </a:endParaRPr>
          </a:p>
          <a:p>
            <a:pPr latinLnBrk="1">
              <a:buFont typeface="+mj-lt"/>
              <a:buAutoNum type="arabicPeriod"/>
            </a:pPr>
            <a:r>
              <a:rPr lang="en-US" altLang="zh-CN" dirty="0">
                <a:solidFill>
                  <a:srgbClr val="000000"/>
                </a:solidFill>
                <a:latin typeface="Consolas" panose="020B0609020204030204" pitchFamily="49" charset="0"/>
              </a:rPr>
              <a:t>“action”:[  </a:t>
            </a:r>
            <a:endParaRPr lang="en-US" altLang="zh-CN" dirty="0">
              <a:solidFill>
                <a:srgbClr val="5C5C5C"/>
              </a:solidFill>
              <a:latin typeface="Consolas" panose="020B0609020204030204" pitchFamily="49" charset="0"/>
            </a:endParaRPr>
          </a:p>
          <a:p>
            <a:pPr latinLnBrk="1">
              <a:buFont typeface="+mj-lt"/>
              <a:buAutoNum type="arabicPeriod"/>
            </a:pPr>
            <a:r>
              <a:rPr lang="en-US" altLang="zh-CN" dirty="0">
                <a:solidFill>
                  <a:srgbClr val="000000"/>
                </a:solidFill>
                <a:latin typeface="Consolas" panose="020B0609020204030204" pitchFamily="49" charset="0"/>
              </a:rPr>
              <a:t>           “remove</a:t>
            </a:r>
            <a:r>
              <a:rPr lang="zh-CN" altLang="en-US" dirty="0">
                <a:solidFill>
                  <a:srgbClr val="000000"/>
                </a:solidFill>
                <a:latin typeface="Consolas" panose="020B0609020204030204" pitchFamily="49" charset="0"/>
              </a:rPr>
              <a:t>：</a:t>
            </a:r>
            <a:r>
              <a:rPr lang="en-US" altLang="zh-CN" dirty="0">
                <a:solidFill>
                  <a:srgbClr val="000000"/>
                </a:solidFill>
                <a:latin typeface="Consolas" panose="020B0609020204030204" pitchFamily="49" charset="0"/>
              </a:rPr>
              <a:t>{  </a:t>
            </a:r>
            <a:endParaRPr lang="en-US" altLang="zh-CN" dirty="0">
              <a:solidFill>
                <a:srgbClr val="5C5C5C"/>
              </a:solidFill>
              <a:latin typeface="Consolas" panose="020B0609020204030204" pitchFamily="49" charset="0"/>
            </a:endParaRPr>
          </a:p>
          <a:p>
            <a:pPr latinLnBrk="1">
              <a:buFont typeface="+mj-lt"/>
              <a:buAutoNum type="arabicPeriod"/>
            </a:pPr>
            <a:r>
              <a:rPr lang="en-US" altLang="zh-CN" dirty="0">
                <a:solidFill>
                  <a:srgbClr val="000000"/>
                </a:solidFill>
                <a:latin typeface="Consolas" panose="020B0609020204030204" pitchFamily="49" charset="0"/>
              </a:rPr>
              <a:t>                    “index”:”index1”,  </a:t>
            </a:r>
            <a:endParaRPr lang="en-US" altLang="zh-CN" dirty="0">
              <a:solidFill>
                <a:srgbClr val="5C5C5C"/>
              </a:solidFill>
              <a:latin typeface="Consolas" panose="020B0609020204030204" pitchFamily="49" charset="0"/>
            </a:endParaRPr>
          </a:p>
          <a:p>
            <a:pPr latinLnBrk="1">
              <a:buFont typeface="+mj-lt"/>
              <a:buAutoNum type="arabicPeriod"/>
            </a:pPr>
            <a:r>
              <a:rPr lang="en-US" altLang="zh-CN" dirty="0">
                <a:solidFill>
                  <a:srgbClr val="000000"/>
                </a:solidFill>
                <a:latin typeface="Consolas" panose="020B0609020204030204" pitchFamily="49" charset="0"/>
              </a:rPr>
              <a:t>                    “alias”:”index1_aias”  </a:t>
            </a:r>
            <a:endParaRPr lang="en-US" altLang="zh-CN" dirty="0">
              <a:solidFill>
                <a:srgbClr val="5C5C5C"/>
              </a:solidFill>
              <a:latin typeface="Consolas" panose="020B0609020204030204" pitchFamily="49" charset="0"/>
            </a:endParaRPr>
          </a:p>
          <a:p>
            <a:pPr latinLnBrk="1">
              <a:buFont typeface="+mj-lt"/>
              <a:buAutoNum type="arabicPeriod"/>
            </a:pPr>
            <a:r>
              <a:rPr lang="en-US" altLang="zh-CN" dirty="0">
                <a:solidFill>
                  <a:srgbClr val="000000"/>
                </a:solidFill>
                <a:latin typeface="Consolas" panose="020B0609020204030204" pitchFamily="49" charset="0"/>
              </a:rPr>
              <a:t>}”,  </a:t>
            </a:r>
            <a:endParaRPr lang="en-US" altLang="zh-CN" dirty="0">
              <a:solidFill>
                <a:srgbClr val="5C5C5C"/>
              </a:solidFill>
              <a:latin typeface="Consolas" panose="020B0609020204030204" pitchFamily="49" charset="0"/>
            </a:endParaRPr>
          </a:p>
          <a:p>
            <a:pPr latinLnBrk="1">
              <a:buFont typeface="+mj-lt"/>
              <a:buAutoNum type="arabicPeriod"/>
            </a:pPr>
            <a:r>
              <a:rPr lang="en-US" altLang="zh-CN" dirty="0">
                <a:solidFill>
                  <a:srgbClr val="000000"/>
                </a:solidFill>
                <a:latin typeface="Consolas" panose="020B0609020204030204" pitchFamily="49" charset="0"/>
              </a:rPr>
              <a:t>           “add</a:t>
            </a:r>
            <a:r>
              <a:rPr lang="zh-CN" altLang="en-US" dirty="0">
                <a:solidFill>
                  <a:srgbClr val="000000"/>
                </a:solidFill>
                <a:latin typeface="Consolas" panose="020B0609020204030204" pitchFamily="49" charset="0"/>
              </a:rPr>
              <a:t>：</a:t>
            </a:r>
            <a:r>
              <a:rPr lang="en-US" altLang="zh-CN" dirty="0">
                <a:solidFill>
                  <a:srgbClr val="000000"/>
                </a:solidFill>
                <a:latin typeface="Consolas" panose="020B0609020204030204" pitchFamily="49" charset="0"/>
              </a:rPr>
              <a:t>{  </a:t>
            </a:r>
            <a:endParaRPr lang="en-US" altLang="zh-CN" dirty="0">
              <a:solidFill>
                <a:srgbClr val="5C5C5C"/>
              </a:solidFill>
              <a:latin typeface="Consolas" panose="020B0609020204030204" pitchFamily="49" charset="0"/>
            </a:endParaRPr>
          </a:p>
          <a:p>
            <a:pPr latinLnBrk="1">
              <a:buFont typeface="+mj-lt"/>
              <a:buAutoNum type="arabicPeriod"/>
            </a:pPr>
            <a:r>
              <a:rPr lang="en-US" altLang="zh-CN" dirty="0">
                <a:solidFill>
                  <a:srgbClr val="000000"/>
                </a:solidFill>
                <a:latin typeface="Consolas" panose="020B0609020204030204" pitchFamily="49" charset="0"/>
              </a:rPr>
              <a:t>                    “index”:”index2”,  </a:t>
            </a:r>
            <a:endParaRPr lang="en-US" altLang="zh-CN" dirty="0">
              <a:solidFill>
                <a:srgbClr val="5C5C5C"/>
              </a:solidFill>
              <a:latin typeface="Consolas" panose="020B0609020204030204" pitchFamily="49" charset="0"/>
            </a:endParaRPr>
          </a:p>
          <a:p>
            <a:pPr latinLnBrk="1">
              <a:buFont typeface="+mj-lt"/>
              <a:buAutoNum type="arabicPeriod"/>
            </a:pPr>
            <a:r>
              <a:rPr lang="en-US" altLang="zh-CN" dirty="0">
                <a:solidFill>
                  <a:srgbClr val="000000"/>
                </a:solidFill>
                <a:latin typeface="Consolas" panose="020B0609020204030204" pitchFamily="49" charset="0"/>
              </a:rPr>
              <a:t>                    “alias”:”index1_aias”  </a:t>
            </a:r>
            <a:endParaRPr lang="en-US" altLang="zh-CN" dirty="0">
              <a:solidFill>
                <a:srgbClr val="5C5C5C"/>
              </a:solidFill>
              <a:latin typeface="Consolas" panose="020B0609020204030204" pitchFamily="49" charset="0"/>
            </a:endParaRPr>
          </a:p>
          <a:p>
            <a:pPr latinLnBrk="1">
              <a:buFont typeface="+mj-lt"/>
              <a:buAutoNum type="arabicPeriod"/>
            </a:pPr>
            <a:r>
              <a:rPr lang="en-US" altLang="zh-CN" dirty="0">
                <a:solidFill>
                  <a:srgbClr val="000000"/>
                </a:solidFill>
                <a:latin typeface="Consolas" panose="020B0609020204030204" pitchFamily="49" charset="0"/>
              </a:rPr>
              <a:t>}”  </a:t>
            </a:r>
            <a:endParaRPr lang="en-US" altLang="zh-CN" dirty="0">
              <a:solidFill>
                <a:srgbClr val="5C5C5C"/>
              </a:solidFill>
              <a:latin typeface="Consolas" panose="020B0609020204030204" pitchFamily="49" charset="0"/>
            </a:endParaRPr>
          </a:p>
          <a:p>
            <a:pPr latinLnBrk="1">
              <a:buFont typeface="+mj-lt"/>
              <a:buAutoNum type="arabicPeriod"/>
            </a:pPr>
            <a:r>
              <a:rPr lang="en-US" altLang="zh-CN" dirty="0">
                <a:solidFill>
                  <a:srgbClr val="000000"/>
                </a:solidFill>
                <a:latin typeface="Consolas" panose="020B0609020204030204" pitchFamily="49" charset="0"/>
              </a:rPr>
              <a:t>   </a:t>
            </a:r>
            <a:endParaRPr lang="en-US" altLang="zh-CN" dirty="0">
              <a:solidFill>
                <a:srgbClr val="5C5C5C"/>
              </a:solidFill>
              <a:latin typeface="Consolas" panose="020B0609020204030204" pitchFamily="49" charset="0"/>
            </a:endParaRPr>
          </a:p>
          <a:p>
            <a:pPr latinLnBrk="1">
              <a:buFont typeface="+mj-lt"/>
              <a:buAutoNum type="arabicPeriod"/>
            </a:pPr>
            <a:r>
              <a:rPr lang="en-US" altLang="zh-CN" dirty="0">
                <a:solidFill>
                  <a:srgbClr val="000000"/>
                </a:solidFill>
                <a:latin typeface="Consolas" panose="020B0609020204030204" pitchFamily="49" charset="0"/>
              </a:rPr>
              <a:t>]  </a:t>
            </a:r>
            <a:endParaRPr lang="en-US" altLang="zh-CN" dirty="0">
              <a:solidFill>
                <a:srgbClr val="5C5C5C"/>
              </a:solidFill>
              <a:latin typeface="Consolas" panose="020B0609020204030204" pitchFamily="49" charset="0"/>
            </a:endParaRPr>
          </a:p>
          <a:p>
            <a:pPr latinLnBrk="1">
              <a:buFont typeface="+mj-lt"/>
              <a:buAutoNum type="arabicPeriod"/>
            </a:pPr>
            <a:r>
              <a:rPr lang="en-US" altLang="zh-CN" dirty="0">
                <a:solidFill>
                  <a:srgbClr val="000000"/>
                </a:solidFill>
                <a:latin typeface="Consolas" panose="020B0609020204030204" pitchFamily="49" charset="0"/>
              </a:rPr>
              <a:t>}’  </a:t>
            </a:r>
          </a:p>
          <a:p>
            <a:r>
              <a:rPr lang="en-US" altLang="zh-CN" dirty="0" smtClean="0">
                <a:solidFill>
                  <a:srgbClr val="000000"/>
                </a:solidFill>
                <a:latin typeface="Helvetica" panose="020B0604020202020204" pitchFamily="34" charset="0"/>
              </a:rPr>
              <a:t> </a:t>
            </a:r>
          </a:p>
          <a:p>
            <a:r>
              <a:rPr lang="en-US" altLang="zh-CN" dirty="0" smtClean="0">
                <a:solidFill>
                  <a:srgbClr val="000000"/>
                </a:solidFill>
                <a:latin typeface="Arial" panose="020B0604020202020204" pitchFamily="34" charset="0"/>
              </a:rPr>
              <a:t> </a:t>
            </a:r>
            <a:endParaRPr lang="en-US" altLang="zh-CN" dirty="0">
              <a:solidFill>
                <a:srgbClr val="5C5C5C"/>
              </a:solidFill>
              <a:latin typeface="Consolas" panose="020B0609020204030204" pitchFamily="49" charset="0"/>
            </a:endParaRPr>
          </a:p>
        </p:txBody>
      </p:sp>
      <p:sp>
        <p:nvSpPr>
          <p:cNvPr id="4" name="矩形 3"/>
          <p:cNvSpPr/>
          <p:nvPr/>
        </p:nvSpPr>
        <p:spPr>
          <a:xfrm>
            <a:off x="458370" y="1252978"/>
            <a:ext cx="11044782" cy="1477328"/>
          </a:xfrm>
          <a:prstGeom prst="rect">
            <a:avLst/>
          </a:prstGeom>
        </p:spPr>
        <p:txBody>
          <a:bodyPr wrap="square">
            <a:spAutoFit/>
          </a:bodyPr>
          <a:lstStyle/>
          <a:p>
            <a:r>
              <a:rPr lang="zh-CN" altLang="en-US" dirty="0"/>
              <a:t>索引创建后，你可以在索引当中添加新的类型，在类型中添加新的字段。但是如果想修改已存在字段的属性（修改分词器、类型等），目前ES是做不到的。如果确实存在类似这样的需求，只能通过重建索引的方式来实现。但想要重建索引，请保证索引_source属性值为true，即存储原始数据。索引重建的过程就是将原来索引数据查询回来入到新建的索引当中去，为了重建过程不影响客户端查询，创建索引时请使用索引别名，例如现在需要将index1进行重建生成index2，index1给客户端提供的别名为index1_alias，完整步骤如下：</a:t>
            </a:r>
          </a:p>
        </p:txBody>
      </p:sp>
      <p:pic>
        <p:nvPicPr>
          <p:cNvPr id="6" name="图片 5"/>
          <p:cNvPicPr>
            <a:picLocks noChangeAspect="1"/>
          </p:cNvPicPr>
          <p:nvPr/>
        </p:nvPicPr>
        <p:blipFill>
          <a:blip r:embed="rId3"/>
          <a:stretch>
            <a:fillRect/>
          </a:stretch>
        </p:blipFill>
        <p:spPr>
          <a:xfrm>
            <a:off x="466725" y="2730306"/>
            <a:ext cx="6638163" cy="3414554"/>
          </a:xfrm>
          <a:prstGeom prst="rect">
            <a:avLst/>
          </a:prstGeom>
        </p:spPr>
      </p:pic>
    </p:spTree>
    <p:extLst>
      <p:ext uri="{BB962C8B-B14F-4D97-AF65-F5344CB8AC3E}">
        <p14:creationId xmlns:p14="http://schemas.microsoft.com/office/powerpoint/2010/main" val="3788508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乐观并发控制</a:t>
            </a:r>
          </a:p>
        </p:txBody>
      </p:sp>
      <p:sp>
        <p:nvSpPr>
          <p:cNvPr id="3" name="灯片编号占位符 2"/>
          <p:cNvSpPr>
            <a:spLocks noGrp="1"/>
          </p:cNvSpPr>
          <p:nvPr>
            <p:ph type="sldNum" sz="quarter" idx="12"/>
          </p:nvPr>
        </p:nvSpPr>
        <p:spPr/>
        <p:txBody>
          <a:bodyPr/>
          <a:lstStyle/>
          <a:p>
            <a:fld id="{F3481812-CA6E-4CF7-A597-B03BE0D22F0C}" type="slidenum">
              <a:rPr lang="en-GB" smtClean="0"/>
              <a:pPr/>
              <a:t>42</a:t>
            </a:fld>
            <a:endParaRPr lang="en-GB"/>
          </a:p>
        </p:txBody>
      </p:sp>
      <p:sp>
        <p:nvSpPr>
          <p:cNvPr id="8" name="矩形 7"/>
          <p:cNvSpPr/>
          <p:nvPr/>
        </p:nvSpPr>
        <p:spPr>
          <a:xfrm>
            <a:off x="458370" y="1366019"/>
            <a:ext cx="10758874" cy="2862322"/>
          </a:xfrm>
          <a:prstGeom prst="rect">
            <a:avLst/>
          </a:prstGeom>
        </p:spPr>
        <p:txBody>
          <a:bodyPr wrap="square">
            <a:spAutoFit/>
          </a:bodyPr>
          <a:lstStyle/>
          <a:p>
            <a:r>
              <a:rPr lang="zh-CN" altLang="en-US" dirty="0"/>
              <a:t>lasticsearch 是分布式的。当文档创建、更新或删除时， 新版本的文档必须复制到集群中的其他节点。Elasticsearch 也是异步和并发的，这意味着这些复制请求被并行发送，并且到达目的地时也许 顺序是乱的 。 Elasticsearch 需要一种方法确保文档的旧版本不会覆盖新的版本。</a:t>
            </a:r>
          </a:p>
          <a:p>
            <a:endParaRPr lang="zh-CN" altLang="en-US" dirty="0"/>
          </a:p>
          <a:p>
            <a:r>
              <a:rPr lang="zh-CN" altLang="en-US" dirty="0"/>
              <a:t>当我们之前讨论 index ， GET 和 delete 请求时，我们指出每个文档都有一个 _version （版本）号，当文档被修改时版本号递增。 Elasticsearch 使用这个 _version 号来确保变更以正确顺序得到执行。如果旧版本的文档在新版本之后到达，它可以被简单的忽略。</a:t>
            </a:r>
          </a:p>
          <a:p>
            <a:endParaRPr lang="zh-CN" altLang="en-US" dirty="0"/>
          </a:p>
          <a:p>
            <a:r>
              <a:rPr lang="zh-CN" altLang="en-US" dirty="0"/>
              <a:t>我们可以利用 _version 号来确保 应用中相互冲突的变更不会导致数据丢失。我们通过指定想要修改文档的 version 号来达到这个目的。 如果该版本不是当前版本号，我们的请求将会失败。</a:t>
            </a:r>
          </a:p>
        </p:txBody>
      </p:sp>
    </p:spTree>
    <p:extLst>
      <p:ext uri="{BB962C8B-B14F-4D97-AF65-F5344CB8AC3E}">
        <p14:creationId xmlns:p14="http://schemas.microsoft.com/office/powerpoint/2010/main" val="108491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文档的部分</a:t>
            </a:r>
            <a:r>
              <a:rPr lang="zh-CN" altLang="en-US" dirty="0" smtClean="0"/>
              <a:t>更新</a:t>
            </a:r>
            <a:endParaRPr lang="zh-CN" altLang="en-US" dirty="0"/>
          </a:p>
        </p:txBody>
      </p:sp>
      <p:sp>
        <p:nvSpPr>
          <p:cNvPr id="3" name="灯片编号占位符 2"/>
          <p:cNvSpPr>
            <a:spLocks noGrp="1"/>
          </p:cNvSpPr>
          <p:nvPr>
            <p:ph type="sldNum" sz="quarter" idx="12"/>
          </p:nvPr>
        </p:nvSpPr>
        <p:spPr/>
        <p:txBody>
          <a:bodyPr/>
          <a:lstStyle/>
          <a:p>
            <a:fld id="{F3481812-CA6E-4CF7-A597-B03BE0D22F0C}" type="slidenum">
              <a:rPr lang="en-GB" smtClean="0"/>
              <a:pPr/>
              <a:t>43</a:t>
            </a:fld>
            <a:endParaRPr lang="en-GB"/>
          </a:p>
        </p:txBody>
      </p:sp>
      <p:sp>
        <p:nvSpPr>
          <p:cNvPr id="5" name="矩形 4"/>
          <p:cNvSpPr/>
          <p:nvPr/>
        </p:nvSpPr>
        <p:spPr>
          <a:xfrm>
            <a:off x="458370" y="1405705"/>
            <a:ext cx="10758874" cy="1477328"/>
          </a:xfrm>
          <a:prstGeom prst="rect">
            <a:avLst/>
          </a:prstGeom>
        </p:spPr>
        <p:txBody>
          <a:bodyPr wrap="square">
            <a:spAutoFit/>
          </a:bodyPr>
          <a:lstStyle/>
          <a:p>
            <a:r>
              <a:rPr lang="zh-CN" altLang="en-US" dirty="0"/>
              <a:t>我们也介绍过文档是不可变的：他们不能被修改，只能被替换。 update API 必须遵循同样的规则</a:t>
            </a:r>
            <a:r>
              <a:rPr lang="zh-CN" altLang="en-US" dirty="0" smtClean="0"/>
              <a:t>。</a:t>
            </a:r>
            <a:endParaRPr lang="en-US" altLang="zh-CN" dirty="0" smtClean="0"/>
          </a:p>
          <a:p>
            <a:r>
              <a:rPr lang="zh-CN" altLang="en-US" dirty="0" smtClean="0"/>
              <a:t> </a:t>
            </a:r>
            <a:endParaRPr lang="en-US" altLang="zh-CN" dirty="0" smtClean="0"/>
          </a:p>
          <a:p>
            <a:r>
              <a:rPr lang="zh-CN" altLang="en-US" dirty="0" smtClean="0"/>
              <a:t>从</a:t>
            </a:r>
            <a:r>
              <a:rPr lang="zh-CN" altLang="en-US" dirty="0"/>
              <a:t>外部来看，我们在一个文档的某个位置进行部分更新。然而在内部， update API 简单使用与之前描述相同的 检索-修改-重建索引 的处理过程。 区别在于这个过程发生在分片内部，这样就避免了多次请求的网络开销。通过减少检索和重建索引步骤之间的时间，我们也减少了其他进程的变更带来冲突的可能性。</a:t>
            </a:r>
          </a:p>
        </p:txBody>
      </p:sp>
    </p:spTree>
    <p:extLst>
      <p:ext uri="{BB962C8B-B14F-4D97-AF65-F5344CB8AC3E}">
        <p14:creationId xmlns:p14="http://schemas.microsoft.com/office/powerpoint/2010/main" val="7632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528" y="32789"/>
            <a:ext cx="9930230" cy="1126050"/>
          </a:xfrm>
        </p:spPr>
        <p:txBody>
          <a:bodyPr>
            <a:normAutofit/>
          </a:bodyPr>
          <a:lstStyle/>
          <a:p>
            <a:r>
              <a:rPr lang="en-US" altLang="zh-CN" b="1" dirty="0" smtClean="0"/>
              <a:t>1.</a:t>
            </a:r>
            <a:r>
              <a:rPr lang="zh-CN" altLang="en-US" b="1" dirty="0" smtClean="0"/>
              <a:t>带</a:t>
            </a:r>
            <a:r>
              <a:rPr lang="zh-CN" altLang="en-US" b="1" dirty="0"/>
              <a:t>着问题</a:t>
            </a:r>
            <a:r>
              <a:rPr lang="zh-CN" altLang="en-US" b="1" dirty="0" smtClean="0"/>
              <a:t>上路</a:t>
            </a:r>
            <a:r>
              <a:rPr lang="en-US" altLang="zh-CN" sz="2400" dirty="0" smtClean="0">
                <a:latin typeface="Arial" panose="020B0604020202020204" pitchFamily="34" charset="0"/>
                <a:cs typeface="Arial" panose="020B0604020202020204" pitchFamily="34" charset="0"/>
              </a:rPr>
              <a:t>——</a:t>
            </a:r>
            <a:r>
              <a:rPr lang="en-US" altLang="zh-CN" sz="2400" dirty="0"/>
              <a:t>ES</a:t>
            </a:r>
            <a:r>
              <a:rPr lang="zh-CN" altLang="en-US" sz="2400" dirty="0"/>
              <a:t>是如何产生的？</a:t>
            </a:r>
            <a:br>
              <a:rPr lang="zh-CN" altLang="en-US" sz="2400" dirty="0"/>
            </a:br>
            <a:endParaRPr lang="zh-CN" altLang="en-US" sz="2400" dirty="0"/>
          </a:p>
        </p:txBody>
      </p:sp>
      <p:sp>
        <p:nvSpPr>
          <p:cNvPr id="3" name="灯片编号占位符 2"/>
          <p:cNvSpPr>
            <a:spLocks noGrp="1"/>
          </p:cNvSpPr>
          <p:nvPr>
            <p:ph type="sldNum" sz="quarter" idx="12"/>
          </p:nvPr>
        </p:nvSpPr>
        <p:spPr>
          <a:xfrm>
            <a:off x="11031023" y="413252"/>
            <a:ext cx="662354" cy="365125"/>
          </a:xfrm>
        </p:spPr>
        <p:txBody>
          <a:bodyPr/>
          <a:lstStyle/>
          <a:p>
            <a:fld id="{F3481812-CA6E-4CF7-A597-B03BE0D22F0C}" type="slidenum">
              <a:rPr lang="en-GB" smtClean="0"/>
              <a:pPr/>
              <a:t>5</a:t>
            </a:fld>
            <a:endParaRPr lang="en-GB"/>
          </a:p>
        </p:txBody>
      </p:sp>
      <p:graphicFrame>
        <p:nvGraphicFramePr>
          <p:cNvPr id="5" name="图示 4"/>
          <p:cNvGraphicFramePr/>
          <p:nvPr>
            <p:extLst>
              <p:ext uri="{D42A27DB-BD31-4B8C-83A1-F6EECF244321}">
                <p14:modId xmlns:p14="http://schemas.microsoft.com/office/powerpoint/2010/main" val="2008561528"/>
              </p:ext>
            </p:extLst>
          </p:nvPr>
        </p:nvGraphicFramePr>
        <p:xfrm>
          <a:off x="350275" y="1337481"/>
          <a:ext cx="11343102" cy="5663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5728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528" y="32789"/>
            <a:ext cx="9930230" cy="1126050"/>
          </a:xfrm>
        </p:spPr>
        <p:txBody>
          <a:bodyPr>
            <a:normAutofit fontScale="90000"/>
          </a:bodyPr>
          <a:lstStyle/>
          <a:p>
            <a:r>
              <a:rPr lang="en-US" altLang="zh-CN" dirty="0">
                <a:solidFill>
                  <a:schemeClr val="bg1"/>
                </a:solidFill>
              </a:rPr>
              <a:t>2.ES </a:t>
            </a:r>
            <a:r>
              <a:rPr lang="zh-CN" altLang="en-US" dirty="0">
                <a:solidFill>
                  <a:schemeClr val="bg1"/>
                </a:solidFill>
              </a:rPr>
              <a:t>基础一网打尽</a:t>
            </a:r>
            <a:br>
              <a:rPr lang="zh-CN" altLang="en-US" dirty="0">
                <a:solidFill>
                  <a:schemeClr val="bg1"/>
                </a:solidFill>
              </a:rPr>
            </a:br>
            <a:r>
              <a:rPr lang="en-US" altLang="zh-CN" b="1" dirty="0" smtClean="0">
                <a:solidFill>
                  <a:schemeClr val="tx1"/>
                </a:solidFill>
              </a:rPr>
              <a:t>2.ES</a:t>
            </a:r>
            <a:r>
              <a:rPr lang="zh-CN" altLang="en-US" b="1" dirty="0" smtClean="0">
                <a:solidFill>
                  <a:schemeClr val="tx1"/>
                </a:solidFill>
              </a:rPr>
              <a:t>基础</a:t>
            </a:r>
            <a:r>
              <a:rPr lang="zh-CN" altLang="en-US" b="1" dirty="0">
                <a:solidFill>
                  <a:schemeClr val="tx1"/>
                </a:solidFill>
              </a:rPr>
              <a:t>一网打尽</a:t>
            </a:r>
            <a:r>
              <a:rPr lang="en-US" altLang="zh-CN" sz="2400" dirty="0" smtClean="0">
                <a:latin typeface="Arial" panose="020B0604020202020204" pitchFamily="34" charset="0"/>
                <a:cs typeface="Arial" panose="020B0604020202020204" pitchFamily="34" charset="0"/>
              </a:rPr>
              <a:t>——</a:t>
            </a:r>
            <a:r>
              <a:rPr lang="en-US" altLang="zh-CN" sz="2700" dirty="0"/>
              <a:t>ES</a:t>
            </a:r>
            <a:r>
              <a:rPr lang="zh-CN" altLang="en-US" sz="2700" dirty="0"/>
              <a:t>定义</a:t>
            </a:r>
            <a:r>
              <a:rPr lang="zh-CN" altLang="en-US" sz="2000" dirty="0"/>
              <a:t/>
            </a:r>
            <a:br>
              <a:rPr lang="zh-CN" altLang="en-US" sz="2000" dirty="0"/>
            </a:br>
            <a:endParaRPr lang="zh-CN" altLang="en-US" sz="2400" dirty="0"/>
          </a:p>
        </p:txBody>
      </p:sp>
      <p:sp>
        <p:nvSpPr>
          <p:cNvPr id="3" name="灯片编号占位符 2"/>
          <p:cNvSpPr>
            <a:spLocks noGrp="1"/>
          </p:cNvSpPr>
          <p:nvPr>
            <p:ph type="sldNum" sz="quarter" idx="12"/>
          </p:nvPr>
        </p:nvSpPr>
        <p:spPr>
          <a:xfrm>
            <a:off x="11031023" y="413252"/>
            <a:ext cx="662354" cy="365125"/>
          </a:xfrm>
        </p:spPr>
        <p:txBody>
          <a:bodyPr/>
          <a:lstStyle/>
          <a:p>
            <a:fld id="{F3481812-CA6E-4CF7-A597-B03BE0D22F0C}" type="slidenum">
              <a:rPr lang="en-GB" smtClean="0"/>
              <a:pPr/>
              <a:t>6</a:t>
            </a:fld>
            <a:endParaRPr lang="en-GB"/>
          </a:p>
        </p:txBody>
      </p:sp>
      <p:graphicFrame>
        <p:nvGraphicFramePr>
          <p:cNvPr id="4" name="图示 3"/>
          <p:cNvGraphicFramePr/>
          <p:nvPr>
            <p:extLst>
              <p:ext uri="{D42A27DB-BD31-4B8C-83A1-F6EECF244321}">
                <p14:modId xmlns:p14="http://schemas.microsoft.com/office/powerpoint/2010/main" val="1689120863"/>
              </p:ext>
            </p:extLst>
          </p:nvPr>
        </p:nvGraphicFramePr>
        <p:xfrm>
          <a:off x="657528" y="1158839"/>
          <a:ext cx="10959706" cy="5473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3163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528" y="32789"/>
            <a:ext cx="9930230" cy="1126050"/>
          </a:xfrm>
        </p:spPr>
        <p:txBody>
          <a:bodyPr>
            <a:normAutofit fontScale="90000"/>
          </a:bodyPr>
          <a:lstStyle/>
          <a:p>
            <a:r>
              <a:rPr lang="en-US" altLang="zh-CN" dirty="0">
                <a:solidFill>
                  <a:schemeClr val="bg1"/>
                </a:solidFill>
              </a:rPr>
              <a:t>2.ES </a:t>
            </a:r>
            <a:r>
              <a:rPr lang="zh-CN" altLang="en-US" dirty="0">
                <a:solidFill>
                  <a:schemeClr val="bg1"/>
                </a:solidFill>
              </a:rPr>
              <a:t>基础一网打尽</a:t>
            </a:r>
            <a:br>
              <a:rPr lang="zh-CN" altLang="en-US" dirty="0">
                <a:solidFill>
                  <a:schemeClr val="bg1"/>
                </a:solidFill>
              </a:rPr>
            </a:br>
            <a:r>
              <a:rPr lang="en-US" altLang="zh-CN" b="1" dirty="0" smtClean="0">
                <a:solidFill>
                  <a:schemeClr val="tx1"/>
                </a:solidFill>
              </a:rPr>
              <a:t>2.ES</a:t>
            </a:r>
            <a:r>
              <a:rPr lang="zh-CN" altLang="en-US" b="1" dirty="0" smtClean="0">
                <a:solidFill>
                  <a:schemeClr val="tx1"/>
                </a:solidFill>
              </a:rPr>
              <a:t>基础</a:t>
            </a:r>
            <a:r>
              <a:rPr lang="zh-CN" altLang="en-US" b="1" dirty="0">
                <a:solidFill>
                  <a:schemeClr val="tx1"/>
                </a:solidFill>
              </a:rPr>
              <a:t>一网打尽</a:t>
            </a:r>
            <a:r>
              <a:rPr lang="en-US" altLang="zh-CN" sz="2400" dirty="0" smtClean="0">
                <a:latin typeface="Arial" panose="020B0604020202020204" pitchFamily="34" charset="0"/>
                <a:cs typeface="Arial" panose="020B0604020202020204" pitchFamily="34" charset="0"/>
              </a:rPr>
              <a:t>——</a:t>
            </a:r>
            <a:r>
              <a:rPr lang="zh-CN" altLang="en-US" sz="2700" dirty="0"/>
              <a:t>核心概念</a:t>
            </a:r>
            <a:r>
              <a:rPr lang="zh-CN" altLang="en-US" sz="2000" dirty="0"/>
              <a:t/>
            </a:r>
            <a:br>
              <a:rPr lang="zh-CN" altLang="en-US" sz="2000" dirty="0"/>
            </a:br>
            <a:endParaRPr lang="zh-CN" altLang="en-US" sz="2400" dirty="0"/>
          </a:p>
        </p:txBody>
      </p:sp>
      <p:sp>
        <p:nvSpPr>
          <p:cNvPr id="3" name="灯片编号占位符 2"/>
          <p:cNvSpPr>
            <a:spLocks noGrp="1"/>
          </p:cNvSpPr>
          <p:nvPr>
            <p:ph type="sldNum" sz="quarter" idx="12"/>
          </p:nvPr>
        </p:nvSpPr>
        <p:spPr>
          <a:xfrm>
            <a:off x="11031023" y="413252"/>
            <a:ext cx="662354" cy="365125"/>
          </a:xfrm>
        </p:spPr>
        <p:txBody>
          <a:bodyPr/>
          <a:lstStyle/>
          <a:p>
            <a:fld id="{F3481812-CA6E-4CF7-A597-B03BE0D22F0C}" type="slidenum">
              <a:rPr lang="en-GB" smtClean="0"/>
              <a:pPr/>
              <a:t>7</a:t>
            </a:fld>
            <a:endParaRPr lang="en-GB"/>
          </a:p>
        </p:txBody>
      </p:sp>
      <p:graphicFrame>
        <p:nvGraphicFramePr>
          <p:cNvPr id="9" name="图示 8"/>
          <p:cNvGraphicFramePr/>
          <p:nvPr>
            <p:extLst>
              <p:ext uri="{D42A27DB-BD31-4B8C-83A1-F6EECF244321}">
                <p14:modId xmlns:p14="http://schemas.microsoft.com/office/powerpoint/2010/main" val="2613020744"/>
              </p:ext>
            </p:extLst>
          </p:nvPr>
        </p:nvGraphicFramePr>
        <p:xfrm>
          <a:off x="568628" y="1158839"/>
          <a:ext cx="10902126" cy="57723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4619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528" y="32789"/>
            <a:ext cx="9930230" cy="1126050"/>
          </a:xfrm>
        </p:spPr>
        <p:txBody>
          <a:bodyPr>
            <a:normAutofit fontScale="90000"/>
          </a:bodyPr>
          <a:lstStyle/>
          <a:p>
            <a:r>
              <a:rPr lang="en-US" altLang="zh-CN" dirty="0">
                <a:solidFill>
                  <a:schemeClr val="bg1"/>
                </a:solidFill>
              </a:rPr>
              <a:t>2.ES </a:t>
            </a:r>
            <a:r>
              <a:rPr lang="zh-CN" altLang="en-US" dirty="0">
                <a:solidFill>
                  <a:schemeClr val="bg1"/>
                </a:solidFill>
              </a:rPr>
              <a:t>基础一网打尽</a:t>
            </a:r>
            <a:br>
              <a:rPr lang="zh-CN" altLang="en-US" dirty="0">
                <a:solidFill>
                  <a:schemeClr val="bg1"/>
                </a:solidFill>
              </a:rPr>
            </a:br>
            <a:r>
              <a:rPr lang="en-US" altLang="zh-CN" b="1" dirty="0" smtClean="0">
                <a:solidFill>
                  <a:schemeClr val="tx1"/>
                </a:solidFill>
              </a:rPr>
              <a:t>2.ES</a:t>
            </a:r>
            <a:r>
              <a:rPr lang="zh-CN" altLang="en-US" b="1" dirty="0" smtClean="0">
                <a:solidFill>
                  <a:schemeClr val="tx1"/>
                </a:solidFill>
              </a:rPr>
              <a:t>基础</a:t>
            </a:r>
            <a:r>
              <a:rPr lang="zh-CN" altLang="en-US" b="1" dirty="0">
                <a:solidFill>
                  <a:schemeClr val="tx1"/>
                </a:solidFill>
              </a:rPr>
              <a:t>一网打尽</a:t>
            </a:r>
            <a:r>
              <a:rPr lang="en-US" altLang="zh-CN" sz="2400" dirty="0" smtClean="0">
                <a:latin typeface="Arial" panose="020B0604020202020204" pitchFamily="34" charset="0"/>
                <a:cs typeface="Arial" panose="020B0604020202020204" pitchFamily="34" charset="0"/>
              </a:rPr>
              <a:t>——</a:t>
            </a:r>
            <a:r>
              <a:rPr lang="zh-CN" altLang="en-US" sz="2400" dirty="0" smtClean="0">
                <a:latin typeface="Arial" panose="020B0604020202020204" pitchFamily="34" charset="0"/>
                <a:cs typeface="Arial" panose="020B0604020202020204" pitchFamily="34" charset="0"/>
              </a:rPr>
              <a:t>集群构成</a:t>
            </a:r>
            <a:r>
              <a:rPr lang="zh-CN" altLang="en-US" sz="2000" dirty="0"/>
              <a:t/>
            </a:r>
            <a:br>
              <a:rPr lang="zh-CN" altLang="en-US" sz="2000" dirty="0"/>
            </a:br>
            <a:endParaRPr lang="zh-CN" altLang="en-US" sz="2400" dirty="0"/>
          </a:p>
        </p:txBody>
      </p:sp>
      <p:sp>
        <p:nvSpPr>
          <p:cNvPr id="3" name="灯片编号占位符 2"/>
          <p:cNvSpPr>
            <a:spLocks noGrp="1"/>
          </p:cNvSpPr>
          <p:nvPr>
            <p:ph type="sldNum" sz="quarter" idx="12"/>
          </p:nvPr>
        </p:nvSpPr>
        <p:spPr>
          <a:xfrm>
            <a:off x="11031023" y="413252"/>
            <a:ext cx="662354" cy="365125"/>
          </a:xfrm>
        </p:spPr>
        <p:txBody>
          <a:bodyPr/>
          <a:lstStyle/>
          <a:p>
            <a:fld id="{F3481812-CA6E-4CF7-A597-B03BE0D22F0C}" type="slidenum">
              <a:rPr lang="en-GB" smtClean="0"/>
              <a:pPr/>
              <a:t>8</a:t>
            </a:fld>
            <a:endParaRPr lang="en-GB"/>
          </a:p>
        </p:txBody>
      </p:sp>
      <p:pic>
        <p:nvPicPr>
          <p:cNvPr id="5122" name="Picture 2" descr="这里写图片描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274" y="1312934"/>
            <a:ext cx="8155912" cy="3963773"/>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469473" y="5430802"/>
            <a:ext cx="11223903" cy="646331"/>
          </a:xfrm>
          <a:prstGeom prst="rect">
            <a:avLst/>
          </a:prstGeom>
        </p:spPr>
        <p:txBody>
          <a:bodyPr wrap="square">
            <a:spAutoFit/>
          </a:bodyPr>
          <a:lstStyle/>
          <a:p>
            <a:r>
              <a:rPr lang="zh-CN" altLang="en-US" dirty="0">
                <a:solidFill>
                  <a:srgbClr val="555555"/>
                </a:solidFill>
                <a:latin typeface="microsoft yahei" panose="020B0503020204020204" pitchFamily="34" charset="-122"/>
                <a:ea typeface="microsoft yahei" panose="020B0503020204020204" pitchFamily="34" charset="-122"/>
              </a:rPr>
              <a:t>当</a:t>
            </a:r>
            <a:r>
              <a:rPr lang="en-US" altLang="zh-CN" dirty="0" err="1">
                <a:solidFill>
                  <a:srgbClr val="555555"/>
                </a:solidFill>
                <a:latin typeface="microsoft yahei" panose="020B0503020204020204" pitchFamily="34" charset="-122"/>
                <a:ea typeface="microsoft yahei" panose="020B0503020204020204" pitchFamily="34" charset="-122"/>
              </a:rPr>
              <a:t>ElasticSearch</a:t>
            </a:r>
            <a:r>
              <a:rPr lang="zh-CN" altLang="en-US" dirty="0">
                <a:solidFill>
                  <a:srgbClr val="555555"/>
                </a:solidFill>
                <a:latin typeface="microsoft yahei" panose="020B0503020204020204" pitchFamily="34" charset="-122"/>
                <a:ea typeface="microsoft yahei" panose="020B0503020204020204" pitchFamily="34" charset="-122"/>
              </a:rPr>
              <a:t>的节点启动后，它会利用多播</a:t>
            </a:r>
            <a:r>
              <a:rPr lang="en-US" altLang="zh-CN" dirty="0">
                <a:solidFill>
                  <a:srgbClr val="555555"/>
                </a:solidFill>
                <a:latin typeface="microsoft yahei" panose="020B0503020204020204" pitchFamily="34" charset="-122"/>
                <a:ea typeface="microsoft yahei" panose="020B0503020204020204" pitchFamily="34" charset="-122"/>
              </a:rPr>
              <a:t>(multicast)(</a:t>
            </a:r>
            <a:r>
              <a:rPr lang="zh-CN" altLang="en-US" dirty="0">
                <a:solidFill>
                  <a:srgbClr val="555555"/>
                </a:solidFill>
                <a:latin typeface="microsoft yahei" panose="020B0503020204020204" pitchFamily="34" charset="-122"/>
                <a:ea typeface="microsoft yahei" panose="020B0503020204020204" pitchFamily="34" charset="-122"/>
              </a:rPr>
              <a:t>或者单播，如果用户更改了配置</a:t>
            </a:r>
            <a:r>
              <a:rPr lang="en-US" altLang="zh-CN" dirty="0">
                <a:solidFill>
                  <a:srgbClr val="555555"/>
                </a:solidFill>
                <a:latin typeface="microsoft yahei" panose="020B0503020204020204" pitchFamily="34" charset="-122"/>
                <a:ea typeface="microsoft yahei" panose="020B0503020204020204" pitchFamily="34" charset="-122"/>
              </a:rPr>
              <a:t>)</a:t>
            </a:r>
            <a:r>
              <a:rPr lang="zh-CN" altLang="en-US" dirty="0">
                <a:solidFill>
                  <a:srgbClr val="555555"/>
                </a:solidFill>
                <a:latin typeface="microsoft yahei" panose="020B0503020204020204" pitchFamily="34" charset="-122"/>
                <a:ea typeface="microsoft yahei" panose="020B0503020204020204" pitchFamily="34" charset="-122"/>
              </a:rPr>
              <a:t>寻找集群中的其它节点，并与之建立连接。这个过程</a:t>
            </a:r>
            <a:r>
              <a:rPr lang="zh-CN" altLang="en-US" dirty="0" smtClean="0">
                <a:solidFill>
                  <a:srgbClr val="555555"/>
                </a:solidFill>
                <a:latin typeface="microsoft yahei" panose="020B0503020204020204" pitchFamily="34" charset="-122"/>
                <a:ea typeface="microsoft yahei" panose="020B0503020204020204" pitchFamily="34" charset="-122"/>
              </a:rPr>
              <a:t>如上图</a:t>
            </a:r>
            <a:r>
              <a:rPr lang="zh-CN" altLang="en-US" dirty="0">
                <a:solidFill>
                  <a:srgbClr val="555555"/>
                </a:solidFill>
                <a:latin typeface="microsoft yahei" panose="020B0503020204020204" pitchFamily="34" charset="-122"/>
                <a:ea typeface="microsoft yahei" panose="020B0503020204020204" pitchFamily="34" charset="-122"/>
              </a:rPr>
              <a:t>所示</a:t>
            </a:r>
            <a:endParaRPr lang="zh-CN" altLang="en-US" dirty="0"/>
          </a:p>
        </p:txBody>
      </p:sp>
    </p:spTree>
    <p:extLst>
      <p:ext uri="{BB962C8B-B14F-4D97-AF65-F5344CB8AC3E}">
        <p14:creationId xmlns:p14="http://schemas.microsoft.com/office/powerpoint/2010/main" val="1451110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527" y="32789"/>
            <a:ext cx="9165742" cy="1126050"/>
          </a:xfrm>
        </p:spPr>
        <p:txBody>
          <a:bodyPr>
            <a:normAutofit fontScale="90000"/>
          </a:bodyPr>
          <a:lstStyle/>
          <a:p>
            <a:r>
              <a:rPr lang="en-US" altLang="zh-CN" dirty="0">
                <a:solidFill>
                  <a:schemeClr val="bg1"/>
                </a:solidFill>
              </a:rPr>
              <a:t>2.ES </a:t>
            </a:r>
            <a:r>
              <a:rPr lang="zh-CN" altLang="en-US" dirty="0">
                <a:solidFill>
                  <a:schemeClr val="bg1"/>
                </a:solidFill>
              </a:rPr>
              <a:t>基础一网打尽</a:t>
            </a:r>
            <a:br>
              <a:rPr lang="zh-CN" altLang="en-US" dirty="0">
                <a:solidFill>
                  <a:schemeClr val="bg1"/>
                </a:solidFill>
              </a:rPr>
            </a:br>
            <a:r>
              <a:rPr lang="en-US" altLang="zh-CN" b="1" dirty="0" smtClean="0">
                <a:solidFill>
                  <a:schemeClr val="tx1"/>
                </a:solidFill>
              </a:rPr>
              <a:t>2.ES</a:t>
            </a:r>
            <a:r>
              <a:rPr lang="zh-CN" altLang="en-US" b="1" dirty="0" smtClean="0">
                <a:solidFill>
                  <a:schemeClr val="tx1"/>
                </a:solidFill>
              </a:rPr>
              <a:t>基础</a:t>
            </a:r>
            <a:r>
              <a:rPr lang="zh-CN" altLang="en-US" b="1" dirty="0">
                <a:solidFill>
                  <a:schemeClr val="tx1"/>
                </a:solidFill>
              </a:rPr>
              <a:t>一网打尽</a:t>
            </a:r>
            <a:r>
              <a:rPr lang="en-US" altLang="zh-CN" sz="2400" dirty="0" smtClean="0">
                <a:latin typeface="Arial" panose="020B0604020202020204" pitchFamily="34" charset="0"/>
                <a:cs typeface="Arial" panose="020B0604020202020204" pitchFamily="34" charset="0"/>
              </a:rPr>
              <a:t>——</a:t>
            </a:r>
            <a:r>
              <a:rPr lang="zh-CN" altLang="en-US" sz="2700" dirty="0"/>
              <a:t>主要</a:t>
            </a:r>
            <a:r>
              <a:rPr lang="zh-CN" altLang="en-US" sz="2700" dirty="0" smtClean="0"/>
              <a:t>概念</a:t>
            </a:r>
            <a:r>
              <a:rPr lang="en-US" altLang="zh-CN" sz="2700" dirty="0" smtClean="0"/>
              <a:t>(</a:t>
            </a:r>
            <a:r>
              <a:rPr lang="zh-CN" altLang="en-US" sz="2700" dirty="0"/>
              <a:t>与关系数据库</a:t>
            </a:r>
            <a:r>
              <a:rPr lang="en-US" altLang="zh-CN" sz="2700" dirty="0" err="1"/>
              <a:t>Mysql</a:t>
            </a:r>
            <a:r>
              <a:rPr lang="zh-CN" altLang="en-US" sz="2700" dirty="0" smtClean="0"/>
              <a:t>对比</a:t>
            </a:r>
            <a:r>
              <a:rPr lang="en-US" altLang="zh-CN" sz="2700" dirty="0" smtClean="0"/>
              <a:t>)</a:t>
            </a:r>
            <a:r>
              <a:rPr lang="zh-CN" altLang="en-US" sz="2700" dirty="0"/>
              <a:t/>
            </a:r>
            <a:br>
              <a:rPr lang="zh-CN" altLang="en-US" sz="2700" dirty="0"/>
            </a:br>
            <a:endParaRPr lang="zh-CN" altLang="en-US" sz="2700" dirty="0"/>
          </a:p>
        </p:txBody>
      </p:sp>
      <p:sp>
        <p:nvSpPr>
          <p:cNvPr id="3" name="灯片编号占位符 2"/>
          <p:cNvSpPr>
            <a:spLocks noGrp="1"/>
          </p:cNvSpPr>
          <p:nvPr>
            <p:ph type="sldNum" sz="quarter" idx="12"/>
          </p:nvPr>
        </p:nvSpPr>
        <p:spPr>
          <a:xfrm>
            <a:off x="11031023" y="413252"/>
            <a:ext cx="662354" cy="365125"/>
          </a:xfrm>
        </p:spPr>
        <p:txBody>
          <a:bodyPr/>
          <a:lstStyle/>
          <a:p>
            <a:fld id="{F3481812-CA6E-4CF7-A597-B03BE0D22F0C}" type="slidenum">
              <a:rPr lang="en-GB" smtClean="0"/>
              <a:pPr/>
              <a:t>9</a:t>
            </a:fld>
            <a:endParaRPr lang="en-GB"/>
          </a:p>
        </p:txBody>
      </p:sp>
      <p:pic>
        <p:nvPicPr>
          <p:cNvPr id="8194" name="Picture 2" descr="这里写图片描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4359" y="2022911"/>
            <a:ext cx="5181600" cy="3057526"/>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398359" y="2022911"/>
            <a:ext cx="6096000" cy="4524315"/>
          </a:xfrm>
          <a:prstGeom prst="rect">
            <a:avLst/>
          </a:prstGeom>
        </p:spPr>
        <p:txBody>
          <a:bodyPr>
            <a:spAutoFit/>
          </a:bodyPr>
          <a:lstStyle/>
          <a:p>
            <a:pPr marL="285750" lvl="0" indent="-285750">
              <a:buFont typeface="Wingdings" panose="05000000000000000000" pitchFamily="2" charset="2"/>
              <a:buChar char="p"/>
            </a:pPr>
            <a:r>
              <a:rPr lang="zh-CN" altLang="en-US" dirty="0" smtClean="0"/>
              <a:t>关系型</a:t>
            </a:r>
            <a:r>
              <a:rPr lang="zh-CN" altLang="en-US" dirty="0"/>
              <a:t>数据库中的数据库（</a:t>
            </a:r>
            <a:r>
              <a:rPr lang="en-US" altLang="zh-CN" dirty="0" err="1"/>
              <a:t>DataBase</a:t>
            </a:r>
            <a:r>
              <a:rPr lang="zh-CN" altLang="en-US" dirty="0"/>
              <a:t>），等价于</a:t>
            </a:r>
            <a:r>
              <a:rPr lang="en-US" altLang="zh-CN" dirty="0"/>
              <a:t>ES</a:t>
            </a:r>
            <a:r>
              <a:rPr lang="zh-CN" altLang="en-US" dirty="0"/>
              <a:t>中的索引（</a:t>
            </a:r>
            <a:r>
              <a:rPr lang="en-US" altLang="zh-CN" dirty="0"/>
              <a:t>Index</a:t>
            </a:r>
            <a:r>
              <a:rPr lang="zh-CN" altLang="en-US" dirty="0"/>
              <a:t>） </a:t>
            </a:r>
            <a:endParaRPr lang="en-US" altLang="zh-CN" dirty="0" smtClean="0"/>
          </a:p>
          <a:p>
            <a:pPr marL="285750" lvl="0" indent="-285750">
              <a:buFont typeface="Wingdings" panose="05000000000000000000" pitchFamily="2" charset="2"/>
              <a:buChar char="p"/>
            </a:pPr>
            <a:r>
              <a:rPr lang="zh-CN" altLang="en-US" dirty="0" smtClean="0"/>
              <a:t>一</a:t>
            </a:r>
            <a:r>
              <a:rPr lang="zh-CN" altLang="en-US" dirty="0"/>
              <a:t>个数据库下面有</a:t>
            </a:r>
            <a:r>
              <a:rPr lang="en-US" altLang="zh-CN" dirty="0"/>
              <a:t>N</a:t>
            </a:r>
            <a:r>
              <a:rPr lang="zh-CN" altLang="en-US" dirty="0"/>
              <a:t>张表（</a:t>
            </a:r>
            <a:r>
              <a:rPr lang="en-US" altLang="zh-CN" dirty="0"/>
              <a:t>Table</a:t>
            </a:r>
            <a:r>
              <a:rPr lang="zh-CN" altLang="en-US" dirty="0"/>
              <a:t>），等价于</a:t>
            </a:r>
            <a:r>
              <a:rPr lang="en-US" altLang="zh-CN" dirty="0"/>
              <a:t>1</a:t>
            </a:r>
            <a:r>
              <a:rPr lang="zh-CN" altLang="en-US" dirty="0"/>
              <a:t>个索引</a:t>
            </a:r>
            <a:r>
              <a:rPr lang="en-US" altLang="zh-CN" dirty="0"/>
              <a:t>Index</a:t>
            </a:r>
            <a:r>
              <a:rPr lang="zh-CN" altLang="en-US" dirty="0"/>
              <a:t>下面有</a:t>
            </a:r>
            <a:r>
              <a:rPr lang="en-US" altLang="zh-CN" dirty="0"/>
              <a:t>N</a:t>
            </a:r>
            <a:r>
              <a:rPr lang="zh-CN" altLang="en-US" dirty="0"/>
              <a:t>多类型（</a:t>
            </a:r>
            <a:r>
              <a:rPr lang="en-US" altLang="zh-CN" dirty="0"/>
              <a:t>Type</a:t>
            </a:r>
            <a:r>
              <a:rPr lang="zh-CN" altLang="en-US" dirty="0" smtClean="0"/>
              <a:t>）</a:t>
            </a:r>
            <a:endParaRPr lang="en-US" altLang="zh-CN" dirty="0" smtClean="0"/>
          </a:p>
          <a:p>
            <a:pPr marL="285750" lvl="0" indent="-285750">
              <a:buFont typeface="Wingdings" panose="05000000000000000000" pitchFamily="2" charset="2"/>
              <a:buChar char="p"/>
            </a:pPr>
            <a:r>
              <a:rPr lang="zh-CN" altLang="en-US" dirty="0" smtClean="0"/>
              <a:t>一</a:t>
            </a:r>
            <a:r>
              <a:rPr lang="zh-CN" altLang="en-US" dirty="0"/>
              <a:t>个数据库表（</a:t>
            </a:r>
            <a:r>
              <a:rPr lang="en-US" altLang="zh-CN" dirty="0"/>
              <a:t>Table</a:t>
            </a:r>
            <a:r>
              <a:rPr lang="zh-CN" altLang="en-US" dirty="0"/>
              <a:t>）下的数据由多行（</a:t>
            </a:r>
            <a:r>
              <a:rPr lang="en-US" altLang="zh-CN" dirty="0"/>
              <a:t>ROW</a:t>
            </a:r>
            <a:r>
              <a:rPr lang="zh-CN" altLang="en-US" dirty="0"/>
              <a:t>）多列（</a:t>
            </a:r>
            <a:r>
              <a:rPr lang="en-US" altLang="zh-CN" dirty="0"/>
              <a:t>column</a:t>
            </a:r>
            <a:r>
              <a:rPr lang="zh-CN" altLang="en-US" dirty="0"/>
              <a:t>，属性）组成，等价于</a:t>
            </a:r>
            <a:r>
              <a:rPr lang="en-US" altLang="zh-CN" dirty="0"/>
              <a:t>1</a:t>
            </a:r>
            <a:r>
              <a:rPr lang="zh-CN" altLang="en-US" dirty="0"/>
              <a:t>个</a:t>
            </a:r>
            <a:r>
              <a:rPr lang="en-US" altLang="zh-CN" dirty="0"/>
              <a:t>Type</a:t>
            </a:r>
            <a:r>
              <a:rPr lang="zh-CN" altLang="en-US" dirty="0"/>
              <a:t>由多个文档（</a:t>
            </a:r>
            <a:r>
              <a:rPr lang="en-US" altLang="zh-CN" dirty="0"/>
              <a:t>Document</a:t>
            </a:r>
            <a:r>
              <a:rPr lang="zh-CN" altLang="en-US" dirty="0"/>
              <a:t>）和多</a:t>
            </a:r>
            <a:r>
              <a:rPr lang="en-US" altLang="zh-CN" dirty="0"/>
              <a:t>Field</a:t>
            </a:r>
            <a:r>
              <a:rPr lang="zh-CN" altLang="en-US" dirty="0"/>
              <a:t>组成</a:t>
            </a:r>
            <a:r>
              <a:rPr lang="zh-CN" altLang="en-US" dirty="0" smtClean="0"/>
              <a:t>。</a:t>
            </a:r>
            <a:endParaRPr lang="en-US" altLang="zh-CN" dirty="0" smtClean="0"/>
          </a:p>
          <a:p>
            <a:pPr marL="285750" lvl="0" indent="-285750">
              <a:buFont typeface="Wingdings" panose="05000000000000000000" pitchFamily="2" charset="2"/>
              <a:buChar char="p"/>
            </a:pPr>
            <a:r>
              <a:rPr lang="zh-CN" altLang="en-US" dirty="0" smtClean="0"/>
              <a:t>在</a:t>
            </a:r>
            <a:r>
              <a:rPr lang="zh-CN" altLang="en-US" dirty="0"/>
              <a:t>一个关系型数据库里面，</a:t>
            </a:r>
            <a:r>
              <a:rPr lang="en-US" altLang="zh-CN" dirty="0"/>
              <a:t>schema</a:t>
            </a:r>
            <a:r>
              <a:rPr lang="zh-CN" altLang="en-US" dirty="0"/>
              <a:t>定义了表、每个表的字段，还有表和字段之间的关系。 与之对应的，在</a:t>
            </a:r>
            <a:r>
              <a:rPr lang="en-US" altLang="zh-CN" dirty="0"/>
              <a:t>ES</a:t>
            </a:r>
            <a:r>
              <a:rPr lang="zh-CN" altLang="en-US" dirty="0"/>
              <a:t>中：</a:t>
            </a:r>
            <a:r>
              <a:rPr lang="en-US" altLang="zh-CN" dirty="0"/>
              <a:t>Mapping</a:t>
            </a:r>
            <a:r>
              <a:rPr lang="zh-CN" altLang="en-US" dirty="0"/>
              <a:t>定义索引下的</a:t>
            </a:r>
            <a:r>
              <a:rPr lang="en-US" altLang="zh-CN" dirty="0"/>
              <a:t>Type</a:t>
            </a:r>
            <a:r>
              <a:rPr lang="zh-CN" altLang="en-US" dirty="0"/>
              <a:t>的字段处理规则，即索引如何建立、索引类型、是否保存原始索引</a:t>
            </a:r>
            <a:r>
              <a:rPr lang="en-US" altLang="zh-CN" dirty="0"/>
              <a:t>JSON</a:t>
            </a:r>
            <a:r>
              <a:rPr lang="zh-CN" altLang="en-US" dirty="0"/>
              <a:t>文档、是否压缩原始</a:t>
            </a:r>
            <a:r>
              <a:rPr lang="en-US" altLang="zh-CN" dirty="0"/>
              <a:t>JSON</a:t>
            </a:r>
            <a:r>
              <a:rPr lang="zh-CN" altLang="en-US" dirty="0"/>
              <a:t>文档、是否需要分词处理、如何进行分词处理</a:t>
            </a:r>
            <a:r>
              <a:rPr lang="zh-CN" altLang="en-US" dirty="0" smtClean="0"/>
              <a:t>等。</a:t>
            </a:r>
            <a:endParaRPr lang="en-US" altLang="zh-CN" dirty="0" smtClean="0"/>
          </a:p>
          <a:p>
            <a:pPr marL="285750" lvl="0" indent="-285750">
              <a:buFont typeface="Wingdings" panose="05000000000000000000" pitchFamily="2" charset="2"/>
              <a:buChar char="p"/>
            </a:pPr>
            <a:r>
              <a:rPr lang="zh-CN" altLang="en-US" dirty="0" smtClean="0"/>
              <a:t>在</a:t>
            </a:r>
            <a:r>
              <a:rPr lang="zh-CN" altLang="en-US" dirty="0"/>
              <a:t>数据库中的增</a:t>
            </a:r>
            <a:r>
              <a:rPr lang="en-US" altLang="zh-CN" dirty="0"/>
              <a:t>insert</a:t>
            </a:r>
            <a:r>
              <a:rPr lang="zh-CN" altLang="en-US" dirty="0"/>
              <a:t>、删</a:t>
            </a:r>
            <a:r>
              <a:rPr lang="en-US" altLang="zh-CN" dirty="0"/>
              <a:t>delete</a:t>
            </a:r>
            <a:r>
              <a:rPr lang="zh-CN" altLang="en-US" dirty="0"/>
              <a:t>、改</a:t>
            </a:r>
            <a:r>
              <a:rPr lang="en-US" altLang="zh-CN" dirty="0"/>
              <a:t>update</a:t>
            </a:r>
            <a:r>
              <a:rPr lang="zh-CN" altLang="en-US" dirty="0"/>
              <a:t>、查</a:t>
            </a:r>
            <a:r>
              <a:rPr lang="en-US" altLang="zh-CN" dirty="0"/>
              <a:t>search</a:t>
            </a:r>
            <a:r>
              <a:rPr lang="zh-CN" altLang="en-US" dirty="0"/>
              <a:t>操作等价于</a:t>
            </a:r>
            <a:r>
              <a:rPr lang="en-US" altLang="zh-CN" dirty="0"/>
              <a:t>ES</a:t>
            </a:r>
            <a:r>
              <a:rPr lang="zh-CN" altLang="en-US" dirty="0"/>
              <a:t>中的增</a:t>
            </a:r>
            <a:r>
              <a:rPr lang="en-US" altLang="zh-CN" dirty="0"/>
              <a:t>PUT/POST</a:t>
            </a:r>
            <a:r>
              <a:rPr lang="zh-CN" altLang="en-US" dirty="0"/>
              <a:t>、删</a:t>
            </a:r>
            <a:r>
              <a:rPr lang="en-US" altLang="zh-CN" dirty="0"/>
              <a:t>Delete</a:t>
            </a:r>
            <a:r>
              <a:rPr lang="zh-CN" altLang="en-US" dirty="0"/>
              <a:t>、改</a:t>
            </a:r>
            <a:r>
              <a:rPr lang="en-US" altLang="zh-CN" dirty="0"/>
              <a:t>_update</a:t>
            </a:r>
            <a:r>
              <a:rPr lang="zh-CN" altLang="en-US" dirty="0"/>
              <a:t>、查</a:t>
            </a:r>
            <a:r>
              <a:rPr lang="en-US" altLang="zh-CN" dirty="0"/>
              <a:t>GET</a:t>
            </a:r>
            <a:r>
              <a:rPr lang="en-US" altLang="zh-CN" dirty="0" smtClean="0"/>
              <a:t>.</a:t>
            </a:r>
            <a:endParaRPr lang="zh-CN" altLang="en-US" dirty="0"/>
          </a:p>
        </p:txBody>
      </p:sp>
    </p:spTree>
    <p:extLst>
      <p:ext uri="{BB962C8B-B14F-4D97-AF65-F5344CB8AC3E}">
        <p14:creationId xmlns:p14="http://schemas.microsoft.com/office/powerpoint/2010/main" val="125139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falsh"/>
  <p:tag name="ISPRING_RESOURCE_PATHS_HASH_PRESENTER" val="c462734c4ba942e15a4171c564501d88cd621ae0"/>
</p:tagLst>
</file>

<file path=ppt/theme/theme1.xml><?xml version="1.0" encoding="utf-8"?>
<a:theme xmlns:a="http://schemas.openxmlformats.org/drawingml/2006/main" name="Office Theme">
  <a:themeElements>
    <a:clrScheme name="Custom 64">
      <a:dk1>
        <a:srgbClr val="5C5C5C"/>
      </a:dk1>
      <a:lt1>
        <a:srgbClr val="FFFFFF"/>
      </a:lt1>
      <a:dk2>
        <a:srgbClr val="44546A"/>
      </a:dk2>
      <a:lt2>
        <a:srgbClr val="FCFCFC"/>
      </a:lt2>
      <a:accent1>
        <a:srgbClr val="00A39E"/>
      </a:accent1>
      <a:accent2>
        <a:srgbClr val="82B732"/>
      </a:accent2>
      <a:accent3>
        <a:srgbClr val="F39C11"/>
      </a:accent3>
      <a:accent4>
        <a:srgbClr val="E23761"/>
      </a:accent4>
      <a:accent5>
        <a:srgbClr val="3B84B7"/>
      </a:accent5>
      <a:accent6>
        <a:srgbClr val="00B3DC"/>
      </a:accent6>
      <a:hlink>
        <a:srgbClr val="00B3DC"/>
      </a:hlink>
      <a:folHlink>
        <a:srgbClr val="954F72"/>
      </a:folHlink>
    </a:clrScheme>
    <a:fontScheme name="Custom 20">
      <a:majorFont>
        <a:latin typeface="Roboto"/>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16958</TotalTime>
  <Words>4413</Words>
  <Application>Microsoft Office PowerPoint</Application>
  <PresentationFormat>自定义</PresentationFormat>
  <Paragraphs>668</Paragraphs>
  <Slides>43</Slides>
  <Notes>36</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Office Theme</vt:lpstr>
      <vt:lpstr>目录</vt:lpstr>
      <vt:lpstr>1.带着问题上路——ES是如何产生的？ </vt:lpstr>
      <vt:lpstr>1.带着问题上路——ES是如何产生的？ </vt:lpstr>
      <vt:lpstr>1.带着问题上路——ES是如何产生的？ </vt:lpstr>
      <vt:lpstr>1.带着问题上路——ES是如何产生的？ </vt:lpstr>
      <vt:lpstr>2.ES 基础一网打尽 2.ES基础一网打尽——ES定义 </vt:lpstr>
      <vt:lpstr>2.ES 基础一网打尽 2.ES基础一网打尽——核心概念 </vt:lpstr>
      <vt:lpstr>2.ES 基础一网打尽 2.ES基础一网打尽——集群构成 </vt:lpstr>
      <vt:lpstr>2.ES 基础一网打尽 2.ES基础一网打尽——主要概念(与关系数据库Mysql对比) </vt:lpstr>
      <vt:lpstr>2.ES 基础一网打尽 2.ES基础一网打尽——分布式搜索的执行方式 </vt:lpstr>
      <vt:lpstr>2.ES 基础一网打尽 3.ES特点和优势 </vt:lpstr>
      <vt:lpstr>2.ES 基础一网打尽 3.ES特点和优势——横向扩展</vt:lpstr>
      <vt:lpstr>2.ES 基础一网打尽 5.ES对外接口——es集群信息 </vt:lpstr>
      <vt:lpstr>2.ES 基础一网打尽 5.ES对外接口——集群健康状态 </vt:lpstr>
      <vt:lpstr>2.ES 基础一网打尽 5.ES对外接口——索引 </vt:lpstr>
      <vt:lpstr>2.ES 基础一网打尽 5.ES对外接口——手动添加索引 </vt:lpstr>
      <vt:lpstr>2.ES 基础一网打尽 5.ES对外接口——字段类型 </vt:lpstr>
      <vt:lpstr>2.ES 基础一网打尽 5.ES对外接口——文档元数据 </vt:lpstr>
      <vt:lpstr>2.ES 基础一网打尽 5.ES对外接口——添加文档 </vt:lpstr>
      <vt:lpstr>2.ES 基础一网打尽 5.ES对外接口——查询文档 </vt:lpstr>
      <vt:lpstr>2.ES 基础一网打尽 5.ES对外接口——更新文档 </vt:lpstr>
      <vt:lpstr>2.ES 基础一网打尽 5.ES对外接口——删除文档 </vt:lpstr>
      <vt:lpstr>2.ES 基础一网打尽 6.ES常用API——基本查询 </vt:lpstr>
      <vt:lpstr>2.ES 基础一网打尽 6.ES常用API——词条查询 </vt:lpstr>
      <vt:lpstr>2.ES 基础一网打尽 6.ES常用API——所有查询 </vt:lpstr>
      <vt:lpstr>2.ES 基础一网打尽 6.ES常用API——match查询 </vt:lpstr>
      <vt:lpstr>2.ES 基础一网打尽 6.ES常用API——multi-match查询 </vt:lpstr>
      <vt:lpstr>2.ES 基础一网打尽 6.ES常用API——标识符查询 </vt:lpstr>
      <vt:lpstr>2.ES 基础一网打尽 6.ES常用API——前缀查询 </vt:lpstr>
      <vt:lpstr>2.ES 基础一网打尽 6.ES常用API——范围查询 </vt:lpstr>
      <vt:lpstr>2.ES 基础一网打尽 6.ES常用API——script_fields查询 </vt:lpstr>
      <vt:lpstr>2.ES 基础一网打尽 6.ES常用API——通配符查询 </vt:lpstr>
      <vt:lpstr>2.ES 基础一网打尽 6.ES常用API——复合查询 </vt:lpstr>
      <vt:lpstr>2.ES 基础一网打尽 6.ES常用API——布尔查询 </vt:lpstr>
      <vt:lpstr>2.ES 基础一网打尽 6.ES常用API——过滤器 </vt:lpstr>
      <vt:lpstr>2.ES 基础一网打尽 6.ES常用API——过滤器类型 </vt:lpstr>
      <vt:lpstr>2.ES 基础一网打尽 6.ES常用API——数据排序 </vt:lpstr>
      <vt:lpstr>2.ES 基础一网打尽 6.ES常用API——聚合 </vt:lpstr>
      <vt:lpstr>2.ES 基础一网打尽 7补充——倒排索引 </vt:lpstr>
      <vt:lpstr>2.ES 基础一网打尽 7补充——query filter post-filter filtered 区别 </vt:lpstr>
      <vt:lpstr>Elasticsearch索引重建（Rebuild）</vt:lpstr>
      <vt:lpstr>乐观并发控制</vt:lpstr>
      <vt:lpstr>文档的部分更新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falsh</dc:title>
  <dc:creator>Hoang Thanh Binh</dc:creator>
  <cp:lastModifiedBy>p</cp:lastModifiedBy>
  <cp:revision>882</cp:revision>
  <dcterms:created xsi:type="dcterms:W3CDTF">2015-06-28T07:42:02Z</dcterms:created>
  <dcterms:modified xsi:type="dcterms:W3CDTF">2019-11-28T10:51:00Z</dcterms:modified>
</cp:coreProperties>
</file>