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67" r:id="rId34"/>
    <p:sldId id="268" r:id="rId35"/>
    <p:sldId id="26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Ossiander-Gobeille" userId="bded5a6f-388d-4b98-8821-38a31ce0d106" providerId="ADAL" clId="{0C6E6C8F-6F89-44B2-AFAC-21D2195FD458}"/>
  </pc:docChgLst>
  <pc:docChgLst>
    <pc:chgData name="Megan Ossiander-Gobeille" userId="bded5a6f-388d-4b98-8821-38a31ce0d106" providerId="ADAL" clId="{2F9BCBD6-BFCE-4779-8203-F67E6291578B}"/>
  </pc:docChgLst>
  <pc:docChgLst>
    <pc:chgData name="Megan Ossiander-Gobeille" userId="bded5a6f-388d-4b98-8821-38a31ce0d106" providerId="ADAL" clId="{63CEE511-EA66-4B10-AAE9-7330325E6782}"/>
    <pc:docChg chg="modSld">
      <pc:chgData name="Megan Ossiander-Gobeille" userId="bded5a6f-388d-4b98-8821-38a31ce0d106" providerId="ADAL" clId="{63CEE511-EA66-4B10-AAE9-7330325E6782}" dt="2022-02-13T02:52:52.720" v="23" actId="20577"/>
      <pc:docMkLst>
        <pc:docMk/>
      </pc:docMkLst>
      <pc:sldChg chg="modSp">
        <pc:chgData name="Megan Ossiander-Gobeille" userId="bded5a6f-388d-4b98-8821-38a31ce0d106" providerId="ADAL" clId="{63CEE511-EA66-4B10-AAE9-7330325E6782}" dt="2022-02-12T18:37:32.825" v="0" actId="20577"/>
        <pc:sldMkLst>
          <pc:docMk/>
          <pc:sldMk cId="550185690" sldId="256"/>
        </pc:sldMkLst>
        <pc:spChg chg="mod">
          <ac:chgData name="Megan Ossiander-Gobeille" userId="bded5a6f-388d-4b98-8821-38a31ce0d106" providerId="ADAL" clId="{63CEE511-EA66-4B10-AAE9-7330325E6782}" dt="2022-02-12T18:37:32.825" v="0" actId="20577"/>
          <ac:spMkLst>
            <pc:docMk/>
            <pc:sldMk cId="550185690" sldId="256"/>
            <ac:spMk id="2" creationId="{1D40AE1B-7820-455E-88A9-9570E51C2AEE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52.720" v="23" actId="20577"/>
        <pc:sldMkLst>
          <pc:docMk/>
          <pc:sldMk cId="124820596" sldId="263"/>
        </pc:sldMkLst>
        <pc:spChg chg="mod">
          <ac:chgData name="Megan Ossiander-Gobeille" userId="bded5a6f-388d-4b98-8821-38a31ce0d106" providerId="ADAL" clId="{63CEE511-EA66-4B10-AAE9-7330325E6782}" dt="2022-02-13T02:52:52.720" v="23" actId="20577"/>
          <ac:spMkLst>
            <pc:docMk/>
            <pc:sldMk cId="124820596" sldId="263"/>
            <ac:spMk id="7" creationId="{94C177F0-1FD2-4C00-8E9F-2A67B88AC74F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49.556" v="22" actId="20577"/>
        <pc:sldMkLst>
          <pc:docMk/>
          <pc:sldMk cId="3084583704" sldId="264"/>
        </pc:sldMkLst>
        <pc:spChg chg="mod">
          <ac:chgData name="Megan Ossiander-Gobeille" userId="bded5a6f-388d-4b98-8821-38a31ce0d106" providerId="ADAL" clId="{63CEE511-EA66-4B10-AAE9-7330325E6782}" dt="2022-02-13T02:52:49.556" v="22" actId="20577"/>
          <ac:spMkLst>
            <pc:docMk/>
            <pc:sldMk cId="3084583704" sldId="264"/>
            <ac:spMk id="7" creationId="{94C177F0-1FD2-4C00-8E9F-2A67B88AC74F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47.087" v="21" actId="20577"/>
        <pc:sldMkLst>
          <pc:docMk/>
          <pc:sldMk cId="1734211208" sldId="265"/>
        </pc:sldMkLst>
        <pc:spChg chg="mod">
          <ac:chgData name="Megan Ossiander-Gobeille" userId="bded5a6f-388d-4b98-8821-38a31ce0d106" providerId="ADAL" clId="{63CEE511-EA66-4B10-AAE9-7330325E6782}" dt="2022-02-13T02:52:47.087" v="21" actId="20577"/>
          <ac:spMkLst>
            <pc:docMk/>
            <pc:sldMk cId="1734211208" sldId="265"/>
            <ac:spMk id="2" creationId="{4A7F4429-0938-40CA-A480-83014C377BD2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25.270" v="7" actId="20577"/>
        <pc:sldMkLst>
          <pc:docMk/>
          <pc:sldMk cId="1168150739" sldId="266"/>
        </pc:sldMkLst>
        <pc:spChg chg="mod">
          <ac:chgData name="Megan Ossiander-Gobeille" userId="bded5a6f-388d-4b98-8821-38a31ce0d106" providerId="ADAL" clId="{63CEE511-EA66-4B10-AAE9-7330325E6782}" dt="2022-02-13T02:52:25.270" v="7" actId="20577"/>
          <ac:spMkLst>
            <pc:docMk/>
            <pc:sldMk cId="1168150739" sldId="266"/>
            <ac:spMk id="2" creationId="{4A7F4429-0938-40CA-A480-83014C377BD2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38.563" v="20" actId="20577"/>
        <pc:sldMkLst>
          <pc:docMk/>
          <pc:sldMk cId="4034751835" sldId="270"/>
        </pc:sldMkLst>
        <pc:spChg chg="mod">
          <ac:chgData name="Megan Ossiander-Gobeille" userId="bded5a6f-388d-4b98-8821-38a31ce0d106" providerId="ADAL" clId="{63CEE511-EA66-4B10-AAE9-7330325E6782}" dt="2022-02-13T02:52:19.305" v="6" actId="20577"/>
          <ac:spMkLst>
            <pc:docMk/>
            <pc:sldMk cId="4034751835" sldId="270"/>
            <ac:spMk id="2" creationId="{D952514D-3DAC-4746-9107-81A9EC6144FC}"/>
          </ac:spMkLst>
        </pc:spChg>
        <pc:spChg chg="mod">
          <ac:chgData name="Megan Ossiander-Gobeille" userId="bded5a6f-388d-4b98-8821-38a31ce0d106" providerId="ADAL" clId="{63CEE511-EA66-4B10-AAE9-7330325E6782}" dt="2022-02-13T02:52:38.563" v="20" actId="20577"/>
          <ac:spMkLst>
            <pc:docMk/>
            <pc:sldMk cId="4034751835" sldId="270"/>
            <ac:spMk id="3" creationId="{05AAA4CE-5EAD-4EA4-AFE5-688C90CA05A2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14.126" v="4" actId="20577"/>
        <pc:sldMkLst>
          <pc:docMk/>
          <pc:sldMk cId="2745739864" sldId="271"/>
        </pc:sldMkLst>
        <pc:spChg chg="mod">
          <ac:chgData name="Megan Ossiander-Gobeille" userId="bded5a6f-388d-4b98-8821-38a31ce0d106" providerId="ADAL" clId="{63CEE511-EA66-4B10-AAE9-7330325E6782}" dt="2022-02-13T02:52:14.126" v="4" actId="20577"/>
          <ac:spMkLst>
            <pc:docMk/>
            <pc:sldMk cId="2745739864" sldId="271"/>
            <ac:spMk id="2" creationId="{D952514D-3DAC-4746-9107-81A9EC6144FC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16.656" v="5" actId="20577"/>
        <pc:sldMkLst>
          <pc:docMk/>
          <pc:sldMk cId="2086342446" sldId="272"/>
        </pc:sldMkLst>
        <pc:spChg chg="mod">
          <ac:chgData name="Megan Ossiander-Gobeille" userId="bded5a6f-388d-4b98-8821-38a31ce0d106" providerId="ADAL" clId="{63CEE511-EA66-4B10-AAE9-7330325E6782}" dt="2022-02-13T02:52:16.656" v="5" actId="20577"/>
          <ac:spMkLst>
            <pc:docMk/>
            <pc:sldMk cId="2086342446" sldId="272"/>
            <ac:spMk id="2" creationId="{D952514D-3DAC-4746-9107-81A9EC6144FC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11.233" v="3" actId="20577"/>
        <pc:sldMkLst>
          <pc:docMk/>
          <pc:sldMk cId="458191617" sldId="273"/>
        </pc:sldMkLst>
        <pc:spChg chg="mod">
          <ac:chgData name="Megan Ossiander-Gobeille" userId="bded5a6f-388d-4b98-8821-38a31ce0d106" providerId="ADAL" clId="{63CEE511-EA66-4B10-AAE9-7330325E6782}" dt="2022-02-13T02:52:11.233" v="3" actId="20577"/>
          <ac:spMkLst>
            <pc:docMk/>
            <pc:sldMk cId="458191617" sldId="273"/>
            <ac:spMk id="2" creationId="{D952514D-3DAC-4746-9107-81A9EC6144FC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08.292" v="2" actId="20577"/>
        <pc:sldMkLst>
          <pc:docMk/>
          <pc:sldMk cId="3961419953" sldId="274"/>
        </pc:sldMkLst>
        <pc:spChg chg="mod">
          <ac:chgData name="Megan Ossiander-Gobeille" userId="bded5a6f-388d-4b98-8821-38a31ce0d106" providerId="ADAL" clId="{63CEE511-EA66-4B10-AAE9-7330325E6782}" dt="2022-02-13T02:52:08.292" v="2" actId="20577"/>
          <ac:spMkLst>
            <pc:docMk/>
            <pc:sldMk cId="3961419953" sldId="274"/>
            <ac:spMk id="2" creationId="{D952514D-3DAC-4746-9107-81A9EC6144FC}"/>
          </ac:spMkLst>
        </pc:spChg>
      </pc:sldChg>
      <pc:sldChg chg="modSp">
        <pc:chgData name="Megan Ossiander-Gobeille" userId="bded5a6f-388d-4b98-8821-38a31ce0d106" providerId="ADAL" clId="{63CEE511-EA66-4B10-AAE9-7330325E6782}" dt="2022-02-13T02:52:06.249" v="1" actId="20577"/>
        <pc:sldMkLst>
          <pc:docMk/>
          <pc:sldMk cId="3151223279" sldId="275"/>
        </pc:sldMkLst>
        <pc:spChg chg="mod">
          <ac:chgData name="Megan Ossiander-Gobeille" userId="bded5a6f-388d-4b98-8821-38a31ce0d106" providerId="ADAL" clId="{63CEE511-EA66-4B10-AAE9-7330325E6782}" dt="2022-02-13T02:52:06.249" v="1" actId="20577"/>
          <ac:spMkLst>
            <pc:docMk/>
            <pc:sldMk cId="3151223279" sldId="275"/>
            <ac:spMk id="2" creationId="{02A5713A-7663-4F7D-BFD6-58252B7627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AE1B-7820-455E-88A9-9570E51C2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 and Inverse Variation: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7CA12-4426-4F05-970F-178DC4724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 A104</a:t>
            </a:r>
          </a:p>
          <a:p>
            <a:r>
              <a:rPr lang="en-US" dirty="0"/>
              <a:t>Megan Gobeille</a:t>
            </a:r>
          </a:p>
          <a:p>
            <a:r>
              <a:rPr lang="en-US" dirty="0"/>
              <a:t>UAA</a:t>
            </a:r>
          </a:p>
        </p:txBody>
      </p:sp>
    </p:spTree>
    <p:extLst>
      <p:ext uri="{BB962C8B-B14F-4D97-AF65-F5344CB8AC3E}">
        <p14:creationId xmlns:p14="http://schemas.microsoft.com/office/powerpoint/2010/main" val="55018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4429-0938-40CA-A480-83014C37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5911732-EAF2-45A0-9096-E50D8B95C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Pulleys, gears, and lever arms (see saws) all operate as inverse variation. </a:t>
                </a:r>
              </a:p>
              <a:p>
                <a:r>
                  <a:rPr lang="en-US" dirty="0"/>
                  <a:t>Inverse variation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u="sng" dirty="0"/>
                  <a:t>product</a:t>
                </a:r>
                <a:r>
                  <a:rPr lang="en-US" dirty="0"/>
                  <a:t> is a constant.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5911732-EAF2-45A0-9096-E50D8B95C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21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4429-0938-40CA-A480-83014C37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5911732-EAF2-45A0-9096-E50D8B95CB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Pulleys, gears, and lever arms (see saws) all operate as inverse variation. </a:t>
                </a:r>
              </a:p>
              <a:p>
                <a:r>
                  <a:rPr lang="en-US" dirty="0"/>
                  <a:t>Inverse variation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u="sng" dirty="0"/>
                  <a:t>product</a:t>
                </a:r>
                <a:r>
                  <a:rPr lang="en-US" dirty="0"/>
                  <a:t> is a constant.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5911732-EAF2-45A0-9096-E50D8B95C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45BF-BF0F-4F0F-BD69-3B77569654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Example: A large gear with 80 teeth turning at a rate of 150 rpm turns a small gear with 12 teeth. At how many rpm does the small gear turn? </a:t>
            </a:r>
          </a:p>
        </p:txBody>
      </p:sp>
    </p:spTree>
    <p:extLst>
      <p:ext uri="{BB962C8B-B14F-4D97-AF65-F5344CB8AC3E}">
        <p14:creationId xmlns:p14="http://schemas.microsoft.com/office/powerpoint/2010/main" val="116815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14D-3DAC-4746-9107-81A9EC6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A4CE-5EAD-4EA4-AFE5-688C90CA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inverse variation problems follow the same pattern: </a:t>
            </a:r>
          </a:p>
          <a:p>
            <a:pPr lvl="1"/>
            <a:r>
              <a:rPr lang="en-US" dirty="0"/>
              <a:t>Product of two elements in thing 1 = product of same two elements in thing 2</a:t>
            </a:r>
          </a:p>
        </p:txBody>
      </p:sp>
    </p:spTree>
    <p:extLst>
      <p:ext uri="{BB962C8B-B14F-4D97-AF65-F5344CB8AC3E}">
        <p14:creationId xmlns:p14="http://schemas.microsoft.com/office/powerpoint/2010/main" val="403475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14D-3DAC-4746-9107-81A9EC6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A4CE-5EAD-4EA4-AFE5-688C90CA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inverse variation problem in the homework follows the same pattern: </a:t>
            </a:r>
          </a:p>
          <a:p>
            <a:pPr lvl="1"/>
            <a:r>
              <a:rPr lang="en-US" dirty="0"/>
              <a:t>Product of two elements in thing 1 = product of same two elements in thing 2</a:t>
            </a:r>
          </a:p>
          <a:p>
            <a:r>
              <a:rPr lang="en-US" dirty="0"/>
              <a:t>Pulley: (diameter of pulley A)(rpm of pulley A) = (diameter of pulley B)(rpm of pulley B) </a:t>
            </a:r>
          </a:p>
        </p:txBody>
      </p:sp>
    </p:spTree>
    <p:extLst>
      <p:ext uri="{BB962C8B-B14F-4D97-AF65-F5344CB8AC3E}">
        <p14:creationId xmlns:p14="http://schemas.microsoft.com/office/powerpoint/2010/main" val="208634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14D-3DAC-4746-9107-81A9EC6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A4CE-5EAD-4EA4-AFE5-688C90CA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inverse variation problem in the homework follows the same pattern: </a:t>
            </a:r>
          </a:p>
          <a:p>
            <a:pPr lvl="1"/>
            <a:r>
              <a:rPr lang="en-US" dirty="0"/>
              <a:t>Product of two elements in thing 1 = product of same two elements in thing 2</a:t>
            </a:r>
          </a:p>
          <a:p>
            <a:r>
              <a:rPr lang="en-US" dirty="0"/>
              <a:t>Pulley: (diameter of pulley A)(rpm of pulley A) = (diameter of pulley B)(rpm of pulley B) </a:t>
            </a:r>
          </a:p>
          <a:p>
            <a:r>
              <a:rPr lang="en-US" dirty="0"/>
              <a:t>Gear: (number of teeth A)(rpm A) = (no. of teeth B)(rpm B)</a:t>
            </a:r>
          </a:p>
        </p:txBody>
      </p:sp>
    </p:spTree>
    <p:extLst>
      <p:ext uri="{BB962C8B-B14F-4D97-AF65-F5344CB8AC3E}">
        <p14:creationId xmlns:p14="http://schemas.microsoft.com/office/powerpoint/2010/main" val="274573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14D-3DAC-4746-9107-81A9EC6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A4CE-5EAD-4EA4-AFE5-688C90CA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inverse variation problem in the homework follows the same pattern: </a:t>
            </a:r>
          </a:p>
          <a:p>
            <a:pPr lvl="1"/>
            <a:r>
              <a:rPr lang="en-US" dirty="0"/>
              <a:t>Product of two elements in thing 1 = product of same two elements in thing 2</a:t>
            </a:r>
          </a:p>
          <a:p>
            <a:r>
              <a:rPr lang="en-US" dirty="0"/>
              <a:t>Pulley: (diameter of pulley A)(rpm of pulley A) = (diameter of pulley B)(rpm of pulley B) </a:t>
            </a:r>
          </a:p>
          <a:p>
            <a:r>
              <a:rPr lang="en-US" dirty="0"/>
              <a:t>Gear: (number of teeth A)(rpm A) = (no. of teeth B)(rpm B)</a:t>
            </a:r>
          </a:p>
          <a:p>
            <a:r>
              <a:rPr lang="en-US" dirty="0"/>
              <a:t>Lever: (force on side A)(distance from fulcrum) = (force on side B)(distance from fulcrum)</a:t>
            </a:r>
          </a:p>
        </p:txBody>
      </p:sp>
    </p:spTree>
    <p:extLst>
      <p:ext uri="{BB962C8B-B14F-4D97-AF65-F5344CB8AC3E}">
        <p14:creationId xmlns:p14="http://schemas.microsoft.com/office/powerpoint/2010/main" val="45819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14D-3DAC-4746-9107-81A9EC6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A4CE-5EAD-4EA4-AFE5-688C90CA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inverse variation problem in the homework follows the same pattern: </a:t>
            </a:r>
          </a:p>
          <a:p>
            <a:pPr lvl="1"/>
            <a:r>
              <a:rPr lang="en-US" dirty="0"/>
              <a:t>Product of two elements in thing 1 = product of same two elements in thing 2</a:t>
            </a:r>
          </a:p>
          <a:p>
            <a:r>
              <a:rPr lang="en-US" dirty="0"/>
              <a:t>Pulley: (diameter of pulley A)(rpm of pulley A) = (diameter of pulley B)(rpm of pulley B) </a:t>
            </a:r>
          </a:p>
          <a:p>
            <a:r>
              <a:rPr lang="en-US" dirty="0"/>
              <a:t>Gear: (number of teeth A)(rpm A) = (no. of teeth B)(rpm B)</a:t>
            </a:r>
          </a:p>
          <a:p>
            <a:r>
              <a:rPr lang="en-US" dirty="0"/>
              <a:t>Lever: (force on side A)(distance from fulcrum) = (force on side B)(distance from fulcrum)</a:t>
            </a:r>
          </a:p>
          <a:p>
            <a:endParaRPr lang="en-US" dirty="0"/>
          </a:p>
          <a:p>
            <a:r>
              <a:rPr lang="en-US" dirty="0"/>
              <a:t>I do expect you to be able to identify pulley/gear/lever problems as inverse variation</a:t>
            </a:r>
          </a:p>
        </p:txBody>
      </p:sp>
    </p:spTree>
    <p:extLst>
      <p:ext uri="{BB962C8B-B14F-4D97-AF65-F5344CB8AC3E}">
        <p14:creationId xmlns:p14="http://schemas.microsoft.com/office/powerpoint/2010/main" val="396141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713A-7663-4F7D-BFD6-58252B76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Variation: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7382-AE17-4DE6-A8AC-8689ADA2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1200 g mass is placed 72 cm from the fulcrum of a lever. How far from the fulcrum is a 1350 g mass that balances it? </a:t>
            </a:r>
          </a:p>
        </p:txBody>
      </p:sp>
    </p:spTree>
    <p:extLst>
      <p:ext uri="{BB962C8B-B14F-4D97-AF65-F5344CB8AC3E}">
        <p14:creationId xmlns:p14="http://schemas.microsoft.com/office/powerpoint/2010/main" val="315122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0206-92DC-4541-976F-D55191E5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Inverse variation with a constant of proportionality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EBE1-EE2A-497E-A9C4-580583D1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drawbacks to our book’s method: </a:t>
            </a:r>
          </a:p>
          <a:p>
            <a:pPr lvl="1"/>
            <a:r>
              <a:rPr lang="en-US" dirty="0"/>
              <a:t>Can’t generalize the solution </a:t>
            </a:r>
          </a:p>
          <a:p>
            <a:pPr lvl="1"/>
            <a:r>
              <a:rPr lang="en-US" dirty="0"/>
              <a:t>Harder to see the relationship between the variables</a:t>
            </a:r>
          </a:p>
          <a:p>
            <a:pPr lvl="2"/>
            <a:r>
              <a:rPr lang="en-US" dirty="0"/>
              <a:t>Mathematical modeling</a:t>
            </a:r>
          </a:p>
          <a:p>
            <a:pPr lvl="1"/>
            <a:r>
              <a:rPr lang="en-US" dirty="0"/>
              <a:t>Can’t do more complex problems (joint variation)</a:t>
            </a:r>
          </a:p>
        </p:txBody>
      </p:sp>
    </p:spTree>
    <p:extLst>
      <p:ext uri="{BB962C8B-B14F-4D97-AF65-F5344CB8AC3E}">
        <p14:creationId xmlns:p14="http://schemas.microsoft.com/office/powerpoint/2010/main" val="411001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0206-92DC-4541-976F-D55191E5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Inverse variation with a constant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4EBE1-EE2A-497E-A9C4-580583D1D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Major drawbacks to our book’s method: </a:t>
                </a:r>
              </a:p>
              <a:p>
                <a:pPr lvl="1"/>
                <a:r>
                  <a:rPr lang="en-US" dirty="0"/>
                  <a:t>Can’t generalize the solution </a:t>
                </a:r>
              </a:p>
              <a:p>
                <a:pPr lvl="1"/>
                <a:r>
                  <a:rPr lang="en-US" dirty="0"/>
                  <a:t>Harder to see the relationship between the variables</a:t>
                </a:r>
              </a:p>
              <a:p>
                <a:pPr lvl="2"/>
                <a:r>
                  <a:rPr lang="en-US" dirty="0"/>
                  <a:t>Mathematical modeling</a:t>
                </a:r>
              </a:p>
              <a:p>
                <a:pPr lvl="1"/>
                <a:r>
                  <a:rPr lang="en-US" dirty="0"/>
                  <a:t>Can’t do more complex problems (joint variation)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Review: Direct variation</a:t>
                </a:r>
              </a:p>
              <a:p>
                <a:pPr lvl="1"/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4EBE1-EE2A-497E-A9C4-580583D1D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87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BE4EE-723E-41EF-A4A3-CC762BB0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Inverse Variation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D1AD10-FF57-447D-9147-C4930F1D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0E039-0403-4920-B3D4-C2409135B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ratio</a:t>
            </a:r>
            <a:r>
              <a:rPr lang="en-US" dirty="0"/>
              <a:t> of two variables is a constant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EEC3E9-B8EB-48FC-828C-004BEDA9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 Variation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93B5A9-55A4-448D-A612-E7810B575F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product</a:t>
            </a:r>
            <a:r>
              <a:rPr lang="en-US" dirty="0"/>
              <a:t> of two variables is constant</a:t>
            </a:r>
          </a:p>
        </p:txBody>
      </p:sp>
    </p:spTree>
    <p:extLst>
      <p:ext uri="{BB962C8B-B14F-4D97-AF65-F5344CB8AC3E}">
        <p14:creationId xmlns:p14="http://schemas.microsoft.com/office/powerpoint/2010/main" val="2229673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7938-8E14-414F-9719-38EAB5E9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Inverse variation with a constant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6158-8A71-4914-89F8-5BEB875A5F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if y varies directly as x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Also write an equation of variation.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A46158-8A71-4914-89F8-5BEB875A5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5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3C7E-E861-489F-847F-846FEB63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Inverse variation with a constant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2380-DE90-47B1-92F9-2EC24156A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equation of variation when q varies directly as t and q=2 when t = 7. </a:t>
            </a:r>
          </a:p>
        </p:txBody>
      </p:sp>
    </p:spTree>
    <p:extLst>
      <p:ext uri="{BB962C8B-B14F-4D97-AF65-F5344CB8AC3E}">
        <p14:creationId xmlns:p14="http://schemas.microsoft.com/office/powerpoint/2010/main" val="249038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3C7E-E861-489F-847F-846FEB63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Inverse variation with a constant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F2380-DE90-47B1-92F9-2EC24156A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Inverse variation: </a:t>
                </a:r>
              </a:p>
              <a:p>
                <a:pPr lvl="1"/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Find r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varies inversely as t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15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F2380-DE90-47B1-92F9-2EC24156A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9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DD77-75C9-40CD-A24A-4DCA61A3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Inverse variation with a constant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4436-9A58-49F4-B5C3-B1D42CE4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 loss through rock wool insulation is inversely proportional to the thickness of the rock wool. If the loss through 6 in of rock wool is 3200 Btu/h, find the loss through 2.5 in of rock wool.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B77EF-6E7D-4E13-8F5E-7203A39D98FF}"/>
              </a:ext>
            </a:extLst>
          </p:cNvPr>
          <p:cNvSpPr txBox="1"/>
          <p:nvPr/>
        </p:nvSpPr>
        <p:spPr>
          <a:xfrm>
            <a:off x="5645426" y="29737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46C6-6E9E-49DA-8DB9-A02367FA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 problems with a constant of proportionality (aka constant of variation, aka “k”)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6FB5-EAE0-4580-88FB-EBBB0B5A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Of course we’re not limited to direct and inverse variation. </a:t>
            </a:r>
          </a:p>
          <a:p>
            <a:pPr lvl="1"/>
            <a:r>
              <a:rPr lang="en-US" sz="1800" dirty="0"/>
              <a:t>How would this work?</a:t>
            </a:r>
          </a:p>
          <a:p>
            <a:pPr lvl="2"/>
            <a:r>
              <a:rPr lang="en-US" sz="1600" dirty="0"/>
              <a:t>S varies directly as the product of </a:t>
            </a:r>
            <a:r>
              <a:rPr lang="en-US" sz="1600" dirty="0" err="1"/>
              <a:t>xyz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y varies directly as x and inversely as the square of z</a:t>
            </a:r>
          </a:p>
        </p:txBody>
      </p:sp>
    </p:spTree>
    <p:extLst>
      <p:ext uri="{BB962C8B-B14F-4D97-AF65-F5344CB8AC3E}">
        <p14:creationId xmlns:p14="http://schemas.microsoft.com/office/powerpoint/2010/main" val="4189790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46C6-6E9E-49DA-8DB9-A02367FA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Variation problems with a constant of proportionality (aka constant of variation, aka “k”)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26FB5-EAE0-4580-88FB-EBBB0B5A13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Of course we’re not limited to direct and inverse variation. </a:t>
                </a:r>
              </a:p>
              <a:p>
                <a:pPr lvl="1"/>
                <a:r>
                  <a:rPr lang="en-US" sz="1800" dirty="0"/>
                  <a:t>How would this work?</a:t>
                </a:r>
              </a:p>
              <a:p>
                <a:pPr lvl="2"/>
                <a:r>
                  <a:rPr lang="en-US" sz="1600" dirty="0"/>
                  <a:t>S varies directly as the product of </a:t>
                </a:r>
                <a:r>
                  <a:rPr lang="en-US" sz="1600" dirty="0" err="1"/>
                  <a:t>xyz</a:t>
                </a:r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𝑘𝑥𝑦𝑧</m:t>
                    </m:r>
                  </m:oMath>
                </a14:m>
                <a:endParaRPr lang="en-US" sz="1400" dirty="0"/>
              </a:p>
              <a:p>
                <a:pPr lvl="2"/>
                <a:r>
                  <a:rPr lang="en-US" sz="1600" dirty="0"/>
                  <a:t>y varies directly as x and inversely as the square of z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400" dirty="0"/>
              </a:p>
              <a:p>
                <a:pPr lvl="1"/>
                <a:r>
                  <a:rPr lang="en-US" sz="1800" dirty="0"/>
                  <a:t>The applications are manifold</a:t>
                </a:r>
              </a:p>
              <a:p>
                <a:pPr lvl="2"/>
                <a:r>
                  <a:rPr lang="en-US" sz="1600" dirty="0"/>
                  <a:t>Example: inverse square law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26FB5-EAE0-4580-88FB-EBBB0B5A1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956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91DC-34AC-4F20-BFC8-366222CA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CB8A-02BB-4D78-834F-3B6B3A37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Q of water emptied by a pipe varies directly as the square the of the diameter d. A pipe 5 in. in diameter will empty 225 gal of water over a fixed time period. If we assume the same kind of flow, how many gallons of water are emptied in the same amount of time by a pipe that is 9 in. in diameter? </a:t>
            </a:r>
          </a:p>
        </p:txBody>
      </p:sp>
    </p:spTree>
    <p:extLst>
      <p:ext uri="{BB962C8B-B14F-4D97-AF65-F5344CB8AC3E}">
        <p14:creationId xmlns:p14="http://schemas.microsoft.com/office/powerpoint/2010/main" val="354618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3FF0-32C7-49AD-9F85-1196DC03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378D4A-27EC-4236-8554-04EA939C9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54" y="1420135"/>
            <a:ext cx="5967117" cy="48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6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9AAA-FBBF-49F5-90F7-EE9757E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8355EA-DFAD-4A58-BC64-D6F3DAC69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752" y="1930400"/>
            <a:ext cx="6827306" cy="40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7292-8690-43E1-9512-C7582463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 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775F11-1AC6-4CC3-8BE4-55BAF42DD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43" y="1580614"/>
            <a:ext cx="5781624" cy="4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BE4EE-723E-41EF-A4A3-CC762BB0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Inverse Variation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D1AD10-FF57-447D-9147-C4930F1D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Variation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40E039-0403-4920-B3D4-C2409135B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ratio</a:t>
            </a:r>
            <a:r>
              <a:rPr lang="en-US" dirty="0"/>
              <a:t> of two variables is a constant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ratio of feet to inches</a:t>
            </a:r>
          </a:p>
          <a:p>
            <a:pPr lvl="1"/>
            <a:r>
              <a:rPr lang="en-US" dirty="0"/>
              <a:t>Scale on a map</a:t>
            </a:r>
          </a:p>
          <a:p>
            <a:pPr lvl="1"/>
            <a:r>
              <a:rPr lang="en-US" dirty="0"/>
              <a:t>How many cookies I can make with how much dough I have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EEC3E9-B8EB-48FC-828C-004BEDA9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 Variation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93B5A9-55A4-448D-A612-E7810B575F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product</a:t>
            </a:r>
            <a:r>
              <a:rPr lang="en-US" dirty="0"/>
              <a:t> of two variables is constant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Pulley system</a:t>
            </a:r>
          </a:p>
          <a:p>
            <a:pPr lvl="1"/>
            <a:r>
              <a:rPr lang="en-US" dirty="0"/>
              <a:t>Gears</a:t>
            </a:r>
          </a:p>
          <a:p>
            <a:pPr lvl="1"/>
            <a:r>
              <a:rPr lang="en-US" dirty="0"/>
              <a:t>Lever arms</a:t>
            </a:r>
          </a:p>
          <a:p>
            <a:pPr lvl="1"/>
            <a:r>
              <a:rPr lang="en-US" dirty="0"/>
              <a:t>Window washing time for number of people</a:t>
            </a:r>
          </a:p>
        </p:txBody>
      </p:sp>
    </p:spTree>
    <p:extLst>
      <p:ext uri="{BB962C8B-B14F-4D97-AF65-F5344CB8AC3E}">
        <p14:creationId xmlns:p14="http://schemas.microsoft.com/office/powerpoint/2010/main" val="318803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FBB24-9311-4683-968D-C09300CA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0FF033-D1DB-44C8-9931-A66D1E694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Direct variation is a ratio. </a:t>
                </a:r>
              </a:p>
              <a:p>
                <a:r>
                  <a:rPr lang="en-US" dirty="0"/>
                  <a:t>Direct variation is a linear relationship. </a:t>
                </a:r>
              </a:p>
              <a:p>
                <a:r>
                  <a:rPr lang="en-US" dirty="0"/>
                  <a:t>Direct variation: </a:t>
                </a:r>
              </a:p>
              <a:p>
                <a:pPr lvl="1"/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0FF033-D1DB-44C8-9931-A66D1E694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5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39772-B196-4339-90BE-3E3D5EC2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Big picture items of direct and inverse variation.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project: Radiation Project</a:t>
            </a:r>
          </a:p>
        </p:txBody>
      </p:sp>
    </p:spTree>
    <p:extLst>
      <p:ext uri="{BB962C8B-B14F-4D97-AF65-F5344CB8AC3E}">
        <p14:creationId xmlns:p14="http://schemas.microsoft.com/office/powerpoint/2010/main" val="64798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FBB24-9311-4683-968D-C09300CA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0FF033-D1DB-44C8-9931-A66D1E694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Direct variation is a ratio. </a:t>
                </a:r>
              </a:p>
              <a:p>
                <a:r>
                  <a:rPr lang="en-US" dirty="0"/>
                  <a:t>Direct variation is a linear relationship. </a:t>
                </a:r>
              </a:p>
              <a:p>
                <a:r>
                  <a:rPr lang="en-US" dirty="0"/>
                  <a:t>Direct variation: </a:t>
                </a:r>
              </a:p>
              <a:p>
                <a:pPr lvl="1"/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Inverse variation is NOT a ratio, it is a product. </a:t>
                </a:r>
              </a:p>
              <a:p>
                <a:r>
                  <a:rPr lang="en-US" dirty="0"/>
                  <a:t>Inverse variation is a reciprocal relationship (not linear). </a:t>
                </a:r>
              </a:p>
              <a:p>
                <a:r>
                  <a:rPr lang="en-US" dirty="0"/>
                  <a:t>Inverse variation: </a:t>
                </a:r>
              </a:p>
              <a:p>
                <a:pPr lvl="1"/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0FF033-D1DB-44C8-9931-A66D1E694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5" t="-662"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39772-B196-4339-90BE-3E3D5EC2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Big picture items of direct and inverse variation.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4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B05B0-9385-45C7-B5E9-96A08EA9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45A10-1FC5-49E9-B2D1-0D8ADECF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Answers should be consistent. </a:t>
            </a:r>
          </a:p>
          <a:p>
            <a:pPr lvl="1"/>
            <a:r>
              <a:rPr lang="en-US" dirty="0"/>
              <a:t>Example: If you say a relationship is linear, your equation better be direct variation</a:t>
            </a:r>
          </a:p>
          <a:p>
            <a:pPr lvl="1"/>
            <a:endParaRPr lang="en-US" dirty="0"/>
          </a:p>
          <a:p>
            <a:r>
              <a:rPr lang="en-US" dirty="0"/>
              <a:t>You will not be able to look up the answers. (Don’t do that anyway for any of the projects.) </a:t>
            </a:r>
          </a:p>
          <a:p>
            <a:pPr lvl="1"/>
            <a:r>
              <a:rPr lang="en-US" dirty="0"/>
              <a:t>You will have to think, and yes I do grade on correctness. </a:t>
            </a:r>
          </a:p>
          <a:p>
            <a:pPr lvl="1"/>
            <a:endParaRPr lang="en-US" dirty="0"/>
          </a:p>
          <a:p>
            <a:r>
              <a:rPr lang="en-US" dirty="0"/>
              <a:t>You will be writing equations of variations with constants of proportionality.</a:t>
            </a:r>
          </a:p>
        </p:txBody>
      </p:sp>
    </p:spTree>
    <p:extLst>
      <p:ext uri="{BB962C8B-B14F-4D97-AF65-F5344CB8AC3E}">
        <p14:creationId xmlns:p14="http://schemas.microsoft.com/office/powerpoint/2010/main" val="12440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BE4EE-723E-41EF-A4A3-CC762BB0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Inverse Variation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D1AD10-FF57-447D-9147-C4930F1D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0E039-0403-4920-B3D4-C2409135BF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ratio</a:t>
                </a:r>
                <a:r>
                  <a:rPr lang="en-US" dirty="0"/>
                  <a:t> of two variables is a constant</a:t>
                </a:r>
              </a:p>
              <a:p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0E039-0403-4920-B3D4-C2409135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EEC3E9-B8EB-48FC-828C-004BEDA9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93B5A9-55A4-448D-A612-E7810B575FF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product</a:t>
                </a:r>
                <a:r>
                  <a:rPr lang="en-US" dirty="0"/>
                  <a:t> of two variables is constant</a:t>
                </a:r>
              </a:p>
              <a:p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93B5A9-55A4-448D-A612-E7810B575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7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BE4EE-723E-41EF-A4A3-CC762BB0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Inverse Variation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D1AD10-FF57-447D-9147-C4930F1D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0E039-0403-4920-B3D4-C2409135BF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ratio</a:t>
                </a:r>
                <a:r>
                  <a:rPr lang="en-US" dirty="0"/>
                  <a:t> of two variables is a constant</a:t>
                </a:r>
              </a:p>
              <a:p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0E039-0403-4920-B3D4-C2409135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EEC3E9-B8EB-48FC-828C-004BEDA9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93B5A9-55A4-448D-A612-E7810B575FF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product</a:t>
                </a:r>
                <a:r>
                  <a:rPr lang="en-US" dirty="0"/>
                  <a:t> of two variables is constant</a:t>
                </a:r>
              </a:p>
              <a:p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93B5A9-55A4-448D-A612-E7810B575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4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BE4EE-723E-41EF-A4A3-CC762BB0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Inverse Variation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D1AD10-FF57-447D-9147-C4930F1D4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0E039-0403-4920-B3D4-C2409135BF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ratio</a:t>
                </a:r>
                <a:r>
                  <a:rPr lang="en-US" dirty="0"/>
                  <a:t> of two variables is a constant</a:t>
                </a:r>
              </a:p>
              <a:p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A40E039-0403-4920-B3D4-C2409135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EEC3E9-B8EB-48FC-828C-004BEDA99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93B5A9-55A4-448D-A612-E7810B575FF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product</a:t>
                </a:r>
                <a:r>
                  <a:rPr lang="en-US" dirty="0"/>
                  <a:t> of two variables is constant</a:t>
                </a:r>
              </a:p>
              <a:p>
                <a:r>
                  <a:rPr lang="en-US" dirty="0"/>
                  <a:t>Our book: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Other books: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893B5A9-55A4-448D-A612-E7810B575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37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077A98C-75CE-413D-8F85-1349C51A236C}"/>
              </a:ext>
            </a:extLst>
          </p:cNvPr>
          <p:cNvGrpSpPr/>
          <p:nvPr/>
        </p:nvGrpSpPr>
        <p:grpSpPr>
          <a:xfrm>
            <a:off x="3157747" y="4389303"/>
            <a:ext cx="1542553" cy="1431954"/>
            <a:chOff x="3157747" y="4377783"/>
            <a:chExt cx="1542553" cy="14319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147364-B1CA-4530-9C9F-C657489B6A09}"/>
                </a:ext>
              </a:extLst>
            </p:cNvPr>
            <p:cNvSpPr txBox="1"/>
            <p:nvPr/>
          </p:nvSpPr>
          <p:spPr>
            <a:xfrm rot="20373185">
              <a:off x="3157747" y="4609408"/>
              <a:ext cx="15425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What would this look like if we graphed it?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F9E48D-61D4-4735-9669-206355724C38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3705308" y="4377783"/>
              <a:ext cx="14055" cy="26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D8405A-D38B-4771-8566-7A01CAD97D72}"/>
              </a:ext>
            </a:extLst>
          </p:cNvPr>
          <p:cNvGrpSpPr/>
          <p:nvPr/>
        </p:nvGrpSpPr>
        <p:grpSpPr>
          <a:xfrm>
            <a:off x="7652768" y="4428788"/>
            <a:ext cx="1542553" cy="1431954"/>
            <a:chOff x="3157747" y="4377783"/>
            <a:chExt cx="1542553" cy="14319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71716D-42BA-41E8-AB38-26EE134C6457}"/>
                </a:ext>
              </a:extLst>
            </p:cNvPr>
            <p:cNvSpPr txBox="1"/>
            <p:nvPr/>
          </p:nvSpPr>
          <p:spPr>
            <a:xfrm rot="20373185">
              <a:off x="3157747" y="4609408"/>
              <a:ext cx="15425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What would this look like if we graphed it?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64A1C79-3DD7-47AF-9F2B-38BFE4B30CAA}"/>
                </a:ext>
              </a:extLst>
            </p:cNvPr>
            <p:cNvCxnSpPr>
              <a:stCxn id="18" idx="0"/>
            </p:cNvCxnSpPr>
            <p:nvPr/>
          </p:nvCxnSpPr>
          <p:spPr>
            <a:xfrm flipH="1" flipV="1">
              <a:off x="3705308" y="4377783"/>
              <a:ext cx="14055" cy="26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7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C07-8212-47A8-9CD1-553A3AD4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vs Inverse Variation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43D24-F0C6-4426-A55C-B611B7638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D68202-C4BC-48E2-B300-71D73F8AB9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D68202-C4BC-48E2-B300-71D73F8AB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9F360-D613-4399-82AE-380BA1B17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07F970-0101-4E76-9D26-9965E754BA3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F07F970-0101-4E76-9D26-9965E754B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70C60-8ADD-405D-B7DC-6900DFF9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9" y="3162432"/>
            <a:ext cx="2978303" cy="2730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0E10E-8CE5-49DE-89D7-1A8CCF7A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162432"/>
            <a:ext cx="29783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3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C177F0-1FD2-4C00-8E9F-2A67B88A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Variation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7CCE981-72B8-44CC-A6D7-1E7A1FDF20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of direct variation: hydraulic press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radius </a:t>
                </a:r>
                <a:r>
                  <a:rPr lang="en-US" i="1" dirty="0"/>
                  <a:t>squared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Important: This is a </a:t>
                </a:r>
                <a:r>
                  <a:rPr lang="en-US" b="1" dirty="0"/>
                  <a:t>ratio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7CCE981-72B8-44CC-A6D7-1E7A1FDF2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32A80E-0D86-4D89-89B7-0411B4F5AE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Taken from lumenlearning.com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FA107-D2CC-452A-9E05-B855D178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39" y="2595970"/>
            <a:ext cx="3347571" cy="31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C177F0-1FD2-4C00-8E9F-2A67B88A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Variation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7CCE981-72B8-44CC-A6D7-1E7A1FDF20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of direct variation: hydraulic press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7CCE981-72B8-44CC-A6D7-1E7A1FDF2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32A80E-0D86-4D89-89B7-0411B4F5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6828" y="2160589"/>
            <a:ext cx="5319422" cy="3880773"/>
          </a:xfrm>
        </p:spPr>
        <p:txBody>
          <a:bodyPr>
            <a:normAutofit/>
          </a:bodyPr>
          <a:lstStyle/>
          <a:p>
            <a:r>
              <a:rPr lang="en-US" sz="2000" dirty="0"/>
              <a:t>A force of 8,100 </a:t>
            </a:r>
            <a:r>
              <a:rPr lang="en-US" sz="2000" dirty="0" err="1"/>
              <a:t>lb</a:t>
            </a:r>
            <a:r>
              <a:rPr lang="en-US" sz="2000" dirty="0"/>
              <a:t> is exerted by a piston of radius 30 in of a hydraulic press. What force was applied to its piston of radius 3 in? </a:t>
            </a:r>
          </a:p>
        </p:txBody>
      </p:sp>
    </p:spTree>
    <p:extLst>
      <p:ext uri="{BB962C8B-B14F-4D97-AF65-F5344CB8AC3E}">
        <p14:creationId xmlns:p14="http://schemas.microsoft.com/office/powerpoint/2010/main" val="3084583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11bf85a6-9d80-4c78-b554-17e9bf8e9317" xsi:nil="true"/>
    <LMS_Mappings xmlns="11bf85a6-9d80-4c78-b554-17e9bf8e9317" xsi:nil="true"/>
    <IsNotebookLocked xmlns="11bf85a6-9d80-4c78-b554-17e9bf8e9317" xsi:nil="true"/>
    <Math_Settings xmlns="11bf85a6-9d80-4c78-b554-17e9bf8e9317" xsi:nil="true"/>
    <Distribution_Groups xmlns="11bf85a6-9d80-4c78-b554-17e9bf8e9317" xsi:nil="true"/>
    <TeamsChannelId xmlns="11bf85a6-9d80-4c78-b554-17e9bf8e9317" xsi:nil="true"/>
    <Owner xmlns="11bf85a6-9d80-4c78-b554-17e9bf8e9317">
      <UserInfo>
        <DisplayName/>
        <AccountId xsi:nil="true"/>
        <AccountType/>
      </UserInfo>
    </Owner>
    <Students xmlns="11bf85a6-9d80-4c78-b554-17e9bf8e9317">
      <UserInfo>
        <DisplayName/>
        <AccountId xsi:nil="true"/>
        <AccountType/>
      </UserInfo>
    </Students>
    <Is_Collaboration_Space_Locked xmlns="11bf85a6-9d80-4c78-b554-17e9bf8e9317" xsi:nil="true"/>
    <Templates xmlns="11bf85a6-9d80-4c78-b554-17e9bf8e9317" xsi:nil="true"/>
    <NotebookType xmlns="11bf85a6-9d80-4c78-b554-17e9bf8e9317" xsi:nil="true"/>
    <Student_Groups xmlns="11bf85a6-9d80-4c78-b554-17e9bf8e9317">
      <UserInfo>
        <DisplayName/>
        <AccountId xsi:nil="true"/>
        <AccountType/>
      </UserInfo>
    </Student_Groups>
    <Invited_Teachers xmlns="11bf85a6-9d80-4c78-b554-17e9bf8e9317" xsi:nil="true"/>
    <Invited_Students xmlns="11bf85a6-9d80-4c78-b554-17e9bf8e9317" xsi:nil="true"/>
    <Teams_Channel_Section_Location xmlns="11bf85a6-9d80-4c78-b554-17e9bf8e9317" xsi:nil="true"/>
    <Self_Registration_Enabled xmlns="11bf85a6-9d80-4c78-b554-17e9bf8e9317" xsi:nil="true"/>
    <Has_Teacher_Only_SectionGroup xmlns="11bf85a6-9d80-4c78-b554-17e9bf8e9317" xsi:nil="true"/>
    <CultureName xmlns="11bf85a6-9d80-4c78-b554-17e9bf8e9317" xsi:nil="true"/>
    <DefaultSectionNames xmlns="11bf85a6-9d80-4c78-b554-17e9bf8e9317" xsi:nil="true"/>
    <FolderType xmlns="11bf85a6-9d80-4c78-b554-17e9bf8e9317" xsi:nil="true"/>
    <Teachers xmlns="11bf85a6-9d80-4c78-b554-17e9bf8e9317">
      <UserInfo>
        <DisplayName/>
        <AccountId xsi:nil="true"/>
        <AccountType/>
      </UserInfo>
    </Teach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DB37C2634F4EAF95758C48342723" ma:contentTypeVersion="34" ma:contentTypeDescription="Create a new document." ma:contentTypeScope="" ma:versionID="0f4ace7cf5e51e4708d1a83e56ff0feb">
  <xsd:schema xmlns:xsd="http://www.w3.org/2001/XMLSchema" xmlns:xs="http://www.w3.org/2001/XMLSchema" xmlns:p="http://schemas.microsoft.com/office/2006/metadata/properties" xmlns:ns3="11bf85a6-9d80-4c78-b554-17e9bf8e9317" xmlns:ns4="e358c266-ff51-4007-a421-8f8918fde7e6" targetNamespace="http://schemas.microsoft.com/office/2006/metadata/properties" ma:root="true" ma:fieldsID="f03707798e6cd65f877fcfdfc15fa6cb" ns3:_="" ns4:_="">
    <xsd:import namespace="11bf85a6-9d80-4c78-b554-17e9bf8e9317"/>
    <xsd:import namespace="e358c266-ff51-4007-a421-8f8918fde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Teams_Channel_Section_Loca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f85a6-9d80-4c78-b554-17e9bf8e9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8c266-ff51-4007-a421-8f8918fde7e6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4FC95D-1B31-429C-9F0E-65C7C384025F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e358c266-ff51-4007-a421-8f8918fde7e6"/>
    <ds:schemaRef ds:uri="http://schemas.microsoft.com/office/2006/documentManagement/types"/>
    <ds:schemaRef ds:uri="http://purl.org/dc/dcmitype/"/>
    <ds:schemaRef ds:uri="11bf85a6-9d80-4c78-b554-17e9bf8e9317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F3F858C-9325-447E-A9F8-4D365078CB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bf85a6-9d80-4c78-b554-17e9bf8e9317"/>
    <ds:schemaRef ds:uri="e358c266-ff51-4007-a421-8f8918fde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BAB674-4D61-4ADA-8EE4-F1EA1EEF0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1870</TotalTime>
  <Words>1568</Words>
  <Application>Microsoft Office PowerPoint</Application>
  <PresentationFormat>Widescreen</PresentationFormat>
  <Paragraphs>182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Trebuchet MS</vt:lpstr>
      <vt:lpstr>Wingdings 3</vt:lpstr>
      <vt:lpstr>Facet</vt:lpstr>
      <vt:lpstr>Direct and Inverse Variation:  </vt:lpstr>
      <vt:lpstr>Direct vs Inverse Variation</vt:lpstr>
      <vt:lpstr>Direct vs Inverse Variation</vt:lpstr>
      <vt:lpstr>Direct vs Inverse Variation</vt:lpstr>
      <vt:lpstr>Direct vs Inverse Variation</vt:lpstr>
      <vt:lpstr>Direct vs Inverse Variation</vt:lpstr>
      <vt:lpstr>Direct vs Inverse Variation</vt:lpstr>
      <vt:lpstr>Direct Variation </vt:lpstr>
      <vt:lpstr>Direct Variation </vt:lpstr>
      <vt:lpstr>Inverse Variation </vt:lpstr>
      <vt:lpstr>Inverse Variation </vt:lpstr>
      <vt:lpstr>Inverse Variation </vt:lpstr>
      <vt:lpstr>Inverse Variation </vt:lpstr>
      <vt:lpstr>Inverse Variation </vt:lpstr>
      <vt:lpstr>Inverse Variation </vt:lpstr>
      <vt:lpstr>Inverse Variation </vt:lpstr>
      <vt:lpstr>Inverse Variation:  </vt:lpstr>
      <vt:lpstr>Direct and Inverse variation with a constant of proportionality</vt:lpstr>
      <vt:lpstr>Direct and Inverse variation with a constant of variation</vt:lpstr>
      <vt:lpstr>Direct and Inverse variation with a constant of variation</vt:lpstr>
      <vt:lpstr>Direct and Inverse variation with a constant of variation</vt:lpstr>
      <vt:lpstr>Direct and Inverse variation with a constant of variation</vt:lpstr>
      <vt:lpstr>Direct and Inverse variation with a constant of variation</vt:lpstr>
      <vt:lpstr>Variation problems with a constant of proportionality (aka constant of variation, aka “k”)</vt:lpstr>
      <vt:lpstr>Variation problems with a constant of proportionality (aka constant of variation, aka “k”)</vt:lpstr>
      <vt:lpstr>Joint variation</vt:lpstr>
      <vt:lpstr>Variation with k</vt:lpstr>
      <vt:lpstr>Variation with k</vt:lpstr>
      <vt:lpstr>Variation with k</vt:lpstr>
      <vt:lpstr>Takeaways</vt:lpstr>
      <vt:lpstr>Takeaways</vt:lpstr>
      <vt:lpstr>Radiation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and Inverse Variation:  Sections 7.3 and 7.4</dc:title>
  <dc:creator>Megan Ossiander-Gobeille</dc:creator>
  <cp:lastModifiedBy>Megan Ossiander-Gobeille</cp:lastModifiedBy>
  <cp:revision>9</cp:revision>
  <dcterms:created xsi:type="dcterms:W3CDTF">2020-10-05T06:19:43Z</dcterms:created>
  <dcterms:modified xsi:type="dcterms:W3CDTF">2022-02-13T02:53:04Z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0x01010052C6DB37C2634F4EAF95758C48342723</vt:lpwstr>
  </property>
</Properties>
</file>