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70" r:id="rId7"/>
    <p:sldId id="269" r:id="rId8"/>
    <p:sldId id="258" r:id="rId9"/>
    <p:sldId id="266" r:id="rId10"/>
    <p:sldId id="267" r:id="rId11"/>
    <p:sldId id="259" r:id="rId12"/>
    <p:sldId id="260" r:id="rId13"/>
    <p:sldId id="261" r:id="rId14"/>
    <p:sldId id="262" r:id="rId15"/>
    <p:sldId id="263" r:id="rId16"/>
    <p:sldId id="264" r:id="rId17"/>
    <p:sldId id="265"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an Ossiander-Gobeille" userId="bded5a6f-388d-4b98-8821-38a31ce0d106" providerId="ADAL" clId="{C18177CE-B352-4A3D-9C5C-A1FD1FD7FE8D}"/>
  </pc:docChgLst>
  <pc:docChgLst>
    <pc:chgData name="Megan Ossiander-Gobeille" userId="bded5a6f-388d-4b98-8821-38a31ce0d106" providerId="ADAL" clId="{49FC674D-0508-4D7E-95B3-8918A211BD4D}"/>
  </pc:docChgLst>
  <pc:docChgLst>
    <pc:chgData name="Megan Ossiander-Gobeille" userId="bded5a6f-388d-4b98-8821-38a31ce0d106" providerId="ADAL" clId="{7B270A9C-38A3-48E2-A72D-9DDDDD89AEB4}"/>
    <pc:docChg chg="addSld modSld">
      <pc:chgData name="Megan Ossiander-Gobeille" userId="bded5a6f-388d-4b98-8821-38a31ce0d106" providerId="ADAL" clId="{7B270A9C-38A3-48E2-A72D-9DDDDD89AEB4}" dt="2022-02-07T00:29:21.322" v="36" actId="20577"/>
      <pc:docMkLst>
        <pc:docMk/>
      </pc:docMkLst>
      <pc:sldChg chg="modSp add">
        <pc:chgData name="Megan Ossiander-Gobeille" userId="bded5a6f-388d-4b98-8821-38a31ce0d106" providerId="ADAL" clId="{7B270A9C-38A3-48E2-A72D-9DDDDD89AEB4}" dt="2022-02-02T05:12:21.549" v="15" actId="20577"/>
        <pc:sldMkLst>
          <pc:docMk/>
          <pc:sldMk cId="2996866740" sldId="269"/>
        </pc:sldMkLst>
        <pc:spChg chg="mod">
          <ac:chgData name="Megan Ossiander-Gobeille" userId="bded5a6f-388d-4b98-8821-38a31ce0d106" providerId="ADAL" clId="{7B270A9C-38A3-48E2-A72D-9DDDDD89AEB4}" dt="2022-02-02T05:12:21.549" v="15" actId="20577"/>
          <ac:spMkLst>
            <pc:docMk/>
            <pc:sldMk cId="2996866740" sldId="269"/>
            <ac:spMk id="2" creationId="{BD5D8255-4458-4820-81B4-DFE1BA05D1E9}"/>
          </ac:spMkLst>
        </pc:spChg>
        <pc:spChg chg="mod">
          <ac:chgData name="Megan Ossiander-Gobeille" userId="bded5a6f-388d-4b98-8821-38a31ce0d106" providerId="ADAL" clId="{7B270A9C-38A3-48E2-A72D-9DDDDD89AEB4}" dt="2022-02-02T05:12:17.917" v="1"/>
          <ac:spMkLst>
            <pc:docMk/>
            <pc:sldMk cId="2996866740" sldId="269"/>
            <ac:spMk id="3" creationId="{5733C5E4-6368-459F-A89C-BE7C80105198}"/>
          </ac:spMkLst>
        </pc:spChg>
      </pc:sldChg>
      <pc:sldChg chg="addSp delSp modSp add">
        <pc:chgData name="Megan Ossiander-Gobeille" userId="bded5a6f-388d-4b98-8821-38a31ce0d106" providerId="ADAL" clId="{7B270A9C-38A3-48E2-A72D-9DDDDD89AEB4}" dt="2022-02-07T00:29:21.322" v="36" actId="20577"/>
        <pc:sldMkLst>
          <pc:docMk/>
          <pc:sldMk cId="1864780822" sldId="270"/>
        </pc:sldMkLst>
        <pc:spChg chg="mod">
          <ac:chgData name="Megan Ossiander-Gobeille" userId="bded5a6f-388d-4b98-8821-38a31ce0d106" providerId="ADAL" clId="{7B270A9C-38A3-48E2-A72D-9DDDDD89AEB4}" dt="2022-02-07T00:29:21.322" v="36" actId="20577"/>
          <ac:spMkLst>
            <pc:docMk/>
            <pc:sldMk cId="1864780822" sldId="270"/>
            <ac:spMk id="2" creationId="{01110B02-8603-4F20-ABD3-C67A005A1717}"/>
          </ac:spMkLst>
        </pc:spChg>
        <pc:spChg chg="del">
          <ac:chgData name="Megan Ossiander-Gobeille" userId="bded5a6f-388d-4b98-8821-38a31ce0d106" providerId="ADAL" clId="{7B270A9C-38A3-48E2-A72D-9DDDDD89AEB4}" dt="2022-02-07T00:29:14.879" v="17"/>
          <ac:spMkLst>
            <pc:docMk/>
            <pc:sldMk cId="1864780822" sldId="270"/>
            <ac:spMk id="3" creationId="{E1B949C7-DBE7-40A8-884B-111A1DE44B0D}"/>
          </ac:spMkLst>
        </pc:spChg>
        <pc:spChg chg="add">
          <ac:chgData name="Megan Ossiander-Gobeille" userId="bded5a6f-388d-4b98-8821-38a31ce0d106" providerId="ADAL" clId="{7B270A9C-38A3-48E2-A72D-9DDDDD89AEB4}" dt="2022-02-07T00:29:14.879" v="17"/>
          <ac:spMkLst>
            <pc:docMk/>
            <pc:sldMk cId="1864780822" sldId="270"/>
            <ac:spMk id="4" creationId="{993D8F1B-D992-42F1-9F03-4A9EBD178F2E}"/>
          </ac:spMkLst>
        </pc:spChg>
      </pc:sldChg>
    </pc:docChg>
  </pc:docChgLst>
  <pc:docChgLst>
    <pc:chgData name="Megan Ossiander-Gobeille" userId="bded5a6f-388d-4b98-8821-38a31ce0d106" providerId="ADAL" clId="{054D27AE-9890-4E7F-8EE8-3F5212AA43F9}"/>
  </pc:docChgLst>
</pc:chgInfo>
</file>

<file path=ppt/ink/ink1.xml><?xml version="1.0" encoding="utf-8"?>
<inkml:ink xmlns:inkml="http://www.w3.org/2003/InkML">
  <inkml:definitions>
    <inkml:context xml:id="ctx0">
      <inkml:inkSource xml:id="inkSrc0">
        <inkml:traceFormat>
          <inkml:channel name="X" type="integer" max="25920" units="cm"/>
          <inkml:channel name="Y" type="integer" max="17280" units="cm"/>
          <inkml:channel name="F" type="integer" max="4095" units="dev"/>
          <inkml:channel name="T" type="integer" max="2.14748E9" units="dev"/>
        </inkml:traceFormat>
        <inkml:channelProperties>
          <inkml:channelProperty channel="X" name="resolution" value="1000" units="1/cm"/>
          <inkml:channelProperty channel="Y" name="resolution" value="1000" units="1/cm"/>
          <inkml:channelProperty channel="F" name="resolution" value="0" units="1/dev"/>
          <inkml:channelProperty channel="T" name="resolution" value="1" units="1/dev"/>
        </inkml:channelProperties>
      </inkml:inkSource>
      <inkml:timestamp xml:id="ts0" timeString="2021-09-30T19:01:35.753"/>
    </inkml:context>
    <inkml:brush xml:id="br0">
      <inkml:brushProperty name="width" value="0.05292" units="cm"/>
      <inkml:brushProperty name="height" value="0.05292" units="cm"/>
      <inkml:brushProperty name="color" value="#002060"/>
    </inkml:brush>
  </inkml:definitions>
  <inkml:trace contextRef="#ctx0" brushRef="#br0">22667 13373 912 0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5A309-F7B8-4E69-B35B-3BB5F84F1FA8}"/>
              </a:ext>
            </a:extLst>
          </p:cNvPr>
          <p:cNvSpPr>
            <a:spLocks noGrp="1"/>
          </p:cNvSpPr>
          <p:nvPr>
            <p:ph type="ctrTitle"/>
          </p:nvPr>
        </p:nvSpPr>
        <p:spPr/>
        <p:txBody>
          <a:bodyPr/>
          <a:lstStyle/>
          <a:p>
            <a:r>
              <a:rPr lang="en-US" dirty="0"/>
              <a:t>Medical Ratios</a:t>
            </a:r>
          </a:p>
        </p:txBody>
      </p:sp>
      <p:sp>
        <p:nvSpPr>
          <p:cNvPr id="3" name="Subtitle 2">
            <a:extLst>
              <a:ext uri="{FF2B5EF4-FFF2-40B4-BE49-F238E27FC236}">
                <a16:creationId xmlns:a16="http://schemas.microsoft.com/office/drawing/2014/main" id="{3586A6FB-F20D-4FA0-8E12-717B4C7777E2}"/>
              </a:ext>
            </a:extLst>
          </p:cNvPr>
          <p:cNvSpPr>
            <a:spLocks noGrp="1"/>
          </p:cNvSpPr>
          <p:nvPr>
            <p:ph type="subTitle" idx="1"/>
          </p:nvPr>
        </p:nvSpPr>
        <p:spPr/>
        <p:txBody>
          <a:bodyPr>
            <a:normAutofit lnSpcReduction="10000"/>
          </a:bodyPr>
          <a:lstStyle/>
          <a:p>
            <a:r>
              <a:rPr lang="en-US" dirty="0"/>
              <a:t>MATH A104</a:t>
            </a:r>
          </a:p>
          <a:p>
            <a:r>
              <a:rPr lang="en-US" dirty="0"/>
              <a:t>Megan Gobeille</a:t>
            </a:r>
          </a:p>
          <a:p>
            <a:r>
              <a:rPr lang="en-US" dirty="0"/>
              <a:t>UAA</a:t>
            </a:r>
          </a:p>
        </p:txBody>
      </p:sp>
    </p:spTree>
    <p:extLst>
      <p:ext uri="{BB962C8B-B14F-4D97-AF65-F5344CB8AC3E}">
        <p14:creationId xmlns:p14="http://schemas.microsoft.com/office/powerpoint/2010/main" val="290284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A2AF-F788-4CEE-ABB3-5E8BB0688DCB}"/>
              </a:ext>
            </a:extLst>
          </p:cNvPr>
          <p:cNvSpPr>
            <a:spLocks noGrp="1"/>
          </p:cNvSpPr>
          <p:nvPr>
            <p:ph type="title"/>
          </p:nvPr>
        </p:nvSpPr>
        <p:spPr/>
        <p:txBody>
          <a:bodyPr/>
          <a:lstStyle/>
          <a:p>
            <a:r>
              <a:rPr lang="en-US" dirty="0"/>
              <a:t>Dilution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C5E422-8468-4EA1-ACB1-2A9E0CF06B6D}"/>
                  </a:ext>
                </a:extLst>
              </p:cNvPr>
              <p:cNvSpPr>
                <a:spLocks noGrp="1"/>
              </p:cNvSpPr>
              <p:nvPr>
                <p:ph idx="1"/>
              </p:nvPr>
            </p:nvSpPr>
            <p:spPr/>
            <p:txBody>
              <a:bodyPr/>
              <a:lstStyle/>
              <a:p>
                <a:r>
                  <a:rPr lang="en-US" dirty="0"/>
                  <a:t>Dilution factors = percent concentration without the percent</a:t>
                </a:r>
              </a:p>
              <a:p>
                <a:pPr lvl="1"/>
                <a:r>
                  <a:rPr lang="en-US" dirty="0"/>
                  <a:t>Leave as a ratio</a:t>
                </a:r>
              </a:p>
              <a:p>
                <a:pPr lvl="1"/>
                <a:endParaRPr lang="en-US" dirty="0"/>
              </a:p>
              <a:p>
                <a:pPr lvl="1"/>
                <a:r>
                  <a:rPr lang="en-US" dirty="0"/>
                  <a:t>Dilution factor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oMath>
                </a14:m>
                <a:r>
                  <a:rPr lang="en-US" dirty="0"/>
                  <a:t> means the solution is… </a:t>
                </a:r>
                <a:r>
                  <a:rPr lang="en-US" dirty="0">
                    <a:solidFill>
                      <a:srgbClr val="FF0000"/>
                    </a:solidFill>
                  </a:rPr>
                  <a:t>1</a:t>
                </a:r>
                <a:r>
                  <a:rPr lang="en-US" dirty="0">
                    <a:solidFill>
                      <a:schemeClr val="tx1"/>
                    </a:solidFill>
                  </a:rPr>
                  <a:t> part sample and </a:t>
                </a:r>
                <a:r>
                  <a:rPr lang="en-US" dirty="0">
                    <a:solidFill>
                      <a:srgbClr val="FF0000"/>
                    </a:solidFill>
                  </a:rPr>
                  <a:t>9 </a:t>
                </a:r>
                <a:r>
                  <a:rPr lang="en-US" dirty="0">
                    <a:solidFill>
                      <a:schemeClr val="tx1"/>
                    </a:solidFill>
                  </a:rPr>
                  <a:t>part diluent</a:t>
                </a:r>
              </a:p>
              <a:p>
                <a:pPr lvl="1"/>
                <a:endParaRPr lang="en-US" dirty="0">
                  <a:solidFill>
                    <a:schemeClr val="tx1"/>
                  </a:solidFill>
                </a:endParaRPr>
              </a:p>
              <a:p>
                <a:pPr lvl="1"/>
                <a:r>
                  <a:rPr lang="en-US" dirty="0">
                    <a:solidFill>
                      <a:schemeClr val="tx1"/>
                    </a:solidFill>
                  </a:rPr>
                  <a:t>What is the dilution factor if you add 0.7 mL of medicine to 6.3 mL of diluent?</a:t>
                </a:r>
              </a:p>
              <a:p>
                <a:pPr lvl="2"/>
                <a14:m>
                  <m:oMath xmlns:m="http://schemas.openxmlformats.org/officeDocument/2006/math">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0.7</m:t>
                        </m:r>
                      </m:num>
                      <m:den>
                        <m:r>
                          <a:rPr lang="en-US" b="0" i="1" smtClean="0">
                            <a:solidFill>
                              <a:schemeClr val="tx1"/>
                            </a:solidFill>
                            <a:latin typeface="Cambria Math" panose="02040503050406030204" pitchFamily="18" charset="0"/>
                          </a:rPr>
                          <m:t>0.7+6.3</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0.7</m:t>
                        </m:r>
                      </m:num>
                      <m:den>
                        <m:r>
                          <a:rPr lang="en-US" b="0" i="1" smtClean="0">
                            <a:solidFill>
                              <a:schemeClr val="tx1"/>
                            </a:solidFill>
                            <a:latin typeface="Cambria Math" panose="02040503050406030204" pitchFamily="18" charset="0"/>
                          </a:rPr>
                          <m:t>7</m:t>
                        </m:r>
                      </m:den>
                    </m:f>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r>
                          <a:rPr lang="en-US" b="0" i="1" smtClean="0">
                            <a:solidFill>
                              <a:schemeClr val="tx1"/>
                            </a:solidFill>
                            <a:latin typeface="Cambria Math" panose="02040503050406030204" pitchFamily="18" charset="0"/>
                          </a:rPr>
                          <m:t>1</m:t>
                        </m:r>
                      </m:num>
                      <m:den>
                        <m:r>
                          <a:rPr lang="en-US" b="0" i="1" smtClean="0">
                            <a:solidFill>
                              <a:schemeClr val="tx1"/>
                            </a:solidFill>
                            <a:latin typeface="Cambria Math" panose="02040503050406030204" pitchFamily="18" charset="0"/>
                          </a:rPr>
                          <m:t>10</m:t>
                        </m:r>
                      </m:den>
                    </m:f>
                  </m:oMath>
                </a14:m>
                <a:endParaRPr lang="en-US" dirty="0">
                  <a:solidFill>
                    <a:schemeClr val="tx1"/>
                  </a:solidFill>
                </a:endParaRPr>
              </a:p>
              <a:p>
                <a:pPr lvl="1"/>
                <a:r>
                  <a:rPr lang="en-US" dirty="0">
                    <a:solidFill>
                      <a:schemeClr val="tx1"/>
                    </a:solidFill>
                  </a:rPr>
                  <a:t>How much diluent do you add to 0.7 mL of medicine to achieve a </a:t>
                </a:r>
                <a14:m>
                  <m:oMath xmlns:m="http://schemas.openxmlformats.org/officeDocument/2006/math">
                    <m:f>
                      <m:fPr>
                        <m:ctrlPr>
                          <a:rPr lang="en-US" i="1" dirty="0" smtClean="0">
                            <a:solidFill>
                              <a:schemeClr val="tx1"/>
                            </a:solidFill>
                            <a:latin typeface="Cambria Math" panose="02040503050406030204" pitchFamily="18" charset="0"/>
                          </a:rPr>
                        </m:ctrlPr>
                      </m:fPr>
                      <m:num>
                        <m:r>
                          <a:rPr lang="en-US" i="1" dirty="0" smtClean="0">
                            <a:solidFill>
                              <a:schemeClr val="tx1"/>
                            </a:solidFill>
                            <a:latin typeface="Cambria Math" panose="02040503050406030204" pitchFamily="18" charset="0"/>
                          </a:rPr>
                          <m:t>1</m:t>
                        </m:r>
                      </m:num>
                      <m:den>
                        <m:r>
                          <a:rPr lang="en-US" i="1" dirty="0" smtClean="0">
                            <a:solidFill>
                              <a:schemeClr val="tx1"/>
                            </a:solidFill>
                            <a:latin typeface="Cambria Math" panose="02040503050406030204" pitchFamily="18" charset="0"/>
                          </a:rPr>
                          <m:t>10</m:t>
                        </m:r>
                      </m:den>
                    </m:f>
                  </m:oMath>
                </a14:m>
                <a:r>
                  <a:rPr lang="en-US" dirty="0">
                    <a:solidFill>
                      <a:schemeClr val="tx1"/>
                    </a:solidFill>
                  </a:rPr>
                  <a:t> dilution factor?  </a:t>
                </a:r>
                <a:endParaRPr lang="en-US" dirty="0"/>
              </a:p>
            </p:txBody>
          </p:sp>
        </mc:Choice>
        <mc:Fallback xmlns="">
          <p:sp>
            <p:nvSpPr>
              <p:cNvPr id="3" name="Content Placeholder 2">
                <a:extLst>
                  <a:ext uri="{FF2B5EF4-FFF2-40B4-BE49-F238E27FC236}">
                    <a16:creationId xmlns:a16="http://schemas.microsoft.com/office/drawing/2014/main" id="{1EC5E422-8468-4EA1-ACB1-2A9E0CF06B6D}"/>
                  </a:ext>
                </a:extLst>
              </p:cNvPr>
              <p:cNvSpPr>
                <a:spLocks noGrp="1" noRot="1" noChangeAspect="1" noMove="1" noResize="1" noEditPoints="1" noAdjustHandles="1" noChangeArrowheads="1" noChangeShapeType="1" noTextEdit="1"/>
              </p:cNvSpPr>
              <p:nvPr>
                <p:ph idx="1"/>
              </p:nvPr>
            </p:nvSpPr>
            <p:spPr>
              <a:blipFill>
                <a:blip r:embed="rId2"/>
                <a:stretch>
                  <a:fillRect l="-142" t="-942" r="-1631"/>
                </a:stretch>
              </a:blipFill>
            </p:spPr>
            <p:txBody>
              <a:bodyPr/>
              <a:lstStyle/>
              <a:p>
                <a:r>
                  <a:rPr lang="en-US">
                    <a:noFill/>
                  </a:rPr>
                  <a:t> </a:t>
                </a:r>
              </a:p>
            </p:txBody>
          </p:sp>
        </mc:Fallback>
      </mc:AlternateContent>
    </p:spTree>
    <p:extLst>
      <p:ext uri="{BB962C8B-B14F-4D97-AF65-F5344CB8AC3E}">
        <p14:creationId xmlns:p14="http://schemas.microsoft.com/office/powerpoint/2010/main" val="418492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EDAAE-D705-44A2-A4C3-9241F07B3BE8}"/>
              </a:ext>
            </a:extLst>
          </p:cNvPr>
          <p:cNvSpPr>
            <a:spLocks noGrp="1"/>
          </p:cNvSpPr>
          <p:nvPr>
            <p:ph type="title"/>
          </p:nvPr>
        </p:nvSpPr>
        <p:spPr/>
        <p:txBody>
          <a:bodyPr/>
          <a:lstStyle/>
          <a:p>
            <a:r>
              <a:rPr lang="en-US" dirty="0"/>
              <a:t>Dilution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D3C92F-C9CA-4697-8C77-B2BAD027CA1E}"/>
                  </a:ext>
                </a:extLst>
              </p:cNvPr>
              <p:cNvSpPr>
                <a:spLocks noGrp="1"/>
              </p:cNvSpPr>
              <p:nvPr>
                <p:ph idx="1"/>
              </p:nvPr>
            </p:nvSpPr>
            <p:spPr/>
            <p:txBody>
              <a:bodyPr>
                <a:normAutofit fontScale="92500"/>
              </a:bodyPr>
              <a:lstStyle/>
              <a:p>
                <a:r>
                  <a:rPr lang="en-US" dirty="0"/>
                  <a:t>Applications of dilution factors:</a:t>
                </a:r>
              </a:p>
              <a:p>
                <a:pPr lvl="1"/>
                <a:r>
                  <a:rPr lang="en-US" dirty="0"/>
                  <a:t>Mixing medicine to achieve different concentrations</a:t>
                </a:r>
              </a:p>
              <a:p>
                <a:pPr lvl="1"/>
                <a:r>
                  <a:rPr lang="en-US" dirty="0"/>
                  <a:t>Analyzing samples</a:t>
                </a:r>
              </a:p>
              <a:p>
                <a:pPr lvl="1"/>
                <a:endParaRPr lang="en-US" dirty="0"/>
              </a:p>
              <a:p>
                <a:r>
                  <a:rPr lang="en-US" dirty="0"/>
                  <a:t>A sample of a suspected high blood glucose value was obtained. According to the manufacturer of the instrument used to read blood glucose values, the highest glucose result which can be obtained on this particular instrument is 500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𝑑𝐿</m:t>
                        </m:r>
                      </m:den>
                    </m:f>
                  </m:oMath>
                </a14:m>
                <a:r>
                  <a:rPr lang="en-US" dirty="0"/>
                  <a:t>. Sure enough, when the sample was run, the machine gave an error message. </a:t>
                </a:r>
              </a:p>
              <a:p>
                <a:pPr marL="400050" lvl="1" indent="0">
                  <a:buNone/>
                </a:pPr>
                <a:r>
                  <a:rPr lang="en-US" dirty="0"/>
                  <a:t>The sample must be diluted. The serum was diluted to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oMath>
                </a14:m>
                <a:r>
                  <a:rPr lang="en-US" dirty="0"/>
                  <a:t> (or 1:10) and retested. The result is 70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𝑑𝐿</m:t>
                        </m:r>
                      </m:den>
                    </m:f>
                    <m:r>
                      <a:rPr lang="en-US" b="0" i="1" smtClean="0">
                        <a:latin typeface="Cambria Math" panose="02040503050406030204" pitchFamily="18" charset="0"/>
                      </a:rPr>
                      <m:t>.</m:t>
                    </m:r>
                  </m:oMath>
                </a14:m>
                <a:r>
                  <a:rPr lang="en-US" dirty="0"/>
                  <a:t> </a:t>
                </a:r>
              </a:p>
              <a:p>
                <a:pPr marL="400050" lvl="1" indent="0">
                  <a:buNone/>
                </a:pPr>
                <a:r>
                  <a:rPr lang="en-US" dirty="0"/>
                  <a:t>What is the blood glucose value of the original sample? </a:t>
                </a:r>
              </a:p>
            </p:txBody>
          </p:sp>
        </mc:Choice>
        <mc:Fallback xmlns="">
          <p:sp>
            <p:nvSpPr>
              <p:cNvPr id="3" name="Content Placeholder 2">
                <a:extLst>
                  <a:ext uri="{FF2B5EF4-FFF2-40B4-BE49-F238E27FC236}">
                    <a16:creationId xmlns:a16="http://schemas.microsoft.com/office/drawing/2014/main" id="{A0D3C92F-C9CA-4697-8C77-B2BAD027CA1E}"/>
                  </a:ext>
                </a:extLst>
              </p:cNvPr>
              <p:cNvSpPr>
                <a:spLocks noGrp="1" noRot="1" noChangeAspect="1" noMove="1" noResize="1" noEditPoints="1" noAdjustHandles="1" noChangeArrowheads="1" noChangeShapeType="1" noTextEdit="1"/>
              </p:cNvSpPr>
              <p:nvPr>
                <p:ph idx="1"/>
              </p:nvPr>
            </p:nvSpPr>
            <p:spPr>
              <a:blipFill>
                <a:blip r:embed="rId2"/>
                <a:stretch>
                  <a:fillRect l="-71" t="-471"/>
                </a:stretch>
              </a:blipFill>
            </p:spPr>
            <p:txBody>
              <a:bodyPr/>
              <a:lstStyle/>
              <a:p>
                <a:r>
                  <a:rPr lang="en-US">
                    <a:noFill/>
                  </a:rPr>
                  <a:t> </a:t>
                </a:r>
              </a:p>
            </p:txBody>
          </p:sp>
        </mc:Fallback>
      </mc:AlternateContent>
    </p:spTree>
    <p:extLst>
      <p:ext uri="{BB962C8B-B14F-4D97-AF65-F5344CB8AC3E}">
        <p14:creationId xmlns:p14="http://schemas.microsoft.com/office/powerpoint/2010/main" val="3484235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FD09D-C67C-4334-A62F-924C48580DFD}"/>
              </a:ext>
            </a:extLst>
          </p:cNvPr>
          <p:cNvSpPr>
            <a:spLocks noGrp="1"/>
          </p:cNvSpPr>
          <p:nvPr>
            <p:ph type="title"/>
          </p:nvPr>
        </p:nvSpPr>
        <p:spPr/>
        <p:txBody>
          <a:bodyPr/>
          <a:lstStyle/>
          <a:p>
            <a:r>
              <a:rPr lang="en-US" dirty="0"/>
              <a:t>Serial Dilution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55DE84-F0C7-4BD1-971A-D7A615C61372}"/>
                  </a:ext>
                </a:extLst>
              </p:cNvPr>
              <p:cNvSpPr>
                <a:spLocks noGrp="1"/>
              </p:cNvSpPr>
              <p:nvPr>
                <p:ph idx="1"/>
              </p:nvPr>
            </p:nvSpPr>
            <p:spPr/>
            <p:txBody>
              <a:bodyPr/>
              <a:lstStyle/>
              <a:p>
                <a:r>
                  <a:rPr lang="en-US" dirty="0"/>
                  <a:t>What do you think would happen if we diluted something to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oMath>
                </a14:m>
                <a:r>
                  <a:rPr lang="en-US" dirty="0"/>
                  <a:t>, then diluted THAT by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dilution factor? </a:t>
                </a:r>
              </a:p>
              <a:p>
                <a:pPr lvl="1"/>
                <a:r>
                  <a:rPr lang="en-US" dirty="0"/>
                  <a:t>Would we add? </a:t>
                </a:r>
              </a:p>
              <a:p>
                <a:pPr lvl="1"/>
                <a:r>
                  <a:rPr lang="en-US" dirty="0"/>
                  <a:t>Would we multiply?</a:t>
                </a:r>
              </a:p>
              <a:p>
                <a:pPr lvl="1"/>
                <a:r>
                  <a:rPr lang="en-US" dirty="0"/>
                  <a:t>Would we do something else entirely? </a:t>
                </a:r>
              </a:p>
            </p:txBody>
          </p:sp>
        </mc:Choice>
        <mc:Fallback xmlns="">
          <p:sp>
            <p:nvSpPr>
              <p:cNvPr id="3" name="Content Placeholder 2">
                <a:extLst>
                  <a:ext uri="{FF2B5EF4-FFF2-40B4-BE49-F238E27FC236}">
                    <a16:creationId xmlns:a16="http://schemas.microsoft.com/office/drawing/2014/main" id="{9C55DE84-F0C7-4BD1-971A-D7A615C61372}"/>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en-US">
                    <a:noFill/>
                  </a:rPr>
                  <a:t> </a:t>
                </a:r>
              </a:p>
            </p:txBody>
          </p:sp>
        </mc:Fallback>
      </mc:AlternateContent>
    </p:spTree>
    <p:extLst>
      <p:ext uri="{BB962C8B-B14F-4D97-AF65-F5344CB8AC3E}">
        <p14:creationId xmlns:p14="http://schemas.microsoft.com/office/powerpoint/2010/main" val="192516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4759-2A8F-4CD9-90CA-C4C39520782F}"/>
              </a:ext>
            </a:extLst>
          </p:cNvPr>
          <p:cNvSpPr>
            <a:spLocks noGrp="1"/>
          </p:cNvSpPr>
          <p:nvPr>
            <p:ph type="title"/>
          </p:nvPr>
        </p:nvSpPr>
        <p:spPr/>
        <p:txBody>
          <a:bodyPr/>
          <a:lstStyle/>
          <a:p>
            <a:r>
              <a:rPr lang="en-US" dirty="0"/>
              <a:t>Serial Dilution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D72F10-2A90-4077-AEF4-39B45D956C8A}"/>
                  </a:ext>
                </a:extLst>
              </p:cNvPr>
              <p:cNvSpPr>
                <a:spLocks noGrp="1"/>
              </p:cNvSpPr>
              <p:nvPr>
                <p:ph idx="1"/>
              </p:nvPr>
            </p:nvSpPr>
            <p:spPr/>
            <p:txBody>
              <a:bodyPr/>
              <a:lstStyle/>
              <a:p>
                <a:r>
                  <a:rPr lang="en-US" dirty="0"/>
                  <a:t>When diluting a dilution, </a:t>
                </a:r>
                <a:r>
                  <a:rPr lang="en-US" b="1" i="1" u="sng" dirty="0"/>
                  <a:t>multiply</a:t>
                </a:r>
                <a:r>
                  <a:rPr lang="en-US" dirty="0"/>
                  <a:t> the dilution factors. </a:t>
                </a:r>
              </a:p>
              <a:p>
                <a:r>
                  <a:rPr lang="en-US" dirty="0"/>
                  <a:t>Easier example: </a:t>
                </a:r>
              </a:p>
              <a:p>
                <a:pPr lvl="1"/>
                <a:r>
                  <a:rPr lang="en-US" dirty="0"/>
                  <a:t>If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r>
                  <a:rPr lang="en-US" dirty="0"/>
                  <a:t> dilution of a stock solution is made, then a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 </m:t>
                    </m:r>
                  </m:oMath>
                </a14:m>
                <a:r>
                  <a:rPr lang="en-US" dirty="0"/>
                  <a:t>dilution of </a:t>
                </a:r>
                <a:r>
                  <a:rPr lang="en-US" u="sng" dirty="0"/>
                  <a:t>that</a:t>
                </a:r>
                <a:r>
                  <a:rPr lang="en-US" dirty="0"/>
                  <a:t> is made, what is the final dilution factor?</a:t>
                </a:r>
              </a:p>
            </p:txBody>
          </p:sp>
        </mc:Choice>
        <mc:Fallback xmlns="">
          <p:sp>
            <p:nvSpPr>
              <p:cNvPr id="3" name="Content Placeholder 2">
                <a:extLst>
                  <a:ext uri="{FF2B5EF4-FFF2-40B4-BE49-F238E27FC236}">
                    <a16:creationId xmlns:a16="http://schemas.microsoft.com/office/drawing/2014/main" id="{F3D72F10-2A90-4077-AEF4-39B45D956C8A}"/>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239796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9CDE-FB6B-446A-9BEA-B62BC0552759}"/>
              </a:ext>
            </a:extLst>
          </p:cNvPr>
          <p:cNvSpPr>
            <a:spLocks noGrp="1"/>
          </p:cNvSpPr>
          <p:nvPr>
            <p:ph type="title"/>
          </p:nvPr>
        </p:nvSpPr>
        <p:spPr/>
        <p:txBody>
          <a:bodyPr/>
          <a:lstStyle/>
          <a:p>
            <a:r>
              <a:rPr lang="en-US" dirty="0"/>
              <a:t>Serial dilution</a:t>
            </a:r>
          </a:p>
        </p:txBody>
      </p:sp>
      <p:sp>
        <p:nvSpPr>
          <p:cNvPr id="3" name="Content Placeholder 2">
            <a:extLst>
              <a:ext uri="{FF2B5EF4-FFF2-40B4-BE49-F238E27FC236}">
                <a16:creationId xmlns:a16="http://schemas.microsoft.com/office/drawing/2014/main" id="{37F33A88-4834-4E66-88BF-19F59D974494}"/>
              </a:ext>
            </a:extLst>
          </p:cNvPr>
          <p:cNvSpPr>
            <a:spLocks noGrp="1"/>
          </p:cNvSpPr>
          <p:nvPr>
            <p:ph idx="1"/>
          </p:nvPr>
        </p:nvSpPr>
        <p:spPr/>
        <p:txBody>
          <a:bodyPr/>
          <a:lstStyle/>
          <a:p>
            <a:r>
              <a:rPr lang="en-US" dirty="0"/>
              <a:t>Harder example: </a:t>
            </a:r>
          </a:p>
          <a:p>
            <a:pPr lvl="1"/>
            <a:r>
              <a:rPr lang="en-US" dirty="0"/>
              <a:t>In one beaker, 0.2 mL of medicine is added to 3.8 mL of diluent. From that beaker, we pull 0.2 mL of solution and put it in a second beaker with 4.8 mL of diluent. After mixing that, we pull 0.2 mL of solution from the second beaker and place it in a third beaker with 1.8 mL of diluent. What is the dilution factor in beaker 3?</a:t>
            </a:r>
          </a:p>
        </p:txBody>
      </p:sp>
      <mc:AlternateContent xmlns:mc="http://schemas.openxmlformats.org/markup-compatibility/2006" xmlns:p14="http://schemas.microsoft.com/office/powerpoint/2010/main">
        <mc:Choice Requires="p14">
          <p:contentPart p14:bwMode="auto" r:id="rId2">
            <p14:nvContentPartPr>
              <p14:cNvPr id="12" name="Ink 11">
                <a:extLst>
                  <a:ext uri="{FF2B5EF4-FFF2-40B4-BE49-F238E27FC236}">
                    <a16:creationId xmlns:a16="http://schemas.microsoft.com/office/drawing/2014/main" id="{E029DDD5-D2AD-44CB-B421-6DCCBBD7EFB6}"/>
                  </a:ext>
                </a:extLst>
              </p14:cNvPr>
              <p14:cNvContentPartPr/>
              <p14:nvPr/>
            </p14:nvContentPartPr>
            <p14:xfrm>
              <a:off x="8160120" y="4814280"/>
              <a:ext cx="360" cy="360"/>
            </p14:xfrm>
          </p:contentPart>
        </mc:Choice>
        <mc:Fallback xmlns="">
          <p:pic>
            <p:nvPicPr>
              <p:cNvPr id="12" name="Ink 11">
                <a:extLst>
                  <a:ext uri="{FF2B5EF4-FFF2-40B4-BE49-F238E27FC236}">
                    <a16:creationId xmlns:a16="http://schemas.microsoft.com/office/drawing/2014/main" id="{E029DDD5-D2AD-44CB-B421-6DCCBBD7EFB6}"/>
                  </a:ext>
                </a:extLst>
              </p:cNvPr>
              <p:cNvPicPr/>
              <p:nvPr/>
            </p:nvPicPr>
            <p:blipFill>
              <a:blip r:embed="rId3"/>
              <a:stretch>
                <a:fillRect/>
              </a:stretch>
            </p:blipFill>
            <p:spPr>
              <a:xfrm>
                <a:off x="8150760" y="4804920"/>
                <a:ext cx="19080" cy="19080"/>
              </a:xfrm>
              <a:prstGeom prst="rect">
                <a:avLst/>
              </a:prstGeom>
            </p:spPr>
          </p:pic>
        </mc:Fallback>
      </mc:AlternateContent>
    </p:spTree>
    <p:extLst>
      <p:ext uri="{BB962C8B-B14F-4D97-AF65-F5344CB8AC3E}">
        <p14:creationId xmlns:p14="http://schemas.microsoft.com/office/powerpoint/2010/main" val="323894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9AA2-A1BA-4F0B-B77E-88844B4F6C3F}"/>
              </a:ext>
            </a:extLst>
          </p:cNvPr>
          <p:cNvSpPr>
            <a:spLocks noGrp="1"/>
          </p:cNvSpPr>
          <p:nvPr>
            <p:ph type="title"/>
          </p:nvPr>
        </p:nvSpPr>
        <p:spPr/>
        <p:txBody>
          <a:bodyPr/>
          <a:lstStyle/>
          <a:p>
            <a:r>
              <a:rPr lang="en-US" dirty="0"/>
              <a:t>Desired volume at desired concentration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99DB9E-0221-4AF4-A2D7-212143D3C8CB}"/>
                  </a:ext>
                </a:extLst>
              </p:cNvPr>
              <p:cNvSpPr>
                <a:spLocks noGrp="1"/>
              </p:cNvSpPr>
              <p:nvPr>
                <p:ph idx="1"/>
              </p:nvPr>
            </p:nvSpPr>
            <p:spPr>
              <a:xfrm>
                <a:off x="677334" y="2160589"/>
                <a:ext cx="8466666" cy="3880773"/>
              </a:xfrm>
            </p:spPr>
            <p:txBody>
              <a:bodyPr/>
              <a:lstStyle/>
              <a:p>
                <a:r>
                  <a:rPr lang="en-US" dirty="0"/>
                  <a:t>We want 20.0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𝑑𝐿</m:t>
                        </m:r>
                      </m:den>
                    </m:f>
                  </m:oMath>
                </a14:m>
                <a:r>
                  <a:rPr lang="en-US" dirty="0"/>
                  <a:t> of a creatinine solution (don’t ask me why). To prepare 50.0 mL of this working standard, how many mL of the stock standard (with a concentration of 2.5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𝑚𝑔</m:t>
                        </m:r>
                      </m:num>
                      <m:den>
                        <m:r>
                          <a:rPr lang="en-US" b="0" i="1" smtClean="0">
                            <a:latin typeface="Cambria Math" panose="02040503050406030204" pitchFamily="18" charset="0"/>
                          </a:rPr>
                          <m:t>𝑚𝐿</m:t>
                        </m:r>
                      </m:den>
                    </m:f>
                    <m:r>
                      <a:rPr lang="en-US" b="0" i="0" smtClean="0">
                        <a:latin typeface="Cambria Math" panose="02040503050406030204" pitchFamily="18" charset="0"/>
                      </a:rPr>
                      <m:t> </m:t>
                    </m:r>
                  </m:oMath>
                </a14:m>
                <a:r>
                  <a:rPr lang="en-US" dirty="0"/>
                  <a:t>) creatinine is needed? </a:t>
                </a:r>
                <a:r>
                  <a:rPr lang="en-US" sz="1050" i="1" dirty="0"/>
                  <a:t>Hint: look at your units!</a:t>
                </a:r>
                <a:endParaRPr lang="en-US" dirty="0"/>
              </a:p>
            </p:txBody>
          </p:sp>
        </mc:Choice>
        <mc:Fallback xmlns="">
          <p:sp>
            <p:nvSpPr>
              <p:cNvPr id="3" name="Content Placeholder 2">
                <a:extLst>
                  <a:ext uri="{FF2B5EF4-FFF2-40B4-BE49-F238E27FC236}">
                    <a16:creationId xmlns:a16="http://schemas.microsoft.com/office/drawing/2014/main" id="{2999DB9E-0221-4AF4-A2D7-212143D3C8CB}"/>
                  </a:ext>
                </a:extLst>
              </p:cNvPr>
              <p:cNvSpPr>
                <a:spLocks noGrp="1" noRot="1" noChangeAspect="1" noMove="1" noResize="1" noEditPoints="1" noAdjustHandles="1" noChangeArrowheads="1" noChangeShapeType="1" noTextEdit="1"/>
              </p:cNvSpPr>
              <p:nvPr>
                <p:ph idx="1"/>
              </p:nvPr>
            </p:nvSpPr>
            <p:spPr>
              <a:xfrm>
                <a:off x="677334" y="2160589"/>
                <a:ext cx="8466666" cy="3880773"/>
              </a:xfrm>
              <a:blipFill>
                <a:blip r:embed="rId2"/>
                <a:stretch>
                  <a:fillRect l="-144" t="-157"/>
                </a:stretch>
              </a:blipFill>
            </p:spPr>
            <p:txBody>
              <a:bodyPr/>
              <a:lstStyle/>
              <a:p>
                <a:r>
                  <a:rPr lang="en-US">
                    <a:noFill/>
                  </a:rPr>
                  <a:t> </a:t>
                </a:r>
              </a:p>
            </p:txBody>
          </p:sp>
        </mc:Fallback>
      </mc:AlternateContent>
    </p:spTree>
    <p:extLst>
      <p:ext uri="{BB962C8B-B14F-4D97-AF65-F5344CB8AC3E}">
        <p14:creationId xmlns:p14="http://schemas.microsoft.com/office/powerpoint/2010/main" val="98345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631A-8CBA-4B12-98ED-EC28A0CCEBDA}"/>
              </a:ext>
            </a:extLst>
          </p:cNvPr>
          <p:cNvSpPr>
            <a:spLocks noGrp="1"/>
          </p:cNvSpPr>
          <p:nvPr>
            <p:ph type="title"/>
          </p:nvPr>
        </p:nvSpPr>
        <p:spPr/>
        <p:txBody>
          <a:bodyPr/>
          <a:lstStyle/>
          <a:p>
            <a:r>
              <a:rPr lang="en-US" dirty="0"/>
              <a:t>Medical ratios</a:t>
            </a:r>
          </a:p>
        </p:txBody>
      </p:sp>
      <p:sp>
        <p:nvSpPr>
          <p:cNvPr id="3" name="Content Placeholder 2">
            <a:extLst>
              <a:ext uri="{FF2B5EF4-FFF2-40B4-BE49-F238E27FC236}">
                <a16:creationId xmlns:a16="http://schemas.microsoft.com/office/drawing/2014/main" id="{094982E6-88B2-43C6-80D6-9B33D62FC266}"/>
              </a:ext>
            </a:extLst>
          </p:cNvPr>
          <p:cNvSpPr>
            <a:spLocks noGrp="1"/>
          </p:cNvSpPr>
          <p:nvPr>
            <p:ph idx="1"/>
          </p:nvPr>
        </p:nvSpPr>
        <p:spPr/>
        <p:txBody>
          <a:bodyPr/>
          <a:lstStyle/>
          <a:p>
            <a:r>
              <a:rPr lang="en-US" dirty="0"/>
              <a:t>Amoxicillin is an antibiotic obtainable in a liquid suspension form, part medication and part water, and is frequently used to treat infections in infants. One formulation of the drug contains 125 mg of amoxicillin per 5 mL of liquid. A pediatrician orders 150 mg per day for a 4-month-old child with an ear infection. How much of the amoxicillin suspension would the parent need to administer to the infant in order to achieve the recommended daily dose?</a:t>
            </a:r>
          </a:p>
        </p:txBody>
      </p:sp>
    </p:spTree>
    <p:extLst>
      <p:ext uri="{BB962C8B-B14F-4D97-AF65-F5344CB8AC3E}">
        <p14:creationId xmlns:p14="http://schemas.microsoft.com/office/powerpoint/2010/main" val="265977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0B02-8603-4F20-ABD3-C67A005A1717}"/>
              </a:ext>
            </a:extLst>
          </p:cNvPr>
          <p:cNvSpPr>
            <a:spLocks noGrp="1"/>
          </p:cNvSpPr>
          <p:nvPr>
            <p:ph type="title"/>
          </p:nvPr>
        </p:nvSpPr>
        <p:spPr/>
        <p:txBody>
          <a:bodyPr/>
          <a:lstStyle/>
          <a:p>
            <a:r>
              <a:rPr lang="en-US" dirty="0"/>
              <a:t>Medical proportions</a:t>
            </a:r>
          </a:p>
        </p:txBody>
      </p:sp>
      <p:sp>
        <p:nvSpPr>
          <p:cNvPr id="4" name="Content Placeholder 2">
            <a:extLst>
              <a:ext uri="{FF2B5EF4-FFF2-40B4-BE49-F238E27FC236}">
                <a16:creationId xmlns:a16="http://schemas.microsoft.com/office/drawing/2014/main" id="{993D8F1B-D992-42F1-9F03-4A9EBD178F2E}"/>
              </a:ext>
            </a:extLst>
          </p:cNvPr>
          <p:cNvSpPr>
            <a:spLocks noGrp="1"/>
          </p:cNvSpPr>
          <p:nvPr>
            <p:ph idx="1"/>
          </p:nvPr>
        </p:nvSpPr>
        <p:spPr>
          <a:xfrm>
            <a:off x="677863" y="2160588"/>
            <a:ext cx="8596312" cy="3881437"/>
          </a:xfrm>
        </p:spPr>
        <p:txBody>
          <a:bodyPr/>
          <a:lstStyle/>
          <a:p>
            <a:r>
              <a:rPr lang="en-US" dirty="0"/>
              <a:t>A 5% dextrose solution (D5W) contains 5 g of pure dextrose per 100 mL of solution. A doctor orders 500 mL of D5W IV for a patient. How much dextrose does the patient receive from that IV? </a:t>
            </a:r>
          </a:p>
        </p:txBody>
      </p:sp>
    </p:spTree>
    <p:extLst>
      <p:ext uri="{BB962C8B-B14F-4D97-AF65-F5344CB8AC3E}">
        <p14:creationId xmlns:p14="http://schemas.microsoft.com/office/powerpoint/2010/main" val="186478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8255-4458-4820-81B4-DFE1BA05D1E9}"/>
              </a:ext>
            </a:extLst>
          </p:cNvPr>
          <p:cNvSpPr>
            <a:spLocks noGrp="1"/>
          </p:cNvSpPr>
          <p:nvPr>
            <p:ph type="title"/>
          </p:nvPr>
        </p:nvSpPr>
        <p:spPr/>
        <p:txBody>
          <a:bodyPr/>
          <a:lstStyle/>
          <a:p>
            <a:r>
              <a:rPr lang="en-US" dirty="0"/>
              <a:t>Medical Ratios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733C5E4-6368-459F-A89C-BE7C80105198}"/>
                  </a:ext>
                </a:extLst>
              </p:cNvPr>
              <p:cNvSpPr>
                <a:spLocks noGrp="1"/>
              </p:cNvSpPr>
              <p:nvPr>
                <p:ph idx="1"/>
              </p:nvPr>
            </p:nvSpPr>
            <p:spPr/>
            <p:txBody>
              <a:bodyPr/>
              <a:lstStyle/>
              <a:p>
                <a:r>
                  <a:rPr lang="en-US" dirty="0"/>
                  <a:t>Give 1500 mL of saline solution IV with a drop factor of 10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𝑑𝑟𝑜𝑝𝑠</m:t>
                        </m:r>
                      </m:num>
                      <m:den>
                        <m:r>
                          <a:rPr lang="en-US" i="1">
                            <a:latin typeface="Cambria Math" panose="02040503050406030204" pitchFamily="18" charset="0"/>
                          </a:rPr>
                          <m:t>𝑚𝐿</m:t>
                        </m:r>
                      </m:den>
                    </m:f>
                  </m:oMath>
                </a14:m>
                <a:r>
                  <a:rPr lang="en-US" dirty="0"/>
                  <a:t> as a rate of  50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𝑑𝑟𝑜𝑝𝑠</m:t>
                        </m:r>
                      </m:num>
                      <m:den>
                        <m:r>
                          <a:rPr lang="en-US" i="1">
                            <a:latin typeface="Cambria Math" panose="02040503050406030204" pitchFamily="18" charset="0"/>
                          </a:rPr>
                          <m:t>𝑚𝑖𝑛</m:t>
                        </m:r>
                      </m:den>
                    </m:f>
                  </m:oMath>
                </a14:m>
                <a:r>
                  <a:rPr lang="en-US" dirty="0"/>
                  <a:t> to an adult patient. Find out how long in hours the IV should be administered. </a:t>
                </a:r>
              </a:p>
              <a:p>
                <a:endParaRPr lang="en-US" dirty="0"/>
              </a:p>
            </p:txBody>
          </p:sp>
        </mc:Choice>
        <mc:Fallback xmlns="">
          <p:sp>
            <p:nvSpPr>
              <p:cNvPr id="3" name="Content Placeholder 2">
                <a:extLst>
                  <a:ext uri="{FF2B5EF4-FFF2-40B4-BE49-F238E27FC236}">
                    <a16:creationId xmlns:a16="http://schemas.microsoft.com/office/drawing/2014/main" id="{5733C5E4-6368-459F-A89C-BE7C80105198}"/>
                  </a:ext>
                </a:extLst>
              </p:cNvPr>
              <p:cNvSpPr>
                <a:spLocks noGrp="1" noRot="1" noChangeAspect="1" noMove="1" noResize="1" noEditPoints="1" noAdjustHandles="1" noChangeArrowheads="1" noChangeShapeType="1" noTextEdit="1"/>
              </p:cNvSpPr>
              <p:nvPr>
                <p:ph idx="1"/>
              </p:nvPr>
            </p:nvSpPr>
            <p:spPr>
              <a:blipFill>
                <a:blip r:embed="rId2"/>
                <a:stretch>
                  <a:fillRect l="-142"/>
                </a:stretch>
              </a:blipFill>
            </p:spPr>
            <p:txBody>
              <a:bodyPr/>
              <a:lstStyle/>
              <a:p>
                <a:r>
                  <a:rPr lang="en-US">
                    <a:noFill/>
                  </a:rPr>
                  <a:t> </a:t>
                </a:r>
              </a:p>
            </p:txBody>
          </p:sp>
        </mc:Fallback>
      </mc:AlternateContent>
    </p:spTree>
    <p:extLst>
      <p:ext uri="{BB962C8B-B14F-4D97-AF65-F5344CB8AC3E}">
        <p14:creationId xmlns:p14="http://schemas.microsoft.com/office/powerpoint/2010/main" val="299686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7D0DC-8AEF-43F0-8796-FDB1DD5A03C6}"/>
              </a:ext>
            </a:extLst>
          </p:cNvPr>
          <p:cNvSpPr>
            <a:spLocks noGrp="1"/>
          </p:cNvSpPr>
          <p:nvPr>
            <p:ph type="title"/>
          </p:nvPr>
        </p:nvSpPr>
        <p:spPr/>
        <p:txBody>
          <a:bodyPr/>
          <a:lstStyle/>
          <a:p>
            <a:r>
              <a:rPr lang="en-US" dirty="0"/>
              <a:t>Percent concentration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212F72-8B00-4512-80C2-4A446EEDD22C}"/>
                  </a:ext>
                </a:extLst>
              </p:cNvPr>
              <p:cNvSpPr>
                <a:spLocks noGrp="1"/>
              </p:cNvSpPr>
              <p:nvPr>
                <p:ph idx="1"/>
              </p:nvPr>
            </p:nvSpPr>
            <p:spPr/>
            <p:txBody>
              <a:bodyPr/>
              <a:lstStyle/>
              <a:p>
                <a14:m>
                  <m:oMath xmlns:m="http://schemas.openxmlformats.org/officeDocument/2006/math">
                    <m:r>
                      <a:rPr lang="en-US" i="1" dirty="0" smtClean="0">
                        <a:latin typeface="Cambria Math" panose="02040503050406030204" pitchFamily="18" charset="0"/>
                      </a:rPr>
                      <m:t>𝑃𝑒𝑟𝑐𝑒𝑛𝑡</m:t>
                    </m:r>
                    <m:r>
                      <a:rPr lang="en-US" i="1" dirty="0" smtClean="0">
                        <a:latin typeface="Cambria Math" panose="02040503050406030204" pitchFamily="18" charset="0"/>
                      </a:rPr>
                      <m:t> </m:t>
                    </m:r>
                    <m:r>
                      <a:rPr lang="en-US" i="1" dirty="0" smtClean="0">
                        <a:latin typeface="Cambria Math" panose="02040503050406030204" pitchFamily="18" charset="0"/>
                      </a:rPr>
                      <m:t>𝑐𝑜𝑛𝑐𝑒𝑛𝑡𝑟𝑎𝑡𝑖𝑜𝑛</m:t>
                    </m:r>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𝑚𝑎𝑠𝑠</m:t>
                        </m:r>
                        <m:r>
                          <a:rPr lang="en-US" b="0"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b="0" i="1" dirty="0" smtClean="0">
                            <a:latin typeface="Cambria Math" panose="02040503050406030204" pitchFamily="18" charset="0"/>
                          </a:rPr>
                          <m:t>𝑣𝑜𝑙𝑢𝑚𝑒</m:t>
                        </m:r>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𝑐𝑜𝑚𝑝𝑜𝑛𝑒𝑛𝑡</m:t>
                        </m:r>
                      </m:num>
                      <m:den>
                        <m:r>
                          <a:rPr lang="en-US" b="1" i="1" dirty="0" smtClean="0">
                            <a:latin typeface="Cambria Math" panose="02040503050406030204" pitchFamily="18" charset="0"/>
                          </a:rPr>
                          <m:t>𝒕𝒐𝒕𝒂𝒍</m:t>
                        </m:r>
                        <m:r>
                          <a:rPr lang="en-US" b="0" i="1" dirty="0" smtClean="0">
                            <a:latin typeface="Cambria Math" panose="02040503050406030204" pitchFamily="18" charset="0"/>
                          </a:rPr>
                          <m:t> </m:t>
                        </m:r>
                        <m:r>
                          <a:rPr lang="en-US" b="0" i="1" dirty="0" smtClean="0">
                            <a:latin typeface="Cambria Math" panose="02040503050406030204" pitchFamily="18" charset="0"/>
                          </a:rPr>
                          <m:t>𝑚𝑎𝑠𝑠</m:t>
                        </m:r>
                        <m:r>
                          <a:rPr lang="en-US" b="0"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b="0" i="1" dirty="0" smtClean="0">
                            <a:latin typeface="Cambria Math" panose="02040503050406030204" pitchFamily="18" charset="0"/>
                          </a:rPr>
                          <m:t>𝑣𝑜𝑙𝑢𝑚𝑒</m:t>
                        </m:r>
                      </m:den>
                    </m:f>
                    <m:r>
                      <a:rPr lang="en-US" b="0" i="1" dirty="0" smtClean="0">
                        <a:latin typeface="Cambria Math" panose="02040503050406030204" pitchFamily="18" charset="0"/>
                        <a:ea typeface="Cambria Math" panose="02040503050406030204" pitchFamily="18" charset="0"/>
                      </a:rPr>
                      <m:t>×100</m:t>
                    </m:r>
                    <m:r>
                      <a:rPr lang="en-US" i="1" dirty="0" smtClean="0">
                        <a:latin typeface="Cambria Math" panose="02040503050406030204" pitchFamily="18" charset="0"/>
                      </a:rPr>
                      <m:t> </m:t>
                    </m:r>
                  </m:oMath>
                </a14:m>
                <a:endParaRPr lang="en-US" dirty="0"/>
              </a:p>
              <a:p>
                <a:endParaRPr lang="en-US" dirty="0"/>
              </a:p>
              <a:p>
                <a:r>
                  <a:rPr lang="en-US" dirty="0"/>
                  <a:t>What is the percent by mass of a solution that contains 26.5 g of glucose with 473.5 g of diluent?</a:t>
                </a:r>
              </a:p>
            </p:txBody>
          </p:sp>
        </mc:Choice>
        <mc:Fallback xmlns="">
          <p:sp>
            <p:nvSpPr>
              <p:cNvPr id="3" name="Content Placeholder 2">
                <a:extLst>
                  <a:ext uri="{FF2B5EF4-FFF2-40B4-BE49-F238E27FC236}">
                    <a16:creationId xmlns:a16="http://schemas.microsoft.com/office/drawing/2014/main" id="{C7212F72-8B00-4512-80C2-4A446EEDD22C}"/>
                  </a:ext>
                </a:extLst>
              </p:cNvPr>
              <p:cNvSpPr>
                <a:spLocks noGrp="1" noRot="1" noChangeAspect="1" noMove="1" noResize="1" noEditPoints="1" noAdjustHandles="1" noChangeArrowheads="1" noChangeShapeType="1" noTextEdit="1"/>
              </p:cNvSpPr>
              <p:nvPr>
                <p:ph idx="1"/>
              </p:nvPr>
            </p:nvSpPr>
            <p:spPr>
              <a:blipFill>
                <a:blip r:embed="rId2"/>
                <a:stretch>
                  <a:fillRect l="-142" r="-355"/>
                </a:stretch>
              </a:blipFill>
            </p:spPr>
            <p:txBody>
              <a:bodyPr/>
              <a:lstStyle/>
              <a:p>
                <a:r>
                  <a:rPr lang="en-US">
                    <a:noFill/>
                  </a:rPr>
                  <a:t> </a:t>
                </a:r>
              </a:p>
            </p:txBody>
          </p:sp>
        </mc:Fallback>
      </mc:AlternateContent>
    </p:spTree>
    <p:extLst>
      <p:ext uri="{BB962C8B-B14F-4D97-AF65-F5344CB8AC3E}">
        <p14:creationId xmlns:p14="http://schemas.microsoft.com/office/powerpoint/2010/main" val="296097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4F46-499C-4D24-9234-B7CDD4D91692}"/>
              </a:ext>
            </a:extLst>
          </p:cNvPr>
          <p:cNvSpPr>
            <a:spLocks noGrp="1"/>
          </p:cNvSpPr>
          <p:nvPr>
            <p:ph type="title"/>
          </p:nvPr>
        </p:nvSpPr>
        <p:spPr/>
        <p:txBody>
          <a:bodyPr/>
          <a:lstStyle/>
          <a:p>
            <a:r>
              <a:rPr lang="en-US" dirty="0"/>
              <a:t>Percent concentration</a:t>
            </a:r>
          </a:p>
        </p:txBody>
      </p:sp>
      <p:sp>
        <p:nvSpPr>
          <p:cNvPr id="3" name="Content Placeholder 2">
            <a:extLst>
              <a:ext uri="{FF2B5EF4-FFF2-40B4-BE49-F238E27FC236}">
                <a16:creationId xmlns:a16="http://schemas.microsoft.com/office/drawing/2014/main" id="{6CEF3E07-EA5B-4441-AA1D-DE0F1F2E1640}"/>
              </a:ext>
            </a:extLst>
          </p:cNvPr>
          <p:cNvSpPr>
            <a:spLocks noGrp="1"/>
          </p:cNvSpPr>
          <p:nvPr>
            <p:ph idx="1"/>
          </p:nvPr>
        </p:nvSpPr>
        <p:spPr/>
        <p:txBody>
          <a:bodyPr/>
          <a:lstStyle/>
          <a:p>
            <a:r>
              <a:rPr lang="en-US" dirty="0"/>
              <a:t>If you mix 150 g of a 22% sugar solution with 250 g of a 16% sugar solution, what percent of the mix is sugar? </a:t>
            </a:r>
          </a:p>
          <a:p>
            <a:pPr lvl="1"/>
            <a:r>
              <a:rPr lang="en-US" dirty="0"/>
              <a:t>Game plan: </a:t>
            </a:r>
          </a:p>
        </p:txBody>
      </p:sp>
    </p:spTree>
    <p:extLst>
      <p:ext uri="{BB962C8B-B14F-4D97-AF65-F5344CB8AC3E}">
        <p14:creationId xmlns:p14="http://schemas.microsoft.com/office/powerpoint/2010/main" val="150226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44F46-499C-4D24-9234-B7CDD4D91692}"/>
              </a:ext>
            </a:extLst>
          </p:cNvPr>
          <p:cNvSpPr>
            <a:spLocks noGrp="1"/>
          </p:cNvSpPr>
          <p:nvPr>
            <p:ph type="title"/>
          </p:nvPr>
        </p:nvSpPr>
        <p:spPr/>
        <p:txBody>
          <a:bodyPr/>
          <a:lstStyle/>
          <a:p>
            <a:r>
              <a:rPr lang="en-US" dirty="0"/>
              <a:t>Percent concentration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EF3E07-EA5B-4441-AA1D-DE0F1F2E1640}"/>
                  </a:ext>
                </a:extLst>
              </p:cNvPr>
              <p:cNvSpPr>
                <a:spLocks noGrp="1"/>
              </p:cNvSpPr>
              <p:nvPr>
                <p:ph idx="1"/>
              </p:nvPr>
            </p:nvSpPr>
            <p:spPr/>
            <p:txBody>
              <a:bodyPr/>
              <a:lstStyle/>
              <a:p>
                <a:r>
                  <a:rPr lang="en-US" dirty="0"/>
                  <a:t>If you mix 150 g of a 22% sugar solution with 250 g of a 16% sugar solution, what percent of the mix is sugar? </a:t>
                </a:r>
              </a:p>
              <a:p>
                <a:pPr lvl="1"/>
                <a:r>
                  <a:rPr lang="en-US" dirty="0"/>
                  <a:t>Game plan: Can use % by mass, which is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𝑚𝑎𝑠𝑠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𝑠𝑜𝑙𝑢𝑡𝑒</m:t>
                        </m:r>
                      </m:num>
                      <m:den>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𝑠𝑜𝑙𝑢𝑡𝑖𝑜𝑛</m:t>
                        </m:r>
                      </m:den>
                    </m:f>
                    <m:r>
                      <a:rPr lang="en-US" b="0" i="1" smtClean="0">
                        <a:latin typeface="Cambria Math" panose="02040503050406030204" pitchFamily="18" charset="0"/>
                        <a:ea typeface="Cambria Math" panose="02040503050406030204" pitchFamily="18" charset="0"/>
                      </a:rPr>
                      <m:t>×100</m:t>
                    </m:r>
                  </m:oMath>
                </a14:m>
                <a:endParaRPr lang="en-US" dirty="0"/>
              </a:p>
              <a:p>
                <a:pPr lvl="2"/>
                <a:r>
                  <a:rPr lang="en-US" dirty="0"/>
                  <a:t>Find mass of sugar in 22% solution. </a:t>
                </a:r>
              </a:p>
              <a:p>
                <a:pPr lvl="2"/>
                <a:r>
                  <a:rPr lang="en-US" dirty="0"/>
                  <a:t>Find mass of sugar in 16% solution. </a:t>
                </a:r>
              </a:p>
              <a:p>
                <a:pPr lvl="2"/>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𝑡𝑤𝑜</m:t>
                        </m:r>
                        <m:r>
                          <a:rPr lang="en-US" b="0" i="1" smtClean="0">
                            <a:latin typeface="Cambria Math" panose="02040503050406030204" pitchFamily="18" charset="0"/>
                          </a:rPr>
                          <m:t> </m:t>
                        </m:r>
                        <m:r>
                          <a:rPr lang="en-US" b="0" i="1" smtClean="0">
                            <a:latin typeface="Cambria Math" panose="02040503050406030204" pitchFamily="18" charset="0"/>
                          </a:rPr>
                          <m:t>𝑠𝑢𝑔𝑎𝑟𝑠</m:t>
                        </m:r>
                      </m:num>
                      <m:den>
                        <m:r>
                          <a:rPr lang="en-US" b="0" i="1" smtClean="0">
                            <a:latin typeface="Cambria Math" panose="02040503050406030204" pitchFamily="18" charset="0"/>
                          </a:rPr>
                          <m:t>𝑡𝑜𝑡𝑎𝑙</m:t>
                        </m:r>
                        <m:r>
                          <a:rPr lang="en-US" b="0" i="1" smtClean="0">
                            <a:latin typeface="Cambria Math" panose="02040503050406030204" pitchFamily="18" charset="0"/>
                          </a:rPr>
                          <m:t> </m:t>
                        </m:r>
                        <m:r>
                          <a:rPr lang="en-US" b="0" i="1" smtClean="0">
                            <a:latin typeface="Cambria Math" panose="02040503050406030204" pitchFamily="18" charset="0"/>
                          </a:rPr>
                          <m:t>𝑚𝑎𝑠𝑠</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𝑡𝑤𝑜</m:t>
                        </m:r>
                        <m:r>
                          <a:rPr lang="en-US" b="0" i="1" smtClean="0">
                            <a:latin typeface="Cambria Math" panose="02040503050406030204" pitchFamily="18" charset="0"/>
                          </a:rPr>
                          <m:t> </m:t>
                        </m:r>
                        <m:r>
                          <a:rPr lang="en-US" b="0" i="1" smtClean="0">
                            <a:latin typeface="Cambria Math" panose="02040503050406030204" pitchFamily="18" charset="0"/>
                          </a:rPr>
                          <m:t>𝑠𝑜𝑙𝑢𝑡𝑖𝑜𝑛𝑠</m:t>
                        </m:r>
                      </m:den>
                    </m:f>
                    <m:r>
                      <a:rPr lang="en-US" b="0" i="1" smtClean="0">
                        <a:latin typeface="Cambria Math" panose="02040503050406030204" pitchFamily="18" charset="0"/>
                        <a:ea typeface="Cambria Math" panose="02040503050406030204" pitchFamily="18" charset="0"/>
                      </a:rPr>
                      <m:t>×100</m:t>
                    </m:r>
                  </m:oMath>
                </a14:m>
                <a:endParaRPr lang="en-US" dirty="0"/>
              </a:p>
            </p:txBody>
          </p:sp>
        </mc:Choice>
        <mc:Fallback xmlns="">
          <p:sp>
            <p:nvSpPr>
              <p:cNvPr id="3" name="Content Placeholder 2">
                <a:extLst>
                  <a:ext uri="{FF2B5EF4-FFF2-40B4-BE49-F238E27FC236}">
                    <a16:creationId xmlns:a16="http://schemas.microsoft.com/office/drawing/2014/main" id="{6CEF3E07-EA5B-4441-AA1D-DE0F1F2E1640}"/>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2616072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A2AF-F788-4CEE-ABB3-5E8BB0688DCB}"/>
              </a:ext>
            </a:extLst>
          </p:cNvPr>
          <p:cNvSpPr>
            <a:spLocks noGrp="1"/>
          </p:cNvSpPr>
          <p:nvPr>
            <p:ph type="title"/>
          </p:nvPr>
        </p:nvSpPr>
        <p:spPr/>
        <p:txBody>
          <a:bodyPr/>
          <a:lstStyle/>
          <a:p>
            <a:r>
              <a:rPr lang="en-US" dirty="0"/>
              <a:t>Dilution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C5E422-8468-4EA1-ACB1-2A9E0CF06B6D}"/>
                  </a:ext>
                </a:extLst>
              </p:cNvPr>
              <p:cNvSpPr>
                <a:spLocks noGrp="1"/>
              </p:cNvSpPr>
              <p:nvPr>
                <p:ph idx="1"/>
              </p:nvPr>
            </p:nvSpPr>
            <p:spPr/>
            <p:txBody>
              <a:bodyPr/>
              <a:lstStyle/>
              <a:p>
                <a:r>
                  <a:rPr lang="en-US" dirty="0"/>
                  <a:t>Dilution factors = percent concentration without the percent</a:t>
                </a:r>
              </a:p>
              <a:p>
                <a:pPr lvl="1"/>
                <a:r>
                  <a:rPr lang="en-US" dirty="0"/>
                  <a:t>Leave as a ratio</a:t>
                </a:r>
              </a:p>
              <a:p>
                <a:pPr lvl="1"/>
                <a:endParaRPr lang="en-US" dirty="0"/>
              </a:p>
              <a:p>
                <a:pPr lvl="1"/>
                <a:r>
                  <a:rPr lang="en-US" dirty="0"/>
                  <a:t>Dilution factor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oMath>
                </a14:m>
                <a:r>
                  <a:rPr lang="en-US" dirty="0"/>
                  <a:t> means the solution is…</a:t>
                </a:r>
                <a:r>
                  <a:rPr lang="en-US" dirty="0">
                    <a:solidFill>
                      <a:srgbClr val="FF0000"/>
                    </a:solidFill>
                  </a:rPr>
                  <a:t> ___</a:t>
                </a:r>
                <a:r>
                  <a:rPr lang="en-US" dirty="0">
                    <a:solidFill>
                      <a:schemeClr val="tx1"/>
                    </a:solidFill>
                  </a:rPr>
                  <a:t> part sample and </a:t>
                </a:r>
                <a:r>
                  <a:rPr lang="en-US" dirty="0">
                    <a:solidFill>
                      <a:srgbClr val="FF0000"/>
                    </a:solidFill>
                  </a:rPr>
                  <a:t>___ </a:t>
                </a:r>
                <a:r>
                  <a:rPr lang="en-US" dirty="0">
                    <a:solidFill>
                      <a:schemeClr val="tx1"/>
                    </a:solidFill>
                  </a:rPr>
                  <a:t>part diluent?</a:t>
                </a:r>
                <a:endParaRPr lang="en-US" dirty="0"/>
              </a:p>
            </p:txBody>
          </p:sp>
        </mc:Choice>
        <mc:Fallback xmlns="">
          <p:sp>
            <p:nvSpPr>
              <p:cNvPr id="3" name="Content Placeholder 2">
                <a:extLst>
                  <a:ext uri="{FF2B5EF4-FFF2-40B4-BE49-F238E27FC236}">
                    <a16:creationId xmlns:a16="http://schemas.microsoft.com/office/drawing/2014/main" id="{1EC5E422-8468-4EA1-ACB1-2A9E0CF06B6D}"/>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325885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A2AF-F788-4CEE-ABB3-5E8BB0688DCB}"/>
              </a:ext>
            </a:extLst>
          </p:cNvPr>
          <p:cNvSpPr>
            <a:spLocks noGrp="1"/>
          </p:cNvSpPr>
          <p:nvPr>
            <p:ph type="title"/>
          </p:nvPr>
        </p:nvSpPr>
        <p:spPr/>
        <p:txBody>
          <a:bodyPr/>
          <a:lstStyle/>
          <a:p>
            <a:r>
              <a:rPr lang="en-US" dirty="0"/>
              <a:t>Dilution factors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C5E422-8468-4EA1-ACB1-2A9E0CF06B6D}"/>
                  </a:ext>
                </a:extLst>
              </p:cNvPr>
              <p:cNvSpPr>
                <a:spLocks noGrp="1"/>
              </p:cNvSpPr>
              <p:nvPr>
                <p:ph idx="1"/>
              </p:nvPr>
            </p:nvSpPr>
            <p:spPr/>
            <p:txBody>
              <a:bodyPr/>
              <a:lstStyle/>
              <a:p>
                <a:r>
                  <a:rPr lang="en-US" dirty="0"/>
                  <a:t>Dilution factors = percent concentration without the percent</a:t>
                </a:r>
              </a:p>
              <a:p>
                <a:pPr lvl="1"/>
                <a:r>
                  <a:rPr lang="en-US" dirty="0"/>
                  <a:t>Leave as a ratio</a:t>
                </a:r>
              </a:p>
              <a:p>
                <a:pPr lvl="1"/>
                <a:endParaRPr lang="en-US" dirty="0"/>
              </a:p>
              <a:p>
                <a:pPr lvl="1"/>
                <a:r>
                  <a:rPr lang="en-US" dirty="0"/>
                  <a:t>Dilution factor of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10</m:t>
                        </m:r>
                      </m:den>
                    </m:f>
                  </m:oMath>
                </a14:m>
                <a:r>
                  <a:rPr lang="en-US" dirty="0"/>
                  <a:t> means the solution is… </a:t>
                </a:r>
                <a:r>
                  <a:rPr lang="en-US" dirty="0">
                    <a:solidFill>
                      <a:srgbClr val="FF0000"/>
                    </a:solidFill>
                  </a:rPr>
                  <a:t>1</a:t>
                </a:r>
                <a:r>
                  <a:rPr lang="en-US" dirty="0">
                    <a:solidFill>
                      <a:schemeClr val="tx1"/>
                    </a:solidFill>
                  </a:rPr>
                  <a:t> part sample and </a:t>
                </a:r>
                <a:r>
                  <a:rPr lang="en-US" dirty="0">
                    <a:solidFill>
                      <a:srgbClr val="FF0000"/>
                    </a:solidFill>
                  </a:rPr>
                  <a:t>9 </a:t>
                </a:r>
                <a:r>
                  <a:rPr lang="en-US" dirty="0">
                    <a:solidFill>
                      <a:schemeClr val="tx1"/>
                    </a:solidFill>
                  </a:rPr>
                  <a:t>part diluent.</a:t>
                </a:r>
              </a:p>
              <a:p>
                <a:pPr lvl="1"/>
                <a:endParaRPr lang="en-US" dirty="0">
                  <a:solidFill>
                    <a:schemeClr val="tx1"/>
                  </a:solidFill>
                </a:endParaRPr>
              </a:p>
              <a:p>
                <a:pPr lvl="1"/>
                <a:r>
                  <a:rPr lang="en-US" dirty="0">
                    <a:solidFill>
                      <a:schemeClr val="tx1"/>
                    </a:solidFill>
                  </a:rPr>
                  <a:t>What is the dilution factor if you add 0.7 mL of medicine to 6.3 mL of diluent? </a:t>
                </a:r>
                <a:endParaRPr lang="en-US" dirty="0"/>
              </a:p>
            </p:txBody>
          </p:sp>
        </mc:Choice>
        <mc:Fallback xmlns="">
          <p:sp>
            <p:nvSpPr>
              <p:cNvPr id="3" name="Content Placeholder 2">
                <a:extLst>
                  <a:ext uri="{FF2B5EF4-FFF2-40B4-BE49-F238E27FC236}">
                    <a16:creationId xmlns:a16="http://schemas.microsoft.com/office/drawing/2014/main" id="{1EC5E422-8468-4EA1-ACB1-2A9E0CF06B6D}"/>
                  </a:ext>
                </a:extLst>
              </p:cNvPr>
              <p:cNvSpPr>
                <a:spLocks noGrp="1" noRot="1" noChangeAspect="1" noMove="1" noResize="1" noEditPoints="1" noAdjustHandles="1" noChangeArrowheads="1" noChangeShapeType="1" noTextEdit="1"/>
              </p:cNvSpPr>
              <p:nvPr>
                <p:ph idx="1"/>
              </p:nvPr>
            </p:nvSpPr>
            <p:spPr>
              <a:blipFill>
                <a:blip r:embed="rId2"/>
                <a:stretch>
                  <a:fillRect l="-142" t="-942"/>
                </a:stretch>
              </a:blipFill>
            </p:spPr>
            <p:txBody>
              <a:bodyPr/>
              <a:lstStyle/>
              <a:p>
                <a:r>
                  <a:rPr lang="en-US">
                    <a:noFill/>
                  </a:rPr>
                  <a:t> </a:t>
                </a:r>
              </a:p>
            </p:txBody>
          </p:sp>
        </mc:Fallback>
      </mc:AlternateContent>
    </p:spTree>
    <p:extLst>
      <p:ext uri="{BB962C8B-B14F-4D97-AF65-F5344CB8AC3E}">
        <p14:creationId xmlns:p14="http://schemas.microsoft.com/office/powerpoint/2010/main" val="1210557059"/>
      </p:ext>
    </p:extLst>
  </p:cSld>
  <p:clrMapOvr>
    <a:masterClrMapping/>
  </p:clrMapOvr>
</p:sld>
</file>

<file path=ppt/theme/theme1.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AppVersion xmlns="11bf85a6-9d80-4c78-b554-17e9bf8e9317" xsi:nil="true"/>
    <LMS_Mappings xmlns="11bf85a6-9d80-4c78-b554-17e9bf8e9317" xsi:nil="true"/>
    <IsNotebookLocked xmlns="11bf85a6-9d80-4c78-b554-17e9bf8e9317" xsi:nil="true"/>
    <Math_Settings xmlns="11bf85a6-9d80-4c78-b554-17e9bf8e9317" xsi:nil="true"/>
    <Distribution_Groups xmlns="11bf85a6-9d80-4c78-b554-17e9bf8e9317" xsi:nil="true"/>
    <TeamsChannelId xmlns="11bf85a6-9d80-4c78-b554-17e9bf8e9317" xsi:nil="true"/>
    <Owner xmlns="11bf85a6-9d80-4c78-b554-17e9bf8e9317">
      <UserInfo>
        <DisplayName/>
        <AccountId xsi:nil="true"/>
        <AccountType/>
      </UserInfo>
    </Owner>
    <Students xmlns="11bf85a6-9d80-4c78-b554-17e9bf8e9317">
      <UserInfo>
        <DisplayName/>
        <AccountId xsi:nil="true"/>
        <AccountType/>
      </UserInfo>
    </Students>
    <Is_Collaboration_Space_Locked xmlns="11bf85a6-9d80-4c78-b554-17e9bf8e9317" xsi:nil="true"/>
    <Templates xmlns="11bf85a6-9d80-4c78-b554-17e9bf8e9317" xsi:nil="true"/>
    <NotebookType xmlns="11bf85a6-9d80-4c78-b554-17e9bf8e9317" xsi:nil="true"/>
    <Student_Groups xmlns="11bf85a6-9d80-4c78-b554-17e9bf8e9317">
      <UserInfo>
        <DisplayName/>
        <AccountId xsi:nil="true"/>
        <AccountType/>
      </UserInfo>
    </Student_Groups>
    <Invited_Teachers xmlns="11bf85a6-9d80-4c78-b554-17e9bf8e9317" xsi:nil="true"/>
    <Invited_Students xmlns="11bf85a6-9d80-4c78-b554-17e9bf8e9317" xsi:nil="true"/>
    <Teams_Channel_Section_Location xmlns="11bf85a6-9d80-4c78-b554-17e9bf8e9317" xsi:nil="true"/>
    <Self_Registration_Enabled xmlns="11bf85a6-9d80-4c78-b554-17e9bf8e9317" xsi:nil="true"/>
    <Has_Teacher_Only_SectionGroup xmlns="11bf85a6-9d80-4c78-b554-17e9bf8e9317" xsi:nil="true"/>
    <CultureName xmlns="11bf85a6-9d80-4c78-b554-17e9bf8e9317" xsi:nil="true"/>
    <DefaultSectionNames xmlns="11bf85a6-9d80-4c78-b554-17e9bf8e9317" xsi:nil="true"/>
    <FolderType xmlns="11bf85a6-9d80-4c78-b554-17e9bf8e9317" xsi:nil="true"/>
    <Teachers xmlns="11bf85a6-9d80-4c78-b554-17e9bf8e9317">
      <UserInfo>
        <DisplayName/>
        <AccountId xsi:nil="true"/>
        <AccountType/>
      </UserInfo>
    </Teach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2C6DB37C2634F4EAF95758C48342723" ma:contentTypeVersion="34" ma:contentTypeDescription="Create a new document." ma:contentTypeScope="" ma:versionID="0f4ace7cf5e51e4708d1a83e56ff0feb">
  <xsd:schema xmlns:xsd="http://www.w3.org/2001/XMLSchema" xmlns:xs="http://www.w3.org/2001/XMLSchema" xmlns:p="http://schemas.microsoft.com/office/2006/metadata/properties" xmlns:ns3="11bf85a6-9d80-4c78-b554-17e9bf8e9317" xmlns:ns4="e358c266-ff51-4007-a421-8f8918fde7e6" targetNamespace="http://schemas.microsoft.com/office/2006/metadata/properties" ma:root="true" ma:fieldsID="f03707798e6cd65f877fcfdfc15fa6cb" ns3:_="" ns4:_="">
    <xsd:import namespace="11bf85a6-9d80-4c78-b554-17e9bf8e9317"/>
    <xsd:import namespace="e358c266-ff51-4007-a421-8f8918fde7e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4:SharedWithUsers" minOccurs="0"/>
                <xsd:element ref="ns4:SharedWithDetails" minOccurs="0"/>
                <xsd:element ref="ns4:SharingHintHash" minOccurs="0"/>
                <xsd:element ref="ns3:Teams_Channel_Section_Locatio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bf85a6-9d80-4c78-b554-17e9bf8e93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NotebookType" ma:index="17" nillable="true" ma:displayName="Notebook Type" ma:internalName="NotebookType">
      <xsd:simpleType>
        <xsd:restriction base="dms:Text"/>
      </xsd:simpleType>
    </xsd:element>
    <xsd:element name="FolderType" ma:index="18" nillable="true" ma:displayName="Folder Type" ma:internalName="FolderType">
      <xsd:simpleType>
        <xsd:restriction base="dms:Text"/>
      </xsd:simpleType>
    </xsd:element>
    <xsd:element name="CultureName" ma:index="19" nillable="true" ma:displayName="Culture Name" ma:internalName="CultureName">
      <xsd:simpleType>
        <xsd:restriction base="dms:Text"/>
      </xsd:simpleType>
    </xsd:element>
    <xsd:element name="AppVersion" ma:index="20" nillable="true" ma:displayName="App Version" ma:internalName="AppVersion">
      <xsd:simpleType>
        <xsd:restriction base="dms:Text"/>
      </xsd:simpleType>
    </xsd:element>
    <xsd:element name="TeamsChannelId" ma:index="21" nillable="true" ma:displayName="Teams Channel Id" ma:internalName="TeamsChannelId">
      <xsd:simpleType>
        <xsd:restriction base="dms:Text"/>
      </xsd:simpleType>
    </xsd:element>
    <xsd:element name="Owner" ma:index="22"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23" nillable="true" ma:displayName="Math Settings" ma:internalName="Math_Settings">
      <xsd:simpleType>
        <xsd:restriction base="dms:Text"/>
      </xsd:simpleType>
    </xsd:element>
    <xsd:element name="DefaultSectionNames" ma:index="24" nillable="true" ma:displayName="Default Section Names" ma:internalName="DefaultSectionNames">
      <xsd:simpleType>
        <xsd:restriction base="dms:Note">
          <xsd:maxLength value="255"/>
        </xsd:restriction>
      </xsd:simpleType>
    </xsd:element>
    <xsd:element name="Templates" ma:index="25" nillable="true" ma:displayName="Templates" ma:internalName="Templates">
      <xsd:simpleType>
        <xsd:restriction base="dms:Note">
          <xsd:maxLength value="255"/>
        </xsd:restriction>
      </xsd:simpleType>
    </xsd:element>
    <xsd:element name="Teachers" ma:index="2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2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9" nillable="true" ma:displayName="Distribution Groups" ma:internalName="Distribution_Groups">
      <xsd:simpleType>
        <xsd:restriction base="dms:Note">
          <xsd:maxLength value="255"/>
        </xsd:restriction>
      </xsd:simpleType>
    </xsd:element>
    <xsd:element name="LMS_Mappings" ma:index="30" nillable="true" ma:displayName="LMS Mappings" ma:internalName="LMS_Mappings">
      <xsd:simpleType>
        <xsd:restriction base="dms:Note">
          <xsd:maxLength value="255"/>
        </xsd:restriction>
      </xsd:simpleType>
    </xsd:element>
    <xsd:element name="Invited_Teachers" ma:index="31" nillable="true" ma:displayName="Invited Teachers" ma:internalName="Invited_Teachers">
      <xsd:simpleType>
        <xsd:restriction base="dms:Note">
          <xsd:maxLength value="255"/>
        </xsd:restriction>
      </xsd:simpleType>
    </xsd:element>
    <xsd:element name="Invited_Students" ma:index="32" nillable="true" ma:displayName="Invited Students" ma:internalName="Invited_Students">
      <xsd:simpleType>
        <xsd:restriction base="dms:Note">
          <xsd:maxLength value="255"/>
        </xsd:restriction>
      </xsd:simpleType>
    </xsd:element>
    <xsd:element name="Self_Registration_Enabled" ma:index="33" nillable="true" ma:displayName="Self Registration Enabled" ma:internalName="Self_Registration_Enabled">
      <xsd:simpleType>
        <xsd:restriction base="dms:Boolean"/>
      </xsd:simpleType>
    </xsd:element>
    <xsd:element name="Has_Teacher_Only_SectionGroup" ma:index="34" nillable="true" ma:displayName="Has Teacher Only SectionGroup" ma:internalName="Has_Teacher_Only_SectionGroup">
      <xsd:simpleType>
        <xsd:restriction base="dms:Boolean"/>
      </xsd:simpleType>
    </xsd:element>
    <xsd:element name="Is_Collaboration_Space_Locked" ma:index="35" nillable="true" ma:displayName="Is Collaboration Space Locked" ma:internalName="Is_Collaboration_Space_Locked">
      <xsd:simpleType>
        <xsd:restriction base="dms:Boolean"/>
      </xsd:simpleType>
    </xsd:element>
    <xsd:element name="IsNotebookLocked" ma:index="36" nillable="true" ma:displayName="Is Notebook Locked" ma:internalName="IsNotebookLocked">
      <xsd:simpleType>
        <xsd:restriction base="dms:Boolean"/>
      </xsd:simpleType>
    </xsd:element>
    <xsd:element name="Teams_Channel_Section_Location" ma:index="40" nillable="true" ma:displayName="Teams Channel Section Location" ma:internalName="Teams_Channel_Section_Location">
      <xsd:simpleType>
        <xsd:restriction base="dms:Text"/>
      </xsd:simpleType>
    </xsd:element>
    <xsd:element name="MediaServiceLocation" ma:index="4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58c266-ff51-4007-a421-8f8918fde7e6" elementFormDefault="qualified">
    <xsd:import namespace="http://schemas.microsoft.com/office/2006/documentManagement/types"/>
    <xsd:import namespace="http://schemas.microsoft.com/office/infopath/2007/PartnerControls"/>
    <xsd:element name="SharedWithUsers" ma:index="3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38" nillable="true" ma:displayName="Shared With Details" ma:internalName="SharedWithDetails" ma:readOnly="true">
      <xsd:simpleType>
        <xsd:restriction base="dms:Note">
          <xsd:maxLength value="255"/>
        </xsd:restriction>
      </xsd:simpleType>
    </xsd:element>
    <xsd:element name="SharingHintHash" ma:index="3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56B119-65E7-4AF0-B96D-E4FD2DC97A0F}">
  <ds:schemaRefs>
    <ds:schemaRef ds:uri="http://schemas.microsoft.com/sharepoint/v3/contenttype/forms"/>
  </ds:schemaRefs>
</ds:datastoreItem>
</file>

<file path=customXml/itemProps2.xml><?xml version="1.0" encoding="utf-8"?>
<ds:datastoreItem xmlns:ds="http://schemas.openxmlformats.org/officeDocument/2006/customXml" ds:itemID="{3592A7C3-CD17-44C3-BF93-69F9CDDC7082}">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purl.org/dc/terms/"/>
    <ds:schemaRef ds:uri="http://purl.org/dc/dcmitype/"/>
    <ds:schemaRef ds:uri="http://schemas.microsoft.com/office/infopath/2007/PartnerControls"/>
    <ds:schemaRef ds:uri="e358c266-ff51-4007-a421-8f8918fde7e6"/>
    <ds:schemaRef ds:uri="11bf85a6-9d80-4c78-b554-17e9bf8e9317"/>
  </ds:schemaRefs>
</ds:datastoreItem>
</file>

<file path=customXml/itemProps3.xml><?xml version="1.0" encoding="utf-8"?>
<ds:datastoreItem xmlns:ds="http://schemas.openxmlformats.org/officeDocument/2006/customXml" ds:itemID="{FF388B53-026D-47CD-A398-A2430B560B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bf85a6-9d80-4c78-b554-17e9bf8e9317"/>
    <ds:schemaRef ds:uri="e358c266-ff51-4007-a421-8f8918fde7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258</TotalTime>
  <Words>783</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Cambria Math</vt:lpstr>
      <vt:lpstr>Trebuchet MS</vt:lpstr>
      <vt:lpstr>Wingdings 3</vt:lpstr>
      <vt:lpstr>Facet</vt:lpstr>
      <vt:lpstr>Medical Ratios</vt:lpstr>
      <vt:lpstr>Medical ratios</vt:lpstr>
      <vt:lpstr>Medical proportions</vt:lpstr>
      <vt:lpstr>Medical Ratios</vt:lpstr>
      <vt:lpstr>Percent concentration</vt:lpstr>
      <vt:lpstr>Percent concentration</vt:lpstr>
      <vt:lpstr>Percent concentration</vt:lpstr>
      <vt:lpstr>Dilution factors</vt:lpstr>
      <vt:lpstr>Dilution factors</vt:lpstr>
      <vt:lpstr>Dilution factors</vt:lpstr>
      <vt:lpstr>Dilution factors</vt:lpstr>
      <vt:lpstr>Serial Dilution</vt:lpstr>
      <vt:lpstr>Serial Dilution</vt:lpstr>
      <vt:lpstr>Serial dilution</vt:lpstr>
      <vt:lpstr>Desired volume at desired concentration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 Ratios</dc:title>
  <dc:creator>Megan Ossiander-Gobeille</dc:creator>
  <cp:lastModifiedBy>Megan Ossiander-Gobeille</cp:lastModifiedBy>
  <cp:revision>6</cp:revision>
  <dcterms:created xsi:type="dcterms:W3CDTF">2020-10-05T00:24:57Z</dcterms:created>
  <dcterms:modified xsi:type="dcterms:W3CDTF">2022-02-07T00:50:16Z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0x01010052C6DB37C2634F4EAF95758C48342723</vt:lpwstr>
  </property>
</Properties>
</file>