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n Ossiander-Gobeille" userId="bded5a6f-388d-4b98-8821-38a31ce0d106" providerId="ADAL" clId="{B38FD56F-EC1F-4904-94D5-ECED8AAB44CC}"/>
    <pc:docChg chg="modSld sldOrd">
      <pc:chgData name="Megan Ossiander-Gobeille" userId="bded5a6f-388d-4b98-8821-38a31ce0d106" providerId="ADAL" clId="{B38FD56F-EC1F-4904-94D5-ECED8AAB44CC}" dt="2020-10-05T17:40:20.392" v="5" actId="20577"/>
      <pc:docMkLst>
        <pc:docMk/>
      </pc:docMkLst>
      <pc:sldChg chg="modSp">
        <pc:chgData name="Megan Ossiander-Gobeille" userId="bded5a6f-388d-4b98-8821-38a31ce0d106" providerId="ADAL" clId="{B38FD56F-EC1F-4904-94D5-ECED8AAB44CC}" dt="2020-10-05T17:39:57.006" v="1" actId="20577"/>
        <pc:sldMkLst>
          <pc:docMk/>
          <pc:sldMk cId="3558966459" sldId="257"/>
        </pc:sldMkLst>
        <pc:spChg chg="mod">
          <ac:chgData name="Megan Ossiander-Gobeille" userId="bded5a6f-388d-4b98-8821-38a31ce0d106" providerId="ADAL" clId="{B38FD56F-EC1F-4904-94D5-ECED8AAB44CC}" dt="2020-10-05T17:39:57.006" v="1" actId="20577"/>
          <ac:spMkLst>
            <pc:docMk/>
            <pc:sldMk cId="3558966459" sldId="257"/>
            <ac:spMk id="3" creationId="{00000000-0000-0000-0000-000000000000}"/>
          </ac:spMkLst>
        </pc:spChg>
      </pc:sldChg>
      <pc:sldChg chg="modSp ord">
        <pc:chgData name="Megan Ossiander-Gobeille" userId="bded5a6f-388d-4b98-8821-38a31ce0d106" providerId="ADAL" clId="{B38FD56F-EC1F-4904-94D5-ECED8AAB44CC}" dt="2020-10-05T17:40:02.786" v="2" actId="20577"/>
        <pc:sldMkLst>
          <pc:docMk/>
          <pc:sldMk cId="1221541312" sldId="258"/>
        </pc:sldMkLst>
        <pc:spChg chg="mod">
          <ac:chgData name="Megan Ossiander-Gobeille" userId="bded5a6f-388d-4b98-8821-38a31ce0d106" providerId="ADAL" clId="{B38FD56F-EC1F-4904-94D5-ECED8AAB44CC}" dt="2020-10-05T17:40:02.786" v="2" actId="20577"/>
          <ac:spMkLst>
            <pc:docMk/>
            <pc:sldMk cId="1221541312" sldId="258"/>
            <ac:spMk id="3" creationId="{00000000-0000-0000-0000-000000000000}"/>
          </ac:spMkLst>
        </pc:spChg>
      </pc:sldChg>
      <pc:sldChg chg="modSp">
        <pc:chgData name="Megan Ossiander-Gobeille" userId="bded5a6f-388d-4b98-8821-38a31ce0d106" providerId="ADAL" clId="{B38FD56F-EC1F-4904-94D5-ECED8AAB44CC}" dt="2020-10-05T17:40:09.660" v="3" actId="20577"/>
        <pc:sldMkLst>
          <pc:docMk/>
          <pc:sldMk cId="3853649843" sldId="259"/>
        </pc:sldMkLst>
        <pc:spChg chg="mod">
          <ac:chgData name="Megan Ossiander-Gobeille" userId="bded5a6f-388d-4b98-8821-38a31ce0d106" providerId="ADAL" clId="{B38FD56F-EC1F-4904-94D5-ECED8AAB44CC}" dt="2020-10-05T17:40:09.660" v="3" actId="20577"/>
          <ac:spMkLst>
            <pc:docMk/>
            <pc:sldMk cId="3853649843" sldId="259"/>
            <ac:spMk id="3" creationId="{00000000-0000-0000-0000-000000000000}"/>
          </ac:spMkLst>
        </pc:spChg>
      </pc:sldChg>
      <pc:sldChg chg="modSp">
        <pc:chgData name="Megan Ossiander-Gobeille" userId="bded5a6f-388d-4b98-8821-38a31ce0d106" providerId="ADAL" clId="{B38FD56F-EC1F-4904-94D5-ECED8AAB44CC}" dt="2020-10-05T17:40:15.675" v="4" actId="20577"/>
        <pc:sldMkLst>
          <pc:docMk/>
          <pc:sldMk cId="2998509524" sldId="260"/>
        </pc:sldMkLst>
        <pc:spChg chg="mod">
          <ac:chgData name="Megan Ossiander-Gobeille" userId="bded5a6f-388d-4b98-8821-38a31ce0d106" providerId="ADAL" clId="{B38FD56F-EC1F-4904-94D5-ECED8AAB44CC}" dt="2020-10-05T17:40:15.675" v="4" actId="20577"/>
          <ac:spMkLst>
            <pc:docMk/>
            <pc:sldMk cId="2998509524" sldId="260"/>
            <ac:spMk id="3" creationId="{00000000-0000-0000-0000-000000000000}"/>
          </ac:spMkLst>
        </pc:spChg>
      </pc:sldChg>
      <pc:sldChg chg="modSp">
        <pc:chgData name="Megan Ossiander-Gobeille" userId="bded5a6f-388d-4b98-8821-38a31ce0d106" providerId="ADAL" clId="{B38FD56F-EC1F-4904-94D5-ECED8AAB44CC}" dt="2020-10-05T17:40:20.392" v="5" actId="20577"/>
        <pc:sldMkLst>
          <pc:docMk/>
          <pc:sldMk cId="4158251489" sldId="261"/>
        </pc:sldMkLst>
        <pc:spChg chg="mod">
          <ac:chgData name="Megan Ossiander-Gobeille" userId="bded5a6f-388d-4b98-8821-38a31ce0d106" providerId="ADAL" clId="{B38FD56F-EC1F-4904-94D5-ECED8AAB44CC}" dt="2020-10-05T17:40:20.392" v="5" actId="20577"/>
          <ac:spMkLst>
            <pc:docMk/>
            <pc:sldMk cId="4158251489"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Section 6.6</a:t>
            </a:r>
            <a:br>
              <a:rPr lang="en-US" dirty="0"/>
            </a:br>
            <a:r>
              <a:rPr lang="en-US" dirty="0"/>
              <a:t>Salt in Seawater</a:t>
            </a:r>
          </a:p>
        </p:txBody>
      </p:sp>
      <p:sp>
        <p:nvSpPr>
          <p:cNvPr id="3" name="Subtitle 2"/>
          <p:cNvSpPr>
            <a:spLocks noGrp="1"/>
          </p:cNvSpPr>
          <p:nvPr>
            <p:ph type="subTitle" idx="1"/>
          </p:nvPr>
        </p:nvSpPr>
        <p:spPr/>
        <p:txBody>
          <a:bodyPr/>
          <a:lstStyle/>
          <a:p>
            <a:r>
              <a:rPr lang="en-US" dirty="0"/>
              <a:t>MATH A104</a:t>
            </a:r>
          </a:p>
          <a:p>
            <a:r>
              <a:rPr lang="en-US" dirty="0"/>
              <a:t>Megan Gobeille</a:t>
            </a:r>
          </a:p>
        </p:txBody>
      </p:sp>
    </p:spTree>
    <p:extLst>
      <p:ext uri="{BB962C8B-B14F-4D97-AF65-F5344CB8AC3E}">
        <p14:creationId xmlns:p14="http://schemas.microsoft.com/office/powerpoint/2010/main" val="160873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6.6</a:t>
            </a:r>
            <a:br>
              <a:rPr lang="en-US" dirty="0"/>
            </a:br>
            <a:r>
              <a:rPr lang="en-US" dirty="0"/>
              <a:t>Salt in Seawater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a:t>Seawater weighs </a:t>
                </a:r>
                <a14:m>
                  <m:oMath xmlns:m="http://schemas.openxmlformats.org/officeDocument/2006/math">
                    <m:r>
                      <a:rPr lang="en-US" sz="2400" i="1" dirty="0" smtClean="0">
                        <a:latin typeface="Cambria Math" panose="02040503050406030204" pitchFamily="18" charset="0"/>
                      </a:rPr>
                      <m:t>64</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𝑙𝑏</m:t>
                        </m:r>
                      </m:num>
                      <m:den>
                        <m:r>
                          <a:rPr lang="en-US" sz="2400" b="0" i="1" dirty="0" smtClean="0">
                            <a:latin typeface="Cambria Math" panose="02040503050406030204" pitchFamily="18" charset="0"/>
                          </a:rPr>
                          <m:t>𝑓</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𝑡</m:t>
                            </m:r>
                          </m:e>
                          <m:sup>
                            <m:r>
                              <a:rPr lang="en-US" sz="2400" b="0" i="1" dirty="0" smtClean="0">
                                <a:latin typeface="Cambria Math" panose="02040503050406030204" pitchFamily="18" charset="0"/>
                              </a:rPr>
                              <m:t>3</m:t>
                            </m:r>
                          </m:sup>
                        </m:sSup>
                      </m:den>
                    </m:f>
                  </m:oMath>
                </a14:m>
                <a:r>
                  <a:rPr lang="en-US" sz="2400" dirty="0"/>
                  <a:t> and contains 35 parts per thousand (0.035) dissolved salt by weight. How many cubic feet of the sea water would you need to place in an evaporation basin to collect 52 </a:t>
                </a:r>
                <a:r>
                  <a:rPr lang="en-US" sz="2400" dirty="0" err="1"/>
                  <a:t>lbs</a:t>
                </a:r>
                <a:r>
                  <a:rPr lang="en-US" sz="2400" dirty="0"/>
                  <a:t> of sea salt? (Round your answer to the nearest cubic foot.)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67" r="-1702"/>
                </a:stretch>
              </a:blipFill>
            </p:spPr>
            <p:txBody>
              <a:bodyPr/>
              <a:lstStyle/>
              <a:p>
                <a:r>
                  <a:rPr lang="en-US">
                    <a:noFill/>
                  </a:rPr>
                  <a:t> </a:t>
                </a:r>
              </a:p>
            </p:txBody>
          </p:sp>
        </mc:Fallback>
      </mc:AlternateContent>
    </p:spTree>
    <p:extLst>
      <p:ext uri="{BB962C8B-B14F-4D97-AF65-F5344CB8AC3E}">
        <p14:creationId xmlns:p14="http://schemas.microsoft.com/office/powerpoint/2010/main" val="355896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6.6</a:t>
            </a:r>
            <a:br>
              <a:rPr lang="en-US" dirty="0"/>
            </a:br>
            <a:r>
              <a:rPr lang="en-US" dirty="0"/>
              <a:t>Salt in Seawater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400" dirty="0"/>
                  <a:t>Seawater </a:t>
                </a:r>
                <a:r>
                  <a:rPr lang="en-US" sz="2400" dirty="0">
                    <a:solidFill>
                      <a:srgbClr val="FF0000"/>
                    </a:solidFill>
                  </a:rPr>
                  <a:t>weighs </a:t>
                </a:r>
                <a14:m>
                  <m:oMath xmlns:m="http://schemas.openxmlformats.org/officeDocument/2006/math">
                    <m:r>
                      <a:rPr lang="en-US" sz="2400" i="1" dirty="0" smtClean="0">
                        <a:solidFill>
                          <a:srgbClr val="FF0000"/>
                        </a:solidFill>
                        <a:latin typeface="Cambria Math" panose="02040503050406030204" pitchFamily="18" charset="0"/>
                      </a:rPr>
                      <m:t>64</m:t>
                    </m:r>
                    <m:f>
                      <m:fPr>
                        <m:ctrlPr>
                          <a:rPr lang="en-US" sz="2400" b="0" i="1" dirty="0" smtClean="0">
                            <a:solidFill>
                              <a:srgbClr val="FF0000"/>
                            </a:solidFill>
                            <a:latin typeface="Cambria Math" panose="02040503050406030204" pitchFamily="18" charset="0"/>
                          </a:rPr>
                        </m:ctrlPr>
                      </m:fPr>
                      <m:num>
                        <m:r>
                          <a:rPr lang="en-US" sz="2400" b="0" i="1" dirty="0" smtClean="0">
                            <a:solidFill>
                              <a:srgbClr val="FF0000"/>
                            </a:solidFill>
                            <a:latin typeface="Cambria Math" panose="02040503050406030204" pitchFamily="18" charset="0"/>
                          </a:rPr>
                          <m:t>𝑙𝑏</m:t>
                        </m:r>
                      </m:num>
                      <m:den>
                        <m:r>
                          <a:rPr lang="en-US" sz="2400" b="0" i="1" dirty="0" smtClean="0">
                            <a:solidFill>
                              <a:srgbClr val="FF0000"/>
                            </a:solidFill>
                            <a:latin typeface="Cambria Math" panose="02040503050406030204" pitchFamily="18" charset="0"/>
                          </a:rPr>
                          <m:t>𝑓</m:t>
                        </m:r>
                        <m:sSup>
                          <m:sSupPr>
                            <m:ctrlPr>
                              <a:rPr lang="en-US" sz="2400" b="0" i="1" dirty="0" smtClean="0">
                                <a:solidFill>
                                  <a:srgbClr val="FF0000"/>
                                </a:solidFill>
                                <a:latin typeface="Cambria Math" panose="02040503050406030204" pitchFamily="18" charset="0"/>
                              </a:rPr>
                            </m:ctrlPr>
                          </m:sSupPr>
                          <m:e>
                            <m:r>
                              <a:rPr lang="en-US" sz="2400" b="0" i="1" dirty="0" smtClean="0">
                                <a:solidFill>
                                  <a:srgbClr val="FF0000"/>
                                </a:solidFill>
                                <a:latin typeface="Cambria Math" panose="02040503050406030204" pitchFamily="18" charset="0"/>
                              </a:rPr>
                              <m:t>𝑡</m:t>
                            </m:r>
                          </m:e>
                          <m:sup>
                            <m:r>
                              <a:rPr lang="en-US" sz="2400" b="0" i="1" dirty="0" smtClean="0">
                                <a:solidFill>
                                  <a:srgbClr val="FF0000"/>
                                </a:solidFill>
                                <a:latin typeface="Cambria Math" panose="02040503050406030204" pitchFamily="18" charset="0"/>
                              </a:rPr>
                              <m:t>3</m:t>
                            </m:r>
                          </m:sup>
                        </m:sSup>
                      </m:den>
                    </m:f>
                  </m:oMath>
                </a14:m>
                <a:r>
                  <a:rPr lang="en-US" sz="2400" dirty="0"/>
                  <a:t> and contains 35 parts per thousand (</a:t>
                </a:r>
                <a:r>
                  <a:rPr lang="en-US" sz="2400" dirty="0">
                    <a:solidFill>
                      <a:srgbClr val="FF0000"/>
                    </a:solidFill>
                  </a:rPr>
                  <a:t>0.035</a:t>
                </a:r>
                <a:r>
                  <a:rPr lang="en-US" sz="2400" dirty="0"/>
                  <a:t>) dissolved salt by weight. </a:t>
                </a:r>
                <a:r>
                  <a:rPr lang="en-US" sz="2400" dirty="0">
                    <a:solidFill>
                      <a:srgbClr val="FF0000"/>
                    </a:solidFill>
                  </a:rPr>
                  <a:t>How many cubic feet </a:t>
                </a:r>
                <a:r>
                  <a:rPr lang="en-US" sz="2400" dirty="0"/>
                  <a:t>of the sea water would you need to place in an evaporation basin </a:t>
                </a:r>
                <a:r>
                  <a:rPr lang="en-US" sz="2400" dirty="0">
                    <a:solidFill>
                      <a:srgbClr val="FF0000"/>
                    </a:solidFill>
                  </a:rPr>
                  <a:t>to collect 52 </a:t>
                </a:r>
                <a:r>
                  <a:rPr lang="en-US" sz="2400" dirty="0" err="1">
                    <a:solidFill>
                      <a:srgbClr val="FF0000"/>
                    </a:solidFill>
                  </a:rPr>
                  <a:t>lbs</a:t>
                </a:r>
                <a:r>
                  <a:rPr lang="en-US" sz="2400" dirty="0">
                    <a:solidFill>
                      <a:srgbClr val="FF0000"/>
                    </a:solidFill>
                  </a:rPr>
                  <a:t> </a:t>
                </a:r>
                <a:r>
                  <a:rPr lang="en-US" sz="2400" dirty="0"/>
                  <a:t>of sea salt? (Round your answer to the nearest cubic foot.)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67" r="-1702"/>
                </a:stretch>
              </a:blipFill>
            </p:spPr>
            <p:txBody>
              <a:bodyPr/>
              <a:lstStyle/>
              <a:p>
                <a:r>
                  <a:rPr lang="en-US">
                    <a:noFill/>
                  </a:rPr>
                  <a:t> </a:t>
                </a:r>
              </a:p>
            </p:txBody>
          </p:sp>
        </mc:Fallback>
      </mc:AlternateContent>
    </p:spTree>
    <p:extLst>
      <p:ext uri="{BB962C8B-B14F-4D97-AF65-F5344CB8AC3E}">
        <p14:creationId xmlns:p14="http://schemas.microsoft.com/office/powerpoint/2010/main" val="122154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6.6</a:t>
            </a:r>
            <a:br>
              <a:rPr lang="en-US" dirty="0"/>
            </a:br>
            <a:r>
              <a:rPr lang="en-US" dirty="0"/>
              <a:t>Salt in Seawater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Seawater </a:t>
                </a:r>
                <a:r>
                  <a:rPr lang="en-US" dirty="0">
                    <a:solidFill>
                      <a:srgbClr val="FF0000"/>
                    </a:solidFill>
                  </a:rPr>
                  <a:t>weighs </a:t>
                </a:r>
                <a14:m>
                  <m:oMath xmlns:m="http://schemas.openxmlformats.org/officeDocument/2006/math">
                    <m:r>
                      <a:rPr lang="en-US" i="1" dirty="0" smtClean="0">
                        <a:solidFill>
                          <a:srgbClr val="FF0000"/>
                        </a:solidFill>
                        <a:latin typeface="Cambria Math" panose="02040503050406030204" pitchFamily="18" charset="0"/>
                      </a:rPr>
                      <m:t>64</m:t>
                    </m: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𝑙𝑏</m:t>
                        </m:r>
                      </m:num>
                      <m:den>
                        <m:r>
                          <a:rPr lang="en-US" b="0" i="1" dirty="0" smtClean="0">
                            <a:solidFill>
                              <a:srgbClr val="FF0000"/>
                            </a:solidFill>
                            <a:latin typeface="Cambria Math" panose="02040503050406030204" pitchFamily="18" charset="0"/>
                          </a:rPr>
                          <m:t>𝑓</m:t>
                        </m:r>
                        <m:sSup>
                          <m:sSupPr>
                            <m:ctrlPr>
                              <a:rPr lang="en-US" b="0" i="1" dirty="0" smtClean="0">
                                <a:solidFill>
                                  <a:srgbClr val="FF0000"/>
                                </a:solidFill>
                                <a:latin typeface="Cambria Math" panose="02040503050406030204" pitchFamily="18" charset="0"/>
                              </a:rPr>
                            </m:ctrlPr>
                          </m:sSupPr>
                          <m:e>
                            <m:r>
                              <a:rPr lang="en-US" b="0" i="1" dirty="0" smtClean="0">
                                <a:solidFill>
                                  <a:srgbClr val="FF0000"/>
                                </a:solidFill>
                                <a:latin typeface="Cambria Math" panose="02040503050406030204" pitchFamily="18" charset="0"/>
                              </a:rPr>
                              <m:t>𝑡</m:t>
                            </m:r>
                          </m:e>
                          <m:sup>
                            <m:r>
                              <a:rPr lang="en-US" b="0" i="1" dirty="0" smtClean="0">
                                <a:solidFill>
                                  <a:srgbClr val="FF0000"/>
                                </a:solidFill>
                                <a:latin typeface="Cambria Math" panose="02040503050406030204" pitchFamily="18" charset="0"/>
                              </a:rPr>
                              <m:t>3</m:t>
                            </m:r>
                          </m:sup>
                        </m:sSup>
                      </m:den>
                    </m:f>
                  </m:oMath>
                </a14:m>
                <a:r>
                  <a:rPr lang="en-US" dirty="0"/>
                  <a:t> and contains 35 parts per thousand (</a:t>
                </a:r>
                <a:r>
                  <a:rPr lang="en-US" dirty="0">
                    <a:solidFill>
                      <a:srgbClr val="FF0000"/>
                    </a:solidFill>
                  </a:rPr>
                  <a:t>0.035</a:t>
                </a:r>
                <a:r>
                  <a:rPr lang="en-US" dirty="0"/>
                  <a:t>) dissolved salt by weight. </a:t>
                </a:r>
                <a:r>
                  <a:rPr lang="en-US" dirty="0">
                    <a:solidFill>
                      <a:srgbClr val="FF0000"/>
                    </a:solidFill>
                  </a:rPr>
                  <a:t>How many cubic feet </a:t>
                </a:r>
                <a:r>
                  <a:rPr lang="en-US" dirty="0"/>
                  <a:t>of the sea water would you need to place in an evaporation basin </a:t>
                </a:r>
                <a:r>
                  <a:rPr lang="en-US" dirty="0">
                    <a:solidFill>
                      <a:srgbClr val="FF0000"/>
                    </a:solidFill>
                  </a:rPr>
                  <a:t>to collect 52 </a:t>
                </a:r>
                <a:r>
                  <a:rPr lang="en-US" dirty="0" err="1">
                    <a:solidFill>
                      <a:srgbClr val="FF0000"/>
                    </a:solidFill>
                  </a:rPr>
                  <a:t>lbs</a:t>
                </a:r>
                <a:r>
                  <a:rPr lang="en-US" dirty="0">
                    <a:solidFill>
                      <a:srgbClr val="FF0000"/>
                    </a:solidFill>
                  </a:rPr>
                  <a:t> </a:t>
                </a:r>
                <a:r>
                  <a:rPr lang="en-US" dirty="0"/>
                  <a:t>of sea salt? (Round your answer to the nearest cubic foot.)</a:t>
                </a:r>
              </a:p>
              <a:p>
                <a:endParaRPr lang="en-US" dirty="0"/>
              </a:p>
              <a:p>
                <a:r>
                  <a:rPr lang="en-US" dirty="0"/>
                  <a:t>Multiple ways to do this problem</a:t>
                </a:r>
              </a:p>
              <a:p>
                <a:r>
                  <a:rPr lang="en-US" dirty="0"/>
                  <a:t>I picked setting this up as a proportion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r="-709"/>
                </a:stretch>
              </a:blipFill>
            </p:spPr>
            <p:txBody>
              <a:bodyPr/>
              <a:lstStyle/>
              <a:p>
                <a:r>
                  <a:rPr lang="en-US">
                    <a:noFill/>
                  </a:rPr>
                  <a:t> </a:t>
                </a:r>
              </a:p>
            </p:txBody>
          </p:sp>
        </mc:Fallback>
      </mc:AlternateContent>
    </p:spTree>
    <p:extLst>
      <p:ext uri="{BB962C8B-B14F-4D97-AF65-F5344CB8AC3E}">
        <p14:creationId xmlns:p14="http://schemas.microsoft.com/office/powerpoint/2010/main" val="3853649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6.6</a:t>
            </a:r>
            <a:br>
              <a:rPr lang="en-US" dirty="0"/>
            </a:br>
            <a:r>
              <a:rPr lang="en-US" dirty="0"/>
              <a:t>Salt in Seawater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Seawater </a:t>
                </a:r>
                <a:r>
                  <a:rPr lang="en-US" dirty="0">
                    <a:solidFill>
                      <a:srgbClr val="FF0000"/>
                    </a:solidFill>
                  </a:rPr>
                  <a:t>weighs </a:t>
                </a:r>
                <a14:m>
                  <m:oMath xmlns:m="http://schemas.openxmlformats.org/officeDocument/2006/math">
                    <m:r>
                      <a:rPr lang="en-US" i="1" dirty="0" smtClean="0">
                        <a:solidFill>
                          <a:srgbClr val="FF0000"/>
                        </a:solidFill>
                        <a:latin typeface="Cambria Math" panose="02040503050406030204" pitchFamily="18" charset="0"/>
                      </a:rPr>
                      <m:t>64</m:t>
                    </m: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𝑙𝑏</m:t>
                        </m:r>
                      </m:num>
                      <m:den>
                        <m:r>
                          <a:rPr lang="en-US" b="0" i="1" dirty="0" smtClean="0">
                            <a:solidFill>
                              <a:srgbClr val="FF0000"/>
                            </a:solidFill>
                            <a:latin typeface="Cambria Math" panose="02040503050406030204" pitchFamily="18" charset="0"/>
                          </a:rPr>
                          <m:t>𝑓</m:t>
                        </m:r>
                        <m:sSup>
                          <m:sSupPr>
                            <m:ctrlPr>
                              <a:rPr lang="en-US" b="0" i="1" dirty="0" smtClean="0">
                                <a:solidFill>
                                  <a:srgbClr val="FF0000"/>
                                </a:solidFill>
                                <a:latin typeface="Cambria Math" panose="02040503050406030204" pitchFamily="18" charset="0"/>
                              </a:rPr>
                            </m:ctrlPr>
                          </m:sSupPr>
                          <m:e>
                            <m:r>
                              <a:rPr lang="en-US" b="0" i="1" dirty="0" smtClean="0">
                                <a:solidFill>
                                  <a:srgbClr val="FF0000"/>
                                </a:solidFill>
                                <a:latin typeface="Cambria Math" panose="02040503050406030204" pitchFamily="18" charset="0"/>
                              </a:rPr>
                              <m:t>𝑡</m:t>
                            </m:r>
                          </m:e>
                          <m:sup>
                            <m:r>
                              <a:rPr lang="en-US" b="0" i="1" dirty="0" smtClean="0">
                                <a:solidFill>
                                  <a:srgbClr val="FF0000"/>
                                </a:solidFill>
                                <a:latin typeface="Cambria Math" panose="02040503050406030204" pitchFamily="18" charset="0"/>
                              </a:rPr>
                              <m:t>3</m:t>
                            </m:r>
                          </m:sup>
                        </m:sSup>
                      </m:den>
                    </m:f>
                  </m:oMath>
                </a14:m>
                <a:r>
                  <a:rPr lang="en-US" dirty="0"/>
                  <a:t> and contains 35 parts per thousand (</a:t>
                </a:r>
                <a:r>
                  <a:rPr lang="en-US" dirty="0">
                    <a:solidFill>
                      <a:srgbClr val="FF0000"/>
                    </a:solidFill>
                  </a:rPr>
                  <a:t>0.035</a:t>
                </a:r>
                <a:r>
                  <a:rPr lang="en-US" dirty="0"/>
                  <a:t>) dissolved salt by weight. </a:t>
                </a:r>
                <a:r>
                  <a:rPr lang="en-US" dirty="0">
                    <a:solidFill>
                      <a:srgbClr val="FF0000"/>
                    </a:solidFill>
                  </a:rPr>
                  <a:t>How many cubic feet </a:t>
                </a:r>
                <a:r>
                  <a:rPr lang="en-US" dirty="0"/>
                  <a:t>of the sea water would you need to place in an evaporation basin </a:t>
                </a:r>
                <a:r>
                  <a:rPr lang="en-US" dirty="0">
                    <a:solidFill>
                      <a:srgbClr val="FF0000"/>
                    </a:solidFill>
                  </a:rPr>
                  <a:t>to collect 52 </a:t>
                </a:r>
                <a:r>
                  <a:rPr lang="en-US" dirty="0" err="1">
                    <a:solidFill>
                      <a:srgbClr val="FF0000"/>
                    </a:solidFill>
                  </a:rPr>
                  <a:t>lbs</a:t>
                </a:r>
                <a:r>
                  <a:rPr lang="en-US" dirty="0">
                    <a:solidFill>
                      <a:srgbClr val="FF0000"/>
                    </a:solidFill>
                  </a:rPr>
                  <a:t> </a:t>
                </a:r>
                <a:r>
                  <a:rPr lang="en-US" dirty="0"/>
                  <a:t>of sea salt? (Round your answer to the nearest cubic foot.)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35</m:t>
                          </m:r>
                        </m:num>
                        <m:den>
                          <m:r>
                            <a:rPr lang="en-US" b="0" i="1" smtClean="0">
                              <a:latin typeface="Cambria Math" panose="02040503050406030204" pitchFamily="18" charset="0"/>
                            </a:rPr>
                            <m:t>1000</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52</m:t>
                          </m:r>
                        </m:num>
                        <m:den>
                          <m:r>
                            <a:rPr lang="en-US" b="0" i="1" smtClean="0">
                              <a:latin typeface="Cambria Math" panose="02040503050406030204" pitchFamily="18" charset="0"/>
                            </a:rPr>
                            <m:t>𝑥</m:t>
                          </m:r>
                        </m:den>
                      </m:f>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r="-709"/>
                </a:stretch>
              </a:blipFill>
            </p:spPr>
            <p:txBody>
              <a:bodyPr/>
              <a:lstStyle/>
              <a:p>
                <a:r>
                  <a:rPr lang="en-US">
                    <a:noFill/>
                  </a:rPr>
                  <a:t> </a:t>
                </a:r>
              </a:p>
            </p:txBody>
          </p:sp>
        </mc:Fallback>
      </mc:AlternateContent>
    </p:spTree>
    <p:extLst>
      <p:ext uri="{BB962C8B-B14F-4D97-AF65-F5344CB8AC3E}">
        <p14:creationId xmlns:p14="http://schemas.microsoft.com/office/powerpoint/2010/main" val="299850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6.6</a:t>
            </a:r>
            <a:br>
              <a:rPr lang="en-US" dirty="0"/>
            </a:br>
            <a:r>
              <a:rPr lang="en-US" dirty="0"/>
              <a:t>Salt in Seawater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Seawater </a:t>
                </a:r>
                <a:r>
                  <a:rPr lang="en-US" dirty="0">
                    <a:solidFill>
                      <a:srgbClr val="FF0000"/>
                    </a:solidFill>
                  </a:rPr>
                  <a:t>weighs </a:t>
                </a:r>
                <a14:m>
                  <m:oMath xmlns:m="http://schemas.openxmlformats.org/officeDocument/2006/math">
                    <m:r>
                      <a:rPr lang="en-US" i="1" dirty="0" smtClean="0">
                        <a:solidFill>
                          <a:srgbClr val="FF0000"/>
                        </a:solidFill>
                        <a:latin typeface="Cambria Math" panose="02040503050406030204" pitchFamily="18" charset="0"/>
                      </a:rPr>
                      <m:t>64</m:t>
                    </m:r>
                    <m:f>
                      <m:fPr>
                        <m:ctrlPr>
                          <a:rPr lang="en-US" b="0" i="1" dirty="0" smtClean="0">
                            <a:solidFill>
                              <a:srgbClr val="FF0000"/>
                            </a:solidFill>
                            <a:latin typeface="Cambria Math" panose="02040503050406030204" pitchFamily="18" charset="0"/>
                          </a:rPr>
                        </m:ctrlPr>
                      </m:fPr>
                      <m:num>
                        <m:r>
                          <a:rPr lang="en-US" b="0" i="1" dirty="0" smtClean="0">
                            <a:solidFill>
                              <a:srgbClr val="FF0000"/>
                            </a:solidFill>
                            <a:latin typeface="Cambria Math" panose="02040503050406030204" pitchFamily="18" charset="0"/>
                          </a:rPr>
                          <m:t>𝑙𝑏</m:t>
                        </m:r>
                      </m:num>
                      <m:den>
                        <m:r>
                          <a:rPr lang="en-US" b="0" i="1" dirty="0" smtClean="0">
                            <a:solidFill>
                              <a:srgbClr val="FF0000"/>
                            </a:solidFill>
                            <a:latin typeface="Cambria Math" panose="02040503050406030204" pitchFamily="18" charset="0"/>
                          </a:rPr>
                          <m:t>𝑓</m:t>
                        </m:r>
                        <m:sSup>
                          <m:sSupPr>
                            <m:ctrlPr>
                              <a:rPr lang="en-US" b="0" i="1" dirty="0" smtClean="0">
                                <a:solidFill>
                                  <a:srgbClr val="FF0000"/>
                                </a:solidFill>
                                <a:latin typeface="Cambria Math" panose="02040503050406030204" pitchFamily="18" charset="0"/>
                              </a:rPr>
                            </m:ctrlPr>
                          </m:sSupPr>
                          <m:e>
                            <m:r>
                              <a:rPr lang="en-US" b="0" i="1" dirty="0" smtClean="0">
                                <a:solidFill>
                                  <a:srgbClr val="FF0000"/>
                                </a:solidFill>
                                <a:latin typeface="Cambria Math" panose="02040503050406030204" pitchFamily="18" charset="0"/>
                              </a:rPr>
                              <m:t>𝑡</m:t>
                            </m:r>
                          </m:e>
                          <m:sup>
                            <m:r>
                              <a:rPr lang="en-US" b="0" i="1" dirty="0" smtClean="0">
                                <a:solidFill>
                                  <a:srgbClr val="FF0000"/>
                                </a:solidFill>
                                <a:latin typeface="Cambria Math" panose="02040503050406030204" pitchFamily="18" charset="0"/>
                              </a:rPr>
                              <m:t>3</m:t>
                            </m:r>
                          </m:sup>
                        </m:sSup>
                      </m:den>
                    </m:f>
                  </m:oMath>
                </a14:m>
                <a:r>
                  <a:rPr lang="en-US" dirty="0"/>
                  <a:t> and contains 35 parts per thousand (</a:t>
                </a:r>
                <a:r>
                  <a:rPr lang="en-US" dirty="0">
                    <a:solidFill>
                      <a:srgbClr val="FF0000"/>
                    </a:solidFill>
                  </a:rPr>
                  <a:t>0.035</a:t>
                </a:r>
                <a:r>
                  <a:rPr lang="en-US" dirty="0"/>
                  <a:t>) dissolved salt by weight. </a:t>
                </a:r>
                <a:r>
                  <a:rPr lang="en-US" dirty="0">
                    <a:solidFill>
                      <a:srgbClr val="FF0000"/>
                    </a:solidFill>
                  </a:rPr>
                  <a:t>How many cubic feet </a:t>
                </a:r>
                <a:r>
                  <a:rPr lang="en-US" dirty="0"/>
                  <a:t>of the sea water would you need to place in an evaporation basin </a:t>
                </a:r>
                <a:r>
                  <a:rPr lang="en-US" dirty="0">
                    <a:solidFill>
                      <a:srgbClr val="FF0000"/>
                    </a:solidFill>
                  </a:rPr>
                  <a:t>to collect 52 </a:t>
                </a:r>
                <a:r>
                  <a:rPr lang="en-US" dirty="0" err="1">
                    <a:solidFill>
                      <a:srgbClr val="FF0000"/>
                    </a:solidFill>
                  </a:rPr>
                  <a:t>lbs</a:t>
                </a:r>
                <a:r>
                  <a:rPr lang="en-US" dirty="0">
                    <a:solidFill>
                      <a:srgbClr val="FF0000"/>
                    </a:solidFill>
                  </a:rPr>
                  <a:t> </a:t>
                </a:r>
                <a:r>
                  <a:rPr lang="en-US" dirty="0"/>
                  <a:t>of sea salt? (Round your answer to the nearest cubic foot.)</a:t>
                </a:r>
              </a:p>
              <a:p>
                <a:r>
                  <a:rPr lang="en-US" dirty="0"/>
                  <a:t>So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=1485.71286 </m:t>
                    </m:r>
                    <m:r>
                      <a:rPr lang="en-US" b="0" i="1" smtClean="0">
                        <a:latin typeface="Cambria Math" panose="02040503050406030204" pitchFamily="18" charset="0"/>
                      </a:rPr>
                      <m:t>𝑙𝑏</m:t>
                    </m:r>
                  </m:oMath>
                </a14:m>
                <a:r>
                  <a:rPr lang="en-US" dirty="0"/>
                  <a:t>…. But we want cubic feet!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r="-709"/>
                </a:stretch>
              </a:blipFill>
            </p:spPr>
            <p:txBody>
              <a:bodyPr/>
              <a:lstStyle/>
              <a:p>
                <a:r>
                  <a:rPr lang="en-US">
                    <a:noFill/>
                  </a:rPr>
                  <a:t> </a:t>
                </a:r>
              </a:p>
            </p:txBody>
          </p:sp>
        </mc:Fallback>
      </mc:AlternateContent>
    </p:spTree>
    <p:extLst>
      <p:ext uri="{BB962C8B-B14F-4D97-AF65-F5344CB8AC3E}">
        <p14:creationId xmlns:p14="http://schemas.microsoft.com/office/powerpoint/2010/main" val="4158251489"/>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pVersion xmlns="11bf85a6-9d80-4c78-b554-17e9bf8e9317" xsi:nil="true"/>
    <LMS_Mappings xmlns="11bf85a6-9d80-4c78-b554-17e9bf8e9317" xsi:nil="true"/>
    <IsNotebookLocked xmlns="11bf85a6-9d80-4c78-b554-17e9bf8e9317" xsi:nil="true"/>
    <Math_Settings xmlns="11bf85a6-9d80-4c78-b554-17e9bf8e9317" xsi:nil="true"/>
    <Distribution_Groups xmlns="11bf85a6-9d80-4c78-b554-17e9bf8e9317" xsi:nil="true"/>
    <TeamsChannelId xmlns="11bf85a6-9d80-4c78-b554-17e9bf8e9317" xsi:nil="true"/>
    <Owner xmlns="11bf85a6-9d80-4c78-b554-17e9bf8e9317">
      <UserInfo>
        <DisplayName/>
        <AccountId xsi:nil="true"/>
        <AccountType/>
      </UserInfo>
    </Owner>
    <Students xmlns="11bf85a6-9d80-4c78-b554-17e9bf8e9317">
      <UserInfo>
        <DisplayName/>
        <AccountId xsi:nil="true"/>
        <AccountType/>
      </UserInfo>
    </Students>
    <Is_Collaboration_Space_Locked xmlns="11bf85a6-9d80-4c78-b554-17e9bf8e9317" xsi:nil="true"/>
    <Templates xmlns="11bf85a6-9d80-4c78-b554-17e9bf8e9317" xsi:nil="true"/>
    <NotebookType xmlns="11bf85a6-9d80-4c78-b554-17e9bf8e9317" xsi:nil="true"/>
    <Student_Groups xmlns="11bf85a6-9d80-4c78-b554-17e9bf8e9317">
      <UserInfo>
        <DisplayName/>
        <AccountId xsi:nil="true"/>
        <AccountType/>
      </UserInfo>
    </Student_Groups>
    <Invited_Teachers xmlns="11bf85a6-9d80-4c78-b554-17e9bf8e9317" xsi:nil="true"/>
    <Invited_Students xmlns="11bf85a6-9d80-4c78-b554-17e9bf8e9317" xsi:nil="true"/>
    <Teams_Channel_Section_Location xmlns="11bf85a6-9d80-4c78-b554-17e9bf8e9317" xsi:nil="true"/>
    <Self_Registration_Enabled xmlns="11bf85a6-9d80-4c78-b554-17e9bf8e9317" xsi:nil="true"/>
    <Has_Teacher_Only_SectionGroup xmlns="11bf85a6-9d80-4c78-b554-17e9bf8e9317" xsi:nil="true"/>
    <CultureName xmlns="11bf85a6-9d80-4c78-b554-17e9bf8e9317" xsi:nil="true"/>
    <DefaultSectionNames xmlns="11bf85a6-9d80-4c78-b554-17e9bf8e9317" xsi:nil="true"/>
    <FolderType xmlns="11bf85a6-9d80-4c78-b554-17e9bf8e9317" xsi:nil="true"/>
    <Teachers xmlns="11bf85a6-9d80-4c78-b554-17e9bf8e9317">
      <UserInfo>
        <DisplayName/>
        <AccountId xsi:nil="true"/>
        <AccountType/>
      </UserInfo>
    </Teach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2C6DB37C2634F4EAF95758C48342723" ma:contentTypeVersion="33" ma:contentTypeDescription="Create a new document." ma:contentTypeScope="" ma:versionID="7092efbe2974a7d9b3203a36ef423e0b">
  <xsd:schema xmlns:xsd="http://www.w3.org/2001/XMLSchema" xmlns:xs="http://www.w3.org/2001/XMLSchema" xmlns:p="http://schemas.microsoft.com/office/2006/metadata/properties" xmlns:ns3="11bf85a6-9d80-4c78-b554-17e9bf8e9317" xmlns:ns4="e358c266-ff51-4007-a421-8f8918fde7e6" targetNamespace="http://schemas.microsoft.com/office/2006/metadata/properties" ma:root="true" ma:fieldsID="1ea4dca58a1c0aa07b13d883586d25ab" ns3:_="" ns4:_="">
    <xsd:import namespace="11bf85a6-9d80-4c78-b554-17e9bf8e9317"/>
    <xsd:import namespace="e358c266-ff51-4007-a421-8f8918fde7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Teams_Channel_Section_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bf85a6-9d80-4c78-b554-17e9bf8e93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NotebookType" ma:index="17" nillable="true" ma:displayName="Notebook Type" ma:internalName="NotebookType">
      <xsd:simpleType>
        <xsd:restriction base="dms:Text"/>
      </xsd:simpleType>
    </xsd:element>
    <xsd:element name="FolderType" ma:index="18" nillable="true" ma:displayName="Folder Type" ma:internalName="FolderType">
      <xsd:simpleType>
        <xsd:restriction base="dms:Text"/>
      </xsd:simpleType>
    </xsd:element>
    <xsd:element name="CultureName" ma:index="19" nillable="true" ma:displayName="Culture Name" ma:internalName="CultureName">
      <xsd:simpleType>
        <xsd:restriction base="dms:Text"/>
      </xsd:simpleType>
    </xsd:element>
    <xsd:element name="AppVersion" ma:index="20" nillable="true" ma:displayName="App Version" ma:internalName="AppVersion">
      <xsd:simpleType>
        <xsd:restriction base="dms:Text"/>
      </xsd:simpleType>
    </xsd:element>
    <xsd:element name="TeamsChannelId" ma:index="21" nillable="true" ma:displayName="Teams Channel Id" ma:internalName="TeamsChannelId">
      <xsd:simpleType>
        <xsd:restriction base="dms:Text"/>
      </xsd:simpleType>
    </xsd:element>
    <xsd:element name="Owner" ma:index="22"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3" nillable="true" ma:displayName="Math Settings" ma:internalName="Math_Settings">
      <xsd:simpleType>
        <xsd:restriction base="dms:Text"/>
      </xsd:simpleType>
    </xsd:element>
    <xsd:element name="DefaultSectionNames" ma:index="24" nillable="true" ma:displayName="Default Section Names" ma:internalName="DefaultSectionNames">
      <xsd:simpleType>
        <xsd:restriction base="dms:Note">
          <xsd:maxLength value="255"/>
        </xsd:restriction>
      </xsd:simpleType>
    </xsd:element>
    <xsd:element name="Templates" ma:index="25" nillable="true" ma:displayName="Templates" ma:internalName="Templates">
      <xsd:simpleType>
        <xsd:restriction base="dms:Note">
          <xsd:maxLength value="255"/>
        </xsd:restriction>
      </xsd:simpleType>
    </xsd:element>
    <xsd:element name="Teachers" ma:index="2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9" nillable="true" ma:displayName="Distribution Groups" ma:internalName="Distribution_Groups">
      <xsd:simpleType>
        <xsd:restriction base="dms:Note">
          <xsd:maxLength value="255"/>
        </xsd:restriction>
      </xsd:simpleType>
    </xsd:element>
    <xsd:element name="LMS_Mappings" ma:index="30" nillable="true" ma:displayName="LMS Mappings" ma:internalName="LMS_Mappings">
      <xsd:simpleType>
        <xsd:restriction base="dms:Note">
          <xsd:maxLength value="255"/>
        </xsd:restriction>
      </xsd:simpleType>
    </xsd:element>
    <xsd:element name="Invited_Teachers" ma:index="31" nillable="true" ma:displayName="Invited Teachers" ma:internalName="Invited_Teachers">
      <xsd:simpleType>
        <xsd:restriction base="dms:Note">
          <xsd:maxLength value="255"/>
        </xsd:restriction>
      </xsd:simpleType>
    </xsd:element>
    <xsd:element name="Invited_Students" ma:index="32" nillable="true" ma:displayName="Invited Students" ma:internalName="Invited_Students">
      <xsd:simpleType>
        <xsd:restriction base="dms:Note">
          <xsd:maxLength value="255"/>
        </xsd:restriction>
      </xsd:simpleType>
    </xsd:element>
    <xsd:element name="Self_Registration_Enabled" ma:index="33" nillable="true" ma:displayName="Self Registration Enabled" ma:internalName="Self_Registration_Enabled">
      <xsd:simpleType>
        <xsd:restriction base="dms:Boolean"/>
      </xsd:simpleType>
    </xsd:element>
    <xsd:element name="Has_Teacher_Only_SectionGroup" ma:index="34" nillable="true" ma:displayName="Has Teacher Only SectionGroup" ma:internalName="Has_Teacher_Only_SectionGroup">
      <xsd:simpleType>
        <xsd:restriction base="dms:Boolean"/>
      </xsd:simpleType>
    </xsd:element>
    <xsd:element name="Is_Collaboration_Space_Locked" ma:index="35" nillable="true" ma:displayName="Is Collaboration Space Locked" ma:internalName="Is_Collaboration_Space_Locked">
      <xsd:simpleType>
        <xsd:restriction base="dms:Boolean"/>
      </xsd:simpleType>
    </xsd:element>
    <xsd:element name="IsNotebookLocked" ma:index="36"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58c266-ff51-4007-a421-8f8918fde7e6" elementFormDefault="qualified">
    <xsd:import namespace="http://schemas.microsoft.com/office/2006/documentManagement/types"/>
    <xsd:import namespace="http://schemas.microsoft.com/office/infopath/2007/PartnerControls"/>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internalName="SharedWithDetails" ma:readOnly="true">
      <xsd:simpleType>
        <xsd:restriction base="dms:Note">
          <xsd:maxLength value="255"/>
        </xsd:restriction>
      </xsd:simpleType>
    </xsd:element>
    <xsd:element name="SharingHintHash" ma:index="3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74F8D0-CF1E-456F-9AD0-14F85621F49D}">
  <ds:schemaRefs>
    <ds:schemaRef ds:uri="11bf85a6-9d80-4c78-b554-17e9bf8e9317"/>
    <ds:schemaRef ds:uri="http://purl.org/dc/dcmitype/"/>
    <ds:schemaRef ds:uri="http://purl.org/dc/terms/"/>
    <ds:schemaRef ds:uri="http://schemas.microsoft.com/office/infopath/2007/PartnerControls"/>
    <ds:schemaRef ds:uri="http://schemas.microsoft.com/office/2006/documentManagement/types"/>
    <ds:schemaRef ds:uri="http://www.w3.org/XML/1998/namespace"/>
    <ds:schemaRef ds:uri="http://schemas.openxmlformats.org/package/2006/metadata/core-properties"/>
    <ds:schemaRef ds:uri="e358c266-ff51-4007-a421-8f8918fde7e6"/>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849E45B-0707-4045-AE11-F1FD05F7947A}">
  <ds:schemaRefs>
    <ds:schemaRef ds:uri="http://schemas.microsoft.com/sharepoint/v3/contenttype/forms"/>
  </ds:schemaRefs>
</ds:datastoreItem>
</file>

<file path=customXml/itemProps3.xml><?xml version="1.0" encoding="utf-8"?>
<ds:datastoreItem xmlns:ds="http://schemas.openxmlformats.org/officeDocument/2006/customXml" ds:itemID="{F7652CF0-B8FE-4348-AF2B-996C3F5E53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bf85a6-9d80-4c78-b554-17e9bf8e9317"/>
    <ds:schemaRef ds:uri="e358c266-ff51-4007-a421-8f8918fde7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12</TotalTime>
  <Words>310</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Cambria Math</vt:lpstr>
      <vt:lpstr>Trebuchet MS</vt:lpstr>
      <vt:lpstr>Wingdings 3</vt:lpstr>
      <vt:lpstr>Facet</vt:lpstr>
      <vt:lpstr>Section 6.6 Salt in Seawater</vt:lpstr>
      <vt:lpstr>Section 6.6 Salt in Seawater</vt:lpstr>
      <vt:lpstr>Section 6.6 Salt in Seawater</vt:lpstr>
      <vt:lpstr>Section 6.6 Salt in Seawater</vt:lpstr>
      <vt:lpstr>Section 6.6 Salt in Seawater</vt:lpstr>
      <vt:lpstr>Section 6.6 Salt in Seawater</vt:lpstr>
    </vt:vector>
  </TitlesOfParts>
  <Company>Univeristy of Alaska Anchorage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6.6 Salt in Seawater</dc:title>
  <dc:creator>Megan Ossiander-Gobeille</dc:creator>
  <cp:lastModifiedBy>Megan Ossiander-Gobeille</cp:lastModifiedBy>
  <cp:revision>2</cp:revision>
  <dcterms:created xsi:type="dcterms:W3CDTF">2020-08-30T23:37:09Z</dcterms:created>
  <dcterms:modified xsi:type="dcterms:W3CDTF">2020-10-05T17:40:24Z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0x01010052C6DB37C2634F4EAF95758C48342723</vt:lpwstr>
  </property>
</Properties>
</file>