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62" r:id="rId5"/>
    <p:sldId id="263" r:id="rId6"/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Ossiander-Gobeille" userId="bded5a6f-388d-4b98-8821-38a31ce0d106" providerId="ADAL" clId="{3579A612-42D7-48F4-BBE5-BD557CEC29FF}"/>
    <pc:docChg chg="addSld modSld sldOrd">
      <pc:chgData name="Megan Ossiander-Gobeille" userId="bded5a6f-388d-4b98-8821-38a31ce0d106" providerId="ADAL" clId="{3579A612-42D7-48F4-BBE5-BD557CEC29FF}" dt="2021-09-02T17:56:02.748" v="151" actId="20577"/>
      <pc:docMkLst>
        <pc:docMk/>
      </pc:docMkLst>
      <pc:sldChg chg="addSp delSp modSp add ord">
        <pc:chgData name="Megan Ossiander-Gobeille" userId="bded5a6f-388d-4b98-8821-38a31ce0d106" providerId="ADAL" clId="{3579A612-42D7-48F4-BBE5-BD557CEC29FF}" dt="2021-09-02T17:55:43.771" v="92" actId="20577"/>
        <pc:sldMkLst>
          <pc:docMk/>
          <pc:sldMk cId="3324199045" sldId="262"/>
        </pc:sldMkLst>
        <pc:spChg chg="del">
          <ac:chgData name="Megan Ossiander-Gobeille" userId="bded5a6f-388d-4b98-8821-38a31ce0d106" providerId="ADAL" clId="{3579A612-42D7-48F4-BBE5-BD557CEC29FF}" dt="2021-09-02T17:54:49.594" v="1"/>
          <ac:spMkLst>
            <pc:docMk/>
            <pc:sldMk cId="3324199045" sldId="262"/>
            <ac:spMk id="2" creationId="{2AD30196-2C2F-4A95-A7AF-70D524980886}"/>
          </ac:spMkLst>
        </pc:spChg>
        <pc:spChg chg="del">
          <ac:chgData name="Megan Ossiander-Gobeille" userId="bded5a6f-388d-4b98-8821-38a31ce0d106" providerId="ADAL" clId="{3579A612-42D7-48F4-BBE5-BD557CEC29FF}" dt="2021-09-02T17:54:49.594" v="1"/>
          <ac:spMkLst>
            <pc:docMk/>
            <pc:sldMk cId="3324199045" sldId="262"/>
            <ac:spMk id="3" creationId="{10EED285-B299-403A-9AF5-F2CD0B3F292B}"/>
          </ac:spMkLst>
        </pc:spChg>
        <pc:spChg chg="add mod">
          <ac:chgData name="Megan Ossiander-Gobeille" userId="bded5a6f-388d-4b98-8821-38a31ce0d106" providerId="ADAL" clId="{3579A612-42D7-48F4-BBE5-BD557CEC29FF}" dt="2021-09-02T17:55:43.771" v="92" actId="20577"/>
          <ac:spMkLst>
            <pc:docMk/>
            <pc:sldMk cId="3324199045" sldId="262"/>
            <ac:spMk id="4" creationId="{114DC960-8DF6-440F-A6CA-BC0709888E32}"/>
          </ac:spMkLst>
        </pc:spChg>
        <pc:spChg chg="add mod">
          <ac:chgData name="Megan Ossiander-Gobeille" userId="bded5a6f-388d-4b98-8821-38a31ce0d106" providerId="ADAL" clId="{3579A612-42D7-48F4-BBE5-BD557CEC29FF}" dt="2021-09-02T17:55:24.946" v="76" actId="20577"/>
          <ac:spMkLst>
            <pc:docMk/>
            <pc:sldMk cId="3324199045" sldId="262"/>
            <ac:spMk id="5" creationId="{DB3864BB-B640-44CD-9B0B-49ECE6C71575}"/>
          </ac:spMkLst>
        </pc:spChg>
      </pc:sldChg>
      <pc:sldChg chg="addSp delSp modSp add">
        <pc:chgData name="Megan Ossiander-Gobeille" userId="bded5a6f-388d-4b98-8821-38a31ce0d106" providerId="ADAL" clId="{3579A612-42D7-48F4-BBE5-BD557CEC29FF}" dt="2021-09-02T17:56:02.748" v="151" actId="20577"/>
        <pc:sldMkLst>
          <pc:docMk/>
          <pc:sldMk cId="300256003" sldId="263"/>
        </pc:sldMkLst>
        <pc:spChg chg="del">
          <ac:chgData name="Megan Ossiander-Gobeille" userId="bded5a6f-388d-4b98-8821-38a31ce0d106" providerId="ADAL" clId="{3579A612-42D7-48F4-BBE5-BD557CEC29FF}" dt="2021-09-02T17:55:50.508" v="94"/>
          <ac:spMkLst>
            <pc:docMk/>
            <pc:sldMk cId="300256003" sldId="263"/>
            <ac:spMk id="2" creationId="{CFA2281E-83F2-42FA-8BE7-BC5154E44FB2}"/>
          </ac:spMkLst>
        </pc:spChg>
        <pc:spChg chg="del">
          <ac:chgData name="Megan Ossiander-Gobeille" userId="bded5a6f-388d-4b98-8821-38a31ce0d106" providerId="ADAL" clId="{3579A612-42D7-48F4-BBE5-BD557CEC29FF}" dt="2021-09-02T17:55:50.508" v="94"/>
          <ac:spMkLst>
            <pc:docMk/>
            <pc:sldMk cId="300256003" sldId="263"/>
            <ac:spMk id="3" creationId="{D7E87E16-3810-4B65-8577-99711A354206}"/>
          </ac:spMkLst>
        </pc:spChg>
        <pc:spChg chg="add mod">
          <ac:chgData name="Megan Ossiander-Gobeille" userId="bded5a6f-388d-4b98-8821-38a31ce0d106" providerId="ADAL" clId="{3579A612-42D7-48F4-BBE5-BD557CEC29FF}" dt="2021-09-02T17:56:02.748" v="151" actId="20577"/>
          <ac:spMkLst>
            <pc:docMk/>
            <pc:sldMk cId="300256003" sldId="263"/>
            <ac:spMk id="4" creationId="{2A69EA0C-444B-42A5-9978-482464BE5F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DC960-8DF6-440F-A6CA-BC0709888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104: the dreaded word problems </a:t>
            </a:r>
            <a:br>
              <a:rPr lang="en-US" dirty="0"/>
            </a:br>
            <a:r>
              <a:rPr lang="en-US" dirty="0"/>
              <a:t>Section 6.6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3864BB-B640-44CD-9B0B-49ECE6C71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Megan Gobeille</a:t>
            </a:r>
          </a:p>
          <a:p>
            <a:r>
              <a:rPr lang="en-US" dirty="0"/>
              <a:t>UAA</a:t>
            </a:r>
          </a:p>
        </p:txBody>
      </p:sp>
    </p:spTree>
    <p:extLst>
      <p:ext uri="{BB962C8B-B14F-4D97-AF65-F5344CB8AC3E}">
        <p14:creationId xmlns:p14="http://schemas.microsoft.com/office/powerpoint/2010/main" val="33241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69EA0C-444B-42A5-9978-482464BE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know about word problems?</a:t>
            </a:r>
          </a:p>
        </p:txBody>
      </p:sp>
    </p:spTree>
    <p:extLst>
      <p:ext uri="{BB962C8B-B14F-4D97-AF65-F5344CB8AC3E}">
        <p14:creationId xmlns:p14="http://schemas.microsoft.com/office/powerpoint/2010/main" val="30025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from 6.6: </a:t>
            </a:r>
            <a:br>
              <a:rPr lang="en-US" dirty="0"/>
            </a:br>
            <a:r>
              <a:rPr lang="en-US" dirty="0"/>
              <a:t>Yard dimensions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 A104</a:t>
            </a:r>
          </a:p>
          <a:p>
            <a:r>
              <a:rPr lang="en-US" dirty="0"/>
              <a:t>Megan Gobeille</a:t>
            </a:r>
          </a:p>
        </p:txBody>
      </p:sp>
    </p:spTree>
    <p:extLst>
      <p:ext uri="{BB962C8B-B14F-4D97-AF65-F5344CB8AC3E}">
        <p14:creationId xmlns:p14="http://schemas.microsoft.com/office/powerpoint/2010/main" val="45504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6.6: Yard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side of a rectangular yard is bounded by the side of a house. The other three sides are to be fenced with 345 </a:t>
            </a:r>
            <a:r>
              <a:rPr lang="en-US" sz="2400" dirty="0" err="1"/>
              <a:t>ft</a:t>
            </a:r>
            <a:r>
              <a:rPr lang="en-US" sz="2400" dirty="0"/>
              <a:t> of fencing. The length of fence opposite the house is 15 </a:t>
            </a:r>
            <a:r>
              <a:rPr lang="en-US" sz="2400" dirty="0" err="1"/>
              <a:t>ft</a:t>
            </a:r>
            <a:r>
              <a:rPr lang="en-US" sz="2400" dirty="0"/>
              <a:t> less than either of the other two sides. Find the length and width of the yard. </a:t>
            </a:r>
          </a:p>
        </p:txBody>
      </p:sp>
    </p:spTree>
    <p:extLst>
      <p:ext uri="{BB962C8B-B14F-4D97-AF65-F5344CB8AC3E}">
        <p14:creationId xmlns:p14="http://schemas.microsoft.com/office/powerpoint/2010/main" val="253978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6.6: Yard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One side of a </a:t>
            </a:r>
            <a:r>
              <a:rPr lang="en-US" sz="2400" u="sng" dirty="0">
                <a:solidFill>
                  <a:srgbClr val="FF0000"/>
                </a:solidFill>
              </a:rPr>
              <a:t>rectangular</a:t>
            </a:r>
            <a:r>
              <a:rPr lang="en-US" sz="2400" dirty="0"/>
              <a:t> yard is bounded by the side of a house. The other three sides are to be fenced with </a:t>
            </a:r>
            <a:r>
              <a:rPr lang="en-US" sz="2400" u="sng" dirty="0">
                <a:solidFill>
                  <a:srgbClr val="FF0000"/>
                </a:solidFill>
              </a:rPr>
              <a:t>345 </a:t>
            </a:r>
            <a:r>
              <a:rPr lang="en-US" sz="2400" u="sng" dirty="0" err="1">
                <a:solidFill>
                  <a:srgbClr val="FF0000"/>
                </a:solidFill>
              </a:rPr>
              <a:t>ft</a:t>
            </a:r>
            <a:r>
              <a:rPr lang="en-US" sz="2400" u="sng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of fencing. The </a:t>
            </a:r>
            <a:r>
              <a:rPr lang="en-US" sz="2400" dirty="0">
                <a:solidFill>
                  <a:schemeClr val="tx1"/>
                </a:solidFill>
              </a:rPr>
              <a:t>length</a:t>
            </a:r>
            <a:r>
              <a:rPr lang="en-US" sz="2400" dirty="0"/>
              <a:t> of fence </a:t>
            </a:r>
            <a:r>
              <a:rPr lang="en-US" sz="2400" u="sng" dirty="0">
                <a:solidFill>
                  <a:srgbClr val="FF0000"/>
                </a:solidFill>
              </a:rPr>
              <a:t>opposite</a:t>
            </a:r>
            <a:r>
              <a:rPr lang="en-US" sz="2400" dirty="0"/>
              <a:t> the house </a:t>
            </a:r>
            <a:r>
              <a:rPr lang="en-US" sz="2400" u="sng" dirty="0">
                <a:solidFill>
                  <a:srgbClr val="FF0000"/>
                </a:solidFill>
              </a:rPr>
              <a:t>is 15 </a:t>
            </a:r>
            <a:r>
              <a:rPr lang="en-US" sz="2400" u="sng" dirty="0" err="1">
                <a:solidFill>
                  <a:srgbClr val="FF0000"/>
                </a:solidFill>
              </a:rPr>
              <a:t>ft</a:t>
            </a:r>
            <a:r>
              <a:rPr lang="en-US" sz="2400" u="sng" dirty="0">
                <a:solidFill>
                  <a:srgbClr val="FF0000"/>
                </a:solidFill>
              </a:rPr>
              <a:t> less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than either of the other two sides. </a:t>
            </a:r>
            <a:r>
              <a:rPr lang="en-US" sz="2400" dirty="0">
                <a:solidFill>
                  <a:srgbClr val="00B050"/>
                </a:solidFill>
              </a:rPr>
              <a:t>Find the length and width of the yard</a:t>
            </a:r>
            <a:r>
              <a:rPr lang="en-US" sz="2400" dirty="0"/>
              <a:t>. </a:t>
            </a:r>
          </a:p>
          <a:p>
            <a:pPr lvl="1"/>
            <a:r>
              <a:rPr lang="en-US" sz="2200" dirty="0"/>
              <a:t>What are we supposed to find?</a:t>
            </a:r>
          </a:p>
          <a:p>
            <a:pPr lvl="1"/>
            <a:r>
              <a:rPr lang="en-US" sz="2200" dirty="0"/>
              <a:t>What do we know?</a:t>
            </a:r>
          </a:p>
        </p:txBody>
      </p:sp>
    </p:spTree>
    <p:extLst>
      <p:ext uri="{BB962C8B-B14F-4D97-AF65-F5344CB8AC3E}">
        <p14:creationId xmlns:p14="http://schemas.microsoft.com/office/powerpoint/2010/main" val="50334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6.6: Yard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side of a </a:t>
            </a:r>
            <a:r>
              <a:rPr lang="en-US" u="sng" dirty="0">
                <a:solidFill>
                  <a:srgbClr val="FF0000"/>
                </a:solidFill>
              </a:rPr>
              <a:t>rectangular</a:t>
            </a:r>
            <a:r>
              <a:rPr lang="en-US" dirty="0"/>
              <a:t> yard is bounded by the side of a house. The other three sides are to be fenced with </a:t>
            </a:r>
            <a:r>
              <a:rPr lang="en-US" u="sng" dirty="0">
                <a:solidFill>
                  <a:srgbClr val="FF0000"/>
                </a:solidFill>
              </a:rPr>
              <a:t>345 </a:t>
            </a:r>
            <a:r>
              <a:rPr lang="en-US" u="sng" dirty="0" err="1">
                <a:solidFill>
                  <a:srgbClr val="FF0000"/>
                </a:solidFill>
              </a:rPr>
              <a:t>ft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dirty="0"/>
              <a:t>of fencing. The </a:t>
            </a:r>
            <a:r>
              <a:rPr lang="en-US" dirty="0">
                <a:solidFill>
                  <a:schemeClr val="tx1"/>
                </a:solidFill>
              </a:rPr>
              <a:t>length</a:t>
            </a:r>
            <a:r>
              <a:rPr lang="en-US" dirty="0"/>
              <a:t> of fence </a:t>
            </a:r>
            <a:r>
              <a:rPr lang="en-US" u="sng" dirty="0">
                <a:solidFill>
                  <a:srgbClr val="FF0000"/>
                </a:solidFill>
              </a:rPr>
              <a:t>opposite</a:t>
            </a:r>
            <a:r>
              <a:rPr lang="en-US" dirty="0"/>
              <a:t> the house </a:t>
            </a:r>
            <a:r>
              <a:rPr lang="en-US" u="sng" dirty="0">
                <a:solidFill>
                  <a:srgbClr val="FF0000"/>
                </a:solidFill>
              </a:rPr>
              <a:t>is 15 </a:t>
            </a:r>
            <a:r>
              <a:rPr lang="en-US" u="sng" dirty="0" err="1">
                <a:solidFill>
                  <a:srgbClr val="FF0000"/>
                </a:solidFill>
              </a:rPr>
              <a:t>ft</a:t>
            </a:r>
            <a:r>
              <a:rPr lang="en-US" u="sng" dirty="0">
                <a:solidFill>
                  <a:srgbClr val="FF0000"/>
                </a:solidFill>
              </a:rPr>
              <a:t> less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than either of the other two sides. </a:t>
            </a:r>
            <a:r>
              <a:rPr lang="en-US" dirty="0">
                <a:solidFill>
                  <a:srgbClr val="00B050"/>
                </a:solidFill>
              </a:rPr>
              <a:t>Find the length and width of the yard</a:t>
            </a:r>
            <a:r>
              <a:rPr lang="en-US" dirty="0"/>
              <a:t>. </a:t>
            </a:r>
          </a:p>
          <a:p>
            <a:r>
              <a:rPr lang="en-US" dirty="0"/>
              <a:t>Let’s draw a picture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translate from words or picture to math: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2946" y="4239491"/>
            <a:ext cx="1394690" cy="988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886691" y="3741447"/>
            <a:ext cx="1727200" cy="53570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447636" y="4277156"/>
            <a:ext cx="1579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008582" y="4277156"/>
            <a:ext cx="9236" cy="950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47635" y="5227782"/>
            <a:ext cx="1579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3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6.6: Yard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One side of a </a:t>
                </a:r>
                <a:r>
                  <a:rPr lang="en-US" u="sng" dirty="0">
                    <a:solidFill>
                      <a:srgbClr val="FF0000"/>
                    </a:solidFill>
                  </a:rPr>
                  <a:t>rectangular</a:t>
                </a:r>
                <a:r>
                  <a:rPr lang="en-US" dirty="0"/>
                  <a:t> yard is bounded by the side of a house. The other three sides are to be fenced with </a:t>
                </a:r>
                <a:r>
                  <a:rPr lang="en-US" u="sng" dirty="0">
                    <a:solidFill>
                      <a:srgbClr val="FF0000"/>
                    </a:solidFill>
                  </a:rPr>
                  <a:t>345 </a:t>
                </a:r>
                <a:r>
                  <a:rPr lang="en-US" u="sng" dirty="0" err="1">
                    <a:solidFill>
                      <a:srgbClr val="FF0000"/>
                    </a:solidFill>
                  </a:rPr>
                  <a:t>ft</a:t>
                </a:r>
                <a:r>
                  <a:rPr lang="en-US" u="sng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of fencing. The </a:t>
                </a:r>
                <a:r>
                  <a:rPr lang="en-US" dirty="0">
                    <a:solidFill>
                      <a:schemeClr val="tx1"/>
                    </a:solidFill>
                  </a:rPr>
                  <a:t>length</a:t>
                </a:r>
                <a:r>
                  <a:rPr lang="en-US" dirty="0"/>
                  <a:t> of fence </a:t>
                </a:r>
                <a:r>
                  <a:rPr lang="en-US" u="sng" dirty="0">
                    <a:solidFill>
                      <a:srgbClr val="FF0000"/>
                    </a:solidFill>
                  </a:rPr>
                  <a:t>opposite</a:t>
                </a:r>
                <a:r>
                  <a:rPr lang="en-US" dirty="0"/>
                  <a:t> the house </a:t>
                </a:r>
                <a:r>
                  <a:rPr lang="en-US" u="sng" dirty="0">
                    <a:solidFill>
                      <a:srgbClr val="FF0000"/>
                    </a:solidFill>
                  </a:rPr>
                  <a:t>is 15 </a:t>
                </a:r>
                <a:r>
                  <a:rPr lang="en-US" u="sng" dirty="0" err="1">
                    <a:solidFill>
                      <a:srgbClr val="FF0000"/>
                    </a:solidFill>
                  </a:rPr>
                  <a:t>ft</a:t>
                </a:r>
                <a:r>
                  <a:rPr lang="en-US" u="sng" dirty="0">
                    <a:solidFill>
                      <a:srgbClr val="FF0000"/>
                    </a:solidFill>
                  </a:rPr>
                  <a:t> less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than either of the other two sides. </a:t>
                </a:r>
                <a:r>
                  <a:rPr lang="en-US" dirty="0">
                    <a:solidFill>
                      <a:srgbClr val="00B050"/>
                    </a:solidFill>
                  </a:rPr>
                  <a:t>Find the length and width of the yard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Translation: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=345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Solve: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787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6.6: Yard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One side of a </a:t>
                </a:r>
                <a:r>
                  <a:rPr lang="en-US" u="sng" dirty="0">
                    <a:solidFill>
                      <a:srgbClr val="FF0000"/>
                    </a:solidFill>
                  </a:rPr>
                  <a:t>rectangular</a:t>
                </a:r>
                <a:r>
                  <a:rPr lang="en-US" dirty="0"/>
                  <a:t> yard is bounded by the side of a house. The other three sides are to be fenced with </a:t>
                </a:r>
                <a:r>
                  <a:rPr lang="en-US" u="sng" dirty="0">
                    <a:solidFill>
                      <a:srgbClr val="FF0000"/>
                    </a:solidFill>
                  </a:rPr>
                  <a:t>345 </a:t>
                </a:r>
                <a:r>
                  <a:rPr lang="en-US" u="sng" dirty="0" err="1">
                    <a:solidFill>
                      <a:srgbClr val="FF0000"/>
                    </a:solidFill>
                  </a:rPr>
                  <a:t>ft</a:t>
                </a:r>
                <a:r>
                  <a:rPr lang="en-US" u="sng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of fencing. The </a:t>
                </a:r>
                <a:r>
                  <a:rPr lang="en-US" dirty="0">
                    <a:solidFill>
                      <a:schemeClr val="tx1"/>
                    </a:solidFill>
                  </a:rPr>
                  <a:t>length</a:t>
                </a:r>
                <a:r>
                  <a:rPr lang="en-US" dirty="0"/>
                  <a:t> of fence </a:t>
                </a:r>
                <a:r>
                  <a:rPr lang="en-US" u="sng" dirty="0">
                    <a:solidFill>
                      <a:srgbClr val="FF0000"/>
                    </a:solidFill>
                  </a:rPr>
                  <a:t>opposite</a:t>
                </a:r>
                <a:r>
                  <a:rPr lang="en-US" dirty="0"/>
                  <a:t> the house </a:t>
                </a:r>
                <a:r>
                  <a:rPr lang="en-US" u="sng" dirty="0">
                    <a:solidFill>
                      <a:srgbClr val="FF0000"/>
                    </a:solidFill>
                  </a:rPr>
                  <a:t>is 15 </a:t>
                </a:r>
                <a:r>
                  <a:rPr lang="en-US" u="sng" dirty="0" err="1">
                    <a:solidFill>
                      <a:srgbClr val="FF0000"/>
                    </a:solidFill>
                  </a:rPr>
                  <a:t>ft</a:t>
                </a:r>
                <a:r>
                  <a:rPr lang="en-US" u="sng" dirty="0">
                    <a:solidFill>
                      <a:srgbClr val="FF0000"/>
                    </a:solidFill>
                  </a:rPr>
                  <a:t> less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than either of the other two sides. </a:t>
                </a:r>
                <a:r>
                  <a:rPr lang="en-US" dirty="0">
                    <a:solidFill>
                      <a:srgbClr val="00B050"/>
                    </a:solidFill>
                  </a:rPr>
                  <a:t>Find the length and width of the yard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____</a:t>
                </a:r>
              </a:p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stand for? And what were we trying to find?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6885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11bf85a6-9d80-4c78-b554-17e9bf8e9317" xsi:nil="true"/>
    <LMS_Mappings xmlns="11bf85a6-9d80-4c78-b554-17e9bf8e9317" xsi:nil="true"/>
    <IsNotebookLocked xmlns="11bf85a6-9d80-4c78-b554-17e9bf8e9317" xsi:nil="true"/>
    <Math_Settings xmlns="11bf85a6-9d80-4c78-b554-17e9bf8e9317" xsi:nil="true"/>
    <Distribution_Groups xmlns="11bf85a6-9d80-4c78-b554-17e9bf8e9317" xsi:nil="true"/>
    <TeamsChannelId xmlns="11bf85a6-9d80-4c78-b554-17e9bf8e9317" xsi:nil="true"/>
    <Owner xmlns="11bf85a6-9d80-4c78-b554-17e9bf8e9317">
      <UserInfo>
        <DisplayName/>
        <AccountId xsi:nil="true"/>
        <AccountType/>
      </UserInfo>
    </Owner>
    <Students xmlns="11bf85a6-9d80-4c78-b554-17e9bf8e9317">
      <UserInfo>
        <DisplayName/>
        <AccountId xsi:nil="true"/>
        <AccountType/>
      </UserInfo>
    </Students>
    <Is_Collaboration_Space_Locked xmlns="11bf85a6-9d80-4c78-b554-17e9bf8e9317" xsi:nil="true"/>
    <Templates xmlns="11bf85a6-9d80-4c78-b554-17e9bf8e9317" xsi:nil="true"/>
    <NotebookType xmlns="11bf85a6-9d80-4c78-b554-17e9bf8e9317" xsi:nil="true"/>
    <Student_Groups xmlns="11bf85a6-9d80-4c78-b554-17e9bf8e9317">
      <UserInfo>
        <DisplayName/>
        <AccountId xsi:nil="true"/>
        <AccountType/>
      </UserInfo>
    </Student_Groups>
    <Invited_Teachers xmlns="11bf85a6-9d80-4c78-b554-17e9bf8e9317" xsi:nil="true"/>
    <Invited_Students xmlns="11bf85a6-9d80-4c78-b554-17e9bf8e9317" xsi:nil="true"/>
    <Teams_Channel_Section_Location xmlns="11bf85a6-9d80-4c78-b554-17e9bf8e9317" xsi:nil="true"/>
    <Self_Registration_Enabled xmlns="11bf85a6-9d80-4c78-b554-17e9bf8e9317" xsi:nil="true"/>
    <Has_Teacher_Only_SectionGroup xmlns="11bf85a6-9d80-4c78-b554-17e9bf8e9317" xsi:nil="true"/>
    <CultureName xmlns="11bf85a6-9d80-4c78-b554-17e9bf8e9317" xsi:nil="true"/>
    <DefaultSectionNames xmlns="11bf85a6-9d80-4c78-b554-17e9bf8e9317" xsi:nil="true"/>
    <FolderType xmlns="11bf85a6-9d80-4c78-b554-17e9bf8e9317" xsi:nil="true"/>
    <Teachers xmlns="11bf85a6-9d80-4c78-b554-17e9bf8e9317">
      <UserInfo>
        <DisplayName/>
        <AccountId xsi:nil="true"/>
        <AccountType/>
      </UserInfo>
    </Teach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6DB37C2634F4EAF95758C48342723" ma:contentTypeVersion="33" ma:contentTypeDescription="Create a new document." ma:contentTypeScope="" ma:versionID="7092efbe2974a7d9b3203a36ef423e0b">
  <xsd:schema xmlns:xsd="http://www.w3.org/2001/XMLSchema" xmlns:xs="http://www.w3.org/2001/XMLSchema" xmlns:p="http://schemas.microsoft.com/office/2006/metadata/properties" xmlns:ns3="11bf85a6-9d80-4c78-b554-17e9bf8e9317" xmlns:ns4="e358c266-ff51-4007-a421-8f8918fde7e6" targetNamespace="http://schemas.microsoft.com/office/2006/metadata/properties" ma:root="true" ma:fieldsID="1ea4dca58a1c0aa07b13d883586d25ab" ns3:_="" ns4:_="">
    <xsd:import namespace="11bf85a6-9d80-4c78-b554-17e9bf8e9317"/>
    <xsd:import namespace="e358c266-ff51-4007-a421-8f8918fde7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bf85a6-9d80-4c78-b554-17e9bf8e93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0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5" nillable="true" ma:displayName="Is Collaboration Space Locked" ma:internalName="Is_Collaboration_Space_Locked">
      <xsd:simpleType>
        <xsd:restriction base="dms:Boolean"/>
      </xsd:simpleType>
    </xsd:element>
    <xsd:element name="IsNotebookLocked" ma:index="36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58c266-ff51-4007-a421-8f8918fde7e6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2899AC-0F25-44BB-9FD2-C22FD3347CE4}">
  <ds:schemaRefs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e358c266-ff51-4007-a421-8f8918fde7e6"/>
    <ds:schemaRef ds:uri="http://schemas.openxmlformats.org/package/2006/metadata/core-properties"/>
    <ds:schemaRef ds:uri="11bf85a6-9d80-4c78-b554-17e9bf8e931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E424334-462A-4454-98DD-615DFF74D0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67B9BD-713C-4C13-970B-50C1A46AA8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bf85a6-9d80-4c78-b554-17e9bf8e9317"/>
    <ds:schemaRef ds:uri="e358c266-ff51-4007-a421-8f8918fde7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395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Trebuchet MS</vt:lpstr>
      <vt:lpstr>Wingdings 3</vt:lpstr>
      <vt:lpstr>Facet</vt:lpstr>
      <vt:lpstr>Math 104: the dreaded word problems  Section 6.6</vt:lpstr>
      <vt:lpstr>What do you know about word problems?</vt:lpstr>
      <vt:lpstr>Example from 6.6:  Yard dimensions</vt:lpstr>
      <vt:lpstr>Section 6.6: Yard dimensions</vt:lpstr>
      <vt:lpstr>Section 6.6: Yard dimensions</vt:lpstr>
      <vt:lpstr>Section 6.6: Yard dimensions</vt:lpstr>
      <vt:lpstr>Section 6.6: Yard dimensions</vt:lpstr>
      <vt:lpstr>Section 6.6: Yard dimensions</vt:lpstr>
    </vt:vector>
  </TitlesOfParts>
  <Company>Univeristy of Alaska Anchorage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from 6.6:  Yard dimensions</dc:title>
  <dc:creator>Megan Ossiander-Gobeille</dc:creator>
  <cp:lastModifiedBy>Megan Ossiander-Gobeille</cp:lastModifiedBy>
  <cp:revision>9</cp:revision>
  <dcterms:created xsi:type="dcterms:W3CDTF">2020-08-30T22:11:59Z</dcterms:created>
  <dcterms:modified xsi:type="dcterms:W3CDTF">2021-09-02T18:48:50Z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0x01010052C6DB37C2634F4EAF95758C48342723</vt:lpwstr>
  </property>
</Properties>
</file>