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0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0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2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5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7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6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4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5DB87-2A79-4630-9E56-20AB488A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62" y="1338470"/>
            <a:ext cx="2834640" cy="1545866"/>
          </a:xfrm>
        </p:spPr>
        <p:txBody>
          <a:bodyPr/>
          <a:lstStyle/>
          <a:p>
            <a:r>
              <a:rPr lang="es-MX" dirty="0"/>
              <a:t>Isomap</a:t>
            </a:r>
            <a:br>
              <a:rPr lang="es-CO" dirty="0"/>
            </a:br>
            <a:r>
              <a:rPr lang="es-CO" b="1" i="1" dirty="0">
                <a:solidFill>
                  <a:srgbClr val="292929"/>
                </a:solidFill>
                <a:effectLst/>
                <a:latin typeface="charter"/>
              </a:rPr>
              <a:t>Isometric Mapping.</a:t>
            </a:r>
            <a:endParaRPr lang="es-CO" dirty="0"/>
          </a:p>
        </p:txBody>
      </p:sp>
      <p:pic>
        <p:nvPicPr>
          <p:cNvPr id="5" name="Picture 2" descr="Métodos para la reducción de la dimensionalidad manifold-based: el caso  ISOMAP | DeepLearningItalia">
            <a:extLst>
              <a:ext uri="{FF2B5EF4-FFF2-40B4-BE49-F238E27FC236}">
                <a16:creationId xmlns:a16="http://schemas.microsoft.com/office/drawing/2014/main" id="{C4D779BB-AECE-4DFE-AF76-F0BCC4213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" y="3114794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3B0C500-2819-4AA0-B329-08BAF98629A7}"/>
              </a:ext>
            </a:extLst>
          </p:cNvPr>
          <p:cNvSpPr txBox="1">
            <a:spLocks/>
          </p:cNvSpPr>
          <p:nvPr/>
        </p:nvSpPr>
        <p:spPr>
          <a:xfrm>
            <a:off x="195604" y="6017191"/>
            <a:ext cx="5552661" cy="5497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Maira Alejandra Flórez Barreiro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1757A7-027C-4F0C-A00B-4D365DB37494}"/>
              </a:ext>
            </a:extLst>
          </p:cNvPr>
          <p:cNvSpPr txBox="1"/>
          <p:nvPr/>
        </p:nvSpPr>
        <p:spPr>
          <a:xfrm>
            <a:off x="3472070" y="252472"/>
            <a:ext cx="8265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Isomap es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una técnica de reducción de dimensión no lineal basada en MDS clásico.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  <a:p>
            <a:r>
              <a:rPr lang="es-MX" b="1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s-MX" b="0" i="0" dirty="0">
                <a:solidFill>
                  <a:srgbClr val="292929"/>
                </a:solidFill>
                <a:effectLst/>
                <a:latin typeface="charter"/>
              </a:rPr>
              <a:t>su objetivo </a:t>
            </a:r>
            <a:r>
              <a:rPr lang="es-MX" b="1" i="0" dirty="0">
                <a:solidFill>
                  <a:srgbClr val="292929"/>
                </a:solidFill>
                <a:effectLst/>
                <a:latin typeface="charter"/>
              </a:rPr>
              <a:t>es mantener una distancia geodésica entre dos puntos </a:t>
            </a:r>
            <a:r>
              <a:rPr lang="es-MX" b="0" i="0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distancia geodésica es la distancia más corta entre dos puntos de una curva.)</a:t>
            </a:r>
          </a:p>
          <a:p>
            <a:endParaRPr lang="es-MX" dirty="0">
              <a:solidFill>
                <a:srgbClr val="292929"/>
              </a:solidFill>
              <a:latin typeface="charter"/>
            </a:endParaRPr>
          </a:p>
          <a:p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Proyecta los datos a una dimensión inferior al tiempo que preserva la distancia geodésica, en lugar de la distancia euclidiana como en el MDS.</a:t>
            </a:r>
          </a:p>
          <a:p>
            <a:endParaRPr lang="es-CO" b="0" i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b="0" i="0" dirty="0">
                <a:solidFill>
                  <a:srgbClr val="292929"/>
                </a:solidFill>
                <a:effectLst/>
                <a:latin typeface="charter"/>
              </a:rPr>
              <a:t>tiene como objetivo aproximar la geometría de los datos antes de proyectarlos en la dimensión especificada.</a:t>
            </a:r>
            <a:endParaRPr lang="es-CO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60CF53-EF90-4CA9-B0CC-E2285C29661F}"/>
              </a:ext>
            </a:extLst>
          </p:cNvPr>
          <p:cNvSpPr txBox="1"/>
          <p:nvPr/>
        </p:nvSpPr>
        <p:spPr>
          <a:xfrm>
            <a:off x="4451274" y="3424362"/>
            <a:ext cx="326096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Preserva la geometría intrínseca de los datos.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Utiliza las distancias del colector geodésico entre todos los pares.</a:t>
            </a:r>
            <a:endParaRPr lang="es-CO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251BD352-D04F-469E-9E24-CA1A77B8F690}"/>
              </a:ext>
            </a:extLst>
          </p:cNvPr>
          <p:cNvSpPr txBox="1">
            <a:spLocks/>
          </p:cNvSpPr>
          <p:nvPr/>
        </p:nvSpPr>
        <p:spPr>
          <a:xfrm>
            <a:off x="8024460" y="2986683"/>
            <a:ext cx="3474720" cy="35802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Isomap mantiene las ventajas de PCA y MDS.</a:t>
            </a:r>
          </a:p>
          <a:p>
            <a:r>
              <a:rPr lang="es-MX" dirty="0"/>
              <a:t>Procedimiento no iterativo</a:t>
            </a:r>
          </a:p>
          <a:p>
            <a:r>
              <a:rPr lang="es-MX" dirty="0"/>
              <a:t>Procedimiento polinómico</a:t>
            </a:r>
          </a:p>
          <a:p>
            <a:r>
              <a:rPr lang="es-MX" dirty="0"/>
              <a:t>Convergencia garantizada</a:t>
            </a:r>
          </a:p>
          <a:p>
            <a:r>
              <a:rPr lang="es-MX" dirty="0"/>
              <a:t>Isomap representa la estructura global de un conjunto de datos dentro de un único sistema de coordenadas.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665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9597FD-0311-4F79-AAEB-0785C4E83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51" t="9325" r="29466" b="9744"/>
          <a:stretch/>
        </p:blipFill>
        <p:spPr>
          <a:xfrm>
            <a:off x="441198" y="1603513"/>
            <a:ext cx="2318003" cy="206733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CB23B-046A-4CDD-9655-9B352C73E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698561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Para encontrar la distancia geodésica (amarillo) </a:t>
            </a:r>
          </a:p>
          <a:p>
            <a:pPr marL="0" indent="0">
              <a:buNone/>
            </a:pPr>
            <a:r>
              <a:rPr lang="es-C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busca reconstruir el camino dividiéndolo en varios trozos </a:t>
            </a:r>
          </a:p>
          <a:p>
            <a:pPr marL="0" indent="0">
              <a:buNone/>
            </a:pPr>
            <a:r>
              <a:rPr lang="es-C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 empezamos en </a:t>
            </a:r>
            <a:r>
              <a:rPr lang="es-CO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s-C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y vamos saltando de un punto cercano a otro, eventualmente llegaremos a </a:t>
            </a:r>
            <a:r>
              <a:rPr lang="es-CO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r>
              <a:rPr lang="es-C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la suma de todos los saltos equivaldrá a la distancia buscada.</a:t>
            </a:r>
            <a:endParaRPr lang="es-CO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553CC3-24E1-4E79-A0BA-366AB05A9AE8}"/>
              </a:ext>
            </a:extLst>
          </p:cNvPr>
          <p:cNvSpPr txBox="1"/>
          <p:nvPr/>
        </p:nvSpPr>
        <p:spPr>
          <a:xfrm>
            <a:off x="192023" y="3949148"/>
            <a:ext cx="3200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distancia euclidiana (en rojo)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distancia geodésica ”distancia real” (amarillo)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76527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1545-BA24-4A53-8F35-EE2A65AB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92929"/>
                </a:solidFill>
                <a:effectLst/>
                <a:latin typeface="charter"/>
              </a:rPr>
              <a:t>Isomap opera en 3 pasos principales:</a:t>
            </a:r>
            <a:endParaRPr lang="es-CO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68A5B84-E30A-4749-9931-381F365EE479}"/>
              </a:ext>
            </a:extLst>
          </p:cNvPr>
          <p:cNvSpPr/>
          <p:nvPr/>
        </p:nvSpPr>
        <p:spPr>
          <a:xfrm>
            <a:off x="1703568" y="3520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975F52-3EB7-442F-87C6-CA030F62EE0F}"/>
              </a:ext>
            </a:extLst>
          </p:cNvPr>
          <p:cNvSpPr txBox="1"/>
          <p:nvPr/>
        </p:nvSpPr>
        <p:spPr>
          <a:xfrm>
            <a:off x="4121426" y="2001078"/>
            <a:ext cx="7163464" cy="423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Determinar los </a:t>
            </a:r>
            <a:r>
              <a:rPr lang="es-CO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s-C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vecinos más cercanos, o los vecinos que caigan dentro de un radio </a:t>
            </a:r>
            <a:r>
              <a:rPr lang="es-CO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r,</a:t>
            </a:r>
            <a:r>
              <a:rPr lang="es-C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y construir un grafo que conecte los puntos con sus vecinos y cuyos vértices tengan un peso igual a la distancia euclidiana entre ellos.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Buscar el camino más corto entre </a:t>
            </a:r>
            <a:r>
              <a:rPr lang="es-CO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s-C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y </a:t>
            </a:r>
            <a:r>
              <a:rPr lang="es-CO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s-C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en el grafo y fijarlo como métrica de desemejanza. Hacerlo para todos los pares de puntos.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Aplicar MDS.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33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7E8FEA9-B8B6-4FA9-BECB-6189292D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8" y="224697"/>
            <a:ext cx="115275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consideremos una superficie circular sobre la que se encuentran dos observaciones; Estefanía (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athJax_Math-italic"/>
              </a:rPr>
              <a:t>E</a:t>
            </a: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) y Christopher (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athJax_Math-italic"/>
              </a:rPr>
              <a:t>C</a:t>
            </a: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)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s-CO" altLang="es-CO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5123" name="Picture 3" descr="png">
            <a:extLst>
              <a:ext uri="{FF2B5EF4-FFF2-40B4-BE49-F238E27FC236}">
                <a16:creationId xmlns:a16="http://schemas.microsoft.com/office/drawing/2014/main" id="{327FF458-C215-4DE1-B07A-71C53D886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5428" r="16900" b="12239"/>
          <a:stretch/>
        </p:blipFill>
        <p:spPr bwMode="auto">
          <a:xfrm>
            <a:off x="410818" y="959087"/>
            <a:ext cx="2941984" cy="22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F2723F-705A-444F-A6B6-8519CF6CB6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3670853" y="681171"/>
            <a:ext cx="829585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Supongamos que Christopher quiere llegar a Estefanía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rgbClr val="434648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 La distancia que deberá recorrer 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Christopher será la distancia geodésica d′ 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ya que recorrer una distancia euclídea;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d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in"/>
              </a:rPr>
              <a:t>′′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CO" altLang="es-CO" sz="1400" dirty="0">
                <a:solidFill>
                  <a:srgbClr val="434648"/>
                </a:solidFill>
                <a:latin typeface="Roboto" panose="02000000000000000000" pitchFamily="2" charset="0"/>
              </a:rPr>
              <a:t>no se puede 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ya que Chris no se encuentra en un espacio euclídeo sino en uno circular.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1400" dirty="0">
              <a:solidFill>
                <a:srgbClr val="434648"/>
              </a:solidFill>
              <a:latin typeface="Roboto" panose="02000000000000000000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 Pero si solo contamos con las coordenadas en el espacio euclídeo de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 - 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C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y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 desconocemos la superficie sobre la que se encuentran ambos, no podemos calcular d’.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1400" dirty="0">
              <a:solidFill>
                <a:srgbClr val="434648"/>
              </a:solidFill>
              <a:latin typeface="Roboto" panose="02000000000000000000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Una forma de aproximar la distancia geodésica entre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 y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C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 es encontrar la observación más cercana a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;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r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 y medir la distancia euclídea entre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r</a:t>
            </a:r>
            <a:r>
              <a:rPr lang="es-CO" altLang="es-CO" sz="1400" dirty="0">
                <a:solidFill>
                  <a:srgbClr val="434648"/>
                </a:solidFill>
                <a:latin typeface="Roboto" panose="02000000000000000000" pitchFamily="2" charset="0"/>
              </a:rPr>
              <a:t> 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y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. Si r está muy cerca de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hay grandes diferencias entre la distancia euclídea y la distancia geodésica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. Una vez calculada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d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in"/>
              </a:rPr>
              <a:t>(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E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rgbClr val="434648"/>
                </a:solidFill>
                <a:effectLst/>
                <a:latin typeface="MathJax_Main"/>
              </a:rPr>
              <a:t>,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in"/>
              </a:rPr>
              <a:t>)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 podemos encontrar el amigo más cercano a 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MathJax_Math-italic"/>
              </a:rPr>
              <a:t>r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 y medir su distancia euclídea, así hasta llegar a C. Si sumáramos todas estas distancias euclídeas, tendríamos una aproximación de d′.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31529E-BF3B-4D26-B68E-AA5ADC18F416}"/>
              </a:ext>
            </a:extLst>
          </p:cNvPr>
          <p:cNvSpPr txBox="1"/>
          <p:nvPr/>
        </p:nvSpPr>
        <p:spPr>
          <a:xfrm>
            <a:off x="-47321" y="3974381"/>
            <a:ext cx="123983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Más formalmente, lo que vamos a querer hacer es construir un grafo de los k-vecinos más cercanos </a:t>
            </a:r>
          </a:p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De momento, tenemos solo las distancias geodésicas entre las observaciones que son vecinas</a:t>
            </a:r>
          </a:p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Pero, podemos calcular la distancia entre dos observaciones que no son vecinas; xi y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</a:rPr>
              <a:t>xj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como la distancia del camino más corto</a:t>
            </a:r>
          </a:p>
          <a:p>
            <a:r>
              <a:rPr lang="es-MX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Los algoritmos que se usan para encontrar este camino más corto entre dos nodos en el grafo son 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Dijkstra</a:t>
            </a:r>
            <a:r>
              <a:rPr lang="es-MX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o 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Floyd</a:t>
            </a:r>
            <a:r>
              <a:rPr lang="es-MX" b="0" i="0" dirty="0">
                <a:solidFill>
                  <a:srgbClr val="434648"/>
                </a:solidFill>
                <a:effectLst/>
                <a:latin typeface="Roboto" panose="02000000000000000000" pitchFamily="2" charset="0"/>
              </a:rPr>
              <a:t>.(matriz G)</a:t>
            </a:r>
          </a:p>
          <a:p>
            <a:r>
              <a:rPr lang="es-MX" b="1" dirty="0"/>
              <a:t>Una vez tenemos la matriz G, podemos usar MDS para reducir la dimensión de los datos preservando las distancias geodésicas.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655655962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123</TotalTime>
  <Words>584</Words>
  <Application>Microsoft Office PowerPoint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charter</vt:lpstr>
      <vt:lpstr>Corbel</vt:lpstr>
      <vt:lpstr>MathJax_Main</vt:lpstr>
      <vt:lpstr>MathJax_Math-italic</vt:lpstr>
      <vt:lpstr>Roboto</vt:lpstr>
      <vt:lpstr>Wingdings 2</vt:lpstr>
      <vt:lpstr>Marco</vt:lpstr>
      <vt:lpstr>Isomap Isometric Mapping.</vt:lpstr>
      <vt:lpstr>Presentación de PowerPoint</vt:lpstr>
      <vt:lpstr>Isomap opera en 3 pasos principales: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Isomap Isometric Mapping.</dc:title>
  <dc:creator>Maria Edith</dc:creator>
  <cp:lastModifiedBy>Maria Edith</cp:lastModifiedBy>
  <cp:revision>1</cp:revision>
  <dcterms:created xsi:type="dcterms:W3CDTF">2021-09-16T12:43:12Z</dcterms:created>
  <dcterms:modified xsi:type="dcterms:W3CDTF">2021-09-16T14:46:19Z</dcterms:modified>
</cp:coreProperties>
</file>