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30282-30CD-47E1-94DD-98DD172AD4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AACD2C-9199-441D-B14D-8E2F7657B073}">
      <dgm:prSet/>
      <dgm:spPr/>
      <dgm:t>
        <a:bodyPr/>
        <a:lstStyle/>
        <a:p>
          <a:r>
            <a:rPr lang="es-CO"/>
            <a:t>XLNet es utilizado para:</a:t>
          </a:r>
          <a:endParaRPr lang="en-US"/>
        </a:p>
      </dgm:t>
    </dgm:pt>
    <dgm:pt modelId="{86FE9FF1-C641-41C8-B8C6-96F2E96FA33D}" type="parTrans" cxnId="{C569B18E-1F76-42A9-8A51-C8DA6965D6A2}">
      <dgm:prSet/>
      <dgm:spPr/>
      <dgm:t>
        <a:bodyPr/>
        <a:lstStyle/>
        <a:p>
          <a:endParaRPr lang="en-US"/>
        </a:p>
      </dgm:t>
    </dgm:pt>
    <dgm:pt modelId="{C2F7A3C2-FA25-4027-822A-BE817D05A2DA}" type="sibTrans" cxnId="{C569B18E-1F76-42A9-8A51-C8DA6965D6A2}">
      <dgm:prSet/>
      <dgm:spPr/>
      <dgm:t>
        <a:bodyPr/>
        <a:lstStyle/>
        <a:p>
          <a:endParaRPr lang="en-US"/>
        </a:p>
      </dgm:t>
    </dgm:pt>
    <dgm:pt modelId="{E301C334-9639-4509-A76E-478AB2F2DB9A}">
      <dgm:prSet/>
      <dgm:spPr/>
      <dgm:t>
        <a:bodyPr/>
        <a:lstStyle/>
        <a:p>
          <a:r>
            <a:rPr lang="es-CO"/>
            <a:t>Categorización de texto. </a:t>
          </a:r>
          <a:endParaRPr lang="en-US"/>
        </a:p>
      </dgm:t>
    </dgm:pt>
    <dgm:pt modelId="{26783E79-5AC7-42E7-B8DE-99E21D904FF2}" type="parTrans" cxnId="{3312E4B3-0F95-41CF-B08B-CE23FD2E1A15}">
      <dgm:prSet/>
      <dgm:spPr/>
      <dgm:t>
        <a:bodyPr/>
        <a:lstStyle/>
        <a:p>
          <a:endParaRPr lang="en-US"/>
        </a:p>
      </dgm:t>
    </dgm:pt>
    <dgm:pt modelId="{753349B9-A945-4EF0-9ED3-80058050AC63}" type="sibTrans" cxnId="{3312E4B3-0F95-41CF-B08B-CE23FD2E1A15}">
      <dgm:prSet/>
      <dgm:spPr/>
      <dgm:t>
        <a:bodyPr/>
        <a:lstStyle/>
        <a:p>
          <a:endParaRPr lang="en-US"/>
        </a:p>
      </dgm:t>
    </dgm:pt>
    <dgm:pt modelId="{502F3D8A-9FB0-46AC-92AB-859C6945F375}">
      <dgm:prSet/>
      <dgm:spPr/>
      <dgm:t>
        <a:bodyPr/>
        <a:lstStyle/>
        <a:p>
          <a:r>
            <a:rPr lang="es-CO"/>
            <a:t>Etiquetado de secuencia (encontrar).</a:t>
          </a:r>
          <a:endParaRPr lang="en-US"/>
        </a:p>
      </dgm:t>
    </dgm:pt>
    <dgm:pt modelId="{AFA353C1-79C3-4D4D-95CC-A969536C5A9D}" type="parTrans" cxnId="{89BE5D72-693B-4743-9266-A4C6EEE23511}">
      <dgm:prSet/>
      <dgm:spPr/>
      <dgm:t>
        <a:bodyPr/>
        <a:lstStyle/>
        <a:p>
          <a:endParaRPr lang="en-US"/>
        </a:p>
      </dgm:t>
    </dgm:pt>
    <dgm:pt modelId="{D687D3A7-1F30-4C12-95F7-DAC59E713644}" type="sibTrans" cxnId="{89BE5D72-693B-4743-9266-A4C6EEE23511}">
      <dgm:prSet/>
      <dgm:spPr/>
      <dgm:t>
        <a:bodyPr/>
        <a:lstStyle/>
        <a:p>
          <a:endParaRPr lang="en-US"/>
        </a:p>
      </dgm:t>
    </dgm:pt>
    <dgm:pt modelId="{9405C0DB-F4A2-477C-9399-53DBFBD766BF}">
      <dgm:prSet/>
      <dgm:spPr/>
      <dgm:t>
        <a:bodyPr/>
        <a:lstStyle/>
        <a:p>
          <a:r>
            <a:rPr lang="es-CO"/>
            <a:t>Generación de texto (predecir). </a:t>
          </a:r>
          <a:endParaRPr lang="en-US"/>
        </a:p>
      </dgm:t>
    </dgm:pt>
    <dgm:pt modelId="{73710A0A-30A0-48A0-BD6B-87EE219E802F}" type="parTrans" cxnId="{EA82C2EF-5A9C-486D-B312-39F172FB704D}">
      <dgm:prSet/>
      <dgm:spPr/>
      <dgm:t>
        <a:bodyPr/>
        <a:lstStyle/>
        <a:p>
          <a:endParaRPr lang="en-US"/>
        </a:p>
      </dgm:t>
    </dgm:pt>
    <dgm:pt modelId="{635B496D-9213-4CDB-8DA2-1203EFB0DB65}" type="sibTrans" cxnId="{EA82C2EF-5A9C-486D-B312-39F172FB704D}">
      <dgm:prSet/>
      <dgm:spPr/>
      <dgm:t>
        <a:bodyPr/>
        <a:lstStyle/>
        <a:p>
          <a:endParaRPr lang="en-US"/>
        </a:p>
      </dgm:t>
    </dgm:pt>
    <dgm:pt modelId="{E914EB77-36DF-4142-9E2F-954123FBCD05}">
      <dgm:prSet/>
      <dgm:spPr/>
      <dgm:t>
        <a:bodyPr/>
        <a:lstStyle/>
        <a:p>
          <a:r>
            <a:rPr lang="es-CO"/>
            <a:t>La desventaja: altos recursos de computación y memoria </a:t>
          </a:r>
          <a:endParaRPr lang="en-US"/>
        </a:p>
      </dgm:t>
    </dgm:pt>
    <dgm:pt modelId="{D4BBFF12-28E5-4AA7-98F5-1BA36256C2E4}" type="parTrans" cxnId="{374BDFA6-DB68-401C-AC17-A1208BF4C7CF}">
      <dgm:prSet/>
      <dgm:spPr/>
      <dgm:t>
        <a:bodyPr/>
        <a:lstStyle/>
        <a:p>
          <a:endParaRPr lang="en-US"/>
        </a:p>
      </dgm:t>
    </dgm:pt>
    <dgm:pt modelId="{50F2322B-5D6A-422F-A519-9C55C08321A2}" type="sibTrans" cxnId="{374BDFA6-DB68-401C-AC17-A1208BF4C7CF}">
      <dgm:prSet/>
      <dgm:spPr/>
      <dgm:t>
        <a:bodyPr/>
        <a:lstStyle/>
        <a:p>
          <a:endParaRPr lang="en-US"/>
        </a:p>
      </dgm:t>
    </dgm:pt>
    <dgm:pt modelId="{BC1B35BA-8B3B-4CA7-AE5E-9AA1E45BC44E}" type="pres">
      <dgm:prSet presAssocID="{C9730282-30CD-47E1-94DD-98DD172AD44E}" presName="diagram" presStyleCnt="0">
        <dgm:presLayoutVars>
          <dgm:dir/>
          <dgm:resizeHandles val="exact"/>
        </dgm:presLayoutVars>
      </dgm:prSet>
      <dgm:spPr/>
    </dgm:pt>
    <dgm:pt modelId="{386655A8-E4F7-429E-AD45-DD3D5155022A}" type="pres">
      <dgm:prSet presAssocID="{21AACD2C-9199-441D-B14D-8E2F7657B073}" presName="node" presStyleLbl="node1" presStyleIdx="0" presStyleCnt="5" custScaleX="223581">
        <dgm:presLayoutVars>
          <dgm:bulletEnabled val="1"/>
        </dgm:presLayoutVars>
      </dgm:prSet>
      <dgm:spPr/>
    </dgm:pt>
    <dgm:pt modelId="{D9EFD747-DEB0-410D-8DE3-73D9B73A8A28}" type="pres">
      <dgm:prSet presAssocID="{C2F7A3C2-FA25-4027-822A-BE817D05A2DA}" presName="sibTrans" presStyleCnt="0"/>
      <dgm:spPr/>
    </dgm:pt>
    <dgm:pt modelId="{5B79009D-2FCE-4764-A71F-DA043F53B711}" type="pres">
      <dgm:prSet presAssocID="{E301C334-9639-4509-A76E-478AB2F2DB9A}" presName="node" presStyleLbl="node1" presStyleIdx="1" presStyleCnt="5">
        <dgm:presLayoutVars>
          <dgm:bulletEnabled val="1"/>
        </dgm:presLayoutVars>
      </dgm:prSet>
      <dgm:spPr/>
    </dgm:pt>
    <dgm:pt modelId="{6A791FAC-F0BC-485D-89B5-A4EE3AA52DBD}" type="pres">
      <dgm:prSet presAssocID="{753349B9-A945-4EF0-9ED3-80058050AC63}" presName="sibTrans" presStyleCnt="0"/>
      <dgm:spPr/>
    </dgm:pt>
    <dgm:pt modelId="{3FEC1A92-C7B7-4433-B134-BDEDE9BF3BB9}" type="pres">
      <dgm:prSet presAssocID="{502F3D8A-9FB0-46AC-92AB-859C6945F375}" presName="node" presStyleLbl="node1" presStyleIdx="2" presStyleCnt="5">
        <dgm:presLayoutVars>
          <dgm:bulletEnabled val="1"/>
        </dgm:presLayoutVars>
      </dgm:prSet>
      <dgm:spPr/>
    </dgm:pt>
    <dgm:pt modelId="{B782BD5C-43DE-4693-AA5D-C5DCE8CEFCFE}" type="pres">
      <dgm:prSet presAssocID="{D687D3A7-1F30-4C12-95F7-DAC59E713644}" presName="sibTrans" presStyleCnt="0"/>
      <dgm:spPr/>
    </dgm:pt>
    <dgm:pt modelId="{368792EC-C939-4C79-AE82-D30CC07DC239}" type="pres">
      <dgm:prSet presAssocID="{9405C0DB-F4A2-477C-9399-53DBFBD766BF}" presName="node" presStyleLbl="node1" presStyleIdx="3" presStyleCnt="5">
        <dgm:presLayoutVars>
          <dgm:bulletEnabled val="1"/>
        </dgm:presLayoutVars>
      </dgm:prSet>
      <dgm:spPr/>
    </dgm:pt>
    <dgm:pt modelId="{8F66C57A-CCDE-48CE-B9DE-68302DC4DC19}" type="pres">
      <dgm:prSet presAssocID="{635B496D-9213-4CDB-8DA2-1203EFB0DB65}" presName="sibTrans" presStyleCnt="0"/>
      <dgm:spPr/>
    </dgm:pt>
    <dgm:pt modelId="{AE7A0D6E-271A-4EFA-B49C-1498EA30CCEB}" type="pres">
      <dgm:prSet presAssocID="{E914EB77-36DF-4142-9E2F-954123FBCD05}" presName="node" presStyleLbl="node1" presStyleIdx="4" presStyleCnt="5" custScaleX="253779">
        <dgm:presLayoutVars>
          <dgm:bulletEnabled val="1"/>
        </dgm:presLayoutVars>
      </dgm:prSet>
      <dgm:spPr/>
    </dgm:pt>
  </dgm:ptLst>
  <dgm:cxnLst>
    <dgm:cxn modelId="{ABA1500C-8168-484C-B404-387793100FD5}" type="presOf" srcId="{502F3D8A-9FB0-46AC-92AB-859C6945F375}" destId="{3FEC1A92-C7B7-4433-B134-BDEDE9BF3BB9}" srcOrd="0" destOrd="0" presId="urn:microsoft.com/office/officeart/2005/8/layout/default"/>
    <dgm:cxn modelId="{72622517-0812-4595-BF13-EDDC63B406BB}" type="presOf" srcId="{E301C334-9639-4509-A76E-478AB2F2DB9A}" destId="{5B79009D-2FCE-4764-A71F-DA043F53B711}" srcOrd="0" destOrd="0" presId="urn:microsoft.com/office/officeart/2005/8/layout/default"/>
    <dgm:cxn modelId="{7AE5EC51-777D-4D1E-B36F-24D3EF3E2FA2}" type="presOf" srcId="{E914EB77-36DF-4142-9E2F-954123FBCD05}" destId="{AE7A0D6E-271A-4EFA-B49C-1498EA30CCEB}" srcOrd="0" destOrd="0" presId="urn:microsoft.com/office/officeart/2005/8/layout/default"/>
    <dgm:cxn modelId="{89BE5D72-693B-4743-9266-A4C6EEE23511}" srcId="{C9730282-30CD-47E1-94DD-98DD172AD44E}" destId="{502F3D8A-9FB0-46AC-92AB-859C6945F375}" srcOrd="2" destOrd="0" parTransId="{AFA353C1-79C3-4D4D-95CC-A969536C5A9D}" sibTransId="{D687D3A7-1F30-4C12-95F7-DAC59E713644}"/>
    <dgm:cxn modelId="{BD24657E-6934-4832-96D8-41BB7A8F9E9D}" type="presOf" srcId="{21AACD2C-9199-441D-B14D-8E2F7657B073}" destId="{386655A8-E4F7-429E-AD45-DD3D5155022A}" srcOrd="0" destOrd="0" presId="urn:microsoft.com/office/officeart/2005/8/layout/default"/>
    <dgm:cxn modelId="{1906898E-536C-4D19-94F2-E4F8AB849083}" type="presOf" srcId="{9405C0DB-F4A2-477C-9399-53DBFBD766BF}" destId="{368792EC-C939-4C79-AE82-D30CC07DC239}" srcOrd="0" destOrd="0" presId="urn:microsoft.com/office/officeart/2005/8/layout/default"/>
    <dgm:cxn modelId="{C569B18E-1F76-42A9-8A51-C8DA6965D6A2}" srcId="{C9730282-30CD-47E1-94DD-98DD172AD44E}" destId="{21AACD2C-9199-441D-B14D-8E2F7657B073}" srcOrd="0" destOrd="0" parTransId="{86FE9FF1-C641-41C8-B8C6-96F2E96FA33D}" sibTransId="{C2F7A3C2-FA25-4027-822A-BE817D05A2DA}"/>
    <dgm:cxn modelId="{374BDFA6-DB68-401C-AC17-A1208BF4C7CF}" srcId="{C9730282-30CD-47E1-94DD-98DD172AD44E}" destId="{E914EB77-36DF-4142-9E2F-954123FBCD05}" srcOrd="4" destOrd="0" parTransId="{D4BBFF12-28E5-4AA7-98F5-1BA36256C2E4}" sibTransId="{50F2322B-5D6A-422F-A519-9C55C08321A2}"/>
    <dgm:cxn modelId="{5CB62EB1-790F-4107-919B-8A4E89E44C15}" type="presOf" srcId="{C9730282-30CD-47E1-94DD-98DD172AD44E}" destId="{BC1B35BA-8B3B-4CA7-AE5E-9AA1E45BC44E}" srcOrd="0" destOrd="0" presId="urn:microsoft.com/office/officeart/2005/8/layout/default"/>
    <dgm:cxn modelId="{3312E4B3-0F95-41CF-B08B-CE23FD2E1A15}" srcId="{C9730282-30CD-47E1-94DD-98DD172AD44E}" destId="{E301C334-9639-4509-A76E-478AB2F2DB9A}" srcOrd="1" destOrd="0" parTransId="{26783E79-5AC7-42E7-B8DE-99E21D904FF2}" sibTransId="{753349B9-A945-4EF0-9ED3-80058050AC63}"/>
    <dgm:cxn modelId="{EA82C2EF-5A9C-486D-B312-39F172FB704D}" srcId="{C9730282-30CD-47E1-94DD-98DD172AD44E}" destId="{9405C0DB-F4A2-477C-9399-53DBFBD766BF}" srcOrd="3" destOrd="0" parTransId="{73710A0A-30A0-48A0-BD6B-87EE219E802F}" sibTransId="{635B496D-9213-4CDB-8DA2-1203EFB0DB65}"/>
    <dgm:cxn modelId="{57108266-6BFC-4844-A5A7-ABBDCFCE8B6D}" type="presParOf" srcId="{BC1B35BA-8B3B-4CA7-AE5E-9AA1E45BC44E}" destId="{386655A8-E4F7-429E-AD45-DD3D5155022A}" srcOrd="0" destOrd="0" presId="urn:microsoft.com/office/officeart/2005/8/layout/default"/>
    <dgm:cxn modelId="{F3FBCEAB-2216-4F19-9F57-01AF27F12D8B}" type="presParOf" srcId="{BC1B35BA-8B3B-4CA7-AE5E-9AA1E45BC44E}" destId="{D9EFD747-DEB0-410D-8DE3-73D9B73A8A28}" srcOrd="1" destOrd="0" presId="urn:microsoft.com/office/officeart/2005/8/layout/default"/>
    <dgm:cxn modelId="{BF17217C-7F1A-4CCE-807C-8789D23B2E6B}" type="presParOf" srcId="{BC1B35BA-8B3B-4CA7-AE5E-9AA1E45BC44E}" destId="{5B79009D-2FCE-4764-A71F-DA043F53B711}" srcOrd="2" destOrd="0" presId="urn:microsoft.com/office/officeart/2005/8/layout/default"/>
    <dgm:cxn modelId="{4775DCEA-C9D1-464D-BC26-4A6057DEF605}" type="presParOf" srcId="{BC1B35BA-8B3B-4CA7-AE5E-9AA1E45BC44E}" destId="{6A791FAC-F0BC-485D-89B5-A4EE3AA52DBD}" srcOrd="3" destOrd="0" presId="urn:microsoft.com/office/officeart/2005/8/layout/default"/>
    <dgm:cxn modelId="{649B7242-8712-4A71-B195-6C9CAEDB5D23}" type="presParOf" srcId="{BC1B35BA-8B3B-4CA7-AE5E-9AA1E45BC44E}" destId="{3FEC1A92-C7B7-4433-B134-BDEDE9BF3BB9}" srcOrd="4" destOrd="0" presId="urn:microsoft.com/office/officeart/2005/8/layout/default"/>
    <dgm:cxn modelId="{28211A96-439B-455C-BC21-BBF1E52C8442}" type="presParOf" srcId="{BC1B35BA-8B3B-4CA7-AE5E-9AA1E45BC44E}" destId="{B782BD5C-43DE-4693-AA5D-C5DCE8CEFCFE}" srcOrd="5" destOrd="0" presId="urn:microsoft.com/office/officeart/2005/8/layout/default"/>
    <dgm:cxn modelId="{CF5B17DE-CA8E-4414-9A33-48C72812A769}" type="presParOf" srcId="{BC1B35BA-8B3B-4CA7-AE5E-9AA1E45BC44E}" destId="{368792EC-C939-4C79-AE82-D30CC07DC239}" srcOrd="6" destOrd="0" presId="urn:microsoft.com/office/officeart/2005/8/layout/default"/>
    <dgm:cxn modelId="{DD81CA05-BEBA-4C45-87A5-00181E1BA52B}" type="presParOf" srcId="{BC1B35BA-8B3B-4CA7-AE5E-9AA1E45BC44E}" destId="{8F66C57A-CCDE-48CE-B9DE-68302DC4DC19}" srcOrd="7" destOrd="0" presId="urn:microsoft.com/office/officeart/2005/8/layout/default"/>
    <dgm:cxn modelId="{B94C0BD1-99E7-4711-8A75-71080B8B1079}" type="presParOf" srcId="{BC1B35BA-8B3B-4CA7-AE5E-9AA1E45BC44E}" destId="{AE7A0D6E-271A-4EFA-B49C-1498EA30CC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655A8-E4F7-429E-AD45-DD3D5155022A}">
      <dsp:nvSpPr>
        <dsp:cNvPr id="0" name=""/>
        <dsp:cNvSpPr/>
      </dsp:nvSpPr>
      <dsp:spPr>
        <a:xfrm>
          <a:off x="371576" y="3698"/>
          <a:ext cx="5502111" cy="1476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XLNet es utilizado para:</a:t>
          </a:r>
          <a:endParaRPr lang="en-US" sz="2900" kern="1200"/>
        </a:p>
      </dsp:txBody>
      <dsp:txXfrm>
        <a:off x="371576" y="3698"/>
        <a:ext cx="5502111" cy="1476541"/>
      </dsp:txXfrm>
    </dsp:sp>
    <dsp:sp modelId="{5B79009D-2FCE-4764-A71F-DA043F53B711}">
      <dsp:nvSpPr>
        <dsp:cNvPr id="0" name=""/>
        <dsp:cNvSpPr/>
      </dsp:nvSpPr>
      <dsp:spPr>
        <a:xfrm>
          <a:off x="538684" y="1726330"/>
          <a:ext cx="2460902" cy="1476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Categorización de texto. </a:t>
          </a:r>
          <a:endParaRPr lang="en-US" sz="2900" kern="1200"/>
        </a:p>
      </dsp:txBody>
      <dsp:txXfrm>
        <a:off x="538684" y="1726330"/>
        <a:ext cx="2460902" cy="1476541"/>
      </dsp:txXfrm>
    </dsp:sp>
    <dsp:sp modelId="{3FEC1A92-C7B7-4433-B134-BDEDE9BF3BB9}">
      <dsp:nvSpPr>
        <dsp:cNvPr id="0" name=""/>
        <dsp:cNvSpPr/>
      </dsp:nvSpPr>
      <dsp:spPr>
        <a:xfrm>
          <a:off x="3245677" y="1726330"/>
          <a:ext cx="2460902" cy="14765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Etiquetado de secuencia (encontrar).</a:t>
          </a:r>
          <a:endParaRPr lang="en-US" sz="2900" kern="1200"/>
        </a:p>
      </dsp:txBody>
      <dsp:txXfrm>
        <a:off x="3245677" y="1726330"/>
        <a:ext cx="2460902" cy="1476541"/>
      </dsp:txXfrm>
    </dsp:sp>
    <dsp:sp modelId="{368792EC-C939-4C79-AE82-D30CC07DC239}">
      <dsp:nvSpPr>
        <dsp:cNvPr id="0" name=""/>
        <dsp:cNvSpPr/>
      </dsp:nvSpPr>
      <dsp:spPr>
        <a:xfrm>
          <a:off x="1892181" y="3448962"/>
          <a:ext cx="2460902" cy="14765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Generación de texto (predecir). </a:t>
          </a:r>
          <a:endParaRPr lang="en-US" sz="2900" kern="1200"/>
        </a:p>
      </dsp:txBody>
      <dsp:txXfrm>
        <a:off x="1892181" y="3448962"/>
        <a:ext cx="2460902" cy="1476541"/>
      </dsp:txXfrm>
    </dsp:sp>
    <dsp:sp modelId="{AE7A0D6E-271A-4EFA-B49C-1498EA30CCEB}">
      <dsp:nvSpPr>
        <dsp:cNvPr id="0" name=""/>
        <dsp:cNvSpPr/>
      </dsp:nvSpPr>
      <dsp:spPr>
        <a:xfrm>
          <a:off x="5" y="5171594"/>
          <a:ext cx="6245254" cy="14765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/>
            <a:t>La desventaja: altos recursos de computación y memoria </a:t>
          </a:r>
          <a:endParaRPr lang="en-US" sz="2900" kern="1200"/>
        </a:p>
      </dsp:txBody>
      <dsp:txXfrm>
        <a:off x="5" y="5171594"/>
        <a:ext cx="6245254" cy="147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C13A4-C81F-4AFA-AF3E-7A13039D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76612-4CCA-4621-954F-3B958C1D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3ABE2-5A7F-4973-B87D-D229F8D8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77F41-F6F7-4F09-B596-A47BB4A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AB515-0415-429D-A9C4-3CDC054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80D4-86CE-4E51-8724-F25D0726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591080-436D-4CE0-BB4C-CBBEA0C0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DEBEF-C124-48BC-B057-B84025D3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55FA1-7EF9-4BAA-A612-4B17A7F1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83962-710E-4826-BCBF-6DEA882D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CF68D-C7CB-494D-B849-9082C9BEF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2DCFC-149A-4C7F-81F9-62225D008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82BF1-D111-4BC4-9BF6-9B73373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17822-3E81-4655-9ABC-332E859B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B5E48-9E7A-4CEA-8E39-567EFC0F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96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FD80A-F116-46CA-A67E-FA780E4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61409-44F0-4BD4-9558-09244E09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7275D-95DF-4F83-8827-6FBFADB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6F9EC-7A0F-4758-A37F-93E381E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4FF65-0420-46F9-835B-07C9E0E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77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68070-7346-4473-8914-E5F57B1A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3C67E2-09C3-479E-98E3-E249A9D3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A83AF-31E2-44C7-8409-ABF846C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6E8F7-70CB-4813-9EB2-922D7A6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8519D-91EA-4F27-BF4A-A62748CE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5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45D0-B0BA-4BC4-9052-D7250DC5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F9284-B9D0-4599-B699-828481C4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76984-0A87-4775-82BC-78E6F2C1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86EAA-4B4F-4BEF-BEDC-4728DCAD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15D90-0D1A-406D-AA49-280A156A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1C79B6-F8A4-4408-91AD-1BBCCADF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056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89F2-2971-4B58-9BA9-6C817A20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E314B-BED6-4288-B0A7-1A1D6458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EDDBCD-570A-455B-8B03-B97115A2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CF7354-22F6-499C-816C-D75A79B2B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48E18E-2DA2-4360-8DB3-F857D6E2B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9AB3C1-2F37-45E3-9A3F-B06D675F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78ED7-32BD-4C0C-A0F1-A93FDF3D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E218DD-00D4-4DAE-BDC1-DBB52EFF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102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4B811-8B7A-445E-80AC-B47D4FC2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A5FB62-4C1E-434D-881F-885A8392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53BA54-2F34-47D6-AC63-FD8BF1D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4502EA-A229-43FC-9521-971CA0DA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5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955612-4921-4E08-B63D-66B0164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2152C-EAE4-4100-BB38-76E77D1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B6A363-D6C2-450B-B7DF-F975D5C5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8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0A86C-444A-4CEF-97DC-2FB46183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7A000-2550-4824-861A-FB265AE5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F86E57-88B5-47D1-BB76-C902ADAF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353EA-EA7C-4ADA-9352-ECA8419B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A8434-5EF0-4D85-BC57-42F58A05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E52A99-9BF2-4A05-8F97-6C225CCC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3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D0B55-E018-49B3-B407-384413F2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8543F8-5C44-4D24-ADB4-9AF7AF331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12B13-A05E-45B1-BB0B-2E9BE7AF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0278E-9871-4EB9-B622-DB84314B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D31B3-2645-4346-9E82-E1C5046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5BC014-567A-4629-A606-1CD30C73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23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A213D-B3F6-445E-8919-BD711E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545F8-D165-43E1-A1CA-AF532647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B141B-FA07-49D8-A5A4-B5450A213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E9B2-DC82-4279-8215-A09FD72B21F1}" type="datetimeFigureOut">
              <a:rPr lang="es-CO" smtClean="0"/>
              <a:t>16/11/2021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770A3-A495-443A-9B5E-0DE885D75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A1430-D9DB-4748-83BA-3FB20474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A4EA-3E98-4776-B35F-34389BEBC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37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hi.pro/es/comprension-del-lenguaje-usando-xlnet-con-entrenamiento-previo-autorregresivo-172103194027075" TargetMode="External"/><Relationship Id="rId4" Type="http://schemas.openxmlformats.org/officeDocument/2006/relationships/hyperlink" Target="https://programmerclick.com/article/7996156720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CA400C-3B7F-4A38-97BE-02FDFD53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94" y="2745735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XLNet</a:t>
            </a: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Generalized Autoregressive Pretraining for Language Understanding-</a:t>
            </a:r>
          </a:p>
        </p:txBody>
      </p:sp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6DE993-0D81-4676-84F7-24FEB6C2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01" y="264890"/>
            <a:ext cx="6049953" cy="2523854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 algn="ctr">
              <a:buNone/>
            </a:pPr>
            <a:r>
              <a:rPr lang="es-MX" sz="1800" b="1" i="0" u="sng" dirty="0" err="1">
                <a:effectLst/>
                <a:latin typeface="-apple-system"/>
              </a:rPr>
              <a:t>XLNet</a:t>
            </a:r>
            <a:r>
              <a:rPr lang="es-MX" sz="1800" b="1" i="0" u="sng" dirty="0">
                <a:effectLst/>
                <a:latin typeface="-apple-system"/>
              </a:rPr>
              <a:t> es un método de preentrenamiento autorregresivo generalizado</a:t>
            </a:r>
          </a:p>
          <a:p>
            <a:pPr marL="0" indent="0" algn="ctr">
              <a:buNone/>
            </a:pPr>
            <a:endParaRPr lang="es-MX" sz="1800" b="1" i="0" u="sng" dirty="0">
              <a:effectLst/>
              <a:latin typeface="-apple-system"/>
            </a:endParaRPr>
          </a:p>
          <a:p>
            <a:pPr marL="0" indent="0" algn="just" rtl="0">
              <a:buNone/>
            </a:pPr>
            <a:r>
              <a:rPr lang="es-MX" sz="1400" b="0" i="0" dirty="0">
                <a:effectLst/>
                <a:latin typeface="-apple-system"/>
              </a:rPr>
              <a:t>Entonces que es </a:t>
            </a:r>
            <a:r>
              <a:rPr lang="es-MX" sz="1400" b="1" i="0" dirty="0">
                <a:effectLst/>
                <a:latin typeface="-apple-system"/>
              </a:rPr>
              <a:t>Modelo de lenguaje autorregresivo (AR)</a:t>
            </a:r>
            <a:r>
              <a:rPr lang="es-MX" sz="1400" b="0" i="0" dirty="0">
                <a:effectLst/>
                <a:latin typeface="-apple-system"/>
              </a:rPr>
              <a:t>？</a:t>
            </a:r>
          </a:p>
          <a:p>
            <a:pPr marL="0" indent="0" algn="just" rtl="0">
              <a:buNone/>
            </a:pPr>
            <a:r>
              <a:rPr lang="es-MX" sz="1400" b="1" i="0" dirty="0">
                <a:effectLst/>
                <a:latin typeface="-apple-system"/>
              </a:rPr>
              <a:t>Modelo de lenguaje AR </a:t>
            </a:r>
            <a:r>
              <a:rPr lang="es-MX" sz="1400" b="0" i="0" dirty="0">
                <a:effectLst/>
                <a:latin typeface="-apple-system"/>
              </a:rPr>
              <a:t>Es un modelo que usa palabras de contexto para predecir la siguiente palabra. Pero aquí, las palabras de contexto están restringidas a dos direcciones, ya sea hacia adelante o hacia atrás.</a:t>
            </a:r>
          </a:p>
          <a:p>
            <a:pPr marL="0" indent="0">
              <a:buNone/>
            </a:pPr>
            <a:br>
              <a:rPr lang="es-MX" sz="1400" dirty="0"/>
            </a:br>
            <a:endParaRPr lang="en-US" sz="2000" dirty="0"/>
          </a:p>
        </p:txBody>
      </p:sp>
      <p:pic>
        <p:nvPicPr>
          <p:cNvPr id="1026" name="Picture 2" descr=" XLNet， BERT ？">
            <a:extLst>
              <a:ext uri="{FF2B5EF4-FFF2-40B4-BE49-F238E27FC236}">
                <a16:creationId xmlns:a16="http://schemas.microsoft.com/office/drawing/2014/main" id="{0B63DDFF-EF6C-40F1-858F-D50AE5EC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87" y="2295818"/>
            <a:ext cx="4912799" cy="113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XLNet， BERT ？">
            <a:extLst>
              <a:ext uri="{FF2B5EF4-FFF2-40B4-BE49-F238E27FC236}">
                <a16:creationId xmlns:a16="http://schemas.microsoft.com/office/drawing/2014/main" id="{FF76BE1F-DB29-45B9-A1D6-F119C578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15" y="3493950"/>
            <a:ext cx="5126384" cy="12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2EFD7F26-9B06-49A0-BCA2-A3133BBF61D8}"/>
              </a:ext>
            </a:extLst>
          </p:cNvPr>
          <p:cNvSpPr txBox="1">
            <a:spLocks/>
          </p:cNvSpPr>
          <p:nvPr/>
        </p:nvSpPr>
        <p:spPr>
          <a:xfrm>
            <a:off x="6504497" y="5316595"/>
            <a:ext cx="3703320" cy="1366528"/>
          </a:xfrm>
          <a:prstGeom prst="rect">
            <a:avLst/>
          </a:prstGeom>
          <a:solidFill>
            <a:schemeClr val="tx1"/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050" b="0" i="0" dirty="0">
                <a:solidFill>
                  <a:srgbClr val="4F4F4F"/>
                </a:solidFill>
                <a:effectLst/>
                <a:latin typeface="-apple-system"/>
              </a:rPr>
              <a:t>La ventaja del modelo de lenguaje AR es que es bueno para las tareas de generación de PNL. Porque a la hora de generar contexto suele ser positivo. El modelo de lenguaje AR naturalmente funciona bien en tales tareas de PNL.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73D7A11-1AA3-4EDD-9209-C382AAFE80B5}"/>
              </a:ext>
            </a:extLst>
          </p:cNvPr>
          <p:cNvSpPr txBox="1"/>
          <p:nvPr/>
        </p:nvSpPr>
        <p:spPr>
          <a:xfrm>
            <a:off x="152470" y="5999859"/>
            <a:ext cx="4498188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/>
              <a:t>REFERENCIAS</a:t>
            </a:r>
          </a:p>
          <a:p>
            <a:r>
              <a:rPr lang="es-CO" sz="1050" dirty="0">
                <a:hlinkClick r:id="rId4"/>
              </a:rPr>
              <a:t>https://programmerclick.com/article/79961567203</a:t>
            </a:r>
            <a:r>
              <a:rPr lang="es-CO" dirty="0">
                <a:hlinkClick r:id="rId4"/>
              </a:rPr>
              <a:t>/</a:t>
            </a:r>
            <a:endParaRPr lang="es-CO" dirty="0"/>
          </a:p>
          <a:p>
            <a:r>
              <a:rPr lang="es-CO" sz="1050" dirty="0">
                <a:hlinkClick r:id="rId5"/>
              </a:rPr>
              <a:t>https://ichi.pro/es/comprension-del-lenguaje-usando-xlnet-con-entrenamiento-previo-autorregresivo-172103194027075</a:t>
            </a:r>
            <a:endParaRPr lang="es-CO" sz="105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469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CA400C-3B7F-4A38-97BE-02FDFD53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¿Cómo funciona?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6DE993-0D81-4676-84F7-24FEB6C2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MX" sz="1400" b="0" i="0" dirty="0">
                <a:solidFill>
                  <a:schemeClr val="bg1"/>
                </a:solidFill>
                <a:effectLst/>
                <a:latin typeface="-apple-system"/>
              </a:rPr>
              <a:t>Modelo de lenguaje AR </a:t>
            </a:r>
            <a:r>
              <a:rPr lang="es-MX" sz="1400" b="1" i="0" dirty="0">
                <a:solidFill>
                  <a:schemeClr val="bg1"/>
                </a:solidFill>
                <a:effectLst/>
                <a:latin typeface="-apple-system"/>
              </a:rPr>
              <a:t>Solo se puede utilizar el contexto hacia adelante o hacia atrás ¿Cómo hacer que aprenda el contexto bidireccional? </a:t>
            </a:r>
          </a:p>
          <a:p>
            <a:pPr marL="0" indent="0">
              <a:buNone/>
            </a:pPr>
            <a:r>
              <a:rPr lang="es-MX" sz="1400" b="1" i="0" dirty="0">
                <a:solidFill>
                  <a:schemeClr val="bg1"/>
                </a:solidFill>
                <a:effectLst/>
                <a:latin typeface="-apple-system"/>
              </a:rPr>
              <a:t>El modelo de lenguaje consta de dos etapas: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b="1" i="0" dirty="0">
                <a:solidFill>
                  <a:schemeClr val="bg1"/>
                </a:solidFill>
                <a:effectLst/>
                <a:latin typeface="-apple-system"/>
              </a:rPr>
              <a:t>la etapa de </a:t>
            </a:r>
            <a:r>
              <a:rPr lang="es-MX" sz="1400" b="1" i="0" dirty="0" err="1">
                <a:solidFill>
                  <a:schemeClr val="bg1"/>
                </a:solidFill>
                <a:effectLst/>
                <a:latin typeface="-apple-system"/>
              </a:rPr>
              <a:t>pre-entrenamiento</a:t>
            </a:r>
            <a:r>
              <a:rPr lang="es-MX" sz="1400" b="1" i="0" dirty="0">
                <a:solidFill>
                  <a:schemeClr val="bg1"/>
                </a:solidFill>
                <a:effectLst/>
                <a:latin typeface="-apple-system"/>
              </a:rPr>
              <a:t> y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b="1" dirty="0">
                <a:solidFill>
                  <a:schemeClr val="bg1"/>
                </a:solidFill>
                <a:latin typeface="-apple-system"/>
              </a:rPr>
              <a:t>L</a:t>
            </a:r>
            <a:r>
              <a:rPr lang="es-MX" sz="1400" b="1" i="0" dirty="0">
                <a:solidFill>
                  <a:schemeClr val="bg1"/>
                </a:solidFill>
                <a:effectLst/>
                <a:latin typeface="-apple-system"/>
              </a:rPr>
              <a:t>a etapa de puesta a punto. </a:t>
            </a:r>
          </a:p>
          <a:p>
            <a:pPr marL="0" indent="0">
              <a:buNone/>
            </a:pPr>
            <a:r>
              <a:rPr lang="es-MX" sz="1400" b="1" i="0" dirty="0" err="1">
                <a:solidFill>
                  <a:schemeClr val="bg1"/>
                </a:solidFill>
                <a:effectLst/>
                <a:latin typeface="-apple-system"/>
              </a:rPr>
              <a:t>XLNet</a:t>
            </a:r>
            <a:r>
              <a:rPr lang="es-MX" sz="1400" b="1" i="0" dirty="0">
                <a:solidFill>
                  <a:schemeClr val="bg1"/>
                </a:solidFill>
                <a:effectLst/>
                <a:latin typeface="-apple-system"/>
              </a:rPr>
              <a:t> se centra en la fase de preentrenamiento. En la fase previa al entrenamiento, propuso un nuevo objetivo llamado modelado del lenguaje de reordenamiento</a:t>
            </a:r>
            <a:r>
              <a:rPr lang="es-MX" sz="1400" b="0" i="0" dirty="0">
                <a:solidFill>
                  <a:schemeClr val="bg1"/>
                </a:solidFill>
                <a:effectLst/>
                <a:latin typeface="-apple-system"/>
              </a:rPr>
              <a:t>. Podemos conocer la idea básica de este nombre, </a:t>
            </a:r>
            <a:r>
              <a:rPr lang="es-MX" sz="1400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-apple-system"/>
              </a:rPr>
              <a:t>usa reordenamiento.</a:t>
            </a:r>
            <a:r>
              <a:rPr lang="es-CO" sz="2000" dirty="0">
                <a:solidFill>
                  <a:schemeClr val="bg1"/>
                </a:solidFill>
                <a:highlight>
                  <a:srgbClr val="C0C0C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buFont typeface="Cambria" panose="02040503050406030204" pitchFamily="18" charset="0"/>
              <a:buChar char="→"/>
            </a:pPr>
            <a:endParaRPr lang="es-CO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 XLNet， BERT ？">
            <a:extLst>
              <a:ext uri="{FF2B5EF4-FFF2-40B4-BE49-F238E27FC236}">
                <a16:creationId xmlns:a16="http://schemas.microsoft.com/office/drawing/2014/main" id="{1221F3BF-FC6A-45BC-B95B-D81DE7AF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34" y="680252"/>
            <a:ext cx="6096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0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CA400C-3B7F-4A38-97BE-02FDFD53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O" sz="5000" b="1">
                <a:latin typeface="Cambria" panose="02040503050406030204" pitchFamily="18" charset="0"/>
                <a:ea typeface="Cambria" panose="02040503050406030204" pitchFamily="18" charset="0"/>
              </a:rPr>
              <a:t>Aplicaciones y desventajas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1B6BB746-83ED-4559-9B43-78315A46A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97351"/>
              </p:ext>
            </p:extLst>
          </p:nvPr>
        </p:nvGraphicFramePr>
        <p:xfrm>
          <a:off x="5108535" y="8314"/>
          <a:ext cx="6245265" cy="665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182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252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Cambria</vt:lpstr>
      <vt:lpstr>Tema de Office</vt:lpstr>
      <vt:lpstr>XLNet – Generalized Autoregressive Pretraining for Language Understanding-</vt:lpstr>
      <vt:lpstr>¿Cómo funciona?</vt:lpstr>
      <vt:lpstr>Aplicaciones y desventajas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- Density Based Spatial Clustering of Applications with Noise-</dc:title>
  <dc:creator>maira alejandra florez barreiro</dc:creator>
  <cp:lastModifiedBy>maira alejandra florez barreiro</cp:lastModifiedBy>
  <cp:revision>6</cp:revision>
  <dcterms:created xsi:type="dcterms:W3CDTF">2021-09-16T01:20:50Z</dcterms:created>
  <dcterms:modified xsi:type="dcterms:W3CDTF">2021-11-16T07:38:43Z</dcterms:modified>
</cp:coreProperties>
</file>