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81" r:id="rId2"/>
    <p:sldId id="263" r:id="rId3"/>
    <p:sldId id="307" r:id="rId4"/>
    <p:sldId id="303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7" r:id="rId14"/>
  </p:sldIdLst>
  <p:sldSz cx="13004800" cy="97536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64" y="2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1044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714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714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71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88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>
              <a:cs typeface="MS PGothic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C807E9-4DC3-844B-A4C5-56049EA65B2C}" type="slidenum">
              <a:rPr lang="en-US" sz="1200">
                <a:cs typeface="MS PGothic" charset="0"/>
              </a:rPr>
              <a:pPr/>
              <a:t>3</a:t>
            </a:fld>
            <a:endParaRPr lang="en-US" sz="1200"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71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fi-FI"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714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71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714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EDE0F0-2680-2E43-843A-BFB69CA7BFD3}" type="slidenum">
              <a:rPr lang="en-US" sz="1200">
                <a:cs typeface="MS PGothic" charset="0"/>
              </a:rPr>
              <a:pPr/>
              <a:t>9</a:t>
            </a:fld>
            <a:endParaRPr lang="en-US" sz="1200">
              <a:cs typeface="MS PGothic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fi-FI"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>
              <a:cs typeface="MS PGothic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73F2F18-D140-8645-B918-34B1FBD7A835}" type="slidenum">
              <a:rPr lang="en-US" sz="1200">
                <a:cs typeface="MS PGothic" charset="0"/>
              </a:rPr>
              <a:pPr/>
              <a:t>10</a:t>
            </a:fld>
            <a:endParaRPr lang="en-US" sz="1200">
              <a:cs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799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86614" y="8830260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D5562F20-6A50-684E-8DAC-64B6EA4E5A01}" type="datetimeFigureOut">
              <a:rPr lang="en-US" smtClean="0"/>
              <a:t>1/22/21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33" y="8830260"/>
            <a:ext cx="6931725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668-6C3E-9C43-9DAA-D21F908DE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7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86614" y="8830260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D5562F20-6A50-684E-8DAC-64B6EA4E5A01}" type="datetimeFigureOut">
              <a:rPr lang="en-US" smtClean="0"/>
              <a:t>1/22/21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83733" y="8830260"/>
            <a:ext cx="6931725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668-6C3E-9C43-9DAA-D21F908DE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8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886614" y="8830260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D5562F20-6A50-684E-8DAC-64B6EA4E5A01}" type="datetimeFigureOut">
              <a:rPr lang="en-US" smtClean="0"/>
              <a:t>1/22/21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3733" y="8830260"/>
            <a:ext cx="6931725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E668-6C3E-9C43-9DAA-D21F908DE9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82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9234312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>
            <a:lvl1pPr eaLnBrk="0" hangingPunct="0">
              <a:defRPr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695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571500" y="4749800"/>
            <a:ext cx="11868093" cy="129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799" cy="317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571500" y="5016500"/>
            <a:ext cx="11861799" cy="10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hape 46"/>
          <p:cNvCxnSpPr/>
          <p:nvPr/>
        </p:nvCxnSpPr>
        <p:spPr>
          <a:xfrm>
            <a:off x="571500" y="1968500"/>
            <a:ext cx="5073394" cy="133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6502400" y="0"/>
            <a:ext cx="65023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30200" marR="0" lvl="0" indent="-20637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marR="0" lvl="1" indent="-20637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marR="0" lvl="2" indent="-20637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marR="0" lvl="3" indent="-20637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marR="0" lvl="4" indent="-20637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510743" y="9194800"/>
            <a:ext cx="312013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099" cy="796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 flipH="1">
            <a:off x="9055097" y="508000"/>
            <a:ext cx="127" cy="7975630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9055096" y="4464050"/>
            <a:ext cx="3448502" cy="58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9220200" y="4622800"/>
            <a:ext cx="3276600" cy="386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3"/>
          </p:nvPr>
        </p:nvSpPr>
        <p:spPr>
          <a:xfrm>
            <a:off x="9220200" y="508000"/>
            <a:ext cx="3276600" cy="379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4"/>
          </p:nvPr>
        </p:nvSpPr>
        <p:spPr>
          <a:xfrm>
            <a:off x="520700" y="508000"/>
            <a:ext cx="8369299" cy="79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20700" y="8661400"/>
            <a:ext cx="8369299" cy="93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Font typeface="Helvetica Neue"/>
              <a:buNone/>
              <a:defRPr sz="2600" b="0" i="0" u="none" strike="noStrike" cap="none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0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hape 68"/>
          <p:cNvCxnSpPr/>
          <p:nvPr/>
        </p:nvCxnSpPr>
        <p:spPr>
          <a:xfrm>
            <a:off x="571500" y="1574800"/>
            <a:ext cx="11861799" cy="0"/>
          </a:xfrm>
          <a:prstGeom prst="straightConnector1">
            <a:avLst/>
          </a:prstGeom>
          <a:noFill/>
          <a:ln w="38100" cap="rnd" cmpd="sng">
            <a:solidFill>
              <a:srgbClr val="747676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1861799" cy="7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747676"/>
              </a:buClr>
              <a:buFont typeface="Arial"/>
              <a:buNone/>
              <a:defRPr sz="5200" b="0" i="0" u="none" strike="noStrike" cap="non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71500" y="1803400"/>
            <a:ext cx="11861799" cy="722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B5B5A"/>
              </a:buClr>
              <a:buSzPct val="75000"/>
              <a:buFont typeface="Arial"/>
              <a:buChar char="●"/>
              <a:defRPr sz="3200" b="0" i="0" u="none" strike="noStrike" cap="none">
                <a:solidFill>
                  <a:srgbClr val="5B5B5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B5B5A"/>
              </a:buClr>
              <a:buSzPct val="75000"/>
              <a:buFont typeface="Arial"/>
              <a:buChar char="●"/>
              <a:defRPr sz="3200" b="0" i="0" u="none" strike="noStrike" cap="none">
                <a:solidFill>
                  <a:srgbClr val="5B5B5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09700" marR="0" lvl="2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B5B5A"/>
              </a:buClr>
              <a:buSzPct val="75000"/>
              <a:buFont typeface="Arial"/>
              <a:buChar char="●"/>
              <a:defRPr sz="3200" b="0" i="0" u="none" strike="noStrike" cap="none">
                <a:solidFill>
                  <a:srgbClr val="5B5B5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79600" marR="0" lvl="3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B5B5A"/>
              </a:buClr>
              <a:buSzPct val="75000"/>
              <a:buFont typeface="Arial"/>
              <a:buChar char="●"/>
              <a:defRPr sz="3200" b="0" i="0" u="none" strike="noStrike" cap="none">
                <a:solidFill>
                  <a:srgbClr val="5B5B5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349500" marR="0" lvl="4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B5B5A"/>
              </a:buClr>
              <a:buSzPct val="75000"/>
              <a:buFont typeface="Arial"/>
              <a:buChar char="●"/>
              <a:defRPr sz="3200" b="0" i="0" u="none" strike="noStrike" cap="none">
                <a:solidFill>
                  <a:srgbClr val="5B5B5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2081046" y="9194800"/>
            <a:ext cx="309365" cy="342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ct val="25000"/>
              <a:buFont typeface="Arial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74767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600" b="0" i="0" u="none" strike="noStrike" cap="none">
              <a:solidFill>
                <a:srgbClr val="7476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957539" y="8882097"/>
            <a:ext cx="397020" cy="389269"/>
          </a:xfrm>
          <a:prstGeom prst="rect">
            <a:avLst/>
          </a:prstGeom>
          <a:noFill/>
          <a:ln>
            <a:noFill/>
          </a:ln>
        </p:spPr>
        <p:txBody>
          <a:bodyPr lIns="65000" tIns="65000" rIns="65000" bIns="6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571500" y="1968500"/>
            <a:ext cx="11868106" cy="129"/>
          </a:xfrm>
          <a:prstGeom prst="straightConnector1">
            <a:avLst/>
          </a:prstGeom>
          <a:noFill/>
          <a:ln w="12700" cap="flat" cmpd="sng">
            <a:solidFill>
              <a:srgbClr val="9A9A9A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1143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137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160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1828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799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747474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12268199" y="9194800"/>
            <a:ext cx="312015" cy="2998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1" r:id="rId8"/>
    <p:sldLayoutId id="2147483662" r:id="rId9"/>
    <p:sldLayoutId id="2147483664" r:id="rId10"/>
    <p:sldLayoutId id="2147483665" r:id="rId11"/>
    <p:sldLayoutId id="2147483666" r:id="rId12"/>
    <p:sldLayoutId id="214748366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300"/>
          </a:solidFill>
        </p:spPr>
        <p:txBody>
          <a:bodyPr/>
          <a:lstStyle/>
          <a:p>
            <a:r>
              <a:rPr lang="en-GB" dirty="0"/>
              <a:t>AB0601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Week 3</a:t>
            </a:r>
          </a:p>
          <a:p>
            <a:pPr lvl="1"/>
            <a:r>
              <a:rPr lang="en-GB" dirty="0"/>
              <a:t>Strategic Contingency Model</a:t>
            </a:r>
          </a:p>
        </p:txBody>
      </p:sp>
    </p:spTree>
    <p:extLst>
      <p:ext uri="{BB962C8B-B14F-4D97-AF65-F5344CB8AC3E}">
        <p14:creationId xmlns:p14="http://schemas.microsoft.com/office/powerpoint/2010/main" val="261743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Content Placeholder 2"/>
          <p:cNvSpPr>
            <a:spLocks noGrp="1"/>
          </p:cNvSpPr>
          <p:nvPr>
            <p:ph idx="1"/>
          </p:nvPr>
        </p:nvSpPr>
        <p:spPr>
          <a:xfrm>
            <a:off x="666045" y="2214881"/>
            <a:ext cx="11704320" cy="6436924"/>
          </a:xfrm>
        </p:spPr>
        <p:txBody>
          <a:bodyPr/>
          <a:lstStyle/>
          <a:p>
            <a:pPr algn="ctr"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6322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623" indent="-40639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575" indent="-325115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804" indent="-325115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6034" indent="-325115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068E18-0396-A245-A88A-4966602DEFFB}" type="slidenum">
              <a:rPr lang="en-US" sz="1700" baseline="-25000">
                <a:solidFill>
                  <a:srgbClr val="898989"/>
                </a:solidFill>
                <a:cs typeface="MS PGothic" charset="0"/>
              </a:rPr>
              <a:pPr eaLnBrk="1" hangingPunct="1"/>
              <a:t>10</a:t>
            </a:fld>
            <a:endParaRPr lang="en-US" sz="1700" baseline="-25000">
              <a:solidFill>
                <a:srgbClr val="898989"/>
              </a:solidFill>
              <a:cs typeface="MS PGothic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63254" y="3034454"/>
            <a:ext cx="3359573" cy="3359573"/>
          </a:xfrm>
          <a:prstGeom prst="ellipse">
            <a:avLst/>
          </a:prstGeom>
          <a:solidFill>
            <a:srgbClr val="00B0F0">
              <a:alpha val="25000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0" hangingPunct="0">
              <a:defRPr/>
            </a:pPr>
            <a:endParaRPr lang="en-US" sz="2800" b="1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67947" y="5093547"/>
            <a:ext cx="3359573" cy="3251200"/>
          </a:xfrm>
          <a:prstGeom prst="ellipse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0" hangingPunct="0">
              <a:defRPr/>
            </a:pPr>
            <a:r>
              <a:rPr lang="en-US" sz="2800" b="1" dirty="0">
                <a:solidFill>
                  <a:schemeClr val="tx1"/>
                </a:solidFill>
              </a:rPr>
              <a:t>      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6068907" y="5093547"/>
            <a:ext cx="3359573" cy="3251200"/>
          </a:xfrm>
          <a:prstGeom prst="ellipse">
            <a:avLst/>
          </a:prstGeom>
          <a:solidFill>
            <a:schemeClr val="accent4">
              <a:lumMod val="60000"/>
              <a:lumOff val="40000"/>
              <a:alpha val="24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0" hangingPunct="0">
              <a:defRPr/>
            </a:pPr>
            <a:endParaRPr lang="en-US" sz="2800" b="1">
              <a:solidFill>
                <a:schemeClr val="tx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6326" name="Title 1"/>
          <p:cNvSpPr txBox="1">
            <a:spLocks/>
          </p:cNvSpPr>
          <p:nvPr/>
        </p:nvSpPr>
        <p:spPr bwMode="auto">
          <a:xfrm>
            <a:off x="1074703" y="6412090"/>
            <a:ext cx="2354863" cy="7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 b="1" dirty="0">
                <a:latin typeface="Calibri" charset="0"/>
                <a:cs typeface="MS PGothic" charset="0"/>
              </a:rPr>
              <a:t>Ethos:</a:t>
            </a:r>
          </a:p>
          <a:p>
            <a:pPr eaLnBrk="1" hangingPunct="1"/>
            <a:r>
              <a:rPr lang="en-US" sz="2600" dirty="0">
                <a:latin typeface="Calibri" charset="0"/>
                <a:cs typeface="MS PGothic" charset="0"/>
              </a:rPr>
              <a:t>Personal character &amp; credibility</a:t>
            </a:r>
          </a:p>
        </p:txBody>
      </p:sp>
      <p:sp>
        <p:nvSpPr>
          <p:cNvPr id="56327" name="Title 1"/>
          <p:cNvSpPr txBox="1">
            <a:spLocks/>
          </p:cNvSpPr>
          <p:nvPr/>
        </p:nvSpPr>
        <p:spPr bwMode="auto">
          <a:xfrm>
            <a:off x="9778436" y="6310490"/>
            <a:ext cx="2664178" cy="7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 b="1" dirty="0">
                <a:latin typeface="Calibri" charset="0"/>
                <a:cs typeface="MS PGothic" charset="0"/>
              </a:rPr>
              <a:t>Pathos:</a:t>
            </a:r>
          </a:p>
          <a:p>
            <a:pPr eaLnBrk="1" hangingPunct="1"/>
            <a:r>
              <a:rPr lang="en-US" sz="2600" dirty="0">
                <a:latin typeface="Calibri" charset="0"/>
                <a:cs typeface="MS PGothic" charset="0"/>
              </a:rPr>
              <a:t>Stories &amp; vivid images (emotions)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4454596" y="6412090"/>
            <a:ext cx="1433688" cy="71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r>
              <a:rPr lang="en-US" sz="3200" b="1" kern="0" dirty="0">
                <a:latin typeface="Calibri" pitchFamily="34" charset="0"/>
                <a:ea typeface="+mj-ea"/>
                <a:cs typeface="Calibri" pitchFamily="34" charset="0"/>
              </a:rPr>
              <a:t>Ethos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7116515" y="6412090"/>
            <a:ext cx="1535289" cy="71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r>
              <a:rPr lang="en-US" sz="3200" b="1" kern="0" dirty="0">
                <a:latin typeface="Calibri" pitchFamily="34" charset="0"/>
                <a:ea typeface="+mj-ea"/>
                <a:cs typeface="Calibri" pitchFamily="34" charset="0"/>
              </a:rPr>
              <a:t>Pathos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5989886" y="4364286"/>
            <a:ext cx="1537546" cy="717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 anchor="ctr"/>
          <a:lstStyle/>
          <a:p>
            <a:pPr>
              <a:defRPr/>
            </a:pPr>
            <a:r>
              <a:rPr lang="en-US" sz="3200" b="1" kern="0" dirty="0">
                <a:latin typeface="Calibri" pitchFamily="34" charset="0"/>
                <a:ea typeface="+mj-ea"/>
                <a:cs typeface="Calibri" pitchFamily="34" charset="0"/>
              </a:rPr>
              <a:t>Logos</a:t>
            </a:r>
          </a:p>
        </p:txBody>
      </p:sp>
      <p:sp>
        <p:nvSpPr>
          <p:cNvPr id="56331" name="Title 1"/>
          <p:cNvSpPr txBox="1">
            <a:spLocks/>
          </p:cNvSpPr>
          <p:nvPr/>
        </p:nvSpPr>
        <p:spPr bwMode="auto">
          <a:xfrm>
            <a:off x="245808" y="474133"/>
            <a:ext cx="12249452" cy="1226153"/>
          </a:xfrm>
          <a:prstGeom prst="rect">
            <a:avLst/>
          </a:prstGeom>
          <a:solidFill>
            <a:srgbClr val="B29E85"/>
          </a:solidFill>
          <a:ln>
            <a:noFill/>
          </a:ln>
        </p:spPr>
        <p:txBody>
          <a:bodyPr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600" dirty="0">
                <a:solidFill>
                  <a:srgbClr val="000000"/>
                </a:solidFill>
                <a:latin typeface="Calibri" charset="0"/>
                <a:cs typeface="MS PGothic" charset="0"/>
              </a:rPr>
              <a:t>The SCM: Design factors – crafting the </a:t>
            </a:r>
            <a:r>
              <a:rPr lang="en-US" sz="4600" b="1" u="sng" dirty="0">
                <a:solidFill>
                  <a:srgbClr val="000000"/>
                </a:solidFill>
                <a:latin typeface="Calibri" charset="0"/>
                <a:cs typeface="MS PGothic" charset="0"/>
              </a:rPr>
              <a:t>message</a:t>
            </a:r>
            <a:r>
              <a:rPr lang="en-US" sz="4600" b="1" dirty="0">
                <a:solidFill>
                  <a:srgbClr val="000000"/>
                </a:solidFill>
                <a:latin typeface="Calibri" charset="0"/>
                <a:cs typeface="MS PGothic" charset="0"/>
              </a:rPr>
              <a:t> </a:t>
            </a:r>
          </a:p>
          <a:p>
            <a:pPr eaLnBrk="1" hangingPunct="1"/>
            <a:r>
              <a:rPr lang="en-US" sz="4600" dirty="0">
                <a:solidFill>
                  <a:srgbClr val="000000"/>
                </a:solidFill>
                <a:latin typeface="Calibri" charset="0"/>
                <a:cs typeface="MS PGothic" charset="0"/>
              </a:rPr>
              <a:t>The right mix of ethos, pathos and logos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56326" y="2214882"/>
            <a:ext cx="4595479" cy="86998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algn="ctr">
              <a:buFontTx/>
              <a:buNone/>
            </a:pPr>
            <a:r>
              <a:rPr lang="en-US" sz="2400" b="1" dirty="0">
                <a:latin typeface="Arial" charset="0"/>
              </a:rPr>
              <a:t>Logos: </a:t>
            </a:r>
            <a:r>
              <a:rPr lang="en-US" sz="2400" dirty="0">
                <a:latin typeface="Arial" charset="0"/>
              </a:rPr>
              <a:t>fact-based, logical arguments (logic)</a:t>
            </a:r>
          </a:p>
        </p:txBody>
      </p:sp>
    </p:spTree>
    <p:extLst>
      <p:ext uri="{BB962C8B-B14F-4D97-AF65-F5344CB8AC3E}">
        <p14:creationId xmlns:p14="http://schemas.microsoft.com/office/powerpoint/2010/main" val="32562805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lvl="0">
              <a:buSzPct val="25000"/>
            </a:pPr>
            <a:r>
              <a:rPr lang="en-GB" sz="4400" dirty="0"/>
              <a:t>Message</a:t>
            </a:r>
            <a:endParaRPr lang="en-US" sz="42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799" cy="6667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r>
              <a:rPr lang="en-GB" dirty="0"/>
              <a:t>Go back to the last week’s practice presentation</a:t>
            </a:r>
          </a:p>
          <a:p>
            <a:pPr lvl="1"/>
            <a:r>
              <a:rPr lang="en-GB" dirty="0"/>
              <a:t>What </a:t>
            </a:r>
            <a:r>
              <a:rPr lang="en-GB" b="1" u="sng" dirty="0"/>
              <a:t>organisational approach </a:t>
            </a:r>
            <a:r>
              <a:rPr lang="en-GB" dirty="0"/>
              <a:t>did you adopt?</a:t>
            </a:r>
          </a:p>
          <a:p>
            <a:pPr lvl="1"/>
            <a:r>
              <a:rPr lang="en-GB" dirty="0"/>
              <a:t>How did the different </a:t>
            </a:r>
            <a:r>
              <a:rPr lang="en-GB" b="1" u="sng" dirty="0"/>
              <a:t>rhetorical appeals </a:t>
            </a:r>
            <a:r>
              <a:rPr lang="en-GB" dirty="0"/>
              <a:t>feature in the content of your message</a:t>
            </a:r>
          </a:p>
        </p:txBody>
      </p:sp>
    </p:spTree>
    <p:extLst>
      <p:ext uri="{BB962C8B-B14F-4D97-AF65-F5344CB8AC3E}">
        <p14:creationId xmlns:p14="http://schemas.microsoft.com/office/powerpoint/2010/main" val="19648883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lvl="0">
              <a:buSzPct val="25000"/>
            </a:pPr>
            <a:r>
              <a:rPr lang="en-GB" sz="4400" dirty="0"/>
              <a:t>Discussion</a:t>
            </a:r>
            <a:endParaRPr lang="en-US" sz="42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799" cy="6667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latin typeface="Calibri" charset="0"/>
              </a:rPr>
              <a:t>Can you see a use for the SCM in business communication? </a:t>
            </a:r>
            <a:r>
              <a:rPr lang="en-US" sz="2800" dirty="0">
                <a:latin typeface="Calibri" charset="0"/>
              </a:rPr>
              <a:t>Where? Why? How? Can you give any specific examples?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Calibri" charset="0"/>
              </a:rPr>
              <a:t>How might you show your audience that you have used the SCM during the planning process for </a:t>
            </a:r>
            <a:r>
              <a:rPr lang="en-US">
                <a:latin typeface="Calibri" charset="0"/>
              </a:rPr>
              <a:t>future presentations? </a:t>
            </a:r>
            <a:r>
              <a:rPr lang="en-US" sz="2800" dirty="0">
                <a:latin typeface="Calibri" charset="0"/>
              </a:rPr>
              <a:t>Try to give specific examples. </a:t>
            </a:r>
          </a:p>
          <a:p>
            <a:pPr marL="6286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64362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lvl="0">
              <a:buSzPct val="25000"/>
            </a:pPr>
            <a:r>
              <a:rPr lang="en-GB" sz="4400" dirty="0"/>
              <a:t>Reminder</a:t>
            </a:r>
            <a:endParaRPr lang="en-US" sz="42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799" cy="6667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Come prepared to discuss your Practice Presentation next week</a:t>
            </a:r>
          </a:p>
        </p:txBody>
      </p:sp>
    </p:spTree>
    <p:extLst>
      <p:ext uri="{BB962C8B-B14F-4D97-AF65-F5344CB8AC3E}">
        <p14:creationId xmlns:p14="http://schemas.microsoft.com/office/powerpoint/2010/main" val="161121127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What is the SCM?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799" cy="6667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800" dirty="0">
                <a:latin typeface="Verdana" charset="0"/>
              </a:rPr>
              <a:t>Strategic Contingency Model</a:t>
            </a:r>
          </a:p>
          <a:p>
            <a:pPr lvl="1">
              <a:lnSpc>
                <a:spcPct val="114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800" dirty="0">
                <a:latin typeface="Verdana" charset="0"/>
              </a:rPr>
              <a:t>Does not prescribe application of strict rules</a:t>
            </a:r>
          </a:p>
          <a:p>
            <a:pPr lvl="1">
              <a:lnSpc>
                <a:spcPct val="114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800" dirty="0">
                <a:latin typeface="Verdana" charset="0"/>
              </a:rPr>
              <a:t>Acknowledges that there is no one best way of organizing, leading, making decisions</a:t>
            </a:r>
          </a:p>
          <a:p>
            <a:pPr lvl="1">
              <a:lnSpc>
                <a:spcPct val="114000"/>
              </a:lnSpc>
              <a:spcBef>
                <a:spcPts val="1200"/>
              </a:spcBef>
              <a:buFont typeface="Arial" charset="0"/>
              <a:buChar char="•"/>
            </a:pPr>
            <a:r>
              <a:rPr lang="en-US" sz="2800" dirty="0">
                <a:latin typeface="Verdana" charset="0"/>
              </a:rPr>
              <a:t>Decisions depend on variables – </a:t>
            </a:r>
            <a:r>
              <a:rPr lang="ja-JP" altLang="en-US" sz="2800" dirty="0">
                <a:latin typeface="Verdana" charset="0"/>
              </a:rPr>
              <a:t>“</a:t>
            </a:r>
            <a:r>
              <a:rPr lang="en-US" altLang="ja-JP" sz="2800" dirty="0">
                <a:latin typeface="Verdana" charset="0"/>
              </a:rPr>
              <a:t>contingencies</a:t>
            </a:r>
            <a:r>
              <a:rPr lang="ja-JP" altLang="en-US" sz="2800" dirty="0">
                <a:latin typeface="Verdana" charset="0"/>
              </a:rPr>
              <a:t>”</a:t>
            </a:r>
            <a:r>
              <a:rPr lang="en-US" altLang="ja-JP" sz="2800" dirty="0">
                <a:latin typeface="Verdana" charset="0"/>
              </a:rPr>
              <a:t> and </a:t>
            </a:r>
            <a:r>
              <a:rPr lang="en-US" altLang="ja-JP" sz="2800" i="1" dirty="0">
                <a:latin typeface="Verdana" charset="0"/>
              </a:rPr>
              <a:t>on experience of practitioner</a:t>
            </a:r>
            <a:endParaRPr lang="en-US" sz="2800" i="1" dirty="0">
              <a:latin typeface="Verdana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81" y="491648"/>
            <a:ext cx="11520417" cy="1133951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en-US" sz="5100" dirty="0">
                <a:latin typeface="Calibri" charset="0"/>
                <a:cs typeface="Calibri" charset="0"/>
              </a:rPr>
              <a:t>The Strategic Contingency Model (SCM)</a:t>
            </a:r>
            <a:endParaRPr lang="en-US" sz="5100" dirty="0">
              <a:solidFill>
                <a:srgbClr val="D99694"/>
              </a:solidFill>
              <a:latin typeface="Calibri" charset="0"/>
              <a:cs typeface="Calibri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62188" y="2009423"/>
            <a:ext cx="12085884" cy="6660444"/>
          </a:xfrm>
        </p:spPr>
        <p:txBody>
          <a:bodyPr rtlCol="0">
            <a:normAutofit fontScale="25000" lnSpcReduction="20000"/>
          </a:bodyPr>
          <a:lstStyle/>
          <a:p>
            <a:pPr>
              <a:lnSpc>
                <a:spcPct val="90000"/>
              </a:lnSpc>
              <a:buNone/>
              <a:defRPr/>
            </a:pPr>
            <a:endParaRPr lang="en-US" dirty="0"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dirty="0"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dirty="0"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dirty="0"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dirty="0"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dirty="0"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dirty="0"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dirty="0"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dirty="0"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sz="2000" dirty="0"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2800" b="1" dirty="0">
                <a:solidFill>
                  <a:srgbClr val="000000"/>
                </a:solidFill>
                <a:cs typeface="Calibri" charset="0"/>
              </a:rPr>
              <a:t>						Feedback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dirty="0"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cs typeface="Calibri" charset="0"/>
              </a:rPr>
              <a:t>					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b="1" dirty="0">
              <a:solidFill>
                <a:srgbClr val="000000"/>
              </a:solidFill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b="1" dirty="0">
              <a:solidFill>
                <a:srgbClr val="000000"/>
              </a:solidFill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b="1" dirty="0">
              <a:solidFill>
                <a:srgbClr val="000000"/>
              </a:solidFill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b="1" dirty="0">
              <a:solidFill>
                <a:srgbClr val="000000"/>
              </a:solidFill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b="1" dirty="0">
              <a:solidFill>
                <a:srgbClr val="000000"/>
              </a:solidFill>
              <a:cs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b="1" dirty="0">
                <a:solidFill>
                  <a:srgbClr val="000000"/>
                </a:solidFill>
                <a:cs typeface="Calibri" charset="0"/>
              </a:rPr>
              <a:t>					Feedback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cs typeface="Calibri" charset="0"/>
              </a:rPr>
              <a:t>				</a:t>
            </a:r>
            <a:endParaRPr lang="en-US" sz="4000" b="1" dirty="0">
              <a:solidFill>
                <a:srgbClr val="D99694"/>
              </a:solidFill>
              <a:cs typeface="Calibri" charset="0"/>
            </a:endParaRPr>
          </a:p>
        </p:txBody>
      </p:sp>
      <p:sp>
        <p:nvSpPr>
          <p:cNvPr id="46083" name="Slide Number Placeholder 1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623" indent="-40639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575" indent="-325115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804" indent="-325115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6034" indent="-325115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6ECD89-E4D9-524D-957C-81CCE8989548}" type="slidenum">
              <a:rPr lang="en-US" sz="1700" baseline="-25000">
                <a:solidFill>
                  <a:srgbClr val="898989"/>
                </a:solidFill>
                <a:cs typeface="MS PGothic" charset="0"/>
              </a:rPr>
              <a:pPr eaLnBrk="1" hangingPunct="1"/>
              <a:t>3</a:t>
            </a:fld>
            <a:endParaRPr lang="en-US" sz="1700" baseline="-25000">
              <a:solidFill>
                <a:srgbClr val="898989"/>
              </a:solidFill>
              <a:cs typeface="MS PGothic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66046" y="2111023"/>
            <a:ext cx="3481493" cy="51206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157AFF"/>
                </a:solidFill>
                <a:latin typeface="Calibri" charset="0"/>
                <a:cs typeface="Calibri" charset="0"/>
              </a:rPr>
              <a:t>Situational factors</a:t>
            </a:r>
          </a:p>
          <a:p>
            <a:pPr algn="ctr" eaLnBrk="0" hangingPunct="0">
              <a:spcBef>
                <a:spcPts val="1707"/>
              </a:spcBef>
              <a:defRPr/>
            </a:pPr>
            <a:r>
              <a:rPr lang="en-US" sz="4000" dirty="0">
                <a:latin typeface="Calibri" charset="0"/>
                <a:cs typeface="Calibri" charset="0"/>
              </a:rPr>
              <a:t>Audience</a:t>
            </a:r>
          </a:p>
          <a:p>
            <a:pPr algn="ctr" eaLnBrk="0" hangingPunct="0">
              <a:spcBef>
                <a:spcPts val="1707"/>
              </a:spcBef>
              <a:defRPr/>
            </a:pPr>
            <a:r>
              <a:rPr lang="en-US" sz="4000" dirty="0">
                <a:latin typeface="Calibri" charset="0"/>
                <a:cs typeface="Calibri" charset="0"/>
              </a:rPr>
              <a:t>Objectives</a:t>
            </a:r>
          </a:p>
          <a:p>
            <a:pPr algn="ctr" eaLnBrk="0" hangingPunct="0">
              <a:spcBef>
                <a:spcPts val="1707"/>
              </a:spcBef>
              <a:defRPr/>
            </a:pPr>
            <a:r>
              <a:rPr lang="en-US" sz="4000" dirty="0">
                <a:latin typeface="Calibri" charset="0"/>
                <a:cs typeface="Calibri" charset="0"/>
              </a:rPr>
              <a:t>Context</a:t>
            </a:r>
          </a:p>
          <a:p>
            <a:pPr algn="ctr" eaLnBrk="0" hangingPunct="0">
              <a:spcBef>
                <a:spcPts val="1707"/>
              </a:spcBef>
              <a:defRPr/>
            </a:pPr>
            <a:r>
              <a:rPr lang="en-US" sz="4000" dirty="0">
                <a:latin typeface="Calibri" charset="0"/>
                <a:cs typeface="Calibri" charset="0"/>
              </a:rPr>
              <a:t>Sender</a:t>
            </a:r>
          </a:p>
          <a:p>
            <a:pPr algn="ctr" eaLnBrk="0" hangingPunct="0">
              <a:defRPr/>
            </a:pPr>
            <a:endParaRPr lang="en-US" b="1" dirty="0">
              <a:latin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863253" y="2111023"/>
            <a:ext cx="3379894" cy="51206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0000FF"/>
                </a:solidFill>
                <a:latin typeface="Calibri" charset="0"/>
                <a:cs typeface="Calibri" charset="0"/>
              </a:rPr>
              <a:t>Design factors</a:t>
            </a:r>
          </a:p>
          <a:p>
            <a:pPr eaLnBrk="0" hangingPunct="0">
              <a:defRPr/>
            </a:pPr>
            <a:endParaRPr lang="en-US" dirty="0">
              <a:latin typeface="Calibri" charset="0"/>
              <a:cs typeface="Calibri" charset="0"/>
            </a:endParaRPr>
          </a:p>
          <a:p>
            <a:pPr algn="ctr" eaLnBrk="0" hangingPunct="0">
              <a:defRPr/>
            </a:pPr>
            <a:r>
              <a:rPr lang="en-US" sz="4000" dirty="0">
                <a:latin typeface="Calibri" charset="0"/>
                <a:cs typeface="Calibri" charset="0"/>
              </a:rPr>
              <a:t>Media</a:t>
            </a:r>
          </a:p>
          <a:p>
            <a:pPr algn="ctr" eaLnBrk="0" hangingPunct="0">
              <a:defRPr/>
            </a:pPr>
            <a:endParaRPr lang="en-US" sz="4000" dirty="0">
              <a:latin typeface="Calibri" charset="0"/>
              <a:cs typeface="Calibri" charset="0"/>
            </a:endParaRPr>
          </a:p>
          <a:p>
            <a:pPr algn="ctr" eaLnBrk="0" hangingPunct="0">
              <a:defRPr/>
            </a:pPr>
            <a:r>
              <a:rPr lang="en-US" sz="4000" dirty="0">
                <a:latin typeface="Calibri" charset="0"/>
                <a:cs typeface="Calibri" charset="0"/>
              </a:rPr>
              <a:t>Message</a:t>
            </a:r>
          </a:p>
          <a:p>
            <a:pPr algn="ctr" eaLnBrk="0" hangingPunct="0">
              <a:defRPr/>
            </a:pPr>
            <a:endParaRPr lang="en-US" b="1" dirty="0">
              <a:solidFill>
                <a:srgbClr val="157AFF"/>
              </a:solidFill>
              <a:latin typeface="Calibri" charset="0"/>
              <a:cs typeface="Calibri" charset="0"/>
            </a:endParaRPr>
          </a:p>
          <a:p>
            <a:pPr eaLnBrk="0" hangingPunct="0">
              <a:defRPr/>
            </a:pPr>
            <a:endParaRPr lang="en-US" b="1" dirty="0">
              <a:solidFill>
                <a:srgbClr val="D99694"/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961120" y="2111023"/>
            <a:ext cx="3377636" cy="51206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0000FF"/>
                </a:solidFill>
                <a:latin typeface="Calibri" charset="0"/>
                <a:cs typeface="Calibri" charset="0"/>
              </a:rPr>
              <a:t>Comm. outcome</a:t>
            </a:r>
          </a:p>
          <a:p>
            <a:pPr algn="ctr" eaLnBrk="0" hangingPunct="0">
              <a:defRPr/>
            </a:pPr>
            <a:endParaRPr lang="en-US" b="1" dirty="0">
              <a:solidFill>
                <a:srgbClr val="157AFF"/>
              </a:solidFill>
              <a:latin typeface="Calibri" charset="0"/>
              <a:cs typeface="Calibri" charset="0"/>
            </a:endParaRPr>
          </a:p>
          <a:p>
            <a:pPr algn="ctr" eaLnBrk="0" hangingPunct="0">
              <a:defRPr/>
            </a:pPr>
            <a:r>
              <a:rPr lang="en-US" sz="4000" dirty="0">
                <a:latin typeface="Calibri" charset="0"/>
                <a:cs typeface="Calibri" charset="0"/>
              </a:rPr>
              <a:t>What should the audience think, feel or do?</a:t>
            </a:r>
            <a:endParaRPr lang="en-US" sz="4000" b="1" dirty="0">
              <a:solidFill>
                <a:srgbClr val="157AFF"/>
              </a:solidFill>
              <a:latin typeface="Calibri" charset="0"/>
              <a:cs typeface="Calibri" charset="0"/>
            </a:endParaRPr>
          </a:p>
          <a:p>
            <a:pPr algn="ctr" eaLnBrk="0" hangingPunct="0">
              <a:defRPr/>
            </a:pPr>
            <a:endParaRPr lang="en-US" b="1" dirty="0">
              <a:solidFill>
                <a:srgbClr val="D99694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46087" name="Straight Arrow Connector 8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4147539" y="4671344"/>
            <a:ext cx="715715" cy="225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88" name="Straight Arrow Connector 9"/>
          <p:cNvCxnSpPr>
            <a:cxnSpLocks noChangeShapeType="1"/>
          </p:cNvCxnSpPr>
          <p:nvPr/>
        </p:nvCxnSpPr>
        <p:spPr bwMode="auto">
          <a:xfrm>
            <a:off x="8243148" y="4671344"/>
            <a:ext cx="717973" cy="225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89" name="Straight Connector 17"/>
          <p:cNvCxnSpPr>
            <a:cxnSpLocks noChangeShapeType="1"/>
          </p:cNvCxnSpPr>
          <p:nvPr/>
        </p:nvCxnSpPr>
        <p:spPr bwMode="auto">
          <a:xfrm rot="10800000">
            <a:off x="2406790" y="7726433"/>
            <a:ext cx="82950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0" name="Straight Arrow Connector 28"/>
          <p:cNvCxnSpPr>
            <a:cxnSpLocks noChangeShapeType="1"/>
          </p:cNvCxnSpPr>
          <p:nvPr/>
        </p:nvCxnSpPr>
        <p:spPr bwMode="auto">
          <a:xfrm rot="5400000" flipH="1" flipV="1">
            <a:off x="6144546" y="7381191"/>
            <a:ext cx="717973" cy="225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1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10344009" y="7589521"/>
            <a:ext cx="717973" cy="225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Straight Arrow Connector 42"/>
          <p:cNvCxnSpPr>
            <a:cxnSpLocks noChangeShapeType="1"/>
          </p:cNvCxnSpPr>
          <p:nvPr/>
        </p:nvCxnSpPr>
        <p:spPr bwMode="auto">
          <a:xfrm rot="5400000" flipH="1" flipV="1">
            <a:off x="2048934" y="7589521"/>
            <a:ext cx="717973" cy="225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/>
          <p:cNvSpPr/>
          <p:nvPr/>
        </p:nvSpPr>
        <p:spPr bwMode="auto">
          <a:xfrm>
            <a:off x="973104" y="2316481"/>
            <a:ext cx="2867378" cy="1524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 algn="ctr" eaLnBrk="0" hangingPunct="0">
              <a:defRPr/>
            </a:pPr>
            <a:r>
              <a:rPr lang="en-US" sz="4000" b="1" dirty="0">
                <a:solidFill>
                  <a:srgbClr val="0000FF"/>
                </a:solidFill>
                <a:latin typeface="Calibri" charset="0"/>
                <a:cs typeface="Calibri" charset="0"/>
              </a:rPr>
              <a:t>Situational factors</a:t>
            </a:r>
          </a:p>
          <a:p>
            <a:pPr algn="ctr" eaLnBrk="0" hangingPunct="0">
              <a:spcBef>
                <a:spcPts val="1707"/>
              </a:spcBef>
              <a:defRPr/>
            </a:pPr>
            <a:endParaRPr lang="en-US" sz="4000" dirty="0">
              <a:latin typeface="Calibri" charset="0"/>
              <a:cs typeface="Calibri" charset="0"/>
            </a:endParaRPr>
          </a:p>
          <a:p>
            <a:pPr algn="ctr" eaLnBrk="0" hangingPunct="0">
              <a:defRPr/>
            </a:pPr>
            <a:endParaRPr lang="en-US" b="1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92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lvl="0">
              <a:buSzPct val="25000"/>
            </a:pPr>
            <a:r>
              <a:rPr lang="en-GB" sz="4400" dirty="0"/>
              <a:t>Communication outcome; audience; media </a:t>
            </a:r>
            <a:endParaRPr lang="en-US" sz="42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799" cy="6667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171450" indent="0">
              <a:buNone/>
            </a:pPr>
            <a:r>
              <a:rPr lang="en-GB" b="1" dirty="0"/>
              <a:t>Think back to last weeks practice presentation</a:t>
            </a:r>
          </a:p>
          <a:p>
            <a:pPr lvl="1"/>
            <a:r>
              <a:rPr lang="en-GB" dirty="0"/>
              <a:t>What was your desired </a:t>
            </a:r>
            <a:r>
              <a:rPr lang="en-GB" b="1" u="sng" dirty="0"/>
              <a:t>communication outcome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considerations did you have regarding </a:t>
            </a:r>
            <a:r>
              <a:rPr lang="en-GB" b="1" u="sng" dirty="0"/>
              <a:t>audience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You gave a presentation on this topic.  What were the advantages &amp;/or disadvantages of this particular </a:t>
            </a:r>
            <a:r>
              <a:rPr lang="en-GB" b="1" u="sng" dirty="0"/>
              <a:t>medium</a:t>
            </a:r>
            <a:r>
              <a:rPr lang="en-GB" dirty="0"/>
              <a:t> for this task?</a:t>
            </a:r>
          </a:p>
        </p:txBody>
      </p:sp>
    </p:spTree>
    <p:extLst>
      <p:ext uri="{BB962C8B-B14F-4D97-AF65-F5344CB8AC3E}">
        <p14:creationId xmlns:p14="http://schemas.microsoft.com/office/powerpoint/2010/main" val="415954293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rot="-5400000">
            <a:off x="2823985" y="2103298"/>
            <a:ext cx="3153623" cy="3375233"/>
            <a:chOff x="3504" y="1824"/>
            <a:chExt cx="960" cy="960"/>
          </a:xfrm>
          <a:solidFill>
            <a:srgbClr val="D3A7FF">
              <a:alpha val="69804"/>
            </a:srgbClr>
          </a:solidFill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504" y="1824"/>
              <a:ext cx="960" cy="960"/>
              <a:chOff x="3744" y="1392"/>
              <a:chExt cx="960" cy="960"/>
            </a:xfrm>
            <a:grpFill/>
          </p:grpSpPr>
          <p:sp>
            <p:nvSpPr>
              <p:cNvPr id="29726" name="Line 4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0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i-FI">
                  <a:latin typeface="+mn-lt"/>
                  <a:ea typeface="ＭＳ Ｐゴシック" pitchFamily="64" charset="-128"/>
                  <a:cs typeface="+mn-cs"/>
                </a:endParaRPr>
              </a:p>
            </p:txBody>
          </p:sp>
          <p:sp>
            <p:nvSpPr>
              <p:cNvPr id="29727" name="Line 5"/>
              <p:cNvSpPr>
                <a:spLocks noChangeShapeType="1"/>
              </p:cNvSpPr>
              <p:nvPr/>
            </p:nvSpPr>
            <p:spPr bwMode="auto">
              <a:xfrm rot="-5385646">
                <a:off x="4223" y="1872"/>
                <a:ext cx="1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i-FI">
                  <a:latin typeface="+mn-lt"/>
                  <a:ea typeface="ＭＳ Ｐゴシック" pitchFamily="64" charset="-128"/>
                  <a:cs typeface="+mn-cs"/>
                </a:endParaRPr>
              </a:p>
            </p:txBody>
          </p:sp>
        </p:grpSp>
        <p:sp>
          <p:nvSpPr>
            <p:cNvPr id="29725" name="Arc 6"/>
            <p:cNvSpPr>
              <a:spLocks/>
            </p:cNvSpPr>
            <p:nvPr/>
          </p:nvSpPr>
          <p:spPr bwMode="auto">
            <a:xfrm>
              <a:off x="3504" y="1824"/>
              <a:ext cx="96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i-FI" dirty="0">
                <a:latin typeface="+mn-lt"/>
                <a:ea typeface="ＭＳ Ｐゴシック" pitchFamily="64" charset="-128"/>
                <a:cs typeface="+mn-cs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297577" y="2214105"/>
            <a:ext cx="3380210" cy="3153623"/>
            <a:chOff x="3504" y="1824"/>
            <a:chExt cx="960" cy="960"/>
          </a:xfrm>
          <a:solidFill>
            <a:srgbClr val="C44FFF">
              <a:alpha val="63922"/>
            </a:srgbClr>
          </a:solidFill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504" y="1824"/>
              <a:ext cx="960" cy="960"/>
              <a:chOff x="3744" y="1392"/>
              <a:chExt cx="960" cy="960"/>
            </a:xfrm>
            <a:grpFill/>
          </p:grpSpPr>
          <p:sp>
            <p:nvSpPr>
              <p:cNvPr id="29722" name="Line 10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0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i-FI">
                  <a:latin typeface="+mn-lt"/>
                  <a:ea typeface="ＭＳ Ｐゴシック" pitchFamily="64" charset="-128"/>
                  <a:cs typeface="+mn-cs"/>
                </a:endParaRPr>
              </a:p>
            </p:txBody>
          </p:sp>
          <p:sp>
            <p:nvSpPr>
              <p:cNvPr id="29723" name="Line 11"/>
              <p:cNvSpPr>
                <a:spLocks noChangeShapeType="1"/>
              </p:cNvSpPr>
              <p:nvPr/>
            </p:nvSpPr>
            <p:spPr bwMode="auto">
              <a:xfrm rot="-5385646">
                <a:off x="4223" y="1872"/>
                <a:ext cx="1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i-FI">
                  <a:latin typeface="+mn-lt"/>
                  <a:ea typeface="ＭＳ Ｐゴシック" pitchFamily="64" charset="-128"/>
                  <a:cs typeface="+mn-cs"/>
                </a:endParaRPr>
              </a:p>
            </p:txBody>
          </p:sp>
        </p:grpSp>
        <p:sp>
          <p:nvSpPr>
            <p:cNvPr id="29721" name="Arc 12"/>
            <p:cNvSpPr>
              <a:spLocks/>
            </p:cNvSpPr>
            <p:nvPr/>
          </p:nvSpPr>
          <p:spPr bwMode="auto">
            <a:xfrm>
              <a:off x="3504" y="1824"/>
              <a:ext cx="96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i-FI">
                <a:latin typeface="+mn-lt"/>
                <a:ea typeface="ＭＳ Ｐゴシック" pitchFamily="64" charset="-128"/>
                <a:cs typeface="+mn-cs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 rot="10800000">
            <a:off x="2713176" y="5491268"/>
            <a:ext cx="3384267" cy="3072341"/>
            <a:chOff x="3504" y="1824"/>
            <a:chExt cx="960" cy="960"/>
          </a:xfrm>
          <a:solidFill>
            <a:srgbClr val="CCCCFF">
              <a:alpha val="85098"/>
            </a:srgbClr>
          </a:solidFill>
        </p:grpSpPr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3504" y="1824"/>
              <a:ext cx="960" cy="960"/>
              <a:chOff x="3744" y="1392"/>
              <a:chExt cx="960" cy="960"/>
            </a:xfrm>
            <a:grpFill/>
          </p:grpSpPr>
          <p:sp>
            <p:nvSpPr>
              <p:cNvPr id="29718" name="Line 16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0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i-FI">
                  <a:latin typeface="+mn-lt"/>
                  <a:ea typeface="ＭＳ Ｐゴシック" pitchFamily="64" charset="-128"/>
                  <a:cs typeface="+mn-cs"/>
                </a:endParaRPr>
              </a:p>
            </p:txBody>
          </p:sp>
          <p:sp>
            <p:nvSpPr>
              <p:cNvPr id="29719" name="Line 17"/>
              <p:cNvSpPr>
                <a:spLocks noChangeShapeType="1"/>
              </p:cNvSpPr>
              <p:nvPr/>
            </p:nvSpPr>
            <p:spPr bwMode="auto">
              <a:xfrm rot="-5385646">
                <a:off x="4223" y="1872"/>
                <a:ext cx="1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i-FI">
                  <a:latin typeface="+mn-lt"/>
                  <a:ea typeface="ＭＳ Ｐゴシック" pitchFamily="64" charset="-128"/>
                  <a:cs typeface="+mn-cs"/>
                </a:endParaRPr>
              </a:p>
            </p:txBody>
          </p:sp>
        </p:grpSp>
        <p:sp>
          <p:nvSpPr>
            <p:cNvPr id="29717" name="Arc 18"/>
            <p:cNvSpPr>
              <a:spLocks/>
            </p:cNvSpPr>
            <p:nvPr/>
          </p:nvSpPr>
          <p:spPr bwMode="auto">
            <a:xfrm>
              <a:off x="3504" y="1824"/>
              <a:ext cx="96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i-FI">
                <a:latin typeface="+mn-lt"/>
                <a:ea typeface="ＭＳ Ｐゴシック" pitchFamily="64" charset="-128"/>
                <a:cs typeface="+mn-cs"/>
              </a:endParaRP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 rot="5396686">
            <a:off x="6400378" y="5391106"/>
            <a:ext cx="3173497" cy="3376233"/>
            <a:chOff x="3475" y="1824"/>
            <a:chExt cx="989" cy="960"/>
          </a:xfrm>
          <a:solidFill>
            <a:srgbClr val="CB97FF"/>
          </a:solidFill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3504" y="1824"/>
              <a:ext cx="960" cy="960"/>
              <a:chOff x="3744" y="1392"/>
              <a:chExt cx="960" cy="960"/>
            </a:xfrm>
            <a:grpFill/>
          </p:grpSpPr>
          <p:sp>
            <p:nvSpPr>
              <p:cNvPr id="29714" name="Line 22"/>
              <p:cNvSpPr>
                <a:spLocks noChangeShapeType="1"/>
              </p:cNvSpPr>
              <p:nvPr/>
            </p:nvSpPr>
            <p:spPr bwMode="auto">
              <a:xfrm>
                <a:off x="3744" y="1392"/>
                <a:ext cx="0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i-FI">
                  <a:latin typeface="+mn-lt"/>
                  <a:ea typeface="ＭＳ Ｐゴシック" pitchFamily="64" charset="-128"/>
                  <a:cs typeface="+mn-cs"/>
                </a:endParaRPr>
              </a:p>
            </p:txBody>
          </p:sp>
          <p:sp>
            <p:nvSpPr>
              <p:cNvPr id="29715" name="Line 23"/>
              <p:cNvSpPr>
                <a:spLocks noChangeShapeType="1"/>
              </p:cNvSpPr>
              <p:nvPr/>
            </p:nvSpPr>
            <p:spPr bwMode="auto">
              <a:xfrm rot="-5385646">
                <a:off x="4223" y="1872"/>
                <a:ext cx="1" cy="960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fi-FI">
                  <a:latin typeface="+mn-lt"/>
                  <a:ea typeface="ＭＳ Ｐゴシック" pitchFamily="64" charset="-128"/>
                  <a:cs typeface="+mn-cs"/>
                </a:endParaRPr>
              </a:p>
            </p:txBody>
          </p:sp>
        </p:grpSp>
        <p:sp>
          <p:nvSpPr>
            <p:cNvPr id="29713" name="Arc 24"/>
            <p:cNvSpPr>
              <a:spLocks/>
            </p:cNvSpPr>
            <p:nvPr/>
          </p:nvSpPr>
          <p:spPr bwMode="auto">
            <a:xfrm>
              <a:off x="3475" y="1824"/>
              <a:ext cx="960" cy="9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i-FI">
                <a:latin typeface="+mn-lt"/>
                <a:ea typeface="ＭＳ Ｐゴシック" pitchFamily="64" charset="-128"/>
                <a:cs typeface="+mn-cs"/>
              </a:endParaRPr>
            </a:p>
          </p:txBody>
        </p:sp>
      </p:grpSp>
      <p:sp>
        <p:nvSpPr>
          <p:cNvPr id="48133" name="Title 1"/>
          <p:cNvSpPr txBox="1">
            <a:spLocks/>
          </p:cNvSpPr>
          <p:nvPr/>
        </p:nvSpPr>
        <p:spPr bwMode="auto">
          <a:xfrm>
            <a:off x="716941" y="288334"/>
            <a:ext cx="12024127" cy="153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600" dirty="0">
                <a:solidFill>
                  <a:srgbClr val="000000"/>
                </a:solidFill>
                <a:latin typeface="Calibri" charset="0"/>
                <a:cs typeface="MS PGothic" charset="0"/>
              </a:rPr>
              <a:t>The SCM – situational factors: </a:t>
            </a:r>
          </a:p>
          <a:p>
            <a:pPr eaLnBrk="1" hangingPunct="1"/>
            <a:r>
              <a:rPr lang="en-US" sz="4600" dirty="0">
                <a:solidFill>
                  <a:srgbClr val="000000"/>
                </a:solidFill>
                <a:latin typeface="Calibri" charset="0"/>
                <a:cs typeface="MS PGothic" charset="0"/>
              </a:rPr>
              <a:t>determining</a:t>
            </a:r>
            <a:r>
              <a:rPr lang="en-US" sz="4600" b="1" dirty="0">
                <a:solidFill>
                  <a:srgbClr val="000000"/>
                </a:solidFill>
                <a:latin typeface="Calibri" charset="0"/>
                <a:cs typeface="MS PGothic" charset="0"/>
              </a:rPr>
              <a:t> </a:t>
            </a:r>
            <a:r>
              <a:rPr lang="en-US" sz="4600" b="1" u="sng" dirty="0">
                <a:solidFill>
                  <a:srgbClr val="000000"/>
                </a:solidFill>
                <a:latin typeface="Calibri" charset="0"/>
                <a:cs typeface="MS PGothic" charset="0"/>
              </a:rPr>
              <a:t>objectives</a:t>
            </a:r>
            <a:r>
              <a:rPr lang="en-US" sz="4600" b="1" dirty="0">
                <a:solidFill>
                  <a:srgbClr val="000000"/>
                </a:solidFill>
                <a:latin typeface="Calibri" charset="0"/>
                <a:cs typeface="MS PGothic" charset="0"/>
              </a:rPr>
              <a:t> </a:t>
            </a:r>
            <a:r>
              <a:rPr lang="en-US" sz="4600" dirty="0">
                <a:solidFill>
                  <a:srgbClr val="000000"/>
                </a:solidFill>
                <a:latin typeface="Calibri" charset="0"/>
                <a:cs typeface="MS PGothic" charset="0"/>
              </a:rPr>
              <a:t>- CVCF</a:t>
            </a:r>
          </a:p>
        </p:txBody>
      </p:sp>
      <p:sp>
        <p:nvSpPr>
          <p:cNvPr id="48134" name="TextBox 38"/>
          <p:cNvSpPr txBox="1">
            <a:spLocks noChangeArrowheads="1"/>
          </p:cNvSpPr>
          <p:nvPr/>
        </p:nvSpPr>
        <p:spPr bwMode="auto">
          <a:xfrm>
            <a:off x="356730" y="2521939"/>
            <a:ext cx="2368076" cy="11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Calibri" charset="0"/>
                <a:cs typeface="MS PGothic" charset="0"/>
              </a:rPr>
              <a:t>To build rapport,</a:t>
            </a:r>
          </a:p>
          <a:p>
            <a:r>
              <a:rPr lang="en-US" dirty="0">
                <a:latin typeface="Calibri" charset="0"/>
                <a:cs typeface="MS PGothic" charset="0"/>
              </a:rPr>
              <a:t>generate trust</a:t>
            </a:r>
          </a:p>
          <a:p>
            <a:endParaRPr lang="en-US" baseline="-25000" dirty="0">
              <a:cs typeface="MS PGothic" charset="0"/>
            </a:endParaRPr>
          </a:p>
        </p:txBody>
      </p:sp>
      <p:sp>
        <p:nvSpPr>
          <p:cNvPr id="48135" name="TextBox 41"/>
          <p:cNvSpPr txBox="1">
            <a:spLocks noChangeArrowheads="1"/>
          </p:cNvSpPr>
          <p:nvPr/>
        </p:nvSpPr>
        <p:spPr bwMode="auto">
          <a:xfrm>
            <a:off x="666045" y="6412090"/>
            <a:ext cx="1619824" cy="11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MS PGothic" charset="0"/>
              </a:rPr>
              <a:t>To explain,</a:t>
            </a:r>
          </a:p>
          <a:p>
            <a:r>
              <a:rPr lang="en-US">
                <a:latin typeface="Calibri" charset="0"/>
                <a:cs typeface="MS PGothic" charset="0"/>
              </a:rPr>
              <a:t>describe</a:t>
            </a:r>
          </a:p>
          <a:p>
            <a:endParaRPr lang="en-US" baseline="-25000">
              <a:cs typeface="MS PGothic" charset="0"/>
            </a:endParaRPr>
          </a:p>
        </p:txBody>
      </p:sp>
      <p:sp>
        <p:nvSpPr>
          <p:cNvPr id="48136" name="TextBox 42"/>
          <p:cNvSpPr txBox="1">
            <a:spLocks noChangeArrowheads="1"/>
          </p:cNvSpPr>
          <p:nvPr/>
        </p:nvSpPr>
        <p:spPr bwMode="auto">
          <a:xfrm>
            <a:off x="9676836" y="2623539"/>
            <a:ext cx="2135290" cy="148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MS PGothic" charset="0"/>
              </a:rPr>
              <a:t>To inspire, </a:t>
            </a:r>
          </a:p>
          <a:p>
            <a:r>
              <a:rPr lang="en-US">
                <a:latin typeface="Calibri" charset="0"/>
                <a:cs typeface="MS PGothic" charset="0"/>
              </a:rPr>
              <a:t>challenge, lead</a:t>
            </a:r>
          </a:p>
          <a:p>
            <a:endParaRPr lang="en-US">
              <a:latin typeface="Calibri" charset="0"/>
              <a:cs typeface="MS PGothic" charset="0"/>
            </a:endParaRPr>
          </a:p>
          <a:p>
            <a:endParaRPr lang="en-US" baseline="-25000">
              <a:cs typeface="MS PGothic" charset="0"/>
            </a:endParaRPr>
          </a:p>
        </p:txBody>
      </p:sp>
      <p:sp>
        <p:nvSpPr>
          <p:cNvPr id="48137" name="TextBox 43"/>
          <p:cNvSpPr txBox="1">
            <a:spLocks noChangeArrowheads="1"/>
          </p:cNvSpPr>
          <p:nvPr/>
        </p:nvSpPr>
        <p:spPr bwMode="auto">
          <a:xfrm>
            <a:off x="9778437" y="6412089"/>
            <a:ext cx="1384934" cy="148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Calibri" charset="0"/>
                <a:cs typeface="MS PGothic" charset="0"/>
              </a:rPr>
              <a:t>To sell, </a:t>
            </a:r>
          </a:p>
          <a:p>
            <a:r>
              <a:rPr lang="en-US">
                <a:latin typeface="Calibri" charset="0"/>
                <a:cs typeface="MS PGothic" charset="0"/>
              </a:rPr>
              <a:t>motivate</a:t>
            </a:r>
          </a:p>
          <a:p>
            <a:endParaRPr lang="en-US">
              <a:latin typeface="Calibri" charset="0"/>
              <a:cs typeface="MS PGothic" charset="0"/>
            </a:endParaRPr>
          </a:p>
          <a:p>
            <a:endParaRPr lang="en-US" baseline="-25000">
              <a:cs typeface="MS PGothic" charset="0"/>
            </a:endParaRPr>
          </a:p>
        </p:txBody>
      </p:sp>
      <p:sp>
        <p:nvSpPr>
          <p:cNvPr id="48138" name="TextBox 44"/>
          <p:cNvSpPr txBox="1">
            <a:spLocks noChangeArrowheads="1"/>
          </p:cNvSpPr>
          <p:nvPr/>
        </p:nvSpPr>
        <p:spPr bwMode="auto">
          <a:xfrm>
            <a:off x="3429566" y="4057227"/>
            <a:ext cx="1952977" cy="61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100" b="1">
                <a:latin typeface="Calibri" charset="0"/>
                <a:cs typeface="MS PGothic" charset="0"/>
              </a:rPr>
              <a:t>Relational</a:t>
            </a:r>
            <a:endParaRPr lang="en-US" sz="3100" b="1" baseline="-25000">
              <a:cs typeface="MS PGothic" charset="0"/>
            </a:endParaRPr>
          </a:p>
        </p:txBody>
      </p:sp>
      <p:sp>
        <p:nvSpPr>
          <p:cNvPr id="48139" name="TextBox 45"/>
          <p:cNvSpPr txBox="1">
            <a:spLocks noChangeArrowheads="1"/>
          </p:cNvSpPr>
          <p:nvPr/>
        </p:nvSpPr>
        <p:spPr bwMode="auto">
          <a:xfrm>
            <a:off x="3226366" y="6003432"/>
            <a:ext cx="2560320" cy="61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100" b="1">
                <a:latin typeface="Calibri" charset="0"/>
                <a:cs typeface="MS PGothic" charset="0"/>
              </a:rPr>
              <a:t>Informational</a:t>
            </a:r>
            <a:endParaRPr lang="en-US" sz="3100" b="1" baseline="-25000">
              <a:cs typeface="MS PGothic" charset="0"/>
            </a:endParaRPr>
          </a:p>
        </p:txBody>
      </p:sp>
      <p:sp>
        <p:nvSpPr>
          <p:cNvPr id="48140" name="TextBox 46"/>
          <p:cNvSpPr txBox="1">
            <a:spLocks noChangeArrowheads="1"/>
          </p:cNvSpPr>
          <p:nvPr/>
        </p:nvSpPr>
        <p:spPr bwMode="auto">
          <a:xfrm>
            <a:off x="6296944" y="4057227"/>
            <a:ext cx="3154115" cy="61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100" b="1" dirty="0">
                <a:latin typeface="Calibri" charset="0"/>
                <a:cs typeface="MS PGothic" charset="0"/>
              </a:rPr>
              <a:t>Transformational</a:t>
            </a:r>
            <a:endParaRPr lang="en-US" sz="3100" b="1" baseline="-25000" dirty="0">
              <a:cs typeface="MS PGothic" charset="0"/>
            </a:endParaRPr>
          </a:p>
        </p:txBody>
      </p:sp>
      <p:sp>
        <p:nvSpPr>
          <p:cNvPr id="48141" name="TextBox 47"/>
          <p:cNvSpPr txBox="1">
            <a:spLocks noChangeArrowheads="1"/>
          </p:cNvSpPr>
          <p:nvPr/>
        </p:nvSpPr>
        <p:spPr bwMode="auto">
          <a:xfrm>
            <a:off x="6707859" y="6003432"/>
            <a:ext cx="2343573" cy="61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100" b="1">
                <a:latin typeface="Calibri" charset="0"/>
                <a:cs typeface="MS PGothic" charset="0"/>
              </a:rPr>
              <a:t>Promotional</a:t>
            </a:r>
            <a:endParaRPr lang="en-US" sz="3100" b="1" baseline="-25000">
              <a:cs typeface="MS PGothic" charset="0"/>
            </a:endParaRPr>
          </a:p>
        </p:txBody>
      </p:sp>
      <p:sp>
        <p:nvSpPr>
          <p:cNvPr id="48142" name="Slide Number Placeholder 3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623" indent="-40639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575" indent="-325115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804" indent="-325115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6034" indent="-325115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A60D6E-F50A-B04E-9E34-2A188694BE03}" type="slidenum">
              <a:rPr lang="en-US" sz="1700" baseline="-25000">
                <a:solidFill>
                  <a:srgbClr val="898989"/>
                </a:solidFill>
                <a:cs typeface="MS PGothic" charset="0"/>
              </a:rPr>
              <a:pPr eaLnBrk="1" hangingPunct="1"/>
              <a:t>5</a:t>
            </a:fld>
            <a:endParaRPr lang="en-US" sz="1700" baseline="-25000">
              <a:solidFill>
                <a:srgbClr val="898989"/>
              </a:solidFill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2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eaLnBrk="1" hangingPunct="1"/>
            <a:r>
              <a:rPr lang="en-US" sz="4400" dirty="0">
                <a:latin typeface="Calibri" charset="0"/>
                <a:cs typeface="MS PGothic" charset="0"/>
              </a:rPr>
              <a:t>The SCM – situational factors : </a:t>
            </a:r>
            <a:br>
              <a:rPr lang="en-US" sz="4400" dirty="0">
                <a:latin typeface="Calibri" charset="0"/>
                <a:cs typeface="MS PGothic" charset="0"/>
              </a:rPr>
            </a:br>
            <a:r>
              <a:rPr lang="en-US" sz="4400" dirty="0" err="1">
                <a:latin typeface="Calibri" charset="0"/>
                <a:cs typeface="MS PGothic" charset="0"/>
              </a:rPr>
              <a:t>analysing</a:t>
            </a:r>
            <a:r>
              <a:rPr lang="en-US" sz="4400" dirty="0">
                <a:latin typeface="Calibri" charset="0"/>
                <a:cs typeface="MS PGothic" charset="0"/>
              </a:rPr>
              <a:t> the </a:t>
            </a:r>
            <a:r>
              <a:rPr lang="en-US" sz="4400" b="1" u="sng" dirty="0">
                <a:latin typeface="Calibri" charset="0"/>
                <a:cs typeface="MS PGothic" charset="0"/>
              </a:rPr>
              <a:t>context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799" cy="6667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b="1" dirty="0">
                <a:latin typeface="Calibri" charset="0"/>
                <a:cs typeface="MS PGothic" charset="0"/>
              </a:rPr>
              <a:t>Organizational culture and context?</a:t>
            </a:r>
          </a:p>
          <a:p>
            <a:pPr eaLnBrk="1" hangingPunct="1">
              <a:spcBef>
                <a:spcPts val="1200"/>
              </a:spcBef>
            </a:pPr>
            <a:r>
              <a:rPr lang="en-US" b="1" dirty="0">
                <a:latin typeface="Calibri" charset="0"/>
                <a:cs typeface="MS PGothic" charset="0"/>
              </a:rPr>
              <a:t>Other contextual considerations? </a:t>
            </a:r>
          </a:p>
          <a:p>
            <a:pPr marL="171450" indent="0" eaLnBrk="1" hangingPunct="1">
              <a:spcBef>
                <a:spcPts val="1200"/>
              </a:spcBef>
              <a:buNone/>
            </a:pPr>
            <a:r>
              <a:rPr lang="en-US" dirty="0">
                <a:latin typeface="Calibri" charset="0"/>
                <a:cs typeface="MS PGothic" charset="0"/>
              </a:rPr>
              <a:t>		geographical distance</a:t>
            </a:r>
          </a:p>
          <a:p>
            <a:pPr marL="171450" indent="0" eaLnBrk="1" hangingPunct="1">
              <a:spcBef>
                <a:spcPts val="1200"/>
              </a:spcBef>
              <a:buNone/>
            </a:pPr>
            <a:r>
              <a:rPr lang="en-US" dirty="0">
                <a:latin typeface="Calibri" charset="0"/>
                <a:cs typeface="MS PGothic" charset="0"/>
              </a:rPr>
              <a:t>		time 	</a:t>
            </a:r>
          </a:p>
          <a:p>
            <a:pPr marL="171450" indent="0" eaLnBrk="1" hangingPunct="1">
              <a:spcBef>
                <a:spcPts val="1200"/>
              </a:spcBef>
              <a:buNone/>
            </a:pPr>
            <a:r>
              <a:rPr lang="en-US" dirty="0">
                <a:latin typeface="Calibri" charset="0"/>
                <a:cs typeface="MS PGothic" charset="0"/>
              </a:rPr>
              <a:t>		pressure / urgency of 	communication</a:t>
            </a:r>
          </a:p>
          <a:p>
            <a:pPr marL="171450" indent="0" eaLnBrk="1" hangingPunct="1">
              <a:spcBef>
                <a:spcPts val="1200"/>
              </a:spcBef>
              <a:buNone/>
            </a:pPr>
            <a:r>
              <a:rPr lang="en-US" dirty="0">
                <a:latin typeface="Calibri" charset="0"/>
                <a:cs typeface="MS PGothic" charset="0"/>
              </a:rPr>
              <a:t>		technological/ financial capabilities</a:t>
            </a:r>
          </a:p>
          <a:p>
            <a:pPr marL="171450" indent="0" eaLnBrk="1" hangingPunct="1">
              <a:spcBef>
                <a:spcPts val="1200"/>
              </a:spcBef>
              <a:buNone/>
            </a:pPr>
            <a:r>
              <a:rPr lang="en-US" dirty="0">
                <a:latin typeface="Calibri" charset="0"/>
                <a:cs typeface="MS PGothic" charset="0"/>
              </a:rPr>
              <a:t>		audience size……</a:t>
            </a:r>
            <a:endParaRPr lang="en-US" b="1" dirty="0">
              <a:latin typeface="Calibri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5929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eaLnBrk="1" hangingPunct="1"/>
            <a:r>
              <a:rPr lang="en-US" sz="4400" dirty="0">
                <a:latin typeface="Calibri" charset="0"/>
                <a:cs typeface="MS PGothic" charset="0"/>
              </a:rPr>
              <a:t>The SCM – situational factors : </a:t>
            </a:r>
            <a:br>
              <a:rPr lang="en-US" sz="4400" dirty="0">
                <a:latin typeface="Calibri" charset="0"/>
                <a:cs typeface="MS PGothic" charset="0"/>
              </a:rPr>
            </a:br>
            <a:r>
              <a:rPr lang="en-US" sz="4400" dirty="0" err="1">
                <a:latin typeface="Calibri" charset="0"/>
                <a:cs typeface="MS PGothic" charset="0"/>
              </a:rPr>
              <a:t>analysing</a:t>
            </a:r>
            <a:r>
              <a:rPr lang="en-US" sz="4400" dirty="0">
                <a:latin typeface="Calibri" charset="0"/>
                <a:cs typeface="MS PGothic" charset="0"/>
              </a:rPr>
              <a:t> the </a:t>
            </a:r>
            <a:r>
              <a:rPr lang="en-US" sz="4400" b="1" u="sng" dirty="0">
                <a:latin typeface="Calibri" charset="0"/>
                <a:cs typeface="MS PGothic" charset="0"/>
              </a:rPr>
              <a:t>sender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799" cy="6667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eaLnBrk="1" hangingPunct="1">
              <a:spcBef>
                <a:spcPts val="1200"/>
              </a:spcBef>
            </a:pPr>
            <a:r>
              <a:rPr lang="en-US" b="1" dirty="0">
                <a:latin typeface="Calibri" charset="0"/>
                <a:cs typeface="MS PGothic" charset="0"/>
              </a:rPr>
              <a:t>Sender credibility (ethos)?</a:t>
            </a:r>
          </a:p>
          <a:p>
            <a:pPr marL="171450" indent="0" eaLnBrk="1" hangingPunct="1">
              <a:spcBef>
                <a:spcPts val="1200"/>
              </a:spcBef>
              <a:buNone/>
            </a:pPr>
            <a:r>
              <a:rPr lang="en-US" dirty="0">
                <a:latin typeface="Calibri" charset="0"/>
                <a:cs typeface="MS PGothic" charset="0"/>
              </a:rPr>
              <a:t>		-  initial credibility</a:t>
            </a:r>
          </a:p>
          <a:p>
            <a:pPr marL="171450" indent="0" eaLnBrk="1" hangingPunct="1">
              <a:spcBef>
                <a:spcPts val="1200"/>
              </a:spcBef>
              <a:buNone/>
            </a:pPr>
            <a:r>
              <a:rPr lang="en-US" dirty="0">
                <a:latin typeface="Calibri" charset="0"/>
                <a:cs typeface="MS PGothic" charset="0"/>
              </a:rPr>
              <a:t>		-  acquired credibility</a:t>
            </a:r>
          </a:p>
          <a:p>
            <a:pPr marL="171450" indent="0" eaLnBrk="1" hangingPunct="1">
              <a:spcBef>
                <a:spcPts val="1200"/>
              </a:spcBef>
              <a:buNone/>
            </a:pPr>
            <a:endParaRPr lang="en-US" dirty="0">
              <a:latin typeface="Calibri" charset="0"/>
              <a:cs typeface="MS PGothic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dirty="0">
                <a:latin typeface="Calibri" charset="0"/>
                <a:cs typeface="MS PGothic" charset="0"/>
              </a:rPr>
              <a:t> </a:t>
            </a:r>
            <a:r>
              <a:rPr lang="en-US" b="1" dirty="0">
                <a:latin typeface="Calibri" charset="0"/>
                <a:cs typeface="MS PGothic" charset="0"/>
              </a:rPr>
              <a:t>Sender appropriate?</a:t>
            </a:r>
          </a:p>
        </p:txBody>
      </p:sp>
    </p:spTree>
    <p:extLst>
      <p:ext uri="{BB962C8B-B14F-4D97-AF65-F5344CB8AC3E}">
        <p14:creationId xmlns:p14="http://schemas.microsoft.com/office/powerpoint/2010/main" val="78770043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799" cy="139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lvl="0">
              <a:buSzPct val="25000"/>
            </a:pPr>
            <a:r>
              <a:rPr lang="en-GB" sz="4400" dirty="0"/>
              <a:t>Purpose; context; sender</a:t>
            </a:r>
            <a:endParaRPr lang="en-US" sz="42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799" cy="6667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r>
              <a:rPr lang="en-GB" dirty="0"/>
              <a:t>Think again about the last week’s practice presentation</a:t>
            </a:r>
          </a:p>
          <a:p>
            <a:pPr lvl="1"/>
            <a:r>
              <a:rPr lang="en-GB" dirty="0"/>
              <a:t>What was your </a:t>
            </a:r>
            <a:r>
              <a:rPr lang="en-GB" b="1" u="sng" dirty="0"/>
              <a:t>purpose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considerations did you have regarding </a:t>
            </a:r>
            <a:r>
              <a:rPr lang="en-GB" b="1" u="sng" dirty="0"/>
              <a:t>context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Who were you as the </a:t>
            </a:r>
            <a:r>
              <a:rPr lang="en-GB" b="1" u="sng" dirty="0"/>
              <a:t>sender</a:t>
            </a:r>
            <a:r>
              <a:rPr lang="en-GB" dirty="0"/>
              <a:t> of your message?  What credibility did you have or did you need to acquire some?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91268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Rectangle 6"/>
          <p:cNvSpPr>
            <a:spLocks noChangeArrowheads="1"/>
          </p:cNvSpPr>
          <p:nvPr/>
        </p:nvSpPr>
        <p:spPr bwMode="auto">
          <a:xfrm>
            <a:off x="2467752" y="4516553"/>
            <a:ext cx="2600960" cy="2384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0" hangingPunct="0">
              <a:defRPr/>
            </a:pPr>
            <a:endParaRPr lang="fi-FI">
              <a:latin typeface="+mn-lt"/>
              <a:cs typeface="MS PGothic" charset="0"/>
            </a:endParaRP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2429659" y="3251200"/>
            <a:ext cx="2600960" cy="1083733"/>
          </a:xfrm>
          <a:prstGeom prst="rect">
            <a:avLst/>
          </a:prstGeom>
          <a:solidFill>
            <a:schemeClr val="accent5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0" hangingPunct="0">
              <a:defRPr/>
            </a:pPr>
            <a:endParaRPr lang="fi-FI">
              <a:latin typeface="+mn-lt"/>
              <a:cs typeface="MS PGothic" charset="0"/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6976533" y="3251200"/>
            <a:ext cx="2600960" cy="2384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pPr eaLnBrk="0" hangingPunct="0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0968" name="Rectangle 15"/>
          <p:cNvSpPr>
            <a:spLocks noChangeArrowheads="1"/>
          </p:cNvSpPr>
          <p:nvPr/>
        </p:nvSpPr>
        <p:spPr bwMode="auto">
          <a:xfrm>
            <a:off x="6976533" y="5743787"/>
            <a:ext cx="2600960" cy="108373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 lIns="130046" tIns="65023" rIns="130046" bIns="65023" anchor="ctr"/>
          <a:lstStyle/>
          <a:p>
            <a:pPr eaLnBrk="0" hangingPunct="0">
              <a:defRPr/>
            </a:pPr>
            <a:endParaRPr lang="fi-FI">
              <a:latin typeface="+mn-lt"/>
              <a:cs typeface="MS PGothic" charset="0"/>
            </a:endParaRPr>
          </a:p>
        </p:txBody>
      </p:sp>
      <p:sp>
        <p:nvSpPr>
          <p:cNvPr id="54277" name="Title 1"/>
          <p:cNvSpPr txBox="1">
            <a:spLocks/>
          </p:cNvSpPr>
          <p:nvPr/>
        </p:nvSpPr>
        <p:spPr bwMode="auto">
          <a:xfrm>
            <a:off x="212231" y="370276"/>
            <a:ext cx="12323997" cy="1625600"/>
          </a:xfrm>
          <a:prstGeom prst="rect">
            <a:avLst/>
          </a:prstGeom>
          <a:solidFill>
            <a:srgbClr val="B29E85"/>
          </a:solidFill>
          <a:ln>
            <a:noFill/>
          </a:ln>
        </p:spPr>
        <p:txBody>
          <a:bodyPr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600" dirty="0">
                <a:solidFill>
                  <a:srgbClr val="000000"/>
                </a:solidFill>
                <a:latin typeface="Calibri" charset="0"/>
                <a:cs typeface="MS PGothic" charset="0"/>
              </a:rPr>
              <a:t>The SCM: Design factors – crafting the </a:t>
            </a:r>
            <a:r>
              <a:rPr lang="en-US" sz="4600" b="1" u="sng" dirty="0">
                <a:solidFill>
                  <a:srgbClr val="000000"/>
                </a:solidFill>
                <a:latin typeface="Calibri" charset="0"/>
                <a:cs typeface="MS PGothic" charset="0"/>
              </a:rPr>
              <a:t>message </a:t>
            </a:r>
          </a:p>
          <a:p>
            <a:pPr eaLnBrk="1" hangingPunct="1"/>
            <a:r>
              <a:rPr lang="en-US" sz="4600" dirty="0">
                <a:solidFill>
                  <a:srgbClr val="000000"/>
                </a:solidFill>
                <a:latin typeface="Calibri" charset="0"/>
                <a:cs typeface="MS PGothic" charset="0"/>
              </a:rPr>
              <a:t>Direct or indirect approach</a:t>
            </a:r>
          </a:p>
        </p:txBody>
      </p:sp>
      <p:sp>
        <p:nvSpPr>
          <p:cNvPr id="54278" name="Title 1"/>
          <p:cNvSpPr txBox="1">
            <a:spLocks/>
          </p:cNvSpPr>
          <p:nvPr/>
        </p:nvSpPr>
        <p:spPr bwMode="auto">
          <a:xfrm>
            <a:off x="2713850" y="2316481"/>
            <a:ext cx="2354863" cy="7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1" dirty="0">
                <a:latin typeface="Calibri" charset="0"/>
                <a:cs typeface="MS PGothic" charset="0"/>
              </a:rPr>
              <a:t>Direct</a:t>
            </a:r>
          </a:p>
        </p:txBody>
      </p:sp>
      <p:sp>
        <p:nvSpPr>
          <p:cNvPr id="54279" name="Title 1"/>
          <p:cNvSpPr txBox="1">
            <a:spLocks/>
          </p:cNvSpPr>
          <p:nvPr/>
        </p:nvSpPr>
        <p:spPr bwMode="auto">
          <a:xfrm>
            <a:off x="7034580" y="2295996"/>
            <a:ext cx="2354863" cy="7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1" dirty="0">
                <a:latin typeface="Calibri" charset="0"/>
                <a:cs typeface="MS PGothic" charset="0"/>
              </a:rPr>
              <a:t>Indirect</a:t>
            </a:r>
          </a:p>
        </p:txBody>
      </p:sp>
      <p:sp>
        <p:nvSpPr>
          <p:cNvPr id="54280" name="Title 1"/>
          <p:cNvSpPr txBox="1">
            <a:spLocks/>
          </p:cNvSpPr>
          <p:nvPr/>
        </p:nvSpPr>
        <p:spPr bwMode="auto">
          <a:xfrm>
            <a:off x="2815449" y="3443112"/>
            <a:ext cx="2354862" cy="71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bg1"/>
                </a:solidFill>
                <a:latin typeface="Calibri" charset="0"/>
                <a:cs typeface="MS PGothic" charset="0"/>
              </a:rPr>
              <a:t>Main idea</a:t>
            </a:r>
          </a:p>
        </p:txBody>
      </p:sp>
      <p:sp>
        <p:nvSpPr>
          <p:cNvPr id="54281" name="Title 1"/>
          <p:cNvSpPr txBox="1">
            <a:spLocks/>
          </p:cNvSpPr>
          <p:nvPr/>
        </p:nvSpPr>
        <p:spPr bwMode="auto">
          <a:xfrm>
            <a:off x="7014916" y="5901831"/>
            <a:ext cx="2354862" cy="71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>
                <a:solidFill>
                  <a:schemeClr val="bg1"/>
                </a:solidFill>
                <a:latin typeface="Calibri" charset="0"/>
                <a:cs typeface="MS PGothic" charset="0"/>
              </a:rPr>
              <a:t>Main idea</a:t>
            </a:r>
          </a:p>
        </p:txBody>
      </p:sp>
      <p:sp>
        <p:nvSpPr>
          <p:cNvPr id="54282" name="Title 1"/>
          <p:cNvSpPr txBox="1">
            <a:spLocks/>
          </p:cNvSpPr>
          <p:nvPr/>
        </p:nvSpPr>
        <p:spPr bwMode="auto">
          <a:xfrm>
            <a:off x="2815449" y="5082259"/>
            <a:ext cx="2354862" cy="71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>
                <a:latin typeface="Calibri" charset="0"/>
                <a:cs typeface="MS PGothic" charset="0"/>
              </a:rPr>
              <a:t>Explain</a:t>
            </a:r>
          </a:p>
        </p:txBody>
      </p:sp>
      <p:sp>
        <p:nvSpPr>
          <p:cNvPr id="54283" name="Title 1"/>
          <p:cNvSpPr txBox="1">
            <a:spLocks/>
          </p:cNvSpPr>
          <p:nvPr/>
        </p:nvSpPr>
        <p:spPr bwMode="auto">
          <a:xfrm>
            <a:off x="7116516" y="4158828"/>
            <a:ext cx="2354863" cy="7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1" dirty="0">
                <a:latin typeface="Calibri" charset="0"/>
                <a:cs typeface="MS PGothic" charset="0"/>
              </a:rPr>
              <a:t>(Buffer) Explain</a:t>
            </a:r>
          </a:p>
        </p:txBody>
      </p:sp>
      <p:sp>
        <p:nvSpPr>
          <p:cNvPr id="54284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056623" indent="-406394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625575" indent="-325115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2275804" indent="-325115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926034" indent="-325115" eaLnBrk="0" hangingPunct="0"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36F292-601E-7048-B2AC-A49AD358E68E}" type="slidenum">
              <a:rPr lang="en-US" sz="1700" baseline="-25000">
                <a:solidFill>
                  <a:srgbClr val="898989"/>
                </a:solidFill>
                <a:cs typeface="MS PGothic" charset="0"/>
              </a:rPr>
              <a:pPr eaLnBrk="1" hangingPunct="1"/>
              <a:t>9</a:t>
            </a:fld>
            <a:endParaRPr lang="en-US" sz="1700" baseline="-25000">
              <a:solidFill>
                <a:srgbClr val="898989"/>
              </a:solidFill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2999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480</Words>
  <Application>Microsoft Macintosh PowerPoint</Application>
  <PresentationFormat>Custom</PresentationFormat>
  <Paragraphs>116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Helvetica Neue Light</vt:lpstr>
      <vt:lpstr>Arial</vt:lpstr>
      <vt:lpstr>Helvetica Neue</vt:lpstr>
      <vt:lpstr>Verdana</vt:lpstr>
      <vt:lpstr>ModernPortfolio</vt:lpstr>
      <vt:lpstr>AB0601</vt:lpstr>
      <vt:lpstr>What is the SCM?</vt:lpstr>
      <vt:lpstr>The Strategic Contingency Model (SCM)</vt:lpstr>
      <vt:lpstr>Communication outcome; audience; media </vt:lpstr>
      <vt:lpstr>PowerPoint Presentation</vt:lpstr>
      <vt:lpstr>The SCM – situational factors :  analysing the context</vt:lpstr>
      <vt:lpstr>The SCM – situational factors :  analysing the sender</vt:lpstr>
      <vt:lpstr>Purpose; context; sender</vt:lpstr>
      <vt:lpstr>PowerPoint Presentation</vt:lpstr>
      <vt:lpstr>PowerPoint Presentation</vt:lpstr>
      <vt:lpstr>Message</vt:lpstr>
      <vt:lpstr>Discussion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in Writing and Reasoning</dc:title>
  <dc:creator>CHONG Yin Teng</dc:creator>
  <cp:lastModifiedBy>Nicola Helen Green-HO</cp:lastModifiedBy>
  <cp:revision>75</cp:revision>
  <dcterms:modified xsi:type="dcterms:W3CDTF">2021-01-22T11:01:33Z</dcterms:modified>
</cp:coreProperties>
</file>