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Montserrat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h/8wdjnz+h0MCDw+bQSMkp1iR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292527-E391-4F67-A8DA-4CCCEE5BCD87}">
  <a:tblStyle styleId="{7D292527-E391-4F67-A8DA-4CCCEE5BC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D3DBE2-0295-4362-8E09-E51A4EE0236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Light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Light-boldItalic.fntdata"/><Relationship Id="rId50" Type="http://schemas.openxmlformats.org/officeDocument/2006/relationships/font" Target="fonts/MontserratLight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86b3f8266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f86b3f82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86b3f8266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f86b3f82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871401b0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871401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871401b0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871401b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models outperformed the traditional statistical models, with a higher degree of R² and a lower Mean Square Error (MSE).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8f01bad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8f01ba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RFQs are requests for a quote for spare parts (usually by email) and do not necessarily result in a sale.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07da2925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07da29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062937884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06293788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07da29257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07da2925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7da29257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7da2925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07da29257_1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07da29257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07da29257_1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07da29257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07da29257_1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07da29257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062937884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06293788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062937884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06293788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062937884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0629378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062937884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0629378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062937884_1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06293788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062937884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0629378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062937884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06293788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062937884_1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06293788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062937884_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06293788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05c01008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005c010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5c01008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1005c0100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05c01008a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1005c0100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05c01008a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005c0100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05c01008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1005c0100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6b3f826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86b3f82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6b3f826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86b3f82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86b3f8266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86b3f82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6b3f8266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f86b3f826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d8f01bad8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fd8f01ba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11" name="Google Shape;11;p4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372"/>
                  </a:srgbClr>
                </a:gs>
                <a:gs pos="100000">
                  <a:srgbClr val="00D0FF">
                    <a:alpha val="1137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41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8" name="Google Shape;78;p5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2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7" name="Google Shape;17;p42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4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42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3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6" name="Google Shape;26;p4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2" name="Google Shape;32;p4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44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9" name="Google Shape;39;p4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45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6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7" name="Google Shape;47;p4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4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7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55" name="Google Shape;55;p47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7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7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1" name="Google Shape;61;p4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4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4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1" name="Google Shape;71;p4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4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10.jpg"/><Relationship Id="rId5" Type="http://schemas.openxmlformats.org/officeDocument/2006/relationships/image" Target="../media/image23.jpg"/><Relationship Id="rId6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803275" y="976875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200"/>
              <a:t>Machine Learning PoC for The EIU</a:t>
            </a:r>
            <a:endParaRPr sz="5200"/>
          </a:p>
        </p:txBody>
      </p:sp>
      <p:sp>
        <p:nvSpPr>
          <p:cNvPr id="88" name="Google Shape;88;p1"/>
          <p:cNvSpPr txBox="1"/>
          <p:nvPr/>
        </p:nvSpPr>
        <p:spPr>
          <a:xfrm>
            <a:off x="761325" y="2518525"/>
            <a:ext cx="2492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Seminar Group 2</a:t>
            </a:r>
            <a:endParaRPr b="0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7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859325" y="3413125"/>
            <a:ext cx="51099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Gabriella Angelina Lim (U2010230J)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Justyn Phoa Zairen (U2022593D)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Leow Ken Hing Bryan (U2021729K)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Rodmond Tan Le Meng (U2022791E)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6b3f8266_0_71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EIU Indicators Vs. Education Metric</a:t>
            </a:r>
            <a:endParaRPr/>
          </a:p>
        </p:txBody>
      </p:sp>
      <p:sp>
        <p:nvSpPr>
          <p:cNvPr id="227" name="Google Shape;227;gf86b3f8266_0_7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gf86b3f8266_0_71"/>
          <p:cNvSpPr txBox="1"/>
          <p:nvPr/>
        </p:nvSpPr>
        <p:spPr>
          <a:xfrm>
            <a:off x="641354" y="1090650"/>
            <a:ext cx="48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PREDICTABILITY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9" name="Google Shape;229;gf86b3f8266_0_71"/>
          <p:cNvGraphicFramePr/>
          <p:nvPr/>
        </p:nvGraphicFramePr>
        <p:xfrm>
          <a:off x="773775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{7D292527-E391-4F67-A8DA-4CCCEE5BCD87}</a:tableStyleId>
              </a:tblPr>
              <a:tblGrid>
                <a:gridCol w="4618975"/>
                <a:gridCol w="2977475"/>
              </a:tblGrid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EIU Indicators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Education as Indicator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Risky and subjective assumptions 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E.g. Assumptions about government’s macroeconomic policies and the direction they will take the country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Possible biases &amp; blindsides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Trend more predictable 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E.g. adult literacy rates consistently increase over the years (World Bank data)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230" name="Google Shape;230;gf86b3f8266_0_71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31" name="Google Shape;231;gf86b3f8266_0_7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86b3f8266_0_7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gf86b3f8266_0_71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86b3f8266_0_84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EIU Indicators Vs. Education Metric</a:t>
            </a:r>
            <a:endParaRPr/>
          </a:p>
        </p:txBody>
      </p:sp>
      <p:sp>
        <p:nvSpPr>
          <p:cNvPr id="239" name="Google Shape;239;gf86b3f8266_0_8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gf86b3f8266_0_84"/>
          <p:cNvSpPr txBox="1"/>
          <p:nvPr/>
        </p:nvSpPr>
        <p:spPr>
          <a:xfrm>
            <a:off x="641354" y="1090650"/>
            <a:ext cx="48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PREDICTABILITY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gf86b3f8266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12" y="1613850"/>
            <a:ext cx="5847586" cy="313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gf86b3f8266_0_8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43" name="Google Shape;243;gf86b3f8266_0_8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f86b3f8266_0_8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gf86b3f8266_0_8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71401b09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gf871401b09_0_0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Machine Learning </a:t>
            </a:r>
            <a:r>
              <a:rPr lang="en"/>
              <a:t>Opportunities</a:t>
            </a:r>
            <a:endParaRPr/>
          </a:p>
        </p:txBody>
      </p:sp>
      <p:graphicFrame>
        <p:nvGraphicFramePr>
          <p:cNvPr id="252" name="Google Shape;252;gf871401b09_0_0"/>
          <p:cNvGraphicFramePr/>
          <p:nvPr/>
        </p:nvGraphicFramePr>
        <p:xfrm>
          <a:off x="400600" y="185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{7D292527-E391-4F67-A8DA-4CCCEE5BCD87}</a:tableStyleId>
              </a:tblPr>
              <a:tblGrid>
                <a:gridCol w="4655500"/>
                <a:gridCol w="368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Machine Learning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Non-Machine Learning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Prediction-oriented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Interpretation-oriented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Programmed to learn to perform a task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Programmed to perform a task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 deal with large datasets with dozens of variables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Less flexible in dealing with intensive data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53" name="Google Shape;253;gf871401b09_0_0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54" name="Google Shape;254;gf871401b09_0_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f871401b09_0_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f871401b09_0_0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871401b09_0_6"/>
          <p:cNvSpPr txBox="1"/>
          <p:nvPr>
            <p:ph idx="1" type="body"/>
          </p:nvPr>
        </p:nvSpPr>
        <p:spPr>
          <a:xfrm>
            <a:off x="855300" y="1952550"/>
            <a:ext cx="7433400" cy="19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Non-ML → inaccurate predictions of GDP growth before recessions (episodic and non-linear)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ML technique →  </a:t>
            </a: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Model and a Nonlinear Autoregressive with exogenous variables (NARX) model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Able to manage large volumes of data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Able to correlate multiple data without human assistance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Higher accuracy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f871401b09_0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gf871401b09_0_6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264" name="Google Shape;264;gf871401b09_0_6"/>
          <p:cNvSpPr txBox="1"/>
          <p:nvPr/>
        </p:nvSpPr>
        <p:spPr>
          <a:xfrm>
            <a:off x="641348" y="1090650"/>
            <a:ext cx="720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FORECASTING ECONOMIC RECESSIONS </a:t>
            </a:r>
            <a:r>
              <a:rPr lang="en" sz="2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(Cicceri et al., 2020)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5" name="Google Shape;265;gf871401b09_0_6"/>
          <p:cNvSpPr txBox="1"/>
          <p:nvPr>
            <p:ph idx="1" type="body"/>
          </p:nvPr>
        </p:nvSpPr>
        <p:spPr>
          <a:xfrm>
            <a:off x="427650" y="4201600"/>
            <a:ext cx="8288700" cy="6072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Result: The NARX model was able to correctly forecast the 3 recessions that occurred and also the strength of these events during that time period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6" name="Google Shape;266;gf871401b09_0_6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67" name="Google Shape;267;gf871401b09_0_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f871401b09_0_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f871401b09_0_6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d8f01bad8_0_5"/>
          <p:cNvSpPr txBox="1"/>
          <p:nvPr>
            <p:ph idx="1" type="body"/>
          </p:nvPr>
        </p:nvSpPr>
        <p:spPr>
          <a:xfrm>
            <a:off x="855300" y="1952550"/>
            <a:ext cx="7433400" cy="19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Non-ML → Manual checking of emails &amp; delays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ML technique →  </a:t>
            </a: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ML and Natural Language Processing (NLP)</a:t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mining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Priority sorting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 of sales potential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fd8f01bad8_0_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gfd8f01bad8_0_5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277" name="Google Shape;277;gfd8f01bad8_0_5"/>
          <p:cNvSpPr txBox="1"/>
          <p:nvPr/>
        </p:nvSpPr>
        <p:spPr>
          <a:xfrm>
            <a:off x="641350" y="1090650"/>
            <a:ext cx="828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FORECASTING BUSINESS TO BUSINESS SALES </a:t>
            </a:r>
            <a:r>
              <a:rPr lang="en" sz="2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(Rohaan et al., 2022)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78" name="Google Shape;278;gfd8f01bad8_0_5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79" name="Google Shape;279;gfd8f01bad8_0_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fd8f01bad8_0_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gfd8f01bad8_0_5"/>
          <p:cNvSpPr txBox="1"/>
          <p:nvPr>
            <p:ph idx="1" type="body"/>
          </p:nvPr>
        </p:nvSpPr>
        <p:spPr>
          <a:xfrm>
            <a:off x="427650" y="3931900"/>
            <a:ext cx="8288700" cy="6072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Result: The supervised ML and NLP results to a 155.3% increase in performance as compared to manual handling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fd8f01bad8_0_5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17"/>
          <p:cNvGrpSpPr/>
          <p:nvPr/>
        </p:nvGrpSpPr>
        <p:grpSpPr>
          <a:xfrm>
            <a:off x="45702" y="2094025"/>
            <a:ext cx="3344636" cy="1289700"/>
            <a:chOff x="-68998" y="1986800"/>
            <a:chExt cx="3344636" cy="1289700"/>
          </a:xfrm>
        </p:grpSpPr>
        <p:sp>
          <p:nvSpPr>
            <p:cNvPr id="289" name="Google Shape;289;p17"/>
            <p:cNvSpPr txBox="1"/>
            <p:nvPr/>
          </p:nvSpPr>
          <p:spPr>
            <a:xfrm>
              <a:off x="-68998" y="1986800"/>
              <a:ext cx="2516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Quantitative Indicators</a:t>
              </a:r>
              <a:endParaRPr b="1" i="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Regression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Decision-Tree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Neural Network Models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Models: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○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XGBoost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○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Arima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90" name="Google Shape;290;p1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1" name="Google Shape;291;p17"/>
          <p:cNvGrpSpPr/>
          <p:nvPr/>
        </p:nvGrpSpPr>
        <p:grpSpPr>
          <a:xfrm>
            <a:off x="5324538" y="1167575"/>
            <a:ext cx="3819463" cy="1289700"/>
            <a:chOff x="5209838" y="1060350"/>
            <a:chExt cx="3819463" cy="1289700"/>
          </a:xfrm>
        </p:grpSpPr>
        <p:sp>
          <p:nvSpPr>
            <p:cNvPr id="292" name="Google Shape;292;p17"/>
            <p:cNvSpPr txBox="1"/>
            <p:nvPr/>
          </p:nvSpPr>
          <p:spPr>
            <a:xfrm>
              <a:off x="6696501" y="1060350"/>
              <a:ext cx="2332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Qualitative Indicators</a:t>
              </a:r>
              <a:endParaRPr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NLP Techniques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93" name="Google Shape;293;p1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4" name="Google Shape;294;p17"/>
          <p:cNvGrpSpPr/>
          <p:nvPr/>
        </p:nvGrpSpPr>
        <p:grpSpPr>
          <a:xfrm>
            <a:off x="5324538" y="3127675"/>
            <a:ext cx="3610650" cy="1289700"/>
            <a:chOff x="5209838" y="3020450"/>
            <a:chExt cx="3610650" cy="1289700"/>
          </a:xfrm>
        </p:grpSpPr>
        <p:sp>
          <p:nvSpPr>
            <p:cNvPr id="295" name="Google Shape;295;p1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Geotagged Images</a:t>
              </a:r>
              <a:endParaRPr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Light"/>
                <a:buChar char="●"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Image Recognition Techniques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96" name="Google Shape;296;p1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7" name="Google Shape;297;p17"/>
          <p:cNvGrpSpPr/>
          <p:nvPr/>
        </p:nvGrpSpPr>
        <p:grpSpPr>
          <a:xfrm>
            <a:off x="2776913" y="835688"/>
            <a:ext cx="3814835" cy="3790597"/>
            <a:chOff x="2662213" y="676344"/>
            <a:chExt cx="3814835" cy="3790597"/>
          </a:xfrm>
        </p:grpSpPr>
        <p:sp>
          <p:nvSpPr>
            <p:cNvPr id="298" name="Google Shape;298;p1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17"/>
            <p:cNvGrpSpPr/>
            <p:nvPr/>
          </p:nvGrpSpPr>
          <p:grpSpPr>
            <a:xfrm rot="-7200165">
              <a:off x="3337679" y="2826786"/>
              <a:ext cx="585010" cy="585536"/>
              <a:chOff x="1967628" y="812211"/>
              <a:chExt cx="588000" cy="588000"/>
            </a:xfrm>
          </p:grpSpPr>
          <p:sp>
            <p:nvSpPr>
              <p:cNvPr id="302" name="Google Shape;302;p1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17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8000" cy="588000"/>
            </a:xfrm>
          </p:grpSpPr>
          <p:sp>
            <p:nvSpPr>
              <p:cNvPr id="305" name="Google Shape;305;p1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17"/>
            <p:cNvGrpSpPr/>
            <p:nvPr/>
          </p:nvGrpSpPr>
          <p:grpSpPr>
            <a:xfrm rot="7200165">
              <a:off x="5229931" y="2804716"/>
              <a:ext cx="585010" cy="585536"/>
              <a:chOff x="1977085" y="811649"/>
              <a:chExt cx="588000" cy="588000"/>
            </a:xfrm>
          </p:grpSpPr>
          <p:sp>
            <p:nvSpPr>
              <p:cNvPr id="308" name="Google Shape;308;p1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1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r>
                <a:rPr b="1" i="0" lang="en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r>
                <a:rPr b="1" i="0" lang="en" sz="16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Value to EIU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3">
            <a:alphaModFix/>
          </a:blip>
          <a:srcRect b="32989" l="24384" r="25605" t="21601"/>
          <a:stretch/>
        </p:blipFill>
        <p:spPr>
          <a:xfrm>
            <a:off x="4102536" y="2200538"/>
            <a:ext cx="1168326" cy="10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>
            <p:ph idx="4294967295" type="body"/>
          </p:nvPr>
        </p:nvSpPr>
        <p:spPr>
          <a:xfrm>
            <a:off x="427638" y="4356250"/>
            <a:ext cx="8288700" cy="3936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and Classification and Regression Tree (CART) Models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6" name="Google Shape;316;p17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317" name="Google Shape;317;p1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7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 txBox="1"/>
          <p:nvPr>
            <p:ph idx="4294967295" type="ctrTitle"/>
          </p:nvPr>
        </p:nvSpPr>
        <p:spPr>
          <a:xfrm>
            <a:off x="685800" y="1003113"/>
            <a:ext cx="46449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7200">
                <a:solidFill>
                  <a:schemeClr val="lt1"/>
                </a:solidFill>
              </a:rPr>
              <a:t>Live Demo</a:t>
            </a:r>
            <a:endParaRPr b="1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7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327" name="Google Shape;327;p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7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330" name="Google Shape;330;p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7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07da29257_1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g1007da29257_1_0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5" name="Google Shape;345;g1007da29257_1_0"/>
          <p:cNvSpPr txBox="1"/>
          <p:nvPr>
            <p:ph idx="4294967295"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Tool of Choice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6" name="Google Shape;346;g1007da2925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75" y="1106650"/>
            <a:ext cx="2177076" cy="1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07da29257_1_0"/>
          <p:cNvSpPr txBox="1"/>
          <p:nvPr>
            <p:ph idx="4294967295" type="title"/>
          </p:nvPr>
        </p:nvSpPr>
        <p:spPr>
          <a:xfrm>
            <a:off x="3548800" y="1400450"/>
            <a:ext cx="26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1"/>
                </a:solidFill>
              </a:rPr>
              <a:t>Free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48" name="Google Shape;348;g1007da29257_1_0"/>
          <p:cNvSpPr txBox="1"/>
          <p:nvPr/>
        </p:nvSpPr>
        <p:spPr>
          <a:xfrm>
            <a:off x="3472025" y="2215575"/>
            <a:ext cx="5487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Widely-used for data analysis</a:t>
            </a:r>
            <a:endParaRPr sz="2500"/>
          </a:p>
        </p:txBody>
      </p:sp>
      <p:grpSp>
        <p:nvGrpSpPr>
          <p:cNvPr id="349" name="Google Shape;349;g1007da29257_1_0"/>
          <p:cNvGrpSpPr/>
          <p:nvPr/>
        </p:nvGrpSpPr>
        <p:grpSpPr>
          <a:xfrm>
            <a:off x="-44450" y="3179775"/>
            <a:ext cx="4921500" cy="1656150"/>
            <a:chOff x="260350" y="3179775"/>
            <a:chExt cx="4921500" cy="1656150"/>
          </a:xfrm>
        </p:grpSpPr>
        <p:pic>
          <p:nvPicPr>
            <p:cNvPr id="350" name="Google Shape;350;g1007da29257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31400" y="3179775"/>
              <a:ext cx="1129199" cy="1129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g1007da29257_1_0"/>
            <p:cNvSpPr txBox="1"/>
            <p:nvPr/>
          </p:nvSpPr>
          <p:spPr>
            <a:xfrm>
              <a:off x="260350" y="4435725"/>
              <a:ext cx="492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RSCRIPT_</a:t>
              </a:r>
              <a:r>
                <a:rPr b="1"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Data_Cleaning</a:t>
              </a: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_BC2406S2T7.R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52" name="Google Shape;352;g1007da29257_1_0"/>
          <p:cNvGrpSpPr/>
          <p:nvPr/>
        </p:nvGrpSpPr>
        <p:grpSpPr>
          <a:xfrm>
            <a:off x="4271175" y="3179775"/>
            <a:ext cx="4921500" cy="1656150"/>
            <a:chOff x="260350" y="3179775"/>
            <a:chExt cx="4921500" cy="1656150"/>
          </a:xfrm>
        </p:grpSpPr>
        <p:pic>
          <p:nvPicPr>
            <p:cNvPr id="353" name="Google Shape;353;g1007da29257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31400" y="3179775"/>
              <a:ext cx="1129199" cy="1129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g1007da29257_1_0"/>
            <p:cNvSpPr txBox="1"/>
            <p:nvPr/>
          </p:nvSpPr>
          <p:spPr>
            <a:xfrm>
              <a:off x="260350" y="4435725"/>
              <a:ext cx="492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RSCRIPT_</a:t>
              </a:r>
              <a:r>
                <a:rPr b="1"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Machine_Learning</a:t>
              </a:r>
              <a:r>
                <a:rPr lang="en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_BC2406S2T7.R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062937884_1_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g10062937884_1_4"/>
          <p:cNvSpPr txBox="1"/>
          <p:nvPr>
            <p:ph idx="4294967295"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Proof-of-Concept Overview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1" name="Google Shape;361;g10062937884_1_4"/>
          <p:cNvCxnSpPr/>
          <p:nvPr/>
        </p:nvCxnSpPr>
        <p:spPr>
          <a:xfrm>
            <a:off x="1950100" y="2314300"/>
            <a:ext cx="0" cy="1212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2" name="Google Shape;362;g1006293788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596" y="1607575"/>
            <a:ext cx="973626" cy="9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0062937884_1_4"/>
          <p:cNvSpPr txBox="1"/>
          <p:nvPr>
            <p:ph idx="4294967295" type="body"/>
          </p:nvPr>
        </p:nvSpPr>
        <p:spPr>
          <a:xfrm>
            <a:off x="11200" y="1797270"/>
            <a:ext cx="3877800" cy="10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Educational Metrics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0062937884_1_4"/>
          <p:cNvSpPr txBox="1"/>
          <p:nvPr>
            <p:ph idx="4294967295" type="body"/>
          </p:nvPr>
        </p:nvSpPr>
        <p:spPr>
          <a:xfrm>
            <a:off x="11200" y="3735750"/>
            <a:ext cx="3877800" cy="5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PISA Scores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0062937884_1_4"/>
          <p:cNvSpPr/>
          <p:nvPr/>
        </p:nvSpPr>
        <p:spPr>
          <a:xfrm>
            <a:off x="3736600" y="1228950"/>
            <a:ext cx="862800" cy="3192600"/>
          </a:xfrm>
          <a:prstGeom prst="rightBrace">
            <a:avLst>
              <a:gd fmla="val 19805" name="adj1"/>
              <a:gd fmla="val 28667" name="adj2"/>
            </a:avLst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g10062937884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725" y="2666725"/>
            <a:ext cx="452475" cy="4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0062937884_1_4"/>
          <p:cNvSpPr txBox="1"/>
          <p:nvPr>
            <p:ph idx="4294967295" type="title"/>
          </p:nvPr>
        </p:nvSpPr>
        <p:spPr>
          <a:xfrm>
            <a:off x="209100" y="1135075"/>
            <a:ext cx="345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1"/>
                </a:solidFill>
              </a:rPr>
              <a:t>Part One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68" name="Google Shape;368;g10062937884_1_4"/>
          <p:cNvSpPr txBox="1"/>
          <p:nvPr>
            <p:ph idx="4294967295" type="title"/>
          </p:nvPr>
        </p:nvSpPr>
        <p:spPr>
          <a:xfrm>
            <a:off x="4781100" y="1135075"/>
            <a:ext cx="345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1"/>
                </a:solidFill>
              </a:rPr>
              <a:t>Part Two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69" name="Google Shape;369;g10062937884_1_4"/>
          <p:cNvSpPr txBox="1"/>
          <p:nvPr>
            <p:ph idx="4294967295" type="body"/>
          </p:nvPr>
        </p:nvSpPr>
        <p:spPr>
          <a:xfrm>
            <a:off x="6199406" y="1797275"/>
            <a:ext cx="363300" cy="4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+ </a:t>
            </a:r>
            <a:endParaRPr sz="2500"/>
          </a:p>
        </p:txBody>
      </p:sp>
      <p:cxnSp>
        <p:nvCxnSpPr>
          <p:cNvPr id="370" name="Google Shape;370;g10062937884_1_4"/>
          <p:cNvCxnSpPr/>
          <p:nvPr/>
        </p:nvCxnSpPr>
        <p:spPr>
          <a:xfrm>
            <a:off x="6293500" y="2314300"/>
            <a:ext cx="0" cy="1212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10062937884_1_4"/>
          <p:cNvSpPr txBox="1"/>
          <p:nvPr/>
        </p:nvSpPr>
        <p:spPr>
          <a:xfrm>
            <a:off x="6387525" y="1578675"/>
            <a:ext cx="269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macroeconomic indicators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72" name="Google Shape;372;g10062937884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325" y="2666725"/>
            <a:ext cx="452475" cy="4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062937884_1_4"/>
          <p:cNvSpPr txBox="1"/>
          <p:nvPr>
            <p:ph idx="4294967295" type="body"/>
          </p:nvPr>
        </p:nvSpPr>
        <p:spPr>
          <a:xfrm>
            <a:off x="4354600" y="3735750"/>
            <a:ext cx="3877800" cy="5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GDP Growth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g10062937884_1_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07da29257_1_10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g1007da29257_1_102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81" name="Google Shape;381;g1007da29257_1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79213">
            <a:off x="327105" y="1965542"/>
            <a:ext cx="3813789" cy="120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007da29257_1_102"/>
          <p:cNvSpPr txBox="1"/>
          <p:nvPr>
            <p:ph idx="4294967295"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Proof-of-Concept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g1007da29257_1_102"/>
          <p:cNvSpPr txBox="1"/>
          <p:nvPr>
            <p:ph idx="4294967295" type="title"/>
          </p:nvPr>
        </p:nvSpPr>
        <p:spPr>
          <a:xfrm>
            <a:off x="891975" y="4145725"/>
            <a:ext cx="294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Linear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g1007da29257_1_102"/>
          <p:cNvSpPr txBox="1"/>
          <p:nvPr>
            <p:ph idx="4294967295" type="title"/>
          </p:nvPr>
        </p:nvSpPr>
        <p:spPr>
          <a:xfrm>
            <a:off x="5082975" y="4145725"/>
            <a:ext cx="294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CART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5" name="Google Shape;385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25" y="30880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425" y="26308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625" y="30880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25" y="28594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225" y="26308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225" y="18688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625" y="17926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625" y="18688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825" y="28594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825" y="21736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825" y="24022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007da29257_1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625" y="1259250"/>
            <a:ext cx="223549" cy="2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07da29257_1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188" y="1259238"/>
            <a:ext cx="2227276" cy="22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007da29257_1_102"/>
          <p:cNvSpPr txBox="1"/>
          <p:nvPr>
            <p:ph idx="4294967295" type="title"/>
          </p:nvPr>
        </p:nvSpPr>
        <p:spPr>
          <a:xfrm>
            <a:off x="891975" y="4450525"/>
            <a:ext cx="294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chemeClr val="lt1"/>
                </a:solidFill>
              </a:rPr>
              <a:t>(number)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99" name="Google Shape;399;g1007da29257_1_102"/>
          <p:cNvSpPr txBox="1"/>
          <p:nvPr>
            <p:ph idx="4294967295" type="title"/>
          </p:nvPr>
        </p:nvSpPr>
        <p:spPr>
          <a:xfrm>
            <a:off x="5082975" y="4450525"/>
            <a:ext cx="294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900">
                <a:solidFill>
                  <a:schemeClr val="lt1"/>
                </a:solidFill>
              </a:rPr>
              <a:t>(number or category)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Meet the team!</a:t>
            </a:r>
            <a:endParaRPr/>
          </a:p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33"/>
          <p:cNvPicPr preferRelativeResize="0"/>
          <p:nvPr/>
        </p:nvPicPr>
        <p:blipFill rotWithShape="1">
          <a:blip r:embed="rId3">
            <a:alphaModFix/>
          </a:blip>
          <a:srcRect b="48649" l="15969" r="30171" t="15533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/>
          <p:nvPr/>
        </p:nvSpPr>
        <p:spPr>
          <a:xfrm>
            <a:off x="612600" y="3379000"/>
            <a:ext cx="1974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Gabriella Angelina Lim 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4">
            <a:alphaModFix/>
          </a:blip>
          <a:srcRect b="24778" l="12389" r="12389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" name="Google Shape;99;p33"/>
          <p:cNvSpPr txBox="1"/>
          <p:nvPr/>
        </p:nvSpPr>
        <p:spPr>
          <a:xfrm>
            <a:off x="2747275" y="3379000"/>
            <a:ext cx="1664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Justyn Phoa Zairen</a:t>
            </a:r>
            <a:b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5">
            <a:alphaModFix/>
          </a:blip>
          <a:srcRect b="27294" l="37229" r="37229" t="27298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33"/>
          <p:cNvSpPr txBox="1"/>
          <p:nvPr/>
        </p:nvSpPr>
        <p:spPr>
          <a:xfrm>
            <a:off x="4676525" y="3379000"/>
            <a:ext cx="177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Leow Ken Hing Bryan</a:t>
            </a:r>
            <a:b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33"/>
          <p:cNvPicPr preferRelativeResize="0"/>
          <p:nvPr/>
        </p:nvPicPr>
        <p:blipFill rotWithShape="1">
          <a:blip r:embed="rId6">
            <a:alphaModFix/>
          </a:blip>
          <a:srcRect b="23968" l="19238" r="19238" t="19661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33"/>
          <p:cNvSpPr txBox="1"/>
          <p:nvPr/>
        </p:nvSpPr>
        <p:spPr>
          <a:xfrm>
            <a:off x="6551775" y="3379000"/>
            <a:ext cx="1974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Rodmond Tan Le Meng</a:t>
            </a:r>
            <a:b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4" name="Google Shape;104;p33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05" name="Google Shape;105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33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1007da29257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75" y="2945800"/>
            <a:ext cx="1390200" cy="13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007da29257_1_1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g1007da29257_1_1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Cleaning</a:t>
            </a:r>
            <a:endParaRPr sz="4200"/>
          </a:p>
        </p:txBody>
      </p:sp>
      <p:sp>
        <p:nvSpPr>
          <p:cNvPr id="407" name="Google Shape;407;g1007da29257_1_144"/>
          <p:cNvSpPr txBox="1"/>
          <p:nvPr>
            <p:ph idx="1" type="body"/>
          </p:nvPr>
        </p:nvSpPr>
        <p:spPr>
          <a:xfrm>
            <a:off x="855300" y="1638300"/>
            <a:ext cx="7433400" cy="22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 iterative process</a:t>
            </a:r>
            <a:endParaRPr sz="3000"/>
          </a:p>
        </p:txBody>
      </p:sp>
      <p:grpSp>
        <p:nvGrpSpPr>
          <p:cNvPr id="408" name="Google Shape;408;g1007da29257_1_14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409" name="Google Shape;409;g1007da29257_1_1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007da29257_1_1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g1007da29257_1_14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2" name="Google Shape;412;g1007da29257_1_144"/>
          <p:cNvSpPr txBox="1"/>
          <p:nvPr/>
        </p:nvSpPr>
        <p:spPr>
          <a:xfrm>
            <a:off x="909418" y="4412200"/>
            <a:ext cx="2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Fill missing NA values?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13" name="Google Shape;413;g1007da29257_1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00" y="402757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007da29257_1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287" y="2962037"/>
            <a:ext cx="1390200" cy="13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007da29257_1_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>
            <a:off x="7087067" y="4038418"/>
            <a:ext cx="450727" cy="4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007da29257_1_144"/>
          <p:cNvSpPr txBox="1"/>
          <p:nvPr/>
        </p:nvSpPr>
        <p:spPr>
          <a:xfrm>
            <a:off x="5335738" y="4412200"/>
            <a:ext cx="2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Remove column? (&gt;80% NA?)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7" name="Google Shape;417;g1007da29257_1_144"/>
          <p:cNvSpPr txBox="1"/>
          <p:nvPr/>
        </p:nvSpPr>
        <p:spPr>
          <a:xfrm>
            <a:off x="3172338" y="2322475"/>
            <a:ext cx="279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Is the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clean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enough?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g1007da29257_1_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673" y="3106875"/>
            <a:ext cx="83130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07da29257_1_15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Google Shape;424;g1007da29257_1_15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425" name="Google Shape;425;g1007da29257_1_1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1007da29257_1_1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g1007da29257_1_15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8" name="Google Shape;428;g1007da29257_1_154"/>
          <p:cNvSpPr txBox="1"/>
          <p:nvPr>
            <p:ph type="title"/>
          </p:nvPr>
        </p:nvSpPr>
        <p:spPr>
          <a:xfrm>
            <a:off x="324950" y="417575"/>
            <a:ext cx="3972600" cy="57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Adjusted R2</a:t>
            </a:r>
            <a:endParaRPr sz="2500"/>
          </a:p>
        </p:txBody>
      </p:sp>
      <p:sp>
        <p:nvSpPr>
          <p:cNvPr id="429" name="Google Shape;429;g1007da29257_1_154"/>
          <p:cNvSpPr txBox="1"/>
          <p:nvPr>
            <p:ph type="title"/>
          </p:nvPr>
        </p:nvSpPr>
        <p:spPr>
          <a:xfrm>
            <a:off x="4820750" y="417575"/>
            <a:ext cx="3972600" cy="57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RMSE</a:t>
            </a:r>
            <a:endParaRPr sz="2500"/>
          </a:p>
        </p:txBody>
      </p:sp>
      <p:sp>
        <p:nvSpPr>
          <p:cNvPr id="430" name="Google Shape;430;g1007da29257_1_154"/>
          <p:cNvSpPr txBox="1"/>
          <p:nvPr>
            <p:ph type="title"/>
          </p:nvPr>
        </p:nvSpPr>
        <p:spPr>
          <a:xfrm>
            <a:off x="324950" y="1179575"/>
            <a:ext cx="3972600" cy="57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“Explainability”</a:t>
            </a:r>
            <a:endParaRPr sz="3700"/>
          </a:p>
        </p:txBody>
      </p:sp>
      <p:sp>
        <p:nvSpPr>
          <p:cNvPr id="431" name="Google Shape;431;g1007da29257_1_154"/>
          <p:cNvSpPr txBox="1"/>
          <p:nvPr>
            <p:ph type="title"/>
          </p:nvPr>
        </p:nvSpPr>
        <p:spPr>
          <a:xfrm>
            <a:off x="4820750" y="1179575"/>
            <a:ext cx="3972600" cy="57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“Error Margin”</a:t>
            </a:r>
            <a:endParaRPr sz="3700"/>
          </a:p>
        </p:txBody>
      </p:sp>
      <p:sp>
        <p:nvSpPr>
          <p:cNvPr id="432" name="Google Shape;432;g1007da29257_1_154"/>
          <p:cNvSpPr txBox="1"/>
          <p:nvPr/>
        </p:nvSpPr>
        <p:spPr>
          <a:xfrm>
            <a:off x="152400" y="2743200"/>
            <a:ext cx="8433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OVERFITTING</a:t>
            </a:r>
            <a:endParaRPr b="1" sz="3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g1007da29257_1_154"/>
          <p:cNvCxnSpPr/>
          <p:nvPr/>
        </p:nvCxnSpPr>
        <p:spPr>
          <a:xfrm>
            <a:off x="2187225" y="1865375"/>
            <a:ext cx="765300" cy="7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g1007da29257_1_154"/>
          <p:cNvCxnSpPr/>
          <p:nvPr/>
        </p:nvCxnSpPr>
        <p:spPr>
          <a:xfrm flipH="1">
            <a:off x="6037425" y="1865375"/>
            <a:ext cx="798000" cy="79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g1007da29257_1_154"/>
          <p:cNvSpPr txBox="1"/>
          <p:nvPr/>
        </p:nvSpPr>
        <p:spPr>
          <a:xfrm>
            <a:off x="152400" y="3684925"/>
            <a:ext cx="8433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good model is…</a:t>
            </a:r>
            <a:endParaRPr b="1" sz="13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g1007da29257_1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7032019" y="2647662"/>
            <a:ext cx="900307" cy="90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1007da29257_1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859819" y="2647662"/>
            <a:ext cx="900307" cy="90030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007da29257_1_154"/>
          <p:cNvSpPr txBox="1"/>
          <p:nvPr/>
        </p:nvSpPr>
        <p:spPr>
          <a:xfrm>
            <a:off x="1105650" y="4363750"/>
            <a:ext cx="3562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" sz="37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imple </a:t>
            </a:r>
            <a:endParaRPr b="1" sz="37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g1007da29257_1_154"/>
          <p:cNvSpPr txBox="1"/>
          <p:nvPr/>
        </p:nvSpPr>
        <p:spPr>
          <a:xfrm>
            <a:off x="4001250" y="4391075"/>
            <a:ext cx="3562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effective</a:t>
            </a:r>
            <a:endParaRPr b="1" sz="37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g1007da29257_1_154"/>
          <p:cNvCxnSpPr/>
          <p:nvPr/>
        </p:nvCxnSpPr>
        <p:spPr>
          <a:xfrm>
            <a:off x="4284594" y="4005723"/>
            <a:ext cx="481200" cy="48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g1007da29257_1_154"/>
          <p:cNvCxnSpPr/>
          <p:nvPr/>
        </p:nvCxnSpPr>
        <p:spPr>
          <a:xfrm flipH="1">
            <a:off x="3816950" y="4006025"/>
            <a:ext cx="48060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07da29257_1_17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g1007da29257_1_17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 machine learning...</a:t>
            </a:r>
            <a:endParaRPr sz="4200"/>
          </a:p>
        </p:txBody>
      </p:sp>
      <p:sp>
        <p:nvSpPr>
          <p:cNvPr id="448" name="Google Shape;448;g1007da29257_1_174"/>
          <p:cNvSpPr txBox="1"/>
          <p:nvPr>
            <p:ph idx="1" type="body"/>
          </p:nvPr>
        </p:nvSpPr>
        <p:spPr>
          <a:xfrm>
            <a:off x="855300" y="1638300"/>
            <a:ext cx="7710300" cy="16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 things stepwise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Understand your data (through plots)</a:t>
            </a:r>
            <a:endParaRPr sz="1400"/>
          </a:p>
        </p:txBody>
      </p:sp>
      <p:grpSp>
        <p:nvGrpSpPr>
          <p:cNvPr id="449" name="Google Shape;449;g1007da29257_1_17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450" name="Google Shape;450;g1007da29257_1_17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007da29257_1_17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g1007da29257_1_17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3" name="Google Shape;453;g1007da29257_1_174"/>
          <p:cNvSpPr txBox="1"/>
          <p:nvPr/>
        </p:nvSpPr>
        <p:spPr>
          <a:xfrm>
            <a:off x="707355" y="3615553"/>
            <a:ext cx="5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Linear regression (Y = aX) assumptions: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4" name="Google Shape;454;g1007da29257_1_174"/>
          <p:cNvSpPr txBox="1"/>
          <p:nvPr/>
        </p:nvSpPr>
        <p:spPr>
          <a:xfrm>
            <a:off x="714177" y="4114800"/>
            <a:ext cx="390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Light"/>
              <a:buAutoNum type="arabicPeriod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 linearly related to X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Light"/>
              <a:buAutoNum type="arabicPeriod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Error margins are randomly spread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Light"/>
              <a:buAutoNum type="arabicPeriod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Error margins do not depend on X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5" name="Google Shape;455;g1007da29257_1_174"/>
          <p:cNvSpPr/>
          <p:nvPr/>
        </p:nvSpPr>
        <p:spPr>
          <a:xfrm>
            <a:off x="4952250" y="3685600"/>
            <a:ext cx="280200" cy="123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g1007da29257_1_174"/>
          <p:cNvCxnSpPr/>
          <p:nvPr/>
        </p:nvCxnSpPr>
        <p:spPr>
          <a:xfrm rot="-5400000">
            <a:off x="5080339" y="3153090"/>
            <a:ext cx="1299300" cy="1012800"/>
          </a:xfrm>
          <a:prstGeom prst="curvedConnector3">
            <a:avLst>
              <a:gd fmla="val 56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g1007da29257_1_174"/>
          <p:cNvSpPr txBox="1"/>
          <p:nvPr/>
        </p:nvSpPr>
        <p:spPr>
          <a:xfrm>
            <a:off x="1156654" y="3891975"/>
            <a:ext cx="3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 predictor variables are too related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07da29257_1_2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g1007da29257_1_2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POC Part 1: Findings</a:t>
            </a:r>
            <a:endParaRPr sz="4200"/>
          </a:p>
        </p:txBody>
      </p:sp>
      <p:sp>
        <p:nvSpPr>
          <p:cNvPr id="464" name="Google Shape;464;g1007da29257_1_244"/>
          <p:cNvSpPr txBox="1"/>
          <p:nvPr>
            <p:ph idx="1" type="body"/>
          </p:nvPr>
        </p:nvSpPr>
        <p:spPr>
          <a:xfrm>
            <a:off x="855300" y="1638300"/>
            <a:ext cx="7710300" cy="11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PISA can be accurately predicted from educational metrics</a:t>
            </a:r>
            <a:endParaRPr sz="3000"/>
          </a:p>
        </p:txBody>
      </p:sp>
      <p:grpSp>
        <p:nvGrpSpPr>
          <p:cNvPr id="465" name="Google Shape;465;g1007da29257_1_24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466" name="Google Shape;466;g1007da29257_1_2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1007da29257_1_2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g1007da29257_1_24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Bryan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9" name="Google Shape;469;g1007da29257_1_244"/>
          <p:cNvSpPr txBox="1"/>
          <p:nvPr/>
        </p:nvSpPr>
        <p:spPr>
          <a:xfrm>
            <a:off x="762000" y="2590800"/>
            <a:ext cx="771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Char char="●"/>
            </a:pPr>
            <a:r>
              <a:rPr lang="en" sz="3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CART performs better than linear regression and does not require assumptions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062937884_7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75" name="Google Shape;475;g10062937884_7_0"/>
          <p:cNvSpPr txBox="1"/>
          <p:nvPr>
            <p:ph idx="4294967295" type="title"/>
          </p:nvPr>
        </p:nvSpPr>
        <p:spPr>
          <a:xfrm>
            <a:off x="1960500" y="2251200"/>
            <a:ext cx="52230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GDP Modelling</a:t>
            </a:r>
            <a:endParaRPr sz="5000"/>
          </a:p>
        </p:txBody>
      </p:sp>
      <p:sp>
        <p:nvSpPr>
          <p:cNvPr id="476" name="Google Shape;476;g10062937884_7_0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062937884_1_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g10062937884_1_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Processing</a:t>
            </a:r>
            <a:endParaRPr sz="4200"/>
          </a:p>
        </p:txBody>
      </p:sp>
      <p:sp>
        <p:nvSpPr>
          <p:cNvPr id="483" name="Google Shape;483;g10062937884_1_8"/>
          <p:cNvSpPr txBox="1"/>
          <p:nvPr>
            <p:ph idx="1" type="body"/>
          </p:nvPr>
        </p:nvSpPr>
        <p:spPr>
          <a:xfrm>
            <a:off x="855300" y="2171700"/>
            <a:ext cx="7433400" cy="22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Lagging GDP data by 1 year</a:t>
            </a:r>
            <a:endParaRPr sz="3000"/>
          </a:p>
        </p:txBody>
      </p:sp>
      <p:sp>
        <p:nvSpPr>
          <p:cNvPr id="484" name="Google Shape;484;g10062937884_1_8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485" name="Google Shape;485;g10062937884_1_8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486" name="Google Shape;486;g10062937884_1_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0062937884_1_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062937884_1_14"/>
          <p:cNvSpPr txBox="1"/>
          <p:nvPr>
            <p:ph type="title"/>
          </p:nvPr>
        </p:nvSpPr>
        <p:spPr>
          <a:xfrm>
            <a:off x="310525" y="6379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Predictor Variables</a:t>
            </a:r>
            <a:endParaRPr/>
          </a:p>
        </p:txBody>
      </p:sp>
      <p:sp>
        <p:nvSpPr>
          <p:cNvPr id="493" name="Google Shape;493;g10062937884_1_14"/>
          <p:cNvSpPr txBox="1"/>
          <p:nvPr>
            <p:ph idx="1" type="body"/>
          </p:nvPr>
        </p:nvSpPr>
        <p:spPr>
          <a:xfrm>
            <a:off x="883575" y="1373550"/>
            <a:ext cx="3877800" cy="10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Only use Education?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0062937884_1_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g10062937884_1_14"/>
          <p:cNvSpPr txBox="1"/>
          <p:nvPr>
            <p:ph idx="1" type="body"/>
          </p:nvPr>
        </p:nvSpPr>
        <p:spPr>
          <a:xfrm>
            <a:off x="239775" y="3669725"/>
            <a:ext cx="5165400" cy="9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</a:t>
            </a:r>
            <a:r>
              <a:rPr lang="en"/>
              <a:t> economic predictors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Google Shape;496;g10062937884_1_14"/>
          <p:cNvCxnSpPr>
            <a:stCxn id="493" idx="2"/>
            <a:endCxn id="495" idx="0"/>
          </p:cNvCxnSpPr>
          <p:nvPr/>
        </p:nvCxnSpPr>
        <p:spPr>
          <a:xfrm>
            <a:off x="2822475" y="2457450"/>
            <a:ext cx="0" cy="12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g10062937884_1_1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8" name="Google Shape;498;g10062937884_1_14"/>
          <p:cNvSpPr txBox="1"/>
          <p:nvPr/>
        </p:nvSpPr>
        <p:spPr>
          <a:xfrm>
            <a:off x="1640925" y="1797050"/>
            <a:ext cx="23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Too complex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499" name="Google Shape;499;g10062937884_1_1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00" name="Google Shape;500;g10062937884_1_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10062937884_1_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062937884_1_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g10062937884_1_25"/>
          <p:cNvSpPr txBox="1"/>
          <p:nvPr>
            <p:ph idx="1" type="body"/>
          </p:nvPr>
        </p:nvSpPr>
        <p:spPr>
          <a:xfrm>
            <a:off x="250750" y="474025"/>
            <a:ext cx="46767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Absolute ~ % Growth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0062937884_1_25"/>
          <p:cNvSpPr txBox="1"/>
          <p:nvPr>
            <p:ph idx="1" type="body"/>
          </p:nvPr>
        </p:nvSpPr>
        <p:spPr>
          <a:xfrm>
            <a:off x="204400" y="2366850"/>
            <a:ext cx="47694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Absolute ~ Absolute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g10062937884_1_25"/>
          <p:cNvCxnSpPr>
            <a:stCxn id="507" idx="2"/>
            <a:endCxn id="508" idx="0"/>
          </p:cNvCxnSpPr>
          <p:nvPr/>
        </p:nvCxnSpPr>
        <p:spPr>
          <a:xfrm>
            <a:off x="2589100" y="940825"/>
            <a:ext cx="0" cy="142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0" name="Google Shape;510;g1006293788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0" y="279775"/>
            <a:ext cx="855300" cy="8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0062937884_1_25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12" name="Google Shape;512;g10062937884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975" y="2069575"/>
            <a:ext cx="1061350" cy="106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g10062937884_1_25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14" name="Google Shape;514;g10062937884_1_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0062937884_1_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062937884_1_10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g10062937884_1_104"/>
          <p:cNvSpPr txBox="1"/>
          <p:nvPr>
            <p:ph idx="1" type="body"/>
          </p:nvPr>
        </p:nvSpPr>
        <p:spPr>
          <a:xfrm>
            <a:off x="250750" y="474025"/>
            <a:ext cx="46767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Absolute ~ % Growth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0062937884_1_104"/>
          <p:cNvSpPr txBox="1"/>
          <p:nvPr>
            <p:ph idx="1" type="body"/>
          </p:nvPr>
        </p:nvSpPr>
        <p:spPr>
          <a:xfrm>
            <a:off x="204400" y="2366850"/>
            <a:ext cx="47694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Absolute ~ Absolute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g10062937884_1_104"/>
          <p:cNvCxnSpPr>
            <a:stCxn id="521" idx="2"/>
            <a:endCxn id="522" idx="0"/>
          </p:cNvCxnSpPr>
          <p:nvPr/>
        </p:nvCxnSpPr>
        <p:spPr>
          <a:xfrm>
            <a:off x="2589100" y="940825"/>
            <a:ext cx="0" cy="142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4" name="Google Shape;524;g10062937884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0" y="279775"/>
            <a:ext cx="855300" cy="8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0062937884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0" y="2172600"/>
            <a:ext cx="855300" cy="8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10062937884_1_104"/>
          <p:cNvSpPr txBox="1"/>
          <p:nvPr>
            <p:ph idx="1" type="body"/>
          </p:nvPr>
        </p:nvSpPr>
        <p:spPr>
          <a:xfrm>
            <a:off x="204400" y="4283050"/>
            <a:ext cx="47694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% change ~ % Growth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g10062937884_1_104"/>
          <p:cNvCxnSpPr>
            <a:stCxn id="522" idx="2"/>
            <a:endCxn id="526" idx="0"/>
          </p:cNvCxnSpPr>
          <p:nvPr/>
        </p:nvCxnSpPr>
        <p:spPr>
          <a:xfrm>
            <a:off x="2589100" y="2833650"/>
            <a:ext cx="0" cy="144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8" name="Google Shape;528;g10062937884_1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975" y="3985775"/>
            <a:ext cx="1061350" cy="10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0062937884_1_10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530" name="Google Shape;530;g10062937884_1_10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31" name="Google Shape;531;g10062937884_1_10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10062937884_1_10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062937884_1_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g10062937884_1_40"/>
          <p:cNvSpPr txBox="1"/>
          <p:nvPr>
            <p:ph idx="1" type="body"/>
          </p:nvPr>
        </p:nvSpPr>
        <p:spPr>
          <a:xfrm>
            <a:off x="190250" y="1217000"/>
            <a:ext cx="2979300" cy="13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2008</a:t>
            </a:r>
            <a:endParaRPr sz="3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PISA score: 300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0062937884_1_40"/>
          <p:cNvSpPr txBox="1"/>
          <p:nvPr>
            <p:ph idx="1" type="body"/>
          </p:nvPr>
        </p:nvSpPr>
        <p:spPr>
          <a:xfrm>
            <a:off x="3491025" y="1217000"/>
            <a:ext cx="2979300" cy="13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2009</a:t>
            </a:r>
            <a:endParaRPr sz="3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PISA score: 330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g10062937884_1_40"/>
          <p:cNvCxnSpPr>
            <a:stCxn id="538" idx="2"/>
          </p:cNvCxnSpPr>
          <p:nvPr/>
        </p:nvCxnSpPr>
        <p:spPr>
          <a:xfrm flipH="1">
            <a:off x="1676900" y="2585600"/>
            <a:ext cx="3000" cy="13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10062937884_1_40"/>
          <p:cNvSpPr txBox="1"/>
          <p:nvPr>
            <p:ph idx="1" type="body"/>
          </p:nvPr>
        </p:nvSpPr>
        <p:spPr>
          <a:xfrm>
            <a:off x="133650" y="4001100"/>
            <a:ext cx="4977600" cy="6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% increase in 2009: </a:t>
            </a:r>
            <a:r>
              <a:rPr b="1" lang="en"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g10062937884_1_40"/>
          <p:cNvCxnSpPr>
            <a:stCxn id="539" idx="2"/>
          </p:cNvCxnSpPr>
          <p:nvPr/>
        </p:nvCxnSpPr>
        <p:spPr>
          <a:xfrm rot="5400000">
            <a:off x="2918325" y="1351250"/>
            <a:ext cx="828000" cy="329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g10062937884_1_40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4" name="Google Shape;544;g10062937884_1_40"/>
          <p:cNvSpPr txBox="1"/>
          <p:nvPr>
            <p:ph type="title"/>
          </p:nvPr>
        </p:nvSpPr>
        <p:spPr>
          <a:xfrm>
            <a:off x="345925" y="406800"/>
            <a:ext cx="644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% Change calculations</a:t>
            </a:r>
            <a:endParaRPr/>
          </a:p>
        </p:txBody>
      </p:sp>
      <p:grpSp>
        <p:nvGrpSpPr>
          <p:cNvPr id="545" name="Google Shape;545;g10062937884_1_40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46" name="Google Shape;546;g10062937884_1_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10062937884_1_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062937884_1_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g10062937884_1_51"/>
          <p:cNvSpPr txBox="1"/>
          <p:nvPr>
            <p:ph idx="1" type="body"/>
          </p:nvPr>
        </p:nvSpPr>
        <p:spPr>
          <a:xfrm>
            <a:off x="360050" y="768500"/>
            <a:ext cx="49776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Education + Macroeconomic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0062937884_1_51"/>
          <p:cNvSpPr txBox="1"/>
          <p:nvPr>
            <p:ph idx="1" type="body"/>
          </p:nvPr>
        </p:nvSpPr>
        <p:spPr>
          <a:xfrm>
            <a:off x="394825" y="3643625"/>
            <a:ext cx="4977600" cy="6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GDP Growth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0062937884_1_51"/>
          <p:cNvSpPr/>
          <p:nvPr/>
        </p:nvSpPr>
        <p:spPr>
          <a:xfrm>
            <a:off x="1565456" y="1323025"/>
            <a:ext cx="2636350" cy="2256900"/>
          </a:xfrm>
          <a:custGeom>
            <a:rect b="b" l="l" r="r" t="t"/>
            <a:pathLst>
              <a:path extrusionOk="0" h="90276" w="105454">
                <a:moveTo>
                  <a:pt x="51713" y="0"/>
                </a:moveTo>
                <a:cubicBezTo>
                  <a:pt x="52090" y="9197"/>
                  <a:pt x="54449" y="45043"/>
                  <a:pt x="53977" y="55184"/>
                </a:cubicBezTo>
                <a:cubicBezTo>
                  <a:pt x="53505" y="65325"/>
                  <a:pt x="54024" y="59193"/>
                  <a:pt x="48883" y="60844"/>
                </a:cubicBezTo>
                <a:cubicBezTo>
                  <a:pt x="43742" y="62495"/>
                  <a:pt x="29121" y="69806"/>
                  <a:pt x="23131" y="65089"/>
                </a:cubicBezTo>
                <a:cubicBezTo>
                  <a:pt x="17141" y="60373"/>
                  <a:pt x="10868" y="39903"/>
                  <a:pt x="12943" y="32545"/>
                </a:cubicBezTo>
                <a:cubicBezTo>
                  <a:pt x="15018" y="25187"/>
                  <a:pt x="26150" y="23017"/>
                  <a:pt x="35583" y="20942"/>
                </a:cubicBezTo>
                <a:cubicBezTo>
                  <a:pt x="45016" y="18867"/>
                  <a:pt x="61430" y="15659"/>
                  <a:pt x="69542" y="20093"/>
                </a:cubicBezTo>
                <a:cubicBezTo>
                  <a:pt x="77655" y="24527"/>
                  <a:pt x="84494" y="40422"/>
                  <a:pt x="84258" y="47544"/>
                </a:cubicBezTo>
                <a:cubicBezTo>
                  <a:pt x="84022" y="54666"/>
                  <a:pt x="74306" y="62778"/>
                  <a:pt x="68127" y="62825"/>
                </a:cubicBezTo>
                <a:cubicBezTo>
                  <a:pt x="61948" y="62872"/>
                  <a:pt x="52939" y="48535"/>
                  <a:pt x="47185" y="47827"/>
                </a:cubicBezTo>
                <a:cubicBezTo>
                  <a:pt x="41431" y="47120"/>
                  <a:pt x="32376" y="55279"/>
                  <a:pt x="33602" y="58580"/>
                </a:cubicBezTo>
                <a:cubicBezTo>
                  <a:pt x="34828" y="61882"/>
                  <a:pt x="45393" y="66976"/>
                  <a:pt x="54543" y="67636"/>
                </a:cubicBezTo>
                <a:cubicBezTo>
                  <a:pt x="63693" y="68296"/>
                  <a:pt x="80532" y="67872"/>
                  <a:pt x="88503" y="62542"/>
                </a:cubicBezTo>
                <a:cubicBezTo>
                  <a:pt x="96474" y="57212"/>
                  <a:pt x="106615" y="39431"/>
                  <a:pt x="102370" y="35658"/>
                </a:cubicBezTo>
                <a:cubicBezTo>
                  <a:pt x="98125" y="31885"/>
                  <a:pt x="76758" y="38488"/>
                  <a:pt x="63033" y="39903"/>
                </a:cubicBezTo>
                <a:cubicBezTo>
                  <a:pt x="49308" y="41318"/>
                  <a:pt x="28885" y="47120"/>
                  <a:pt x="20018" y="44148"/>
                </a:cubicBezTo>
                <a:cubicBezTo>
                  <a:pt x="11151" y="41177"/>
                  <a:pt x="3793" y="25281"/>
                  <a:pt x="9830" y="22074"/>
                </a:cubicBezTo>
                <a:cubicBezTo>
                  <a:pt x="15867" y="18867"/>
                  <a:pt x="48459" y="17310"/>
                  <a:pt x="56241" y="24904"/>
                </a:cubicBezTo>
                <a:cubicBezTo>
                  <a:pt x="64023" y="32498"/>
                  <a:pt x="56194" y="59146"/>
                  <a:pt x="56524" y="67636"/>
                </a:cubicBezTo>
                <a:cubicBezTo>
                  <a:pt x="56854" y="76126"/>
                  <a:pt x="62373" y="74192"/>
                  <a:pt x="58222" y="75843"/>
                </a:cubicBezTo>
                <a:cubicBezTo>
                  <a:pt x="54072" y="77494"/>
                  <a:pt x="34781" y="80748"/>
                  <a:pt x="31621" y="77541"/>
                </a:cubicBezTo>
                <a:cubicBezTo>
                  <a:pt x="28461" y="74334"/>
                  <a:pt x="34404" y="58816"/>
                  <a:pt x="39262" y="56599"/>
                </a:cubicBezTo>
                <a:cubicBezTo>
                  <a:pt x="44120" y="54382"/>
                  <a:pt x="53647" y="63391"/>
                  <a:pt x="60769" y="64240"/>
                </a:cubicBezTo>
                <a:cubicBezTo>
                  <a:pt x="67891" y="65089"/>
                  <a:pt x="80249" y="65844"/>
                  <a:pt x="81994" y="61693"/>
                </a:cubicBezTo>
                <a:cubicBezTo>
                  <a:pt x="83739" y="57543"/>
                  <a:pt x="78126" y="38252"/>
                  <a:pt x="71240" y="39337"/>
                </a:cubicBezTo>
                <a:cubicBezTo>
                  <a:pt x="64354" y="40422"/>
                  <a:pt x="50298" y="63155"/>
                  <a:pt x="40676" y="68202"/>
                </a:cubicBezTo>
                <a:cubicBezTo>
                  <a:pt x="31054" y="73249"/>
                  <a:pt x="17660" y="76928"/>
                  <a:pt x="13509" y="69617"/>
                </a:cubicBezTo>
                <a:cubicBezTo>
                  <a:pt x="9359" y="62306"/>
                  <a:pt x="9783" y="29338"/>
                  <a:pt x="15773" y="24338"/>
                </a:cubicBezTo>
                <a:cubicBezTo>
                  <a:pt x="21763" y="19339"/>
                  <a:pt x="39874" y="33064"/>
                  <a:pt x="49449" y="39620"/>
                </a:cubicBezTo>
                <a:cubicBezTo>
                  <a:pt x="59024" y="46176"/>
                  <a:pt x="64967" y="58250"/>
                  <a:pt x="73221" y="63674"/>
                </a:cubicBezTo>
                <a:cubicBezTo>
                  <a:pt x="81475" y="69098"/>
                  <a:pt x="94022" y="78296"/>
                  <a:pt x="98974" y="72164"/>
                </a:cubicBezTo>
                <a:cubicBezTo>
                  <a:pt x="103927" y="66033"/>
                  <a:pt x="108360" y="30234"/>
                  <a:pt x="102936" y="26885"/>
                </a:cubicBezTo>
                <a:cubicBezTo>
                  <a:pt x="97512" y="23536"/>
                  <a:pt x="77089" y="45657"/>
                  <a:pt x="66429" y="52071"/>
                </a:cubicBezTo>
                <a:cubicBezTo>
                  <a:pt x="55770" y="58486"/>
                  <a:pt x="41762" y="60938"/>
                  <a:pt x="38979" y="65372"/>
                </a:cubicBezTo>
                <a:cubicBezTo>
                  <a:pt x="36196" y="69806"/>
                  <a:pt x="53694" y="77305"/>
                  <a:pt x="49732" y="78673"/>
                </a:cubicBezTo>
                <a:cubicBezTo>
                  <a:pt x="45770" y="80041"/>
                  <a:pt x="23225" y="79050"/>
                  <a:pt x="15207" y="73579"/>
                </a:cubicBezTo>
                <a:cubicBezTo>
                  <a:pt x="7189" y="68108"/>
                  <a:pt x="-4131" y="49289"/>
                  <a:pt x="1623" y="45846"/>
                </a:cubicBezTo>
                <a:cubicBezTo>
                  <a:pt x="7377" y="42403"/>
                  <a:pt x="38224" y="49713"/>
                  <a:pt x="49732" y="52920"/>
                </a:cubicBezTo>
                <a:cubicBezTo>
                  <a:pt x="61241" y="56127"/>
                  <a:pt x="65816" y="69240"/>
                  <a:pt x="70674" y="65089"/>
                </a:cubicBezTo>
                <a:cubicBezTo>
                  <a:pt x="75532" y="60939"/>
                  <a:pt x="83315" y="31036"/>
                  <a:pt x="78881" y="28017"/>
                </a:cubicBezTo>
                <a:cubicBezTo>
                  <a:pt x="74447" y="24999"/>
                  <a:pt x="48600" y="48016"/>
                  <a:pt x="44072" y="46978"/>
                </a:cubicBezTo>
                <a:cubicBezTo>
                  <a:pt x="39544" y="45940"/>
                  <a:pt x="48411" y="22451"/>
                  <a:pt x="51713" y="21791"/>
                </a:cubicBezTo>
                <a:cubicBezTo>
                  <a:pt x="55015" y="21131"/>
                  <a:pt x="61712" y="36224"/>
                  <a:pt x="63882" y="43016"/>
                </a:cubicBezTo>
                <a:cubicBezTo>
                  <a:pt x="66052" y="49808"/>
                  <a:pt x="67184" y="59476"/>
                  <a:pt x="64731" y="62542"/>
                </a:cubicBezTo>
                <a:cubicBezTo>
                  <a:pt x="62278" y="65608"/>
                  <a:pt x="58505" y="66362"/>
                  <a:pt x="49166" y="61410"/>
                </a:cubicBezTo>
                <a:cubicBezTo>
                  <a:pt x="39827" y="56458"/>
                  <a:pt x="11056" y="31507"/>
                  <a:pt x="8698" y="32828"/>
                </a:cubicBezTo>
                <a:cubicBezTo>
                  <a:pt x="6340" y="34149"/>
                  <a:pt x="26999" y="64052"/>
                  <a:pt x="35017" y="69334"/>
                </a:cubicBezTo>
                <a:cubicBezTo>
                  <a:pt x="43035" y="74617"/>
                  <a:pt x="52562" y="64429"/>
                  <a:pt x="56807" y="64523"/>
                </a:cubicBezTo>
                <a:cubicBezTo>
                  <a:pt x="61052" y="64617"/>
                  <a:pt x="61146" y="69193"/>
                  <a:pt x="60486" y="69900"/>
                </a:cubicBezTo>
                <a:cubicBezTo>
                  <a:pt x="59826" y="70608"/>
                  <a:pt x="54071" y="65372"/>
                  <a:pt x="52845" y="68768"/>
                </a:cubicBezTo>
                <a:cubicBezTo>
                  <a:pt x="51619" y="72164"/>
                  <a:pt x="53081" y="86691"/>
                  <a:pt x="53128" y="902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6" name="Google Shape;556;g10062937884_1_51"/>
          <p:cNvSpPr/>
          <p:nvPr/>
        </p:nvSpPr>
        <p:spPr>
          <a:xfrm>
            <a:off x="4336200" y="1514075"/>
            <a:ext cx="205200" cy="1903200"/>
          </a:xfrm>
          <a:prstGeom prst="rightBrace">
            <a:avLst>
              <a:gd fmla="val 50000" name="adj1"/>
              <a:gd fmla="val 50474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0062937884_1_51"/>
          <p:cNvSpPr txBox="1"/>
          <p:nvPr>
            <p:ph type="title"/>
          </p:nvPr>
        </p:nvSpPr>
        <p:spPr>
          <a:xfrm>
            <a:off x="4675800" y="2267525"/>
            <a:ext cx="3559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Still too complex</a:t>
            </a:r>
            <a:endParaRPr/>
          </a:p>
        </p:txBody>
      </p:sp>
      <p:sp>
        <p:nvSpPr>
          <p:cNvPr id="558" name="Google Shape;558;g10062937884_1_51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559" name="Google Shape;559;g10062937884_1_51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60" name="Google Shape;560;g10062937884_1_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0062937884_1_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062937884_1_7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g10062937884_1_73"/>
          <p:cNvSpPr txBox="1"/>
          <p:nvPr>
            <p:ph idx="1" type="body"/>
          </p:nvPr>
        </p:nvSpPr>
        <p:spPr>
          <a:xfrm>
            <a:off x="360050" y="768500"/>
            <a:ext cx="49776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Education + Macroeconomic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0062937884_1_73"/>
          <p:cNvSpPr txBox="1"/>
          <p:nvPr>
            <p:ph idx="1" type="body"/>
          </p:nvPr>
        </p:nvSpPr>
        <p:spPr>
          <a:xfrm>
            <a:off x="1574900" y="2299400"/>
            <a:ext cx="2547900" cy="6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GDP Growth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g10062937884_1_73"/>
          <p:cNvCxnSpPr/>
          <p:nvPr/>
        </p:nvCxnSpPr>
        <p:spPr>
          <a:xfrm>
            <a:off x="2847050" y="1280625"/>
            <a:ext cx="36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g10062937884_1_73"/>
          <p:cNvCxnSpPr/>
          <p:nvPr/>
        </p:nvCxnSpPr>
        <p:spPr>
          <a:xfrm>
            <a:off x="2844125" y="2058825"/>
            <a:ext cx="1832400" cy="1181400"/>
          </a:xfrm>
          <a:prstGeom prst="bentConnector3">
            <a:avLst>
              <a:gd fmla="val 10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g10062937884_1_73"/>
          <p:cNvCxnSpPr/>
          <p:nvPr/>
        </p:nvCxnSpPr>
        <p:spPr>
          <a:xfrm flipH="1">
            <a:off x="1139225" y="2058825"/>
            <a:ext cx="1704900" cy="1174500"/>
          </a:xfrm>
          <a:prstGeom prst="bentConnector3">
            <a:avLst>
              <a:gd fmla="val 10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g10062937884_1_73"/>
          <p:cNvSpPr txBox="1"/>
          <p:nvPr>
            <p:ph type="title"/>
          </p:nvPr>
        </p:nvSpPr>
        <p:spPr>
          <a:xfrm>
            <a:off x="3862175" y="3429625"/>
            <a:ext cx="1698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573" name="Google Shape;573;g10062937884_1_73"/>
          <p:cNvSpPr txBox="1"/>
          <p:nvPr>
            <p:ph type="title"/>
          </p:nvPr>
        </p:nvSpPr>
        <p:spPr>
          <a:xfrm>
            <a:off x="360050" y="3429625"/>
            <a:ext cx="1868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Negative</a:t>
            </a:r>
            <a:endParaRPr/>
          </a:p>
        </p:txBody>
      </p:sp>
      <p:sp>
        <p:nvSpPr>
          <p:cNvPr id="574" name="Google Shape;574;g10062937884_1_73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575" name="Google Shape;575;g10062937884_1_73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76" name="Google Shape;576;g10062937884_1_7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10062937884_1_7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062937884_1_67"/>
          <p:cNvSpPr txBox="1"/>
          <p:nvPr>
            <p:ph type="title"/>
          </p:nvPr>
        </p:nvSpPr>
        <p:spPr>
          <a:xfrm>
            <a:off x="598125" y="4751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in Classification</a:t>
            </a:r>
            <a:endParaRPr/>
          </a:p>
        </p:txBody>
      </p:sp>
      <p:sp>
        <p:nvSpPr>
          <p:cNvPr id="583" name="Google Shape;583;g10062937884_1_6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g10062937884_1_6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5" y="1143450"/>
            <a:ext cx="5832453" cy="36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5" name="Google Shape;585;g10062937884_1_67"/>
          <p:cNvSpPr txBox="1"/>
          <p:nvPr>
            <p:ph type="title"/>
          </p:nvPr>
        </p:nvSpPr>
        <p:spPr>
          <a:xfrm>
            <a:off x="7581150" y="2748500"/>
            <a:ext cx="1490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highlight>
                  <a:schemeClr val="lt2"/>
                </a:highlight>
              </a:rPr>
              <a:t>SMOTE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586" name="Google Shape;586;g10062937884_1_67"/>
          <p:cNvCxnSpPr>
            <a:stCxn id="584" idx="3"/>
            <a:endCxn id="585" idx="1"/>
          </p:cNvCxnSpPr>
          <p:nvPr/>
        </p:nvCxnSpPr>
        <p:spPr>
          <a:xfrm>
            <a:off x="6430578" y="2946650"/>
            <a:ext cx="11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g10062937884_1_67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Justyn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588" name="Google Shape;588;g10062937884_1_67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589" name="Google Shape;589;g10062937884_1_6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10062937884_1_6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05c01008a_0_0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6" name="Google Shape;596;g1005c01008a_0_0"/>
          <p:cNvSpPr txBox="1"/>
          <p:nvPr/>
        </p:nvSpPr>
        <p:spPr>
          <a:xfrm>
            <a:off x="7715250" y="4746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Rodmond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05c01008a_0_3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Overall Results</a:t>
            </a:r>
            <a:endParaRPr/>
          </a:p>
        </p:txBody>
      </p:sp>
      <p:graphicFrame>
        <p:nvGraphicFramePr>
          <p:cNvPr id="602" name="Google Shape;602;g1005c01008a_0_35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{F2D3DBE2-0295-4362-8E09-E51A4EE0236A}</a:tableStyleId>
              </a:tblPr>
              <a:tblGrid>
                <a:gridCol w="1378475"/>
                <a:gridCol w="1378475"/>
                <a:gridCol w="1378475"/>
                <a:gridCol w="1378475"/>
              </a:tblGrid>
              <a:tr h="69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EIU’s current models</a:t>
                      </a:r>
                      <a:endParaRPr sz="1100" u="none" cap="none" strike="noStrike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Our ML Model</a:t>
                      </a:r>
                      <a:endParaRPr sz="1100" u="none" cap="none" strike="noStrike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Difference</a:t>
                      </a:r>
                      <a:endParaRPr sz="1100" u="none" cap="none" strike="noStrike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Correctly Predicted positive growth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+3%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Correctly Predicted negative growth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+10%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Overall Accuracy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57%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+5%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3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g1005c01008a_0_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4" name="Google Shape;604;g1005c01008a_0_35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605" name="Google Shape;605;g1005c01008a_0_3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005c01008a_0_3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g1005c01008a_0_35"/>
          <p:cNvSpPr txBox="1"/>
          <p:nvPr/>
        </p:nvSpPr>
        <p:spPr>
          <a:xfrm>
            <a:off x="7715250" y="4746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Rodmond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05c01008a_0_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613" name="Google Shape;613;g1005c01008a_0_41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Pilot Study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/>
              <a:t>Start by using our model and insights together with EIU’s data and assess its accuracy compared to its other prediction techniques</a:t>
            </a:r>
            <a:endParaRPr/>
          </a:p>
        </p:txBody>
      </p:sp>
      <p:sp>
        <p:nvSpPr>
          <p:cNvPr id="614" name="Google Shape;614;g1005c01008a_0_41"/>
          <p:cNvSpPr txBox="1"/>
          <p:nvPr>
            <p:ph idx="2" type="body"/>
          </p:nvPr>
        </p:nvSpPr>
        <p:spPr>
          <a:xfrm>
            <a:off x="3414201" y="1430150"/>
            <a:ext cx="20235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Further Exploration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/>
              <a:t>Use other more advanced machine learning models and explore the predictive accuracy each models bring</a:t>
            </a:r>
            <a:endParaRPr/>
          </a:p>
        </p:txBody>
      </p:sp>
      <p:sp>
        <p:nvSpPr>
          <p:cNvPr id="615" name="Google Shape;615;g1005c01008a_0_41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Integration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When EIU is satisfied with the tested benefits that machine learning brings, it should set up a team dedicated to machine learning and integrate it with its other prediction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6" name="Google Shape;616;g1005c01008a_0_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7" name="Google Shape;617;g1005c01008a_0_41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618" name="Google Shape;618;g1005c01008a_0_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005c01008a_0_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1005c01008a_0_41"/>
          <p:cNvSpPr txBox="1"/>
          <p:nvPr/>
        </p:nvSpPr>
        <p:spPr>
          <a:xfrm>
            <a:off x="7715250" y="4746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Rodmond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05c01008a_0_4"/>
          <p:cNvSpPr txBox="1"/>
          <p:nvPr>
            <p:ph type="title"/>
          </p:nvPr>
        </p:nvSpPr>
        <p:spPr>
          <a:xfrm>
            <a:off x="855300" y="6836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Machine Learning Pilot</a:t>
            </a:r>
            <a:endParaRPr/>
          </a:p>
        </p:txBody>
      </p:sp>
      <p:sp>
        <p:nvSpPr>
          <p:cNvPr id="626" name="Google Shape;626;g1005c01008a_0_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g1005c01008a_0_4"/>
          <p:cNvSpPr/>
          <p:nvPr/>
        </p:nvSpPr>
        <p:spPr>
          <a:xfrm>
            <a:off x="0" y="2523428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005c01008a_0_4"/>
          <p:cNvSpPr/>
          <p:nvPr/>
        </p:nvSpPr>
        <p:spPr>
          <a:xfrm>
            <a:off x="0" y="2523428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9" name="Google Shape;629;g1005c01008a_0_4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30" name="Google Shape;630;g1005c01008a_0_4"/>
            <p:cNvSpPr/>
            <p:nvPr/>
          </p:nvSpPr>
          <p:spPr>
            <a:xfrm rot="8100000">
              <a:off x="1855666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1005c01008a_0_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32" name="Google Shape;632;g1005c01008a_0_4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33" name="Google Shape;633;g1005c01008a_0_4"/>
            <p:cNvSpPr/>
            <p:nvPr/>
          </p:nvSpPr>
          <p:spPr>
            <a:xfrm rot="8100000">
              <a:off x="3883741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1005c01008a_0_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35" name="Google Shape;635;g1005c01008a_0_4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36" name="Google Shape;636;g1005c01008a_0_4"/>
            <p:cNvSpPr/>
            <p:nvPr/>
          </p:nvSpPr>
          <p:spPr>
            <a:xfrm rot="8100000">
              <a:off x="5911816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1005c01008a_0_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38" name="Google Shape;638;g1005c01008a_0_4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39" name="Google Shape;639;g1005c01008a_0_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1005c01008a_0_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41" name="Google Shape;641;g1005c01008a_0_4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42" name="Google Shape;642;g1005c01008a_0_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1005c01008a_0_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44" name="Google Shape;644;g1005c01008a_0_4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45" name="Google Shape;645;g1005c01008a_0_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1005c01008a_0_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47" name="Google Shape;647;g1005c01008a_0_4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and cleaning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g1005c01008a_0_4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using machine learning on data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g1005c01008a_0_4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Prediction using trained models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g1005c01008a_0_4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and initial assessment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g1005c01008a_0_4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 and assessment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g1005c01008a_0_4"/>
          <p:cNvSpPr txBox="1"/>
          <p:nvPr/>
        </p:nvSpPr>
        <p:spPr>
          <a:xfrm>
            <a:off x="6474325" y="4216000"/>
            <a:ext cx="1286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Compare with other predictive techniques used by EIU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3" name="Google Shape;653;g1005c01008a_0_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654" name="Google Shape;654;g1005c01008a_0_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1005c01008a_0_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g1005c01008a_0_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657" name="Google Shape;657;g1005c01008a_0_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1005c01008a_0_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g1005c01008a_0_4"/>
          <p:cNvSpPr txBox="1"/>
          <p:nvPr/>
        </p:nvSpPr>
        <p:spPr>
          <a:xfrm>
            <a:off x="7758350" y="4746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Rodmond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 breakthrough in machine learning would be worth ten microsofts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Bill Gates</a:t>
            </a:r>
            <a:endParaRPr/>
          </a:p>
        </p:txBody>
      </p:sp>
      <p:sp>
        <p:nvSpPr>
          <p:cNvPr id="665" name="Google Shape;66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5"/>
          <p:cNvSpPr txBox="1"/>
          <p:nvPr/>
        </p:nvSpPr>
        <p:spPr>
          <a:xfrm>
            <a:off x="7715250" y="474655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Rodmond</a:t>
            </a:r>
            <a:endParaRPr>
              <a:solidFill>
                <a:srgbClr val="F3F3F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05c01008a_0_49"/>
          <p:cNvSpPr txBox="1"/>
          <p:nvPr>
            <p:ph idx="4294967295" type="ctrTitle"/>
          </p:nvPr>
        </p:nvSpPr>
        <p:spPr>
          <a:xfrm>
            <a:off x="1275150" y="1914588"/>
            <a:ext cx="6593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" sz="8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r>
              <a:rPr lang="en" sz="8900"/>
              <a:t> You</a:t>
            </a:r>
            <a:r>
              <a:rPr b="1" i="0" lang="en" sz="8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i="0" sz="89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g1005c01008a_0_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4294967295" type="ctrTitle"/>
          </p:nvPr>
        </p:nvSpPr>
        <p:spPr>
          <a:xfrm>
            <a:off x="855300" y="571800"/>
            <a:ext cx="7602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3300"/>
              <a:t>1946</a:t>
            </a:r>
            <a:endParaRPr b="1" i="0" sz="33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6"/>
          <p:cNvSpPr txBox="1"/>
          <p:nvPr>
            <p:ph idx="4294967295" type="subTitle"/>
          </p:nvPr>
        </p:nvSpPr>
        <p:spPr>
          <a:xfrm>
            <a:off x="855300" y="1411308"/>
            <a:ext cx="7602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/>
              <a:t>Founded</a:t>
            </a:r>
            <a:endParaRPr b="0" i="0" sz="24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p16"/>
          <p:cNvSpPr txBox="1"/>
          <p:nvPr>
            <p:ph idx="4294967295" type="ctrTitle"/>
          </p:nvPr>
        </p:nvSpPr>
        <p:spPr>
          <a:xfrm>
            <a:off x="855300" y="3200693"/>
            <a:ext cx="7602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3300">
                <a:solidFill>
                  <a:schemeClr val="accent4"/>
                </a:solidFill>
              </a:rPr>
              <a:t>Entrepreneurs, Financiers &amp; Government Officials</a:t>
            </a:r>
            <a:endParaRPr b="1" i="0" sz="3300" u="none" cap="none" strike="noStrike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6"/>
          <p:cNvSpPr txBox="1"/>
          <p:nvPr>
            <p:ph idx="4294967295" type="subTitle"/>
          </p:nvPr>
        </p:nvSpPr>
        <p:spPr>
          <a:xfrm>
            <a:off x="855300" y="4040201"/>
            <a:ext cx="7602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/>
              <a:t>Users</a:t>
            </a:r>
            <a:endParaRPr b="0" i="0" sz="24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p16"/>
          <p:cNvSpPr txBox="1"/>
          <p:nvPr>
            <p:ph idx="4294967295" type="ctrTitle"/>
          </p:nvPr>
        </p:nvSpPr>
        <p:spPr>
          <a:xfrm>
            <a:off x="855300" y="1695447"/>
            <a:ext cx="76029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3300">
                <a:solidFill>
                  <a:schemeClr val="accent3"/>
                </a:solidFill>
              </a:rPr>
              <a:t>Forecasting &amp; Advisory</a:t>
            </a:r>
            <a:endParaRPr b="1" i="0" sz="33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6"/>
          <p:cNvSpPr txBox="1"/>
          <p:nvPr>
            <p:ph idx="4294967295" type="subTitle"/>
          </p:nvPr>
        </p:nvSpPr>
        <p:spPr>
          <a:xfrm>
            <a:off x="855300" y="2534955"/>
            <a:ext cx="7602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/>
              <a:t>Services</a:t>
            </a:r>
            <a:endParaRPr b="0" i="0" sz="24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00" y="973425"/>
            <a:ext cx="3582575" cy="90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27" name="Google Shape;127;p1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6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6b3f8266_0_2"/>
          <p:cNvSpPr txBox="1"/>
          <p:nvPr>
            <p:ph type="title"/>
          </p:nvPr>
        </p:nvSpPr>
        <p:spPr>
          <a:xfrm>
            <a:off x="641350" y="439400"/>
            <a:ext cx="384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35" name="Google Shape;135;gf86b3f8266_0_2"/>
          <p:cNvSpPr txBox="1"/>
          <p:nvPr>
            <p:ph idx="1" type="body"/>
          </p:nvPr>
        </p:nvSpPr>
        <p:spPr>
          <a:xfrm>
            <a:off x="1194575" y="3573938"/>
            <a:ext cx="2003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Indicators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f86b3f8266_0_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gf86b3f8266_0_2"/>
          <p:cNvSpPr txBox="1"/>
          <p:nvPr/>
        </p:nvSpPr>
        <p:spPr>
          <a:xfrm>
            <a:off x="979825" y="1580038"/>
            <a:ext cx="645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ECONOMIC GROWTH FORECASTS ACCURACY</a:t>
            </a:r>
            <a:endParaRPr b="1"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gf86b3f8266_0_2"/>
          <p:cNvCxnSpPr>
            <a:stCxn id="135" idx="0"/>
            <a:endCxn id="137" idx="2"/>
          </p:cNvCxnSpPr>
          <p:nvPr/>
        </p:nvCxnSpPr>
        <p:spPr>
          <a:xfrm flipH="1" rot="10800000">
            <a:off x="2196125" y="2595938"/>
            <a:ext cx="20097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gf86b3f8266_0_2"/>
          <p:cNvSpPr txBox="1"/>
          <p:nvPr>
            <p:ph idx="1" type="body"/>
          </p:nvPr>
        </p:nvSpPr>
        <p:spPr>
          <a:xfrm>
            <a:off x="5321463" y="3573938"/>
            <a:ext cx="2003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gf86b3f8266_0_2"/>
          <p:cNvCxnSpPr>
            <a:stCxn id="139" idx="0"/>
            <a:endCxn id="137" idx="2"/>
          </p:cNvCxnSpPr>
          <p:nvPr/>
        </p:nvCxnSpPr>
        <p:spPr>
          <a:xfrm rot="10800000">
            <a:off x="4205613" y="2595938"/>
            <a:ext cx="21174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gf86b3f8266_0_2"/>
          <p:cNvSpPr/>
          <p:nvPr/>
        </p:nvSpPr>
        <p:spPr>
          <a:xfrm>
            <a:off x="1194575" y="1600888"/>
            <a:ext cx="496500" cy="901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" name="Google Shape;142;gf86b3f8266_0_2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43" name="Google Shape;143;gf86b3f8266_0_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f86b3f8266_0_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f86b3f8266_0_2"/>
          <p:cNvSpPr txBox="1"/>
          <p:nvPr/>
        </p:nvSpPr>
        <p:spPr>
          <a:xfrm>
            <a:off x="6769450" y="1626238"/>
            <a:ext cx="200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% Changes in GDP</a:t>
            </a:r>
            <a:endParaRPr sz="1100"/>
          </a:p>
        </p:txBody>
      </p:sp>
      <p:sp>
        <p:nvSpPr>
          <p:cNvPr id="146" name="Google Shape;146;gf86b3f8266_0_2"/>
          <p:cNvSpPr txBox="1"/>
          <p:nvPr/>
        </p:nvSpPr>
        <p:spPr>
          <a:xfrm>
            <a:off x="6422300" y="1626238"/>
            <a:ext cx="71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4800"/>
          </a:p>
        </p:txBody>
      </p:sp>
      <p:sp>
        <p:nvSpPr>
          <p:cNvPr id="147" name="Google Shape;147;gf86b3f8266_0_2"/>
          <p:cNvSpPr txBox="1"/>
          <p:nvPr/>
        </p:nvSpPr>
        <p:spPr>
          <a:xfrm>
            <a:off x="8425500" y="1589788"/>
            <a:ext cx="71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4800"/>
          </a:p>
        </p:txBody>
      </p:sp>
      <p:sp>
        <p:nvSpPr>
          <p:cNvPr id="148" name="Google Shape;148;gf86b3f8266_0_2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6b3f8266_0_15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Significance of </a:t>
            </a:r>
            <a:r>
              <a:rPr lang="en"/>
              <a:t>Business Problem</a:t>
            </a:r>
            <a:endParaRPr/>
          </a:p>
        </p:txBody>
      </p:sp>
      <p:sp>
        <p:nvSpPr>
          <p:cNvPr id="154" name="Google Shape;154;gf86b3f8266_0_15"/>
          <p:cNvSpPr txBox="1"/>
          <p:nvPr>
            <p:ph idx="1" type="body"/>
          </p:nvPr>
        </p:nvSpPr>
        <p:spPr>
          <a:xfrm>
            <a:off x="790350" y="3446725"/>
            <a:ext cx="21786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Inaccurate Predictions</a:t>
            </a:r>
            <a:endParaRPr b="1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f86b3f8266_0_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gf86b3f8266_0_15"/>
          <p:cNvSpPr txBox="1"/>
          <p:nvPr/>
        </p:nvSpPr>
        <p:spPr>
          <a:xfrm>
            <a:off x="5025450" y="2093100"/>
            <a:ext cx="332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EIU’s Credibility</a:t>
            </a:r>
            <a:endParaRPr b="1"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f86b3f8266_0_15"/>
          <p:cNvSpPr/>
          <p:nvPr/>
        </p:nvSpPr>
        <p:spPr>
          <a:xfrm flipH="1" rot="10800000">
            <a:off x="4528950" y="2055452"/>
            <a:ext cx="496500" cy="67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8" name="Google Shape;158;gf86b3f8266_0_15"/>
          <p:cNvCxnSpPr>
            <a:stCxn id="159" idx="3"/>
          </p:cNvCxnSpPr>
          <p:nvPr/>
        </p:nvCxnSpPr>
        <p:spPr>
          <a:xfrm flipH="1" rot="10800000">
            <a:off x="3100713" y="2392050"/>
            <a:ext cx="11349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0" name="Google Shape;160;gf86b3f8266_0_15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61" name="Google Shape;161;gf86b3f8266_0_1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f86b3f8266_0_1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gf86b3f8266_0_15"/>
          <p:cNvGrpSpPr/>
          <p:nvPr/>
        </p:nvGrpSpPr>
        <p:grpSpPr>
          <a:xfrm>
            <a:off x="790040" y="1558683"/>
            <a:ext cx="2178582" cy="1654863"/>
            <a:chOff x="4610450" y="3703750"/>
            <a:chExt cx="453050" cy="332175"/>
          </a:xfrm>
        </p:grpSpPr>
        <p:sp>
          <p:nvSpPr>
            <p:cNvPr id="164" name="Google Shape;164;gf86b3f8266_0_1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f86b3f8266_0_1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f86b3f8266_0_15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6b3f8266_0_31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Justification</a:t>
            </a:r>
            <a:r>
              <a:rPr lang="en"/>
              <a:t> of Business Problem</a:t>
            </a:r>
            <a:endParaRPr/>
          </a:p>
        </p:txBody>
      </p:sp>
      <p:sp>
        <p:nvSpPr>
          <p:cNvPr id="172" name="Google Shape;172;gf86b3f8266_0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gf86b3f826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3" y="1414663"/>
            <a:ext cx="6577650" cy="246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f86b3f8266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63528"/>
            <a:ext cx="6506075" cy="6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f86b3f8266_0_31"/>
          <p:cNvSpPr txBox="1"/>
          <p:nvPr/>
        </p:nvSpPr>
        <p:spPr>
          <a:xfrm>
            <a:off x="54667" y="1028675"/>
            <a:ext cx="311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Forecast GDP Growth</a:t>
            </a:r>
            <a:endParaRPr b="1" sz="900"/>
          </a:p>
        </p:txBody>
      </p:sp>
      <p:sp>
        <p:nvSpPr>
          <p:cNvPr id="176" name="Google Shape;176;gf86b3f8266_0_31"/>
          <p:cNvSpPr txBox="1"/>
          <p:nvPr/>
        </p:nvSpPr>
        <p:spPr>
          <a:xfrm>
            <a:off x="54674" y="3882850"/>
            <a:ext cx="271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Actual GDP Growth</a:t>
            </a:r>
            <a:endParaRPr b="1" sz="900"/>
          </a:p>
        </p:txBody>
      </p:sp>
      <p:sp>
        <p:nvSpPr>
          <p:cNvPr id="177" name="Google Shape;177;gf86b3f8266_0_31"/>
          <p:cNvSpPr txBox="1"/>
          <p:nvPr/>
        </p:nvSpPr>
        <p:spPr>
          <a:xfrm>
            <a:off x="6853875" y="2182400"/>
            <a:ext cx="2175300" cy="849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HUGE</a:t>
            </a:r>
            <a:r>
              <a:rPr b="1" lang="en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Discrepancy</a:t>
            </a:r>
            <a:endParaRPr b="1" sz="2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gf86b3f8266_0_31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79" name="Google Shape;179;gf86b3f8266_0_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f86b3f8266_0_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f86b3f8266_0_31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6b3f8266_0_52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EIU Indicators </a:t>
            </a:r>
            <a:endParaRPr/>
          </a:p>
        </p:txBody>
      </p:sp>
      <p:sp>
        <p:nvSpPr>
          <p:cNvPr id="187" name="Google Shape;187;gf86b3f8266_0_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gf86b3f8266_0_52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189" name="Google Shape;189;gf86b3f8266_0_5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f86b3f8266_0_5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gf86b3f8266_0_52"/>
          <p:cNvGrpSpPr/>
          <p:nvPr/>
        </p:nvGrpSpPr>
        <p:grpSpPr>
          <a:xfrm>
            <a:off x="4401229" y="3162604"/>
            <a:ext cx="548686" cy="714537"/>
            <a:chOff x="3984000" y="1594200"/>
            <a:chExt cx="357800" cy="506800"/>
          </a:xfrm>
        </p:grpSpPr>
        <p:sp>
          <p:nvSpPr>
            <p:cNvPr id="192" name="Google Shape;192;gf86b3f8266_0_52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f86b3f8266_0_52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f86b3f8266_0_52"/>
          <p:cNvSpPr/>
          <p:nvPr/>
        </p:nvSpPr>
        <p:spPr>
          <a:xfrm>
            <a:off x="7192513" y="3165862"/>
            <a:ext cx="673563" cy="70800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f86b3f8266_0_52"/>
          <p:cNvSpPr/>
          <p:nvPr/>
        </p:nvSpPr>
        <p:spPr>
          <a:xfrm>
            <a:off x="1435724" y="3165863"/>
            <a:ext cx="818089" cy="70801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f86b3f8266_0_52"/>
          <p:cNvSpPr/>
          <p:nvPr/>
        </p:nvSpPr>
        <p:spPr>
          <a:xfrm>
            <a:off x="5564446" y="1280657"/>
            <a:ext cx="673553" cy="7079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f86b3f8266_0_52"/>
          <p:cNvGrpSpPr/>
          <p:nvPr/>
        </p:nvGrpSpPr>
        <p:grpSpPr>
          <a:xfrm>
            <a:off x="2462962" y="1232115"/>
            <a:ext cx="909011" cy="714549"/>
            <a:chOff x="4562200" y="4968250"/>
            <a:chExt cx="549550" cy="499475"/>
          </a:xfrm>
        </p:grpSpPr>
        <p:sp>
          <p:nvSpPr>
            <p:cNvPr id="198" name="Google Shape;198;gf86b3f8266_0_5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86b3f8266_0_5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f86b3f8266_0_5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86b3f8266_0_5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86b3f8266_0_5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f86b3f8266_0_52"/>
          <p:cNvSpPr txBox="1"/>
          <p:nvPr/>
        </p:nvSpPr>
        <p:spPr>
          <a:xfrm>
            <a:off x="1570913" y="2002425"/>
            <a:ext cx="269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Industrial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Production &amp; Exports</a:t>
            </a:r>
            <a:endParaRPr b="1"/>
          </a:p>
        </p:txBody>
      </p:sp>
      <p:sp>
        <p:nvSpPr>
          <p:cNvPr id="204" name="Google Shape;204;gf86b3f8266_0_52"/>
          <p:cNvSpPr txBox="1"/>
          <p:nvPr/>
        </p:nvSpPr>
        <p:spPr>
          <a:xfrm>
            <a:off x="6029288" y="3877138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Consumer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Confidence</a:t>
            </a:r>
            <a:endParaRPr b="1"/>
          </a:p>
        </p:txBody>
      </p:sp>
      <p:sp>
        <p:nvSpPr>
          <p:cNvPr id="205" name="Google Shape;205;gf86b3f8266_0_52"/>
          <p:cNvSpPr txBox="1"/>
          <p:nvPr/>
        </p:nvSpPr>
        <p:spPr>
          <a:xfrm>
            <a:off x="1355925" y="3877150"/>
            <a:ext cx="97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Wages</a:t>
            </a:r>
            <a:endParaRPr b="1"/>
          </a:p>
        </p:txBody>
      </p:sp>
      <p:sp>
        <p:nvSpPr>
          <p:cNvPr id="206" name="Google Shape;206;gf86b3f8266_0_52"/>
          <p:cNvSpPr txBox="1"/>
          <p:nvPr/>
        </p:nvSpPr>
        <p:spPr>
          <a:xfrm>
            <a:off x="3029300" y="38771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Government Macroeconomic Policy</a:t>
            </a:r>
            <a:endParaRPr b="1"/>
          </a:p>
        </p:txBody>
      </p:sp>
      <p:sp>
        <p:nvSpPr>
          <p:cNvPr id="207" name="Google Shape;207;gf86b3f8266_0_52"/>
          <p:cNvSpPr txBox="1"/>
          <p:nvPr/>
        </p:nvSpPr>
        <p:spPr>
          <a:xfrm>
            <a:off x="4401225" y="20024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Economic Conditions in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Neighbouring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 Countries</a:t>
            </a:r>
            <a:endParaRPr b="1"/>
          </a:p>
        </p:txBody>
      </p:sp>
      <p:sp>
        <p:nvSpPr>
          <p:cNvPr id="208" name="Google Shape;208;gf86b3f8266_0_52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d8f01bad8_0_114"/>
          <p:cNvSpPr txBox="1"/>
          <p:nvPr>
            <p:ph type="title"/>
          </p:nvPr>
        </p:nvSpPr>
        <p:spPr>
          <a:xfrm>
            <a:off x="641350" y="439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EIU Indicators Vs. Education Metric</a:t>
            </a:r>
            <a:endParaRPr/>
          </a:p>
        </p:txBody>
      </p:sp>
      <p:sp>
        <p:nvSpPr>
          <p:cNvPr id="214" name="Google Shape;214;gfd8f01bad8_0_1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gfd8f01bad8_0_114"/>
          <p:cNvSpPr txBox="1"/>
          <p:nvPr/>
        </p:nvSpPr>
        <p:spPr>
          <a:xfrm>
            <a:off x="641354" y="1090650"/>
            <a:ext cx="48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DIVERSITY</a:t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216" name="Google Shape;216;gfd8f01bad8_0_114"/>
          <p:cNvGraphicFramePr/>
          <p:nvPr/>
        </p:nvGraphicFramePr>
        <p:xfrm>
          <a:off x="1133388" y="181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{7D292527-E391-4F67-A8DA-4CCCEE5BCD87}</a:tableStyleId>
              </a:tblPr>
              <a:tblGrid>
                <a:gridCol w="4012450"/>
                <a:gridCol w="286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EIU Indicators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Education as Indicator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Cyclical 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Change with varying economic outlooks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Influenced by policymakers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Systemic 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238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ontserrat"/>
                        <a:buChar char="●"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permanent in policy stance 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7" name="Google Shape;217;gfd8f01bad8_0_114"/>
          <p:cNvSpPr txBox="1"/>
          <p:nvPr/>
        </p:nvSpPr>
        <p:spPr>
          <a:xfrm>
            <a:off x="641350" y="3529650"/>
            <a:ext cx="497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b="1" lang="en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CAUSALITY</a:t>
            </a:r>
            <a:endParaRPr b="1" sz="2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Causal relationship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between education and a country’s economic development</a:t>
            </a:r>
            <a:endParaRPr b="1" sz="2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8" name="Google Shape;218;gfd8f01bad8_0_114"/>
          <p:cNvGrpSpPr/>
          <p:nvPr/>
        </p:nvGrpSpPr>
        <p:grpSpPr>
          <a:xfrm rot="10799920">
            <a:off x="7758362" y="-221049"/>
            <a:ext cx="2205478" cy="1453160"/>
            <a:chOff x="5255200" y="3006475"/>
            <a:chExt cx="511700" cy="378575"/>
          </a:xfrm>
        </p:grpSpPr>
        <p:sp>
          <p:nvSpPr>
            <p:cNvPr id="219" name="Google Shape;219;gfd8f01bad8_0_1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fd8f01bad8_0_1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fd8f01bad8_0_114"/>
          <p:cNvSpPr txBox="1"/>
          <p:nvPr/>
        </p:nvSpPr>
        <p:spPr>
          <a:xfrm>
            <a:off x="8123575" y="4746550"/>
            <a:ext cx="9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Angel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