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4" r:id="rId9"/>
    <p:sldId id="282" r:id="rId10"/>
    <p:sldId id="285" r:id="rId11"/>
    <p:sldId id="294" r:id="rId12"/>
    <p:sldId id="295" r:id="rId13"/>
    <p:sldId id="296" r:id="rId14"/>
    <p:sldId id="289"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DFBF6"/>
    <a:srgbClr val="202C8F"/>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1" d="100"/>
          <a:sy n="81" d="100"/>
        </p:scale>
        <p:origin x="754"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dribble.com/" TargetMode="External"/><Relationship Id="rId2" Type="http://schemas.openxmlformats.org/officeDocument/2006/relationships/hyperlink" Target="https://www.behance.net/" TargetMode="External"/><Relationship Id="rId1" Type="http://schemas.openxmlformats.org/officeDocument/2006/relationships/slideLayout" Target="../slideLayouts/slideLayout14.xml"/><Relationship Id="rId6" Type="http://schemas.openxmlformats.org/officeDocument/2006/relationships/hyperlink" Target="https://www.uxdesigninstitute.com/" TargetMode="External"/><Relationship Id="rId5" Type="http://schemas.openxmlformats.org/officeDocument/2006/relationships/hyperlink" Target="https://business.instagram.com/" TargetMode="External"/><Relationship Id="rId4" Type="http://schemas.openxmlformats.org/officeDocument/2006/relationships/hyperlink" Target="https://carbonmad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bble.com/" TargetMode="External"/><Relationship Id="rId2" Type="http://schemas.openxmlformats.org/officeDocument/2006/relationships/hyperlink" Target="https://www.behance.net/" TargetMode="External"/><Relationship Id="rId1" Type="http://schemas.openxmlformats.org/officeDocument/2006/relationships/slideLayout" Target="../slideLayouts/slideLayout4.xml"/><Relationship Id="rId6" Type="http://schemas.openxmlformats.org/officeDocument/2006/relationships/hyperlink" Target="https://www.uxdesigninstitute.com/" TargetMode="External"/><Relationship Id="rId5" Type="http://schemas.openxmlformats.org/officeDocument/2006/relationships/hyperlink" Target="https://business.instagram.com/" TargetMode="External"/><Relationship Id="rId4" Type="http://schemas.openxmlformats.org/officeDocument/2006/relationships/hyperlink" Target="https://carbonmad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83859" y="2441448"/>
            <a:ext cx="6257365" cy="1225296"/>
          </a:xfrm>
        </p:spPr>
        <p:txBody>
          <a:bodyPr/>
          <a:lstStyle/>
          <a:p>
            <a:r>
              <a:rPr lang="en-US" dirty="0">
                <a:solidFill>
                  <a:schemeClr val="accent6">
                    <a:lumMod val="50000"/>
                  </a:schemeClr>
                </a:solidFill>
              </a:rPr>
              <a:t>REVIEW</a:t>
            </a:r>
            <a:br>
              <a:rPr lang="en-US" dirty="0">
                <a:solidFill>
                  <a:schemeClr val="accent6">
                    <a:lumMod val="50000"/>
                  </a:schemeClr>
                </a:solidFill>
              </a:rPr>
            </a:br>
            <a:r>
              <a:rPr lang="en-US" dirty="0">
                <a:solidFill>
                  <a:schemeClr val="accent6">
                    <a:lumMod val="50000"/>
                  </a:schemeClr>
                </a:solidFill>
              </a:rPr>
              <a:t>PROJECT WORK-1</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666744"/>
            <a:ext cx="3493008" cy="878908"/>
          </a:xfrm>
        </p:spPr>
        <p:txBody>
          <a:bodyPr/>
          <a:lstStyle/>
          <a:p>
            <a:r>
              <a:rPr lang="en-US" dirty="0">
                <a:solidFill>
                  <a:schemeClr val="accent6">
                    <a:lumMod val="50000"/>
                  </a:schemeClr>
                </a:solidFill>
                <a:highlight>
                  <a:srgbClr val="FDFBF6"/>
                </a:highlight>
              </a:rPr>
              <a:t>BE VII SEM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54BA63-93AE-1413-C860-7213485ADFB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E73D1A61-93EE-8A5C-B7BC-2595CFF50E91}"/>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5BE931E4-95A5-AA23-2F10-ACD234663333}"/>
              </a:ext>
            </a:extLst>
          </p:cNvPr>
          <p:cNvPicPr>
            <a:picLocks noChangeAspect="1"/>
          </p:cNvPicPr>
          <p:nvPr/>
        </p:nvPicPr>
        <p:blipFill>
          <a:blip r:embed="rId2"/>
          <a:stretch>
            <a:fillRect/>
          </a:stretch>
        </p:blipFill>
        <p:spPr>
          <a:xfrm>
            <a:off x="0" y="324671"/>
            <a:ext cx="12192000" cy="6208657"/>
          </a:xfrm>
          <a:prstGeom prst="rect">
            <a:avLst/>
          </a:prstGeom>
        </p:spPr>
      </p:pic>
    </p:spTree>
    <p:extLst>
      <p:ext uri="{BB962C8B-B14F-4D97-AF65-F5344CB8AC3E}">
        <p14:creationId xmlns:p14="http://schemas.microsoft.com/office/powerpoint/2010/main" val="75549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358386" y="2985266"/>
            <a:ext cx="1237129" cy="557784"/>
          </a:xfrm>
        </p:spPr>
        <p:txBody>
          <a:bodyPr/>
          <a:lstStyle/>
          <a:p>
            <a:pPr lvl="0"/>
            <a:r>
              <a:rPr lang="en-US" dirty="0"/>
              <a:t>Week:1-3</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1817853" y="2985266"/>
            <a:ext cx="1219421" cy="557784"/>
          </a:xfrm>
        </p:spPr>
        <p:txBody>
          <a:bodyPr/>
          <a:lstStyle/>
          <a:p>
            <a:pPr lvl="0"/>
            <a:r>
              <a:rPr lang="en-US" dirty="0"/>
              <a:t>Week:3-9</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3263886" y="2985266"/>
            <a:ext cx="1237129" cy="557784"/>
          </a:xfrm>
        </p:spPr>
        <p:txBody>
          <a:bodyPr/>
          <a:lstStyle/>
          <a:p>
            <a:pPr lvl="0"/>
            <a:r>
              <a:rPr lang="en-US" dirty="0"/>
              <a:t>Week:9-16</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4718080" y="2991362"/>
            <a:ext cx="1237129" cy="557784"/>
          </a:xfrm>
        </p:spPr>
        <p:txBody>
          <a:bodyPr/>
          <a:lstStyle/>
          <a:p>
            <a:pPr lvl="0"/>
            <a:r>
              <a:rPr lang="en-US" dirty="0"/>
              <a:t>Week:16-17</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6177547" y="2991362"/>
            <a:ext cx="1237128" cy="557784"/>
          </a:xfrm>
        </p:spPr>
        <p:txBody>
          <a:bodyPr/>
          <a:lstStyle/>
          <a:p>
            <a:pPr lvl="0"/>
            <a:r>
              <a:rPr lang="en-US" dirty="0"/>
              <a:t>Week:17-19</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936128" y="4067714"/>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2386741" y="4070574"/>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3837353" y="4070574"/>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5295822" y="4067713"/>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6755289" y="4073434"/>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410691" y="4538510"/>
            <a:ext cx="1132515" cy="1278546"/>
          </a:xfrm>
        </p:spPr>
        <p:txBody>
          <a:bodyPr/>
          <a:lstStyle/>
          <a:p>
            <a:pPr lvl="0"/>
            <a:r>
              <a:rPr lang="en-US" dirty="0"/>
              <a:t>Problem Definition </a:t>
            </a:r>
          </a:p>
          <a:p>
            <a:pPr lvl="0"/>
            <a:r>
              <a:rPr lang="en-US" dirty="0"/>
              <a:t>&amp; Abstract</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1763784" y="4538510"/>
            <a:ext cx="1327555" cy="795528"/>
          </a:xfrm>
        </p:spPr>
        <p:txBody>
          <a:bodyPr/>
          <a:lstStyle/>
          <a:p>
            <a:pPr lvl="0"/>
            <a:r>
              <a:rPr lang="en-US" dirty="0"/>
              <a:t>Literature Survey</a:t>
            </a:r>
          </a:p>
          <a:p>
            <a:pPr lvl="0"/>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3214396" y="4538510"/>
            <a:ext cx="1237129" cy="795528"/>
          </a:xfrm>
        </p:spPr>
        <p:txBody>
          <a:bodyPr/>
          <a:lstStyle/>
          <a:p>
            <a:pPr lvl="0"/>
            <a:r>
              <a:rPr lang="en-US" dirty="0"/>
              <a:t>System Analysis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4836573" y="4556260"/>
            <a:ext cx="1132515" cy="795528"/>
          </a:xfrm>
        </p:spPr>
        <p:txBody>
          <a:bodyPr/>
          <a:lstStyle/>
          <a:p>
            <a:pPr lvl="0"/>
            <a:r>
              <a:rPr lang="en-US" dirty="0"/>
              <a:t>REVIEW-I</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6229852" y="4556260"/>
            <a:ext cx="1132515" cy="795528"/>
          </a:xfrm>
        </p:spPr>
        <p:txBody>
          <a:bodyPr/>
          <a:lstStyle/>
          <a:p>
            <a:pPr lvl="0"/>
            <a:r>
              <a:rPr lang="en-US" dirty="0"/>
              <a:t>System Design</a:t>
            </a:r>
          </a:p>
        </p:txBody>
      </p:sp>
      <p:sp>
        <p:nvSpPr>
          <p:cNvPr id="2" name="Text Placeholder 59">
            <a:extLst>
              <a:ext uri="{FF2B5EF4-FFF2-40B4-BE49-F238E27FC236}">
                <a16:creationId xmlns:a16="http://schemas.microsoft.com/office/drawing/2014/main" id="{358104EF-57CC-9B95-7DA2-CD9276E6EBC7}"/>
              </a:ext>
            </a:extLst>
          </p:cNvPr>
          <p:cNvSpPr txBox="1">
            <a:spLocks/>
          </p:cNvSpPr>
          <p:nvPr/>
        </p:nvSpPr>
        <p:spPr>
          <a:xfrm>
            <a:off x="9105027" y="2985266"/>
            <a:ext cx="1237128"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Week:30-32</a:t>
            </a:r>
          </a:p>
        </p:txBody>
      </p:sp>
      <p:sp>
        <p:nvSpPr>
          <p:cNvPr id="3" name="Text Placeholder 59">
            <a:extLst>
              <a:ext uri="{FF2B5EF4-FFF2-40B4-BE49-F238E27FC236}">
                <a16:creationId xmlns:a16="http://schemas.microsoft.com/office/drawing/2014/main" id="{BBB2C56A-593D-F403-65AE-9EE6D5EE1170}"/>
              </a:ext>
            </a:extLst>
          </p:cNvPr>
          <p:cNvSpPr txBox="1">
            <a:spLocks/>
          </p:cNvSpPr>
          <p:nvPr/>
        </p:nvSpPr>
        <p:spPr>
          <a:xfrm>
            <a:off x="7641287" y="2991362"/>
            <a:ext cx="1237128" cy="557784"/>
          </a:xfrm>
          <a:prstGeom prst="rect">
            <a:avLst/>
          </a:prstGeom>
          <a:solidFill>
            <a:srgbClr val="F5CDCE"/>
          </a:solidFill>
          <a:ln>
            <a:solidFill>
              <a:srgbClr val="F5CDCE"/>
            </a:solid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Week:19-30</a:t>
            </a:r>
          </a:p>
        </p:txBody>
      </p:sp>
      <p:sp>
        <p:nvSpPr>
          <p:cNvPr id="8" name="Text Placeholder 59">
            <a:extLst>
              <a:ext uri="{FF2B5EF4-FFF2-40B4-BE49-F238E27FC236}">
                <a16:creationId xmlns:a16="http://schemas.microsoft.com/office/drawing/2014/main" id="{BC48563B-C8C3-D48B-921B-B5412D1CD0F8}"/>
              </a:ext>
            </a:extLst>
          </p:cNvPr>
          <p:cNvSpPr txBox="1">
            <a:spLocks/>
          </p:cNvSpPr>
          <p:nvPr/>
        </p:nvSpPr>
        <p:spPr>
          <a:xfrm>
            <a:off x="10646955" y="2991003"/>
            <a:ext cx="1237128" cy="557784"/>
          </a:xfrm>
          <a:prstGeom prst="rect">
            <a:avLst/>
          </a:prstGeom>
          <a:solidFill>
            <a:srgbClr val="F5CDCE"/>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Week:32</a:t>
            </a:r>
          </a:p>
        </p:txBody>
      </p:sp>
      <p:sp>
        <p:nvSpPr>
          <p:cNvPr id="9" name="Rectangle 8" descr="Timeline marker">
            <a:extLst>
              <a:ext uri="{FF2B5EF4-FFF2-40B4-BE49-F238E27FC236}">
                <a16:creationId xmlns:a16="http://schemas.microsoft.com/office/drawing/2014/main" id="{F72C5404-58D1-98D6-60D1-A72712C6BC34}"/>
              </a:ext>
            </a:extLst>
          </p:cNvPr>
          <p:cNvSpPr/>
          <p:nvPr/>
        </p:nvSpPr>
        <p:spPr>
          <a:xfrm rot="16200000">
            <a:off x="11224697" y="4073434"/>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Timeline marker">
            <a:extLst>
              <a:ext uri="{FF2B5EF4-FFF2-40B4-BE49-F238E27FC236}">
                <a16:creationId xmlns:a16="http://schemas.microsoft.com/office/drawing/2014/main" id="{539B35E6-766A-9340-31BA-08AFACFBD62C}"/>
              </a:ext>
            </a:extLst>
          </p:cNvPr>
          <p:cNvSpPr/>
          <p:nvPr/>
        </p:nvSpPr>
        <p:spPr>
          <a:xfrm rot="16200000">
            <a:off x="9688246" y="4073434"/>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Timeline marker">
            <a:extLst>
              <a:ext uri="{FF2B5EF4-FFF2-40B4-BE49-F238E27FC236}">
                <a16:creationId xmlns:a16="http://schemas.microsoft.com/office/drawing/2014/main" id="{2924BC9E-FD41-BE6B-EA99-A8EAD70B616A}"/>
              </a:ext>
            </a:extLst>
          </p:cNvPr>
          <p:cNvSpPr/>
          <p:nvPr/>
        </p:nvSpPr>
        <p:spPr>
          <a:xfrm rot="16200000">
            <a:off x="8287931" y="4073434"/>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7">
            <a:extLst>
              <a:ext uri="{FF2B5EF4-FFF2-40B4-BE49-F238E27FC236}">
                <a16:creationId xmlns:a16="http://schemas.microsoft.com/office/drawing/2014/main" id="{631697BA-2579-519E-2AD3-EF4525F4E5DD}"/>
              </a:ext>
            </a:extLst>
          </p:cNvPr>
          <p:cNvSpPr txBox="1">
            <a:spLocks/>
          </p:cNvSpPr>
          <p:nvPr/>
        </p:nvSpPr>
        <p:spPr>
          <a:xfrm>
            <a:off x="9157333" y="4529121"/>
            <a:ext cx="1339097" cy="795528"/>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Testing &amp; Documentation</a:t>
            </a:r>
          </a:p>
        </p:txBody>
      </p:sp>
      <p:sp>
        <p:nvSpPr>
          <p:cNvPr id="15" name="Text Placeholder 27">
            <a:extLst>
              <a:ext uri="{FF2B5EF4-FFF2-40B4-BE49-F238E27FC236}">
                <a16:creationId xmlns:a16="http://schemas.microsoft.com/office/drawing/2014/main" id="{2FF625E0-E997-7D65-ACF5-59EC87603B6D}"/>
              </a:ext>
            </a:extLst>
          </p:cNvPr>
          <p:cNvSpPr txBox="1">
            <a:spLocks/>
          </p:cNvSpPr>
          <p:nvPr/>
        </p:nvSpPr>
        <p:spPr>
          <a:xfrm>
            <a:off x="7659203" y="4529262"/>
            <a:ext cx="1339097" cy="795528"/>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Implementation</a:t>
            </a:r>
          </a:p>
        </p:txBody>
      </p:sp>
      <p:sp>
        <p:nvSpPr>
          <p:cNvPr id="16" name="Text Placeholder 26">
            <a:extLst>
              <a:ext uri="{FF2B5EF4-FFF2-40B4-BE49-F238E27FC236}">
                <a16:creationId xmlns:a16="http://schemas.microsoft.com/office/drawing/2014/main" id="{C49E5E0C-196C-CB28-A637-2A4F025DE31B}"/>
              </a:ext>
            </a:extLst>
          </p:cNvPr>
          <p:cNvSpPr txBox="1">
            <a:spLocks/>
          </p:cNvSpPr>
          <p:nvPr/>
        </p:nvSpPr>
        <p:spPr>
          <a:xfrm>
            <a:off x="10568632" y="4547333"/>
            <a:ext cx="1132515" cy="795528"/>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REVIEW-II</a:t>
            </a:r>
          </a:p>
        </p:txBody>
      </p:sp>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REFRENCES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IN" sz="1800" dirty="0">
                <a:hlinkClick r:id="rId2"/>
              </a:rPr>
              <a:t>https://www.behance.net</a:t>
            </a:r>
            <a:endParaRPr lang="en-IN" sz="1800" dirty="0"/>
          </a:p>
          <a:p>
            <a:r>
              <a:rPr lang="en-IN" sz="1800" dirty="0">
                <a:hlinkClick r:id="rId3"/>
              </a:rPr>
              <a:t>https://dribble.com</a:t>
            </a:r>
            <a:endParaRPr lang="en-IN" sz="1800" dirty="0"/>
          </a:p>
          <a:p>
            <a:r>
              <a:rPr lang="en-IN" sz="1800" dirty="0">
                <a:hlinkClick r:id="rId4"/>
              </a:rPr>
              <a:t>https://carbonmade.com</a:t>
            </a:r>
            <a:endParaRPr lang="en-IN" sz="1800" dirty="0"/>
          </a:p>
          <a:p>
            <a:pPr marL="0" algn="l" rtl="0" eaLnBrk="1" fontAlgn="t" latinLnBrk="0" hangingPunct="1">
              <a:spcBef>
                <a:spcPts val="0"/>
              </a:spcBef>
              <a:spcAft>
                <a:spcPts val="0"/>
              </a:spcAft>
            </a:pPr>
            <a:r>
              <a:rPr lang="en-IN" sz="1800" b="0" i="0" u="none" strike="noStrike" kern="1200" dirty="0">
                <a:solidFill>
                  <a:srgbClr val="000000"/>
                </a:solidFill>
                <a:effectLst/>
                <a:latin typeface="Sabon Next LT" panose="02000500000000000000" pitchFamily="2" charset="0"/>
                <a:hlinkClick r:id="rId5"/>
              </a:rPr>
              <a:t>https://business.Instagram.com</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Sabon Next LT" panose="02000500000000000000" pitchFamily="2" charset="0"/>
              </a:rPr>
              <a:t>https://linkedin.com</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Sabon Next LT" panose="02000500000000000000" pitchFamily="2" charset="0"/>
                <a:hlinkClick r:id="rId6"/>
              </a:rPr>
              <a:t>https://www.uxdesigninstitute.com</a:t>
            </a:r>
            <a:endParaRPr lang="en-IN" sz="1800" b="0" i="0" u="none" strike="noStrike" dirty="0">
              <a:effectLst/>
              <a:latin typeface="Arial" panose="020B0604020202020204" pitchFamily="34" charset="0"/>
            </a:endParaRPr>
          </a:p>
          <a:p>
            <a:endParaRPr lang="en-IN" dirty="0"/>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901952"/>
            <a:ext cx="5693664" cy="769530"/>
          </a:xfrm>
        </p:spPr>
        <p:txBody>
          <a:bodyPr/>
          <a:lstStyle/>
          <a:p>
            <a:r>
              <a:rPr lang="en-US" dirty="0">
                <a:latin typeface="Arial Black" panose="020B0604020202020204" pitchFamily="34" charset="0"/>
                <a:ea typeface="Arial Regular" pitchFamily="34" charset="-122"/>
                <a:cs typeface="Arial Black" panose="020B0604020202020204" pitchFamily="34" charset="0"/>
              </a:rPr>
              <a:t>FOLIONEST</a:t>
            </a:r>
            <a:br>
              <a:rPr lang="en-US" dirty="0">
                <a:latin typeface="Arial Black" panose="020B0604020202020204" pitchFamily="34" charset="0"/>
                <a:ea typeface="Arial Regular" pitchFamily="34" charset="-122"/>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59976" y="2770632"/>
            <a:ext cx="6933304" cy="3961862"/>
          </a:xfrm>
        </p:spPr>
        <p:txBody>
          <a:bodyPr/>
          <a:lstStyle/>
          <a:p>
            <a:r>
              <a:rPr lang="en-US" dirty="0"/>
              <a:t>MOHAMMED ABDUL ADNAN(1604-20-737-043)</a:t>
            </a:r>
          </a:p>
          <a:p>
            <a:r>
              <a:rPr lang="en-US" dirty="0"/>
              <a:t>MOHD ABDUL MUQTADIR(1604-20-737-050)</a:t>
            </a:r>
          </a:p>
          <a:p>
            <a:r>
              <a:rPr lang="en-US" dirty="0"/>
              <a:t>MOHAMMED AZAM(1604-20-737-056)</a:t>
            </a:r>
          </a:p>
          <a:p>
            <a:endParaRPr lang="en-US" dirty="0"/>
          </a:p>
          <a:p>
            <a:r>
              <a:rPr lang="en-US" dirty="0"/>
              <a:t>UNDER THE GUIDANCE:DR. GOURI R. PATIL</a:t>
            </a:r>
          </a:p>
          <a:p>
            <a:r>
              <a:rPr lang="en-US" dirty="0"/>
              <a:t>DESIGNATION:ASSOCIATED PROFESSOR</a:t>
            </a:r>
          </a:p>
          <a:p>
            <a:r>
              <a:rPr lang="en-US" dirty="0"/>
              <a:t>MJCET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86645" y="7315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86645" y="890494"/>
            <a:ext cx="6766560" cy="2700528"/>
          </a:xfrm>
        </p:spPr>
        <p:txBody>
          <a:bodyPr/>
          <a:lstStyle/>
          <a:p>
            <a:r>
              <a:rPr lang="en-US" dirty="0"/>
              <a:t>FOLIONEST is a groundbreaking online platform designed to democratize</a:t>
            </a:r>
          </a:p>
          <a:p>
            <a:r>
              <a:rPr lang="en-US" dirty="0"/>
              <a:t>portfolio creation and foster meaningful connections between talented</a:t>
            </a:r>
          </a:p>
          <a:p>
            <a:r>
              <a:rPr lang="en-US" dirty="0"/>
              <a:t>individuals and companies. Users, spanning diverse fields from technology and</a:t>
            </a:r>
          </a:p>
          <a:p>
            <a:r>
              <a:rPr lang="en-US" dirty="0"/>
              <a:t>design to culinary arts and interior design, can effortlessly build and showcase</a:t>
            </a:r>
          </a:p>
          <a:p>
            <a:r>
              <a:rPr lang="en-US" dirty="0"/>
              <a:t>their portfolios within a user-friendly environment. Through personalized</a:t>
            </a:r>
          </a:p>
          <a:p>
            <a:r>
              <a:rPr lang="en-US" dirty="0"/>
              <a:t>templates and intuitive design tools, FOLIONEST transforms the portfolio</a:t>
            </a:r>
          </a:p>
          <a:p>
            <a:r>
              <a:rPr lang="en-US" dirty="0"/>
              <a:t>creation process into a seamless and engaging experience.</a:t>
            </a:r>
          </a:p>
          <a:p>
            <a:r>
              <a:rPr lang="en-US" dirty="0"/>
              <a:t>Tech enthusiasts can leverage FOLIONEST to craft portfolios that resonate with</a:t>
            </a:r>
          </a:p>
          <a:p>
            <a:r>
              <a:rPr lang="en-US" dirty="0"/>
              <a:t>industry standards, utilizing cutting-edge technologies such as React for the</a:t>
            </a:r>
          </a:p>
          <a:p>
            <a:r>
              <a:rPr lang="en-US" dirty="0"/>
              <a:t>frontend, Node.js for the backend, and MongoDB for secure data storage.</a:t>
            </a:r>
          </a:p>
          <a:p>
            <a:r>
              <a:rPr lang="en-US" dirty="0"/>
              <a:t>Simultaneously, professionals from various fields, including chefs, graphic</a:t>
            </a:r>
          </a:p>
          <a:p>
            <a:r>
              <a:rPr lang="en-US" dirty="0"/>
              <a:t>designers, artists, and interior designers, gain access to a dedicated portfolio</a:t>
            </a:r>
          </a:p>
          <a:p>
            <a:r>
              <a:rPr lang="en-US" dirty="0"/>
              <a:t>builder powered by advanced AI algorithms.</a:t>
            </a:r>
          </a:p>
          <a:p>
            <a:r>
              <a:rPr lang="en-US" dirty="0"/>
              <a:t>Built on a foundation of robust technologies, FOLIONEST ensures a secure and</a:t>
            </a:r>
          </a:p>
          <a:p>
            <a:r>
              <a:rPr lang="en-US" dirty="0"/>
              <a:t>dynamic user experience. What sets FOLIONEST apart is its inclusive approach.</a:t>
            </a:r>
          </a:p>
          <a:p>
            <a:r>
              <a:rPr lang="en-US" dirty="0"/>
              <a:t>The platform acts as a showcase of portfolio websites, bringing together a</a:t>
            </a:r>
          </a:p>
          <a:p>
            <a:r>
              <a:rPr lang="en-US" dirty="0"/>
              <a:t>diverse array of talent under one digital roof.</a:t>
            </a:r>
          </a:p>
          <a:p>
            <a:r>
              <a:rPr lang="en-US" dirty="0"/>
              <a:t>Companies, whether in the tech sector or other industries, can feature their own</a:t>
            </a:r>
          </a:p>
          <a:p>
            <a:r>
              <a:rPr lang="en-US" dirty="0"/>
              <a:t>portfolios, creating a hub for talent acquisition. With FOLIONEST, users can</a:t>
            </a:r>
          </a:p>
          <a:p>
            <a:r>
              <a:rPr lang="en-US" dirty="0"/>
              <a:t>seamlessly apply for opportunities posted by companies, bridging the gap</a:t>
            </a:r>
          </a:p>
          <a:p>
            <a:r>
              <a:rPr lang="en-US" dirty="0"/>
              <a:t>between skillful individuals and organizations seeking talent.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18565" y="0"/>
            <a:ext cx="6400800" cy="768096"/>
          </a:xfrm>
        </p:spPr>
        <p:txBody>
          <a:bodyPr/>
          <a:lstStyle/>
          <a:p>
            <a:r>
              <a:rPr lang="en-US" sz="3200" dirty="0">
                <a:latin typeface="Arial Black" panose="020B0604020202020204" pitchFamily="34" charset="0"/>
                <a:cs typeface="Arial Black" panose="020B0604020202020204" pitchFamily="34" charset="0"/>
              </a:rPr>
              <a:t>LITERATURE SURVEY</a:t>
            </a:r>
            <a:endParaRPr lang="en-US" sz="3200" b="1" dirty="0">
              <a:solidFill>
                <a:schemeClr val="accent6"/>
              </a:solidFill>
              <a:latin typeface="Arial Black" panose="020B0604020202020204" pitchFamily="34" charset="0"/>
              <a:cs typeface="Arial Black" panose="020B0604020202020204" pitchFamily="34" charset="0"/>
            </a:endParaRPr>
          </a:p>
        </p:txBody>
      </p:sp>
      <p:graphicFrame>
        <p:nvGraphicFramePr>
          <p:cNvPr id="7" name="Table 6">
            <a:extLst>
              <a:ext uri="{FF2B5EF4-FFF2-40B4-BE49-F238E27FC236}">
                <a16:creationId xmlns:a16="http://schemas.microsoft.com/office/drawing/2014/main" id="{3CEF25A6-DE2B-C304-23E5-42DA93B080D0}"/>
              </a:ext>
            </a:extLst>
          </p:cNvPr>
          <p:cNvGraphicFramePr>
            <a:graphicFrameLocks noGrp="1"/>
          </p:cNvGraphicFramePr>
          <p:nvPr>
            <p:extLst>
              <p:ext uri="{D42A27DB-BD31-4B8C-83A1-F6EECF244321}">
                <p14:modId xmlns:p14="http://schemas.microsoft.com/office/powerpoint/2010/main" val="3573381261"/>
              </p:ext>
            </p:extLst>
          </p:nvPr>
        </p:nvGraphicFramePr>
        <p:xfrm>
          <a:off x="972670" y="914400"/>
          <a:ext cx="10663518" cy="5943600"/>
        </p:xfrm>
        <a:graphic>
          <a:graphicData uri="http://schemas.openxmlformats.org/drawingml/2006/table">
            <a:tbl>
              <a:tblPr bandRow="1">
                <a:tableStyleId>{5C22544A-7EE6-4342-B048-85BDC9FD1C3A}</a:tableStyleId>
              </a:tblPr>
              <a:tblGrid>
                <a:gridCol w="442259">
                  <a:extLst>
                    <a:ext uri="{9D8B030D-6E8A-4147-A177-3AD203B41FA5}">
                      <a16:colId xmlns:a16="http://schemas.microsoft.com/office/drawing/2014/main" val="2846893513"/>
                    </a:ext>
                  </a:extLst>
                </a:gridCol>
                <a:gridCol w="1855694">
                  <a:extLst>
                    <a:ext uri="{9D8B030D-6E8A-4147-A177-3AD203B41FA5}">
                      <a16:colId xmlns:a16="http://schemas.microsoft.com/office/drawing/2014/main" val="3406197107"/>
                    </a:ext>
                  </a:extLst>
                </a:gridCol>
                <a:gridCol w="4967942">
                  <a:extLst>
                    <a:ext uri="{9D8B030D-6E8A-4147-A177-3AD203B41FA5}">
                      <a16:colId xmlns:a16="http://schemas.microsoft.com/office/drawing/2014/main" val="2477896374"/>
                    </a:ext>
                  </a:extLst>
                </a:gridCol>
                <a:gridCol w="3397623">
                  <a:extLst>
                    <a:ext uri="{9D8B030D-6E8A-4147-A177-3AD203B41FA5}">
                      <a16:colId xmlns:a16="http://schemas.microsoft.com/office/drawing/2014/main" val="2974832653"/>
                    </a:ext>
                  </a:extLst>
                </a:gridCol>
              </a:tblGrid>
              <a:tr h="1361040">
                <a:tc>
                  <a:txBody>
                    <a:bodyPr/>
                    <a:lstStyle/>
                    <a:p>
                      <a:r>
                        <a:rPr lang="en-IN" dirty="0"/>
                        <a:t>1.</a:t>
                      </a:r>
                    </a:p>
                  </a:txBody>
                  <a:tcPr/>
                </a:tc>
                <a:tc>
                  <a:txBody>
                    <a:bodyPr/>
                    <a:lstStyle/>
                    <a:p>
                      <a:r>
                        <a:rPr lang="en-IN" dirty="0"/>
                        <a:t>Portfolio Building Platforms</a:t>
                      </a:r>
                    </a:p>
                  </a:txBody>
                  <a:tcPr/>
                </a:tc>
                <a:tc>
                  <a:txBody>
                    <a:bodyPr/>
                    <a:lstStyle/>
                    <a:p>
                      <a:r>
                        <a:rPr lang="en-US" dirty="0"/>
                        <a:t>Explore existing portfolio building </a:t>
                      </a:r>
                      <a:r>
                        <a:rPr lang="en-US" dirty="0" err="1"/>
                        <a:t>platforms.Understand</a:t>
                      </a:r>
                      <a:r>
                        <a:rPr lang="en-US" dirty="0"/>
                        <a:t> common features, user interfaces, and the targeted user base.</a:t>
                      </a:r>
                      <a:endParaRPr lang="en-IN" dirty="0"/>
                    </a:p>
                  </a:txBody>
                  <a:tcPr/>
                </a:tc>
                <a:tc>
                  <a:txBody>
                    <a:bodyPr/>
                    <a:lstStyle/>
                    <a:p>
                      <a:r>
                        <a:rPr lang="en-IN" dirty="0">
                          <a:hlinkClick r:id="rId2"/>
                        </a:rPr>
                        <a:t>https://www.behance.net</a:t>
                      </a:r>
                      <a:endParaRPr lang="en-IN" dirty="0"/>
                    </a:p>
                    <a:p>
                      <a:r>
                        <a:rPr lang="en-IN" dirty="0">
                          <a:hlinkClick r:id="rId3"/>
                        </a:rPr>
                        <a:t>https://dribble.com</a:t>
                      </a:r>
                      <a:endParaRPr lang="en-IN" dirty="0"/>
                    </a:p>
                    <a:p>
                      <a:r>
                        <a:rPr lang="en-IN" dirty="0">
                          <a:hlinkClick r:id="rId4"/>
                        </a:rPr>
                        <a:t>https://carbonmade.com</a:t>
                      </a:r>
                      <a:endParaRPr lang="en-IN" dirty="0"/>
                    </a:p>
                    <a:p>
                      <a:endParaRPr lang="en-IN" dirty="0"/>
                    </a:p>
                    <a:p>
                      <a:endParaRPr lang="en-IN" dirty="0"/>
                    </a:p>
                  </a:txBody>
                  <a:tcPr/>
                </a:tc>
                <a:extLst>
                  <a:ext uri="{0D108BD9-81ED-4DB2-BD59-A6C34878D82A}">
                    <a16:rowId xmlns:a16="http://schemas.microsoft.com/office/drawing/2014/main" val="2772383771"/>
                  </a:ext>
                </a:extLst>
              </a:tr>
              <a:tr h="910316">
                <a:tc>
                  <a:txBody>
                    <a:bodyPr/>
                    <a:lstStyle/>
                    <a:p>
                      <a:r>
                        <a:rPr lang="en-IN" dirty="0"/>
                        <a:t>2.</a:t>
                      </a:r>
                    </a:p>
                  </a:txBody>
                  <a:tcPr/>
                </a:tc>
                <a:tc>
                  <a:txBody>
                    <a:bodyPr/>
                    <a:lstStyle/>
                    <a:p>
                      <a:r>
                        <a:rPr lang="en-IN" dirty="0"/>
                        <a:t>AI in Portfolio Building</a:t>
                      </a:r>
                    </a:p>
                  </a:txBody>
                  <a:tcPr/>
                </a:tc>
                <a:tc>
                  <a:txBody>
                    <a:bodyPr/>
                    <a:lstStyle/>
                    <a:p>
                      <a:r>
                        <a:rPr lang="en-US" dirty="0"/>
                        <a:t>Review literature on the integration of AI in portfolio </a:t>
                      </a:r>
                      <a:r>
                        <a:rPr lang="en-US" dirty="0" err="1"/>
                        <a:t>creation.Explore</a:t>
                      </a:r>
                      <a:r>
                        <a:rPr lang="en-US" dirty="0"/>
                        <a:t> research papers or articles on AI-driven content generation and recommendation systems.</a:t>
                      </a:r>
                      <a:endParaRPr lang="en-IN" dirty="0"/>
                    </a:p>
                  </a:txBody>
                  <a:tcPr/>
                </a:tc>
                <a:tc>
                  <a:txBody>
                    <a:bodyPr/>
                    <a:lstStyle/>
                    <a:p>
                      <a:endParaRPr lang="en-IN" dirty="0"/>
                    </a:p>
                  </a:txBody>
                  <a:tcPr/>
                </a:tc>
                <a:extLst>
                  <a:ext uri="{0D108BD9-81ED-4DB2-BD59-A6C34878D82A}">
                    <a16:rowId xmlns:a16="http://schemas.microsoft.com/office/drawing/2014/main" val="266941737"/>
                  </a:ext>
                </a:extLst>
              </a:tr>
              <a:tr h="910316">
                <a:tc>
                  <a:txBody>
                    <a:bodyPr/>
                    <a:lstStyle/>
                    <a:p>
                      <a:r>
                        <a:rPr lang="en-IN" dirty="0"/>
                        <a:t>3.</a:t>
                      </a:r>
                    </a:p>
                  </a:txBody>
                  <a:tcPr/>
                </a:tc>
                <a:tc>
                  <a:txBody>
                    <a:bodyPr/>
                    <a:lstStyle/>
                    <a:p>
                      <a:r>
                        <a:rPr lang="en-IN" dirty="0"/>
                        <a:t>Social Networking Platforms</a:t>
                      </a:r>
                    </a:p>
                  </a:txBody>
                  <a:tcPr/>
                </a:tc>
                <a:tc>
                  <a:txBody>
                    <a:bodyPr/>
                    <a:lstStyle/>
                    <a:p>
                      <a:r>
                        <a:rPr lang="en-US" dirty="0"/>
                        <a:t>Analyze the strengths and weaknesses of social networking platforms like LinkedIn and </a:t>
                      </a:r>
                      <a:r>
                        <a:rPr lang="en-US" dirty="0" err="1"/>
                        <a:t>Instagram.Understand</a:t>
                      </a:r>
                      <a:r>
                        <a:rPr lang="en-US" dirty="0"/>
                        <a:t> the user engagement strategies employed by these platforms.</a:t>
                      </a:r>
                      <a:endParaRPr lang="en-IN" dirty="0"/>
                    </a:p>
                  </a:txBody>
                  <a:tcPr/>
                </a:tc>
                <a:tc>
                  <a:txBody>
                    <a:bodyPr/>
                    <a:lstStyle/>
                    <a:p>
                      <a:r>
                        <a:rPr lang="en-IN" dirty="0">
                          <a:hlinkClick r:id="rId5"/>
                        </a:rPr>
                        <a:t>https://business.Instagram.com</a:t>
                      </a:r>
                      <a:endParaRPr lang="en-IN" dirty="0"/>
                    </a:p>
                    <a:p>
                      <a:r>
                        <a:rPr lang="en-IN" dirty="0"/>
                        <a:t>https://linkedin.com</a:t>
                      </a:r>
                    </a:p>
                    <a:p>
                      <a:endParaRPr lang="en-IN" dirty="0"/>
                    </a:p>
                  </a:txBody>
                  <a:tcPr/>
                </a:tc>
                <a:extLst>
                  <a:ext uri="{0D108BD9-81ED-4DB2-BD59-A6C34878D82A}">
                    <a16:rowId xmlns:a16="http://schemas.microsoft.com/office/drawing/2014/main" val="79149503"/>
                  </a:ext>
                </a:extLst>
              </a:tr>
              <a:tr h="910316">
                <a:tc>
                  <a:txBody>
                    <a:bodyPr/>
                    <a:lstStyle/>
                    <a:p>
                      <a:r>
                        <a:rPr lang="en-IN" dirty="0"/>
                        <a:t>4.</a:t>
                      </a:r>
                    </a:p>
                  </a:txBody>
                  <a:tcPr/>
                </a:tc>
                <a:tc>
                  <a:txBody>
                    <a:bodyPr/>
                    <a:lstStyle/>
                    <a:p>
                      <a:r>
                        <a:rPr lang="en-IN" dirty="0"/>
                        <a:t>User Experience Design</a:t>
                      </a:r>
                    </a:p>
                  </a:txBody>
                  <a:tcPr/>
                </a:tc>
                <a:tc>
                  <a:txBody>
                    <a:bodyPr/>
                    <a:lstStyle/>
                    <a:p>
                      <a:r>
                        <a:rPr lang="en-US" dirty="0"/>
                        <a:t>Investigate principles of user experience (UX) design for portfolio and social networking </a:t>
                      </a:r>
                      <a:r>
                        <a:rPr lang="en-US" dirty="0" err="1"/>
                        <a:t>websites.Explore</a:t>
                      </a:r>
                      <a:r>
                        <a:rPr lang="en-US" dirty="0"/>
                        <a:t> how design choices impact user engagement and satisfaction.</a:t>
                      </a:r>
                      <a:endParaRPr lang="en-IN" dirty="0"/>
                    </a:p>
                  </a:txBody>
                  <a:tcPr/>
                </a:tc>
                <a:tc>
                  <a:txBody>
                    <a:bodyPr/>
                    <a:lstStyle/>
                    <a:p>
                      <a:r>
                        <a:rPr lang="en-IN" dirty="0">
                          <a:hlinkClick r:id="rId6"/>
                        </a:rPr>
                        <a:t>https://www.uxdesigninstitute.com</a:t>
                      </a:r>
                      <a:endParaRPr lang="en-IN" dirty="0"/>
                    </a:p>
                    <a:p>
                      <a:endParaRPr lang="en-IN" dirty="0"/>
                    </a:p>
                  </a:txBody>
                  <a:tcPr/>
                </a:tc>
                <a:extLst>
                  <a:ext uri="{0D108BD9-81ED-4DB2-BD59-A6C34878D82A}">
                    <a16:rowId xmlns:a16="http://schemas.microsoft.com/office/drawing/2014/main" val="3652400582"/>
                  </a:ext>
                </a:extLst>
              </a:tr>
              <a:tr h="910316">
                <a:tc>
                  <a:txBody>
                    <a:bodyPr/>
                    <a:lstStyle/>
                    <a:p>
                      <a:r>
                        <a:rPr lang="en-IN" dirty="0"/>
                        <a:t>5.</a:t>
                      </a:r>
                    </a:p>
                  </a:txBody>
                  <a:tcPr/>
                </a:tc>
                <a:tc>
                  <a:txBody>
                    <a:bodyPr/>
                    <a:lstStyle/>
                    <a:p>
                      <a:r>
                        <a:rPr lang="en-IN" dirty="0"/>
                        <a:t>Community Building</a:t>
                      </a:r>
                    </a:p>
                  </a:txBody>
                  <a:tcPr/>
                </a:tc>
                <a:tc>
                  <a:txBody>
                    <a:bodyPr/>
                    <a:lstStyle/>
                    <a:p>
                      <a:r>
                        <a:rPr lang="en-US" dirty="0"/>
                        <a:t>Investigate strategies for building a vibrant online </a:t>
                      </a:r>
                      <a:r>
                        <a:rPr lang="en-US" dirty="0" err="1"/>
                        <a:t>community.Explore</a:t>
                      </a:r>
                      <a:r>
                        <a:rPr lang="en-US" dirty="0"/>
                        <a:t> how successful platforms foster user engagement and collaboration.</a:t>
                      </a:r>
                      <a:endParaRPr lang="en-IN" dirty="0"/>
                    </a:p>
                  </a:txBody>
                  <a:tcPr/>
                </a:tc>
                <a:tc>
                  <a:txBody>
                    <a:bodyPr/>
                    <a:lstStyle/>
                    <a:p>
                      <a:endParaRPr lang="en-IN" dirty="0"/>
                    </a:p>
                  </a:txBody>
                  <a:tcPr/>
                </a:tc>
                <a:extLst>
                  <a:ext uri="{0D108BD9-81ED-4DB2-BD59-A6C34878D82A}">
                    <a16:rowId xmlns:a16="http://schemas.microsoft.com/office/drawing/2014/main" val="1363267933"/>
                  </a:ext>
                </a:extLst>
              </a:tr>
            </a:tbl>
          </a:graphicData>
        </a:graphic>
      </p:graphicFrame>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72217" y="594360"/>
            <a:ext cx="10796554" cy="1347754"/>
          </a:xfrm>
        </p:spPr>
        <p:txBody>
          <a:bodyPr/>
          <a:lstStyle/>
          <a:p>
            <a:r>
              <a:rPr lang="en-US" sz="3600" dirty="0">
                <a:latin typeface="Arial Black" panose="020B0604020202020204" pitchFamily="34" charset="0"/>
                <a:cs typeface="Arial Black" panose="020B0604020202020204" pitchFamily="34" charset="0"/>
              </a:rPr>
              <a:t>Disadvantages of existing system</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BED09671-3EC2-D345-B26A-44F1DE12673D}"/>
              </a:ext>
            </a:extLst>
          </p:cNvPr>
          <p:cNvSpPr>
            <a:spLocks noGrp="1"/>
          </p:cNvSpPr>
          <p:nvPr>
            <p:ph sz="half" idx="1"/>
          </p:nvPr>
        </p:nvSpPr>
        <p:spPr>
          <a:xfrm>
            <a:off x="639542" y="1398045"/>
            <a:ext cx="10799602" cy="5101367"/>
          </a:xfrm>
        </p:spPr>
        <p:txBody>
          <a:bodyPr/>
          <a:lstStyle/>
          <a:p>
            <a:r>
              <a:rPr lang="en-US" dirty="0"/>
              <a:t>Existing portfolio platforms often have complex interfaces, making it challenging for non-tech professionals to create and customize their portfolios effectively.</a:t>
            </a:r>
            <a:endParaRPr lang="en-IN" dirty="0">
              <a:sym typeface="Wingdings" panose="05000000000000000000" pitchFamily="2" charset="2"/>
            </a:endParaRPr>
          </a:p>
          <a:p>
            <a:endParaRPr lang="en-IN" dirty="0">
              <a:sym typeface="Wingdings" panose="05000000000000000000" pitchFamily="2" charset="2"/>
            </a:endParaRPr>
          </a:p>
          <a:p>
            <a:r>
              <a:rPr lang="en-US" dirty="0"/>
              <a:t>Some platforms cater predominantly to specific industries, leaving professionals from diverse fields with limited options for showcasing their skills.</a:t>
            </a:r>
            <a:endParaRPr lang="en-IN" dirty="0">
              <a:sym typeface="Wingdings" panose="05000000000000000000" pitchFamily="2" charset="2"/>
            </a:endParaRPr>
          </a:p>
          <a:p>
            <a:r>
              <a:rPr lang="en-IN" dirty="0">
                <a:sym typeface="Wingdings" panose="05000000000000000000" pitchFamily="2" charset="2"/>
              </a:rPr>
              <a:t>  </a:t>
            </a:r>
          </a:p>
          <a:p>
            <a:r>
              <a:rPr lang="en-US" dirty="0"/>
              <a:t>Certain portfolio platforms may not prioritize visual appeal, resulting in portfolios that may not effectively capture the attention of potential collaborators or employers. While professional networks like LinkedIn exist, they may lack the dynamic and visually engaging aspects found in social platforms like Instagram, limiting the potential for meaningful connections.</a:t>
            </a:r>
          </a:p>
          <a:p>
            <a:endParaRPr lang="en-US" dirty="0"/>
          </a:p>
          <a:p>
            <a:r>
              <a:rPr lang="en-US" dirty="0"/>
              <a:t>Users may need to navigate between multiple platforms for portfolio creation, professional networking, and personal branding, resulting in a fragmented and less efficient user experience.</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080272" y="457200"/>
            <a:ext cx="7013448" cy="1627632"/>
          </a:xfrm>
        </p:spPr>
        <p:txBody>
          <a:bodyPr/>
          <a:lstStyle/>
          <a:p>
            <a:r>
              <a:rPr lang="en-US" sz="4400" dirty="0"/>
              <a:t>Problem statement</a:t>
            </a:r>
            <a:br>
              <a:rPr lang="en-US" sz="4400" dirty="0"/>
            </a:br>
            <a:endParaRPr lang="en-US" sz="4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739612" y="1495869"/>
            <a:ext cx="8950363" cy="4205684"/>
          </a:xfrm>
        </p:spPr>
        <p:txBody>
          <a:bodyPr/>
          <a:lstStyle/>
          <a:p>
            <a:r>
              <a:rPr lang="en-US" dirty="0"/>
              <a:t>The project stems from a recognition of the existing challenges in current portfolio-building platforms, particularly for non-tech professionals. Many struggle with complex interfaces, lack of intuitive guidance, and limitations in representing diverse skills. The absence of dynamic networking features and concerns about security and privacy further compound these issues. FOLIONEST aims to bridge these gaps by providing a user-friendly, AI-powered platform that caters to professionals from various fields. The goal is to democratize portfolio creation, foster meaningful connections, and redefine how individuals showcase their talents in the digital professional landscape.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382434" y="881649"/>
            <a:ext cx="10671048" cy="768096"/>
          </a:xfrm>
        </p:spPr>
        <p:txBody>
          <a:bodyPr/>
          <a:lstStyle/>
          <a:p>
            <a:r>
              <a:rPr lang="en-US" dirty="0"/>
              <a:t>Proposed system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646290" y="2129569"/>
            <a:ext cx="10407192" cy="3786456"/>
          </a:xfrm>
        </p:spPr>
        <p:txBody>
          <a:bodyPr/>
          <a:lstStyle/>
          <a:p>
            <a:r>
              <a:rPr lang="en-US" sz="2000" dirty="0"/>
              <a:t>FOLIONEST operates as a user-centric, AI-powered platform that simplifies and enhances the portfolio-building experience. Users begin by logging in to a visually appealing interface that combines the best aspects of Instagram and LinkedIn. The intuitive drag-and-drop interface allows effortless portfolio creation, with AI stepping in to provide personalized content suggestions, ensuring each user's uniqueness shines </a:t>
            </a:r>
            <a:r>
              <a:rPr lang="en-US" sz="2000" dirty="0" err="1"/>
              <a:t>through.The</a:t>
            </a:r>
            <a:r>
              <a:rPr lang="en-US" sz="2000" dirty="0"/>
              <a:t> platform's inclusive design accommodates professionals from various fields, offering industry-specific templates and tools for both tech and non-tech </a:t>
            </a:r>
            <a:r>
              <a:rPr lang="en-US" sz="2000" dirty="0" err="1"/>
              <a:t>backgrounds.FOLIONEST's</a:t>
            </a:r>
            <a:r>
              <a:rPr lang="en-US" sz="2000" dirty="0"/>
              <a:t> innovative approach transforms portfolio building into a creative and collaborative journey. From personalized content suggestions to dynamic networking, the platform redefines how professionals showcase their talents, fostering a supportive community and bridging the gaps left by traditional portfolio builders.</a:t>
            </a:r>
          </a:p>
        </p:txBody>
      </p:sp>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EA966-23AE-10F2-DFF0-FDABD260C3FE}"/>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24" name="Picture 23">
            <a:extLst>
              <a:ext uri="{FF2B5EF4-FFF2-40B4-BE49-F238E27FC236}">
                <a16:creationId xmlns:a16="http://schemas.microsoft.com/office/drawing/2014/main" id="{689C664C-A3F8-4E50-FDB1-AD64D1085D3B}"/>
              </a:ext>
            </a:extLst>
          </p:cNvPr>
          <p:cNvPicPr>
            <a:picLocks noChangeAspect="1"/>
          </p:cNvPicPr>
          <p:nvPr/>
        </p:nvPicPr>
        <p:blipFill>
          <a:blip r:embed="rId2"/>
          <a:stretch>
            <a:fillRect/>
          </a:stretch>
        </p:blipFill>
        <p:spPr>
          <a:xfrm>
            <a:off x="1072326" y="715532"/>
            <a:ext cx="9873042" cy="6142467"/>
          </a:xfrm>
          <a:prstGeom prst="rect">
            <a:avLst/>
          </a:prstGeom>
        </p:spPr>
      </p:pic>
      <p:sp>
        <p:nvSpPr>
          <p:cNvPr id="25" name="TextBox 24">
            <a:extLst>
              <a:ext uri="{FF2B5EF4-FFF2-40B4-BE49-F238E27FC236}">
                <a16:creationId xmlns:a16="http://schemas.microsoft.com/office/drawing/2014/main" id="{FE68F846-0703-C325-6589-A14F8E651162}"/>
              </a:ext>
            </a:extLst>
          </p:cNvPr>
          <p:cNvSpPr txBox="1"/>
          <p:nvPr/>
        </p:nvSpPr>
        <p:spPr>
          <a:xfrm>
            <a:off x="4308049" y="88811"/>
            <a:ext cx="3421930" cy="461665"/>
          </a:xfrm>
          <a:prstGeom prst="rect">
            <a:avLst/>
          </a:prstGeom>
          <a:noFill/>
        </p:spPr>
        <p:txBody>
          <a:bodyPr wrap="square" rtlCol="0">
            <a:spAutoFit/>
          </a:bodyPr>
          <a:lstStyle/>
          <a:p>
            <a:r>
              <a:rPr lang="en-IN" sz="2400" dirty="0"/>
              <a:t>PROTOTYPE IMAGES</a:t>
            </a:r>
          </a:p>
        </p:txBody>
      </p:sp>
    </p:spTree>
    <p:extLst>
      <p:ext uri="{BB962C8B-B14F-4D97-AF65-F5344CB8AC3E}">
        <p14:creationId xmlns:p14="http://schemas.microsoft.com/office/powerpoint/2010/main" val="278123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E0BF6B-BF63-4D4F-8EF9-52E5618E8FA4}"/>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A2FBBAA1-BF46-9221-A071-9B6FFE6F5D6D}"/>
              </a:ext>
            </a:extLst>
          </p:cNvPr>
          <p:cNvPicPr>
            <a:picLocks noChangeAspect="1"/>
          </p:cNvPicPr>
          <p:nvPr/>
        </p:nvPicPr>
        <p:blipFill>
          <a:blip r:embed="rId2"/>
          <a:stretch>
            <a:fillRect/>
          </a:stretch>
        </p:blipFill>
        <p:spPr>
          <a:xfrm>
            <a:off x="541020" y="0"/>
            <a:ext cx="11109960" cy="6858000"/>
          </a:xfrm>
          <a:prstGeom prst="rect">
            <a:avLst/>
          </a:prstGeom>
        </p:spPr>
      </p:pic>
    </p:spTree>
    <p:extLst>
      <p:ext uri="{BB962C8B-B14F-4D97-AF65-F5344CB8AC3E}">
        <p14:creationId xmlns:p14="http://schemas.microsoft.com/office/powerpoint/2010/main" val="229202835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{952D7BC4-269F-47FC-85DD-D32B61E477FF}tf78438558_win32</Template>
  <TotalTime>326</TotalTime>
  <Words>912</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Wingdings</vt:lpstr>
      <vt:lpstr>Office Theme</vt:lpstr>
      <vt:lpstr>REVIEW PROJECT WORK-1</vt:lpstr>
      <vt:lpstr>FOLIONEST </vt:lpstr>
      <vt:lpstr>Introduction</vt:lpstr>
      <vt:lpstr>LITERATURE SURVEY</vt:lpstr>
      <vt:lpstr>Disadvantages of existing system</vt:lpstr>
      <vt:lpstr>Problem statement </vt:lpstr>
      <vt:lpstr>Proposed system</vt:lpstr>
      <vt:lpstr>PowerPoint Presentation</vt:lpstr>
      <vt:lpstr>PowerPoint Presentation</vt:lpstr>
      <vt:lpstr>PowerPoint Presentation</vt:lpstr>
      <vt:lpstr>TIMELINE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PROJECT WORK-1</dc:title>
  <dc:subject/>
  <dc:creator>Mohammed Azam</dc:creator>
  <cp:lastModifiedBy>Mohammed Azam</cp:lastModifiedBy>
  <cp:revision>3</cp:revision>
  <dcterms:created xsi:type="dcterms:W3CDTF">2024-01-18T08:41:47Z</dcterms:created>
  <dcterms:modified xsi:type="dcterms:W3CDTF">2024-01-18T18:19:45Z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