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91" r:id="rId2"/>
    <p:sldId id="256" r:id="rId3"/>
    <p:sldId id="257" r:id="rId4"/>
    <p:sldId id="260" r:id="rId5"/>
    <p:sldId id="258" r:id="rId6"/>
    <p:sldId id="288" r:id="rId7"/>
    <p:sldId id="261" r:id="rId8"/>
    <p:sldId id="262" r:id="rId9"/>
    <p:sldId id="263" r:id="rId10"/>
    <p:sldId id="289" r:id="rId11"/>
    <p:sldId id="266" r:id="rId12"/>
    <p:sldId id="290" r:id="rId13"/>
    <p:sldId id="267" r:id="rId14"/>
    <p:sldId id="268" r:id="rId15"/>
    <p:sldId id="269" r:id="rId16"/>
    <p:sldId id="270" r:id="rId17"/>
    <p:sldId id="271" r:id="rId18"/>
    <p:sldId id="276" r:id="rId19"/>
    <p:sldId id="277" r:id="rId20"/>
    <p:sldId id="278" r:id="rId21"/>
    <p:sldId id="28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83EC232-5D98-419F-BAA2-F0E5D30349F3}">
          <p14:sldIdLst>
            <p14:sldId id="291"/>
            <p14:sldId id="256"/>
            <p14:sldId id="257"/>
            <p14:sldId id="260"/>
            <p14:sldId id="258"/>
            <p14:sldId id="288"/>
            <p14:sldId id="261"/>
            <p14:sldId id="262"/>
            <p14:sldId id="263"/>
            <p14:sldId id="289"/>
            <p14:sldId id="266"/>
            <p14:sldId id="290"/>
            <p14:sldId id="267"/>
            <p14:sldId id="268"/>
            <p14:sldId id="269"/>
            <p14:sldId id="270"/>
            <p14:sldId id="271"/>
            <p14:sldId id="276"/>
            <p14:sldId id="277"/>
            <p14:sldId id="278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7399B-3B5D-4551-ABB9-6C754563314B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3EBDC-7480-4FEB-AED3-E546DA21D6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305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10453-79F5-DE02-A456-F20C31E8A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4C5A1-AB86-3FC3-ABA0-D6B1AEBF5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92D40-DCB4-2ABE-2B39-8CCD9B28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3C1D-BA80-46F9-8C0E-D31A095BB68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0581A-232A-52E7-1415-F54ADEF4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D7638-6976-7E84-0849-DE14A8944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C536-B4CE-4C01-B753-9EE8F7F8A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25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4801-267A-880F-3969-07EB67515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6D12F-5BAC-1FB0-1A28-DEB01452D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66AB3-498F-9D47-B674-045654FBF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3C1D-BA80-46F9-8C0E-D31A095BB68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7ED6F-DDF6-28D9-0002-DA00B5905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FA297-3DA7-C77D-966F-EB31075CA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C536-B4CE-4C01-B753-9EE8F7F8A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5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7EC15C-B00E-EE8F-10D0-3E2AD3EF7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3B081-A100-28A7-CE58-D36D3D08F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FD193-F81A-59E3-E630-4C22643AC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3C1D-BA80-46F9-8C0E-D31A095BB68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9629E-AED5-9AD0-BDB8-0F5D3D91E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82009-4898-129E-F495-8F1E5C2A4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C536-B4CE-4C01-B753-9EE8F7F8A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422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E0E69-98D8-0AB8-AF54-75C7E7428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F0093-844A-4285-1A22-43C1FCC4D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E41D2-21FF-6E62-81F0-738BE37C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3C1D-BA80-46F9-8C0E-D31A095BB68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F205E-824A-2225-EA19-58476E83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A3F0D-3E04-5B9E-985A-9228AE289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C536-B4CE-4C01-B753-9EE8F7F8A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51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8693-052C-21FB-FC3F-4A32340A6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0AEE9-DA41-1CD1-BE09-CE8AF6BE5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802A0-C329-F010-63C3-3DFDABFE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3C1D-BA80-46F9-8C0E-D31A095BB68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276E7-97C2-EF80-8CFC-C1A770FD8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6D905-273A-E362-0106-06A1671A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C536-B4CE-4C01-B753-9EE8F7F8A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25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03B4-C0CD-833D-B8EC-852E4167F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7786A-22E2-A12B-BBE5-9869E5C24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DDFC0-345E-12D7-BDDF-11B9573A2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6431F-9047-66FD-CB76-A25DF0EB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3C1D-BA80-46F9-8C0E-D31A095BB68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95C9F-49FC-BAA3-5BF4-F8B4A2A0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57C4D-64DD-D603-A020-395E65EE4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C536-B4CE-4C01-B753-9EE8F7F8A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15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DF23-8044-7105-3E58-DCBB7E6A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18D49-BEF1-9F3A-5749-E587914BD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365B5-E21B-5BE8-F581-864E6F28C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ADC40-4019-BA9A-2331-165DC75D0C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C0D8B-DCD0-5948-26B0-68B726B25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92509B-20AF-B34A-3B05-4D8E85A1E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3C1D-BA80-46F9-8C0E-D31A095BB68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151E7A-F0D5-0CF1-FDE9-F3BA7289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6504B5-A3A5-96A2-217C-9A3F1634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C536-B4CE-4C01-B753-9EE8F7F8A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029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A49AD-D279-946A-D502-A99F3C57A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50E2B9-6DE7-D777-0988-91FDBD6C8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3C1D-BA80-46F9-8C0E-D31A095BB68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9A04B-5CBB-3CFE-191B-24488607A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30CA7-A751-21BF-2532-AA66B1AC9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C536-B4CE-4C01-B753-9EE8F7F8A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27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5FB51C-D79D-1119-6A20-58BE3B59E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3C1D-BA80-46F9-8C0E-D31A095BB68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8083E3-BBE5-29A6-79BD-0F63FEF3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20D94-C334-A0DE-A1D7-94138D51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C536-B4CE-4C01-B753-9EE8F7F8A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14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853F4-1FF7-F065-49E3-33D1A7EB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68699-C397-E972-57A5-28C82FB51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79753-C02B-3EFE-A1B1-299E77968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81775-CC03-49C2-DEAF-FF2DF0986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3C1D-BA80-46F9-8C0E-D31A095BB68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969EA-70A5-AB49-7A99-5DFDB8920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D0E4D-5A48-ABE8-B57B-FB43D308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C536-B4CE-4C01-B753-9EE8F7F8A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924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F85F-C6A5-9CEC-C130-E1CB3D67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E9A6FF-ACEE-D1F3-22D3-AC773E5CE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DF86C-06F2-25BB-E298-ADA6EDAEC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6C868-C648-DA3A-9170-728D7E0B2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3C1D-BA80-46F9-8C0E-D31A095BB68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FE056-000E-251D-E024-926606D4D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17481-3230-81D6-05C5-7A7CEC8C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EC536-B4CE-4C01-B753-9EE8F7F8A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91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A5662-0B1F-8295-E12E-514744CA6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23C7B-F093-A98B-54FF-351DECEC7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DECA3-242A-B43B-158C-F63CE7498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D3C1D-BA80-46F9-8C0E-D31A095BB68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7F127-FDD4-A249-4986-FC5FE0F9D1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B8DD4-6C2F-2E5D-7106-7A0289EE4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EC536-B4CE-4C01-B753-9EE8F7F8AD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97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5BE2C-5FE6-DF9C-9772-D8E52E459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2718" y="1500864"/>
            <a:ext cx="8726563" cy="3259394"/>
          </a:xfrm>
        </p:spPr>
        <p:txBody>
          <a:bodyPr>
            <a:noAutofit/>
          </a:bodyPr>
          <a:lstStyle/>
          <a:p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b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WORK-I</a:t>
            </a:r>
            <a:b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VII SEM</a:t>
            </a:r>
            <a:endParaRPr lang="en-I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EEBD70-8144-5539-96D8-6194387D7A54}"/>
              </a:ext>
            </a:extLst>
          </p:cNvPr>
          <p:cNvSpPr/>
          <p:nvPr/>
        </p:nvSpPr>
        <p:spPr>
          <a:xfrm>
            <a:off x="-9832" y="6479458"/>
            <a:ext cx="12201832" cy="45720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C04CF1-E483-FD4A-B7FC-555C820042A3}"/>
              </a:ext>
            </a:extLst>
          </p:cNvPr>
          <p:cNvSpPr/>
          <p:nvPr/>
        </p:nvSpPr>
        <p:spPr>
          <a:xfrm>
            <a:off x="0" y="0"/>
            <a:ext cx="12192000" cy="353961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505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CCD1-DF59-7A5E-AFA2-CDAA1FBB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262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Existing System</a:t>
            </a:r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425A1-78DB-3A21-C744-E40F3E208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6701"/>
            <a:ext cx="5546558" cy="480218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Disease Prediction Systems :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Times New Roman" panose="02020603050405020304" pitchFamily="18" charset="0"/>
              <a:buChar char="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scope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Times New Roman" panose="02020603050405020304" pitchFamily="18" charset="0"/>
              <a:buChar char="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coverage for certain diseases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Times New Roman" panose="02020603050405020304" pitchFamily="18" charset="0"/>
              <a:buChar char="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Ignores specific medical data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Times New Roman" panose="02020603050405020304" pitchFamily="18" charset="0"/>
              <a:buChar char="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Outdated technology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Times New Roman" panose="02020603050405020304" pitchFamily="18" charset="0"/>
              <a:buChar char="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Clunky interface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Times New Roman" panose="02020603050405020304" pitchFamily="18" charset="0"/>
              <a:buChar char="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data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FF0F97-C46C-78AC-37C9-C5085E3D9703}"/>
              </a:ext>
            </a:extLst>
          </p:cNvPr>
          <p:cNvSpPr/>
          <p:nvPr/>
        </p:nvSpPr>
        <p:spPr>
          <a:xfrm>
            <a:off x="0" y="6634480"/>
            <a:ext cx="12192000" cy="22352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AD4652-2D5F-E57E-14F1-0EDF3ADD9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41" y="1349832"/>
            <a:ext cx="6332619" cy="282774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026" name="Picture 2" descr="No Data&quot; Images – Browse 189 Stock Photos, Vectors, and Video | Adobe Stock">
            <a:extLst>
              <a:ext uri="{FF2B5EF4-FFF2-40B4-BE49-F238E27FC236}">
                <a16:creationId xmlns:a16="http://schemas.microsoft.com/office/drawing/2014/main" id="{F7C6DB01-2EC8-12C9-03BD-75447F7A8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409" y="4947085"/>
            <a:ext cx="1281481" cy="128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No Data Icon #62852 - Free Icons Library">
            <a:extLst>
              <a:ext uri="{FF2B5EF4-FFF2-40B4-BE49-F238E27FC236}">
                <a16:creationId xmlns:a16="http://schemas.microsoft.com/office/drawing/2014/main" id="{B89B2551-0CA7-A5B8-D788-CC93F30E1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4410" y="4495016"/>
            <a:ext cx="13906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236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CCD1-DF59-7A5E-AFA2-CDAA1FBB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45"/>
            <a:ext cx="10515600" cy="650108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425A1-78DB-3A21-C744-E40F3E208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155"/>
            <a:ext cx="10515600" cy="489362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HealthPoint, an integrated diagnostic framework for disease prediction. The goal is to enable swift disease prediction, utilizing CNN, Random Forest, and XGBoost. To provide a user-friendly platform, ensuring accessibility, scalability, and secure storage of patient information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FF0F97-C46C-78AC-37C9-C5085E3D9703}"/>
              </a:ext>
            </a:extLst>
          </p:cNvPr>
          <p:cNvSpPr/>
          <p:nvPr/>
        </p:nvSpPr>
        <p:spPr>
          <a:xfrm>
            <a:off x="0" y="6634480"/>
            <a:ext cx="12192000" cy="22352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0D3724-C4CD-8BA9-BC6F-E97461D8E702}"/>
              </a:ext>
            </a:extLst>
          </p:cNvPr>
          <p:cNvSpPr/>
          <p:nvPr/>
        </p:nvSpPr>
        <p:spPr>
          <a:xfrm>
            <a:off x="838200" y="1131585"/>
            <a:ext cx="10515600" cy="45719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6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CCD1-DF59-7A5E-AFA2-CDAA1FBB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45"/>
            <a:ext cx="10515600" cy="650108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425A1-78DB-3A21-C744-E40F3E208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155"/>
            <a:ext cx="10515600" cy="489362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proposed system we aim to provide :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Disease Detection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Accessibility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Swift Results and Reduced Waiting Times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Patient Database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and Flexibility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FF0F97-C46C-78AC-37C9-C5085E3D9703}"/>
              </a:ext>
            </a:extLst>
          </p:cNvPr>
          <p:cNvSpPr/>
          <p:nvPr/>
        </p:nvSpPr>
        <p:spPr>
          <a:xfrm>
            <a:off x="0" y="6634480"/>
            <a:ext cx="12192000" cy="22352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0D3724-C4CD-8BA9-BC6F-E97461D8E702}"/>
              </a:ext>
            </a:extLst>
          </p:cNvPr>
          <p:cNvSpPr/>
          <p:nvPr/>
        </p:nvSpPr>
        <p:spPr>
          <a:xfrm>
            <a:off x="838200" y="1131585"/>
            <a:ext cx="10515600" cy="45719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505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CCD1-DF59-7A5E-AFA2-CDAA1FBB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262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(cont.)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FF0F97-C46C-78AC-37C9-C5085E3D9703}"/>
              </a:ext>
            </a:extLst>
          </p:cNvPr>
          <p:cNvSpPr/>
          <p:nvPr/>
        </p:nvSpPr>
        <p:spPr>
          <a:xfrm>
            <a:off x="0" y="6634480"/>
            <a:ext cx="12192000" cy="22352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E5E502-3E09-B805-D0FE-D96030F4994E}"/>
              </a:ext>
            </a:extLst>
          </p:cNvPr>
          <p:cNvSpPr txBox="1"/>
          <p:nvPr/>
        </p:nvSpPr>
        <p:spPr>
          <a:xfrm>
            <a:off x="3111908" y="1032388"/>
            <a:ext cx="5830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Architecture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6C8807E7-AB14-3A78-3669-6227FF9BA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557" y="1378269"/>
            <a:ext cx="7671232" cy="4910330"/>
          </a:xfrm>
        </p:spPr>
      </p:pic>
    </p:spTree>
    <p:extLst>
      <p:ext uri="{BB962C8B-B14F-4D97-AF65-F5344CB8AC3E}">
        <p14:creationId xmlns:p14="http://schemas.microsoft.com/office/powerpoint/2010/main" val="3481694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CCD1-DF59-7A5E-AFA2-CDAA1FBB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262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425A1-78DB-3A21-C744-E40F3E208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367"/>
            <a:ext cx="10515600" cy="508415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involved :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 (CNN)</a:t>
            </a: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Covid-19, Pneumonia, Brain Tumour</a:t>
            </a: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Specialized for medical imaging tasks</a:t>
            </a: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in capturing intricate patterns in medical images</a:t>
            </a: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convolutional layers for hierarchical feature learning</a:t>
            </a: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Outperforms other algorithms in image recognition and pattern detection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FF0F97-C46C-78AC-37C9-C5085E3D9703}"/>
              </a:ext>
            </a:extLst>
          </p:cNvPr>
          <p:cNvSpPr/>
          <p:nvPr/>
        </p:nvSpPr>
        <p:spPr>
          <a:xfrm>
            <a:off x="0" y="6634480"/>
            <a:ext cx="12192000" cy="22352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582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CCD1-DF59-7A5E-AFA2-CDAA1FBB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262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425A1-78DB-3A21-C744-E40F3E208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340"/>
            <a:ext cx="10515600" cy="480218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</a:t>
            </a: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Diabetes, Breast Cancer</a:t>
            </a: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approach provides robust predictions for complex tasks</a:t>
            </a: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for both classification tasks, such as diabetes and breast cancer prediction</a:t>
            </a: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Mitigates overfitting through random subset selection during training</a:t>
            </a: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multiple decision trees to capture diverse patterns and features in medical data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FF0F97-C46C-78AC-37C9-C5085E3D9703}"/>
              </a:ext>
            </a:extLst>
          </p:cNvPr>
          <p:cNvSpPr/>
          <p:nvPr/>
        </p:nvSpPr>
        <p:spPr>
          <a:xfrm>
            <a:off x="0" y="6634480"/>
            <a:ext cx="12192000" cy="22352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973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CCD1-DF59-7A5E-AFA2-CDAA1FBB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262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425A1-78DB-3A21-C744-E40F3E208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340"/>
            <a:ext cx="10515600" cy="480218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</a:t>
            </a: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Belongs to the ensemble learning family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in handling complex patterns in medical data</a:t>
            </a: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tree building corrects errors, enhancing predictive accuracy</a:t>
            </a:r>
          </a:p>
          <a:p>
            <a:pPr lvl="1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 for speed, efficiency, and effectiveness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FF0F97-C46C-78AC-37C9-C5085E3D9703}"/>
              </a:ext>
            </a:extLst>
          </p:cNvPr>
          <p:cNvSpPr/>
          <p:nvPr/>
        </p:nvSpPr>
        <p:spPr>
          <a:xfrm>
            <a:off x="0" y="6634480"/>
            <a:ext cx="12192000" cy="22352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79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CCD1-DF59-7A5E-AFA2-CDAA1FBB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45"/>
            <a:ext cx="10515600" cy="650108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 :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54F371A-B153-47CF-4B13-C9E2E69F76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5590940"/>
              </p:ext>
            </p:extLst>
          </p:nvPr>
        </p:nvGraphicFramePr>
        <p:xfrm>
          <a:off x="838200" y="1285349"/>
          <a:ext cx="10515600" cy="516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329201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2167081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0919187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9436322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0135271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533702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 start 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(week no.)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 duration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(no. of weeks)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start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(week no.)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 Duration</a:t>
                      </a: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(no. of weeks)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Percent 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20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57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48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Literature 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5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10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742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732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197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687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18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99513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4FF0F97-C46C-78AC-37C9-C5085E3D9703}"/>
              </a:ext>
            </a:extLst>
          </p:cNvPr>
          <p:cNvSpPr/>
          <p:nvPr/>
        </p:nvSpPr>
        <p:spPr>
          <a:xfrm>
            <a:off x="0" y="6634480"/>
            <a:ext cx="12192000" cy="22352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0D3724-C4CD-8BA9-BC6F-E97461D8E702}"/>
              </a:ext>
            </a:extLst>
          </p:cNvPr>
          <p:cNvSpPr/>
          <p:nvPr/>
        </p:nvSpPr>
        <p:spPr>
          <a:xfrm>
            <a:off x="838200" y="1131585"/>
            <a:ext cx="10515600" cy="45719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960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CCD1-DF59-7A5E-AFA2-CDAA1FBB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45"/>
            <a:ext cx="10515600" cy="650108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425A1-78DB-3A21-C744-E40F3E208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901"/>
            <a:ext cx="10515600" cy="4893624"/>
          </a:xfrm>
        </p:spPr>
        <p:txBody>
          <a:bodyPr>
            <a:noAutofit/>
          </a:bodyPr>
          <a:lstStyle/>
          <a:p>
            <a:pPr marL="400050" indent="-400050" algn="just">
              <a:lnSpc>
                <a:spcPct val="150000"/>
              </a:lnSpc>
              <a:buFont typeface="+mj-lt"/>
              <a:buAutoNum type="arabicParenR"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Ed-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Daoudy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A., &amp;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Maalmi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K. (2019, April). Real-time machine learning for early detection of heart disease using big data approach. In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2019 international conference on wireless technologies, embedded and intelligent systems (WITS)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(pp. 1-5). IEEE.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arabicParenR"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Yang, Z. Y., &amp; Zhao, Q. (2020, December). A multiple deep learner approach for X-ray image-based pneumonia detection. In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2020 international conference on machine learning and cybernetics (ICMLC)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(pp. 70-75). IEEE.</a:t>
            </a:r>
            <a:endParaRPr lang="en-US" sz="16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 algn="just">
              <a:lnSpc>
                <a:spcPct val="150000"/>
              </a:lnSpc>
              <a:buFont typeface="+mj-lt"/>
              <a:buAutoNum type="arabicParenR"/>
            </a:pPr>
            <a:r>
              <a:rPr lang="en-US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Katarya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R., &amp; Jain, S. (2020, December). Comparison of different machine learning models for diabetes detection. In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2020 IEEE International Conference on Advances and Developments in Electrical and Electronics Engineering (ICADEE)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(pp. 1-5). IEEE.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arabicParenR"/>
            </a:pPr>
            <a:r>
              <a:rPr lang="en-US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Fradi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M., &amp;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Machhout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 (2021, June). Real-Time Application for Covid-19 Class Detection based CNN Architecture. In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2021 IEEE International Conference on Design &amp; Test of Integrated Micro &amp; Nano-Systems (DTS)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(pp. 1-6). IEEE.</a:t>
            </a:r>
            <a:endParaRPr lang="en-US" sz="16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 algn="just">
              <a:lnSpc>
                <a:spcPct val="150000"/>
              </a:lnSpc>
              <a:buFont typeface="+mj-lt"/>
              <a:buAutoNum type="arabicParenR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FF0F97-C46C-78AC-37C9-C5085E3D9703}"/>
              </a:ext>
            </a:extLst>
          </p:cNvPr>
          <p:cNvSpPr/>
          <p:nvPr/>
        </p:nvSpPr>
        <p:spPr>
          <a:xfrm>
            <a:off x="0" y="6634480"/>
            <a:ext cx="12192000" cy="22352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0D3724-C4CD-8BA9-BC6F-E97461D8E702}"/>
              </a:ext>
            </a:extLst>
          </p:cNvPr>
          <p:cNvSpPr/>
          <p:nvPr/>
        </p:nvSpPr>
        <p:spPr>
          <a:xfrm>
            <a:off x="838200" y="1131585"/>
            <a:ext cx="10515600" cy="45719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589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CCD1-DF59-7A5E-AFA2-CDAA1FBB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45"/>
            <a:ext cx="10515600" cy="650108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(1)..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425A1-78DB-3A21-C744-E40F3E208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901"/>
            <a:ext cx="10515600" cy="4893624"/>
          </a:xfrm>
        </p:spPr>
        <p:txBody>
          <a:bodyPr>
            <a:noAutofit/>
          </a:bodyPr>
          <a:lstStyle/>
          <a:p>
            <a:pPr marL="400050" indent="-400050" algn="just">
              <a:lnSpc>
                <a:spcPct val="150000"/>
              </a:lnSpc>
              <a:buFont typeface="+mj-lt"/>
              <a:buAutoNum type="arabicParenR" startAt="5"/>
            </a:pPr>
            <a:r>
              <a:rPr lang="en-IN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Gurbină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M., Lascu, M., &amp; Lascu, D. (2019, July). Tumour detection and classification of MRI brain image using different wavelet transforms and support vector machines. In </a:t>
            </a:r>
            <a:r>
              <a:rPr lang="en-IN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2019 42nd International Conference on Telecommunications and Signal Processing (TSP)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(pp. 505-508). IEEE.</a:t>
            </a:r>
            <a:endParaRPr lang="en-US" sz="16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marR="0" lvl="0" indent="-40005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arenR" startAt="5"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Patil, R. C., &amp; Bhalchandra, A. S. (2012). Brain tumour extraction from MRI images using MATLAB. </a:t>
            </a:r>
            <a:r>
              <a:rPr kumimoji="0" lang="en-IN" sz="1600" b="0" i="1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Electronics, Communication and Soft Computing Science &amp; Engineering (IJECSCSE)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en-IN" sz="1600" b="0" i="1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(1), 1.</a:t>
            </a:r>
            <a:endParaRPr lang="en-US" sz="16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 algn="just">
              <a:lnSpc>
                <a:spcPct val="150000"/>
              </a:lnSpc>
              <a:buFont typeface="+mj-lt"/>
              <a:buAutoNum type="arabicParenR" startAt="5"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Pena-Reyes, C. A., &amp; Sipper, M. (1999). A fuzzy-genetic approach to breast cancer diagnosis.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in medicine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(2), 131-155.</a:t>
            </a:r>
            <a:endParaRPr lang="en-IN" sz="16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 algn="just">
              <a:lnSpc>
                <a:spcPct val="150000"/>
              </a:lnSpc>
              <a:buFont typeface="+mj-lt"/>
              <a:buAutoNum type="arabicParenR" startAt="5"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McMorran, J. (2009). Crowther.,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DC,“Fine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needle aspiration cytology (breast)”.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General Practice Notebook–a UK medical reference on the world wide web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6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 algn="just">
              <a:lnSpc>
                <a:spcPct val="150000"/>
              </a:lnSpc>
              <a:buFont typeface="+mj-lt"/>
              <a:buAutoNum type="arabicParenR" startAt="5"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Zhu, N., Zhang, D., Wang, W., Li, X., Yang, B., Song, J., ... &amp; Tan, W. (2020). A novel coronavirus from patients with pneumonia in China, 2019.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 England journal of medicine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382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(8), 727-733.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arabicParenR" startAt="5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FF0F97-C46C-78AC-37C9-C5085E3D9703}"/>
              </a:ext>
            </a:extLst>
          </p:cNvPr>
          <p:cNvSpPr/>
          <p:nvPr/>
        </p:nvSpPr>
        <p:spPr>
          <a:xfrm>
            <a:off x="0" y="6634480"/>
            <a:ext cx="12192000" cy="22352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68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5BE2C-5FE6-DF9C-9772-D8E52E459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2260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HealthPoint: An Integrated Diagnostic Framework for Disease Prediction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EEBD70-8144-5539-96D8-6194387D7A54}"/>
              </a:ext>
            </a:extLst>
          </p:cNvPr>
          <p:cNvSpPr/>
          <p:nvPr/>
        </p:nvSpPr>
        <p:spPr>
          <a:xfrm>
            <a:off x="0" y="5938684"/>
            <a:ext cx="12192000" cy="919316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C04CF1-E483-FD4A-B7FC-555C820042A3}"/>
              </a:ext>
            </a:extLst>
          </p:cNvPr>
          <p:cNvSpPr/>
          <p:nvPr/>
        </p:nvSpPr>
        <p:spPr>
          <a:xfrm>
            <a:off x="1524000" y="3352534"/>
            <a:ext cx="9060426" cy="7646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B3F298-9F45-A587-18B5-EFA6BD75868A}"/>
              </a:ext>
            </a:extLst>
          </p:cNvPr>
          <p:cNvSpPr txBox="1"/>
          <p:nvPr/>
        </p:nvSpPr>
        <p:spPr>
          <a:xfrm>
            <a:off x="550606" y="4423882"/>
            <a:ext cx="11090787" cy="1015663"/>
          </a:xfrm>
          <a:prstGeom prst="rect">
            <a:avLst/>
          </a:pr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: Mohammed Aftabuddin (1604-20-737-058)        UNDER THE GUIDANCE : Dr. Gouri R. Patil,</a:t>
            </a:r>
          </a:p>
          <a:p>
            <a:pPr algn="just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: Syed Tajamul (1604-20-737-305)	  	       DESIGNATION : Associate Professor,</a:t>
            </a:r>
          </a:p>
          <a:p>
            <a:pPr algn="just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        MJCET</a:t>
            </a:r>
          </a:p>
        </p:txBody>
      </p:sp>
    </p:spTree>
    <p:extLst>
      <p:ext uri="{BB962C8B-B14F-4D97-AF65-F5344CB8AC3E}">
        <p14:creationId xmlns:p14="http://schemas.microsoft.com/office/powerpoint/2010/main" val="1689347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CCD1-DF59-7A5E-AFA2-CDAA1FBB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45"/>
            <a:ext cx="10515600" cy="650108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(2)..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425A1-78DB-3A21-C744-E40F3E208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901"/>
            <a:ext cx="10515600" cy="4893624"/>
          </a:xfrm>
        </p:spPr>
        <p:txBody>
          <a:bodyPr>
            <a:noAutofit/>
          </a:bodyPr>
          <a:lstStyle/>
          <a:p>
            <a:pPr marL="400050" indent="-400050" algn="just">
              <a:lnSpc>
                <a:spcPct val="150000"/>
              </a:lnSpc>
              <a:buFont typeface="+mj-lt"/>
              <a:buAutoNum type="arabicParenR" startAt="10"/>
            </a:pPr>
            <a:r>
              <a:rPr lang="en-I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Abbas al-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sammarraie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L. H., &amp; Ibrahim, A. A. (2020, October). Predicting breast cancer in fine needle aspiration images using machine learning. In </a:t>
            </a:r>
            <a:r>
              <a:rPr lang="en-IN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2020 4th International Symposium on Multidisciplinary Studies and Innovative Technologies (ISMSIT)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(pp. 1-4). IEEE.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arabicParenR" startAt="10"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Fang, Y., Zhang, H., Xie, J., Lin, M., Ying, L., Pang, P., &amp; Ji, W. (2020). Sensitivity of chest CT for COVID-19: comparison to RT-PCR.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Radiology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296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(2), E115-E117.</a:t>
            </a:r>
          </a:p>
          <a:p>
            <a:pPr marL="400050" marR="0" lvl="0" indent="-40005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arenR" startAt="10"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Al-</a:t>
            </a:r>
            <a:r>
              <a:rPr kumimoji="0" lang="en-I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Saffar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A. A. M., Tao, H., &amp; Talab, M. A. (2017, October). Review of deep convolution neural network in image classification. In </a:t>
            </a:r>
            <a:r>
              <a:rPr kumimoji="0" lang="en-IN" sz="1600" b="0" i="1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2017 International conference on radar, antenna, microwave, electronics, and telecommunications (ICRAMET)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(pp. 26-31). IEEE.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arabicParenR" startAt="10"/>
              <a:defRPr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Hasan, M. K., Alam, M. A.,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Dahal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L., Roy, S., Wahid, S. R., Elahi, M. T. E., ... &amp;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Khanal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B. (2022). Challenges of deep learning methods for COVID-19 detection using public datasets.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Informatics in Medicine Unlocked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100945.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 algn="just">
              <a:lnSpc>
                <a:spcPct val="150000"/>
              </a:lnSpc>
              <a:buFont typeface="+mj-lt"/>
              <a:buAutoNum type="arabicParenR" startAt="10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FF0F97-C46C-78AC-37C9-C5085E3D9703}"/>
              </a:ext>
            </a:extLst>
          </p:cNvPr>
          <p:cNvSpPr/>
          <p:nvPr/>
        </p:nvSpPr>
        <p:spPr>
          <a:xfrm>
            <a:off x="0" y="6634480"/>
            <a:ext cx="12192000" cy="22352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38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5BE2C-5FE6-DF9C-9772-D8E52E459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3155" y="2531806"/>
            <a:ext cx="8165690" cy="1474839"/>
          </a:xfrm>
        </p:spPr>
        <p:txBody>
          <a:bodyPr>
            <a:normAutofit/>
          </a:bodyPr>
          <a:lstStyle/>
          <a:p>
            <a:r>
              <a:rPr lang="en-US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rPr>
              <a:t>THANK YOU</a:t>
            </a:r>
            <a:endParaRPr lang="en-IN" sz="9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EEBD70-8144-5539-96D8-6194387D7A54}"/>
              </a:ext>
            </a:extLst>
          </p:cNvPr>
          <p:cNvSpPr/>
          <p:nvPr/>
        </p:nvSpPr>
        <p:spPr>
          <a:xfrm>
            <a:off x="-9832" y="6479458"/>
            <a:ext cx="12201832" cy="45720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C04CF1-E483-FD4A-B7FC-555C820042A3}"/>
              </a:ext>
            </a:extLst>
          </p:cNvPr>
          <p:cNvSpPr/>
          <p:nvPr/>
        </p:nvSpPr>
        <p:spPr>
          <a:xfrm>
            <a:off x="0" y="0"/>
            <a:ext cx="12192000" cy="353961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293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CCD1-DF59-7A5E-AFA2-CDAA1FBB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45"/>
            <a:ext cx="10515600" cy="650108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425A1-78DB-3A21-C744-E40F3E208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873"/>
            <a:ext cx="10515600" cy="480218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Literature Survey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Disadvantages of Existing System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 Statement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Proposed System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Plan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References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FF0F97-C46C-78AC-37C9-C5085E3D9703}"/>
              </a:ext>
            </a:extLst>
          </p:cNvPr>
          <p:cNvSpPr/>
          <p:nvPr/>
        </p:nvSpPr>
        <p:spPr>
          <a:xfrm>
            <a:off x="0" y="6634480"/>
            <a:ext cx="12192000" cy="22352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0D3724-C4CD-8BA9-BC6F-E97461D8E702}"/>
              </a:ext>
            </a:extLst>
          </p:cNvPr>
          <p:cNvSpPr/>
          <p:nvPr/>
        </p:nvSpPr>
        <p:spPr>
          <a:xfrm>
            <a:off x="838200" y="1131585"/>
            <a:ext cx="10515600" cy="45719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665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CCD1-DF59-7A5E-AFA2-CDAA1FBB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45"/>
            <a:ext cx="10515600" cy="650108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425A1-78DB-3A21-C744-E40F3E208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304"/>
            <a:ext cx="10515600" cy="489362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in our daily lives, AI and machine learning revolutionizes healthcare.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is a key beneficiary, AI empowers patient care.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FF0F97-C46C-78AC-37C9-C5085E3D9703}"/>
              </a:ext>
            </a:extLst>
          </p:cNvPr>
          <p:cNvSpPr/>
          <p:nvPr/>
        </p:nvSpPr>
        <p:spPr>
          <a:xfrm>
            <a:off x="0" y="6634480"/>
            <a:ext cx="12192000" cy="22352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0D3724-C4CD-8BA9-BC6F-E97461D8E702}"/>
              </a:ext>
            </a:extLst>
          </p:cNvPr>
          <p:cNvSpPr/>
          <p:nvPr/>
        </p:nvSpPr>
        <p:spPr>
          <a:xfrm>
            <a:off x="838200" y="1131585"/>
            <a:ext cx="10515600" cy="45719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5" name="Picture 11" descr="We know how to regulate new drugs and medical devices–but we're about to  let health care AI run amok | Fortune">
            <a:extLst>
              <a:ext uri="{FF2B5EF4-FFF2-40B4-BE49-F238E27FC236}">
                <a16:creationId xmlns:a16="http://schemas.microsoft.com/office/drawing/2014/main" id="{FD219025-BF6B-4FDE-DCFD-F2C8A2A23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887" y="3662013"/>
            <a:ext cx="3446797" cy="240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4 healthcare technology tools that can help during these trying times">
            <a:extLst>
              <a:ext uri="{FF2B5EF4-FFF2-40B4-BE49-F238E27FC236}">
                <a16:creationId xmlns:a16="http://schemas.microsoft.com/office/drawing/2014/main" id="{99380F1D-CEF2-F298-51A2-4DC04A452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913" y="3653504"/>
            <a:ext cx="4774410" cy="241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13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CCD1-DF59-7A5E-AFA2-CDAA1FBB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262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425A1-78DB-3A21-C744-E40F3E208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76701"/>
            <a:ext cx="6663814" cy="480218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Clr>
                <a:srgbClr val="C00000"/>
              </a:buClr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Impact of Covid-19: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Acceleration of the digital revolution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Disruptive technologies shaping various industries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disease detection crucial for better health.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methods often lack accessibility and ease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FF0F97-C46C-78AC-37C9-C5085E3D9703}"/>
              </a:ext>
            </a:extLst>
          </p:cNvPr>
          <p:cNvSpPr/>
          <p:nvPr/>
        </p:nvSpPr>
        <p:spPr>
          <a:xfrm>
            <a:off x="0" y="6634480"/>
            <a:ext cx="12192000" cy="22352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76" name="Picture 4" descr="COVID-19: Governments must promote and protect access to and free flow of  information during pandemic, say international media freedom experts | OSCE">
            <a:extLst>
              <a:ext uri="{FF2B5EF4-FFF2-40B4-BE49-F238E27FC236}">
                <a16:creationId xmlns:a16="http://schemas.microsoft.com/office/drawing/2014/main" id="{12C1173D-B9AC-C5F3-9A13-8ED07CE621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1"/>
          <a:stretch/>
        </p:blipFill>
        <p:spPr bwMode="auto">
          <a:xfrm>
            <a:off x="7610168" y="365126"/>
            <a:ext cx="4581832" cy="315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364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CCD1-DF59-7A5E-AFA2-CDAA1FBB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262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425A1-78DB-3A21-C744-E40F3E208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6701"/>
            <a:ext cx="6083710" cy="480218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HealthPoint, Predicting diseases through an integrated framework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six diseases with just a few clicks.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Convenient and accessible healthcare solution.</a:t>
            </a:r>
            <a:endParaRPr 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health outcomes through early detection.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Empowers individuals to take control of their health.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FF0F97-C46C-78AC-37C9-C5085E3D9703}"/>
              </a:ext>
            </a:extLst>
          </p:cNvPr>
          <p:cNvSpPr/>
          <p:nvPr/>
        </p:nvSpPr>
        <p:spPr>
          <a:xfrm>
            <a:off x="0" y="6634480"/>
            <a:ext cx="12192000" cy="22352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12F76C-51C9-66A0-C4E4-B36FCC3D1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522" y="1176701"/>
            <a:ext cx="4535841" cy="45358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D03DF9-FE87-A175-ED8F-95858E6E3029}"/>
              </a:ext>
            </a:extLst>
          </p:cNvPr>
          <p:cNvSpPr txBox="1"/>
          <p:nvPr/>
        </p:nvSpPr>
        <p:spPr>
          <a:xfrm>
            <a:off x="7044510" y="5404765"/>
            <a:ext cx="4615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chemeClr val="bg1">
                    <a:lumMod val="65000"/>
                  </a:schemeClr>
                </a:solidFill>
                <a:effectLst/>
                <a:latin typeface="Google Sans"/>
              </a:rPr>
              <a:t>"For representation only. Actual website may differ "</a:t>
            </a:r>
            <a:endParaRPr lang="en-IN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918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CCD1-DF59-7A5E-AFA2-CDAA1FBB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45"/>
            <a:ext cx="10515600" cy="650108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: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4B430F3-FFE8-1C17-01AE-E86F0EE062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7432063"/>
              </p:ext>
            </p:extLst>
          </p:nvPr>
        </p:nvGraphicFramePr>
        <p:xfrm>
          <a:off x="838200" y="1772292"/>
          <a:ext cx="105156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2530504644"/>
                    </a:ext>
                  </a:extLst>
                </a:gridCol>
                <a:gridCol w="3611880">
                  <a:extLst>
                    <a:ext uri="{9D8B030D-6E8A-4147-A177-3AD203B41FA5}">
                      <a16:colId xmlns:a16="http://schemas.microsoft.com/office/drawing/2014/main" val="436047795"/>
                    </a:ext>
                  </a:extLst>
                </a:gridCol>
                <a:gridCol w="2230120">
                  <a:extLst>
                    <a:ext uri="{9D8B030D-6E8A-4147-A177-3AD203B41FA5}">
                      <a16:colId xmlns:a16="http://schemas.microsoft.com/office/drawing/2014/main" val="3306878366"/>
                    </a:ext>
                  </a:extLst>
                </a:gridCol>
                <a:gridCol w="1976120">
                  <a:extLst>
                    <a:ext uri="{9D8B030D-6E8A-4147-A177-3AD203B41FA5}">
                      <a16:colId xmlns:a16="http://schemas.microsoft.com/office/drawing/2014/main" val="255031664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17543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2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Challenges of Deep Learning Methods for COVID-19 Detection Using Public Datasets (M. K. Hasan, M. A. Alam, L. Dahal, M. T. E. Elahi, S. Roy, S. R. Wahid, et al. -2020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 for COVID-19 Detection using Public Datasets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Investigates challenges in using public datasets for detection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Varied data quality; generalization issues in diverse datasets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6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Application for Covid-19 Class Detection based CNN Architecture (M. Fradi and M. Machhout) -2021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Real-Time Application for Covid-19 Class Detection based CNN Architecture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Enables real-time detection of Covid-19 classes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Dependence on real-time data feeds; potential for false positives/negatives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39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Data-driven modeling and prediction of blood glucose dynamics: Machine learning applications in type 1 diabetes (A. Z. Woldaregay et al.)       -2019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Data-driven Modeling and Prediction of Blood Glucose Dynamics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Machine Learning Applications in Type 1 Diabetes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Enhanced prediction of blood glucose dynamics; personalized treatment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13614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4FF0F97-C46C-78AC-37C9-C5085E3D9703}"/>
              </a:ext>
            </a:extLst>
          </p:cNvPr>
          <p:cNvSpPr/>
          <p:nvPr/>
        </p:nvSpPr>
        <p:spPr>
          <a:xfrm>
            <a:off x="0" y="6634480"/>
            <a:ext cx="12192000" cy="22352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0D3724-C4CD-8BA9-BC6F-E97461D8E702}"/>
              </a:ext>
            </a:extLst>
          </p:cNvPr>
          <p:cNvSpPr/>
          <p:nvPr/>
        </p:nvSpPr>
        <p:spPr>
          <a:xfrm>
            <a:off x="838200" y="1131585"/>
            <a:ext cx="10515600" cy="45719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97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CCD1-DF59-7A5E-AFA2-CDAA1FBB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47772"/>
            <a:ext cx="10515600" cy="667262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(cont.)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76B5C43-611D-1FDA-90A7-5939AB6FA6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212626"/>
              </p:ext>
            </p:extLst>
          </p:nvPr>
        </p:nvGraphicFramePr>
        <p:xfrm>
          <a:off x="838199" y="1458571"/>
          <a:ext cx="10515600" cy="4131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674">
                  <a:extLst>
                    <a:ext uri="{9D8B030D-6E8A-4147-A177-3AD203B41FA5}">
                      <a16:colId xmlns:a16="http://schemas.microsoft.com/office/drawing/2014/main" val="3071830896"/>
                    </a:ext>
                  </a:extLst>
                </a:gridCol>
                <a:gridCol w="3568566">
                  <a:extLst>
                    <a:ext uri="{9D8B030D-6E8A-4147-A177-3AD203B41FA5}">
                      <a16:colId xmlns:a16="http://schemas.microsoft.com/office/drawing/2014/main" val="149407375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515192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3596442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01615125"/>
                    </a:ext>
                  </a:extLst>
                </a:gridCol>
              </a:tblGrid>
              <a:tr h="546054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643369"/>
                  </a:ext>
                </a:extLst>
              </a:tr>
              <a:tr h="1262366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Multiple Deep Learner Approach for X-Ray Image-Based Pneumonia Detection (Z. -Y. Yang and Q. Zhao)  -2020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Multiple Deep Learner Approach for X-Ray Image-Based Pneumonia Detection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Enhanced pneumonia detection using multiple deep learners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Increased computational complexity; potential for overfitting in some models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048793"/>
                  </a:ext>
                </a:extLst>
              </a:tr>
              <a:tr h="1005889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Sensitivity of Chest CT for COVID-19: Comparison to RT-PCR (Yicheng Fang, Huangqi Zhang, Jicheng Xie et al.) -2020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CT for COVID-19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Sensitivity Comparison to RT-PCR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Limited specificity; radiation exposure in CT scans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293436"/>
                  </a:ext>
                </a:extLst>
              </a:tr>
              <a:tr h="1235806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Real-time machine learning for early detection of heart disease using big data approach (A. Ed Daoudy and K. Maalmi) -2019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Real-time Machine Learning for Early Detection of Heart Disease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Early detection of heart disease using big data approach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Real-time data processing dependencies; potential privacy concerns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28866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4FF0F97-C46C-78AC-37C9-C5085E3D9703}"/>
              </a:ext>
            </a:extLst>
          </p:cNvPr>
          <p:cNvSpPr/>
          <p:nvPr/>
        </p:nvSpPr>
        <p:spPr>
          <a:xfrm>
            <a:off x="0" y="6634480"/>
            <a:ext cx="12192000" cy="22352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80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CCD1-DF59-7A5E-AFA2-CDAA1FBB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45"/>
            <a:ext cx="10515600" cy="650108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Existing Systems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425A1-78DB-3A21-C744-E40F3E208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155"/>
            <a:ext cx="10515600" cy="489362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Clr>
                <a:srgbClr val="C00000"/>
              </a:buClr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Systems :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‼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Accessibility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‼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Time-Consuming Processes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‼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of Human Error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‼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Remote Monitoring</a:t>
            </a:r>
          </a:p>
          <a:p>
            <a:pPr algn="just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‼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Inefficiencies in Diagnosis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FF0F97-C46C-78AC-37C9-C5085E3D9703}"/>
              </a:ext>
            </a:extLst>
          </p:cNvPr>
          <p:cNvSpPr/>
          <p:nvPr/>
        </p:nvSpPr>
        <p:spPr>
          <a:xfrm>
            <a:off x="0" y="6634480"/>
            <a:ext cx="12192000" cy="22352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0D3724-C4CD-8BA9-BC6F-E97461D8E702}"/>
              </a:ext>
            </a:extLst>
          </p:cNvPr>
          <p:cNvSpPr/>
          <p:nvPr/>
        </p:nvSpPr>
        <p:spPr>
          <a:xfrm>
            <a:off x="838200" y="1131585"/>
            <a:ext cx="10515600" cy="45719"/>
          </a:xfrm>
          <a:prstGeom prst="rect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102" name="Picture 6" descr="Queue Management System | DHQ Hospital Pakpattan">
            <a:extLst>
              <a:ext uri="{FF2B5EF4-FFF2-40B4-BE49-F238E27FC236}">
                <a16:creationId xmlns:a16="http://schemas.microsoft.com/office/drawing/2014/main" id="{BB9E318D-E821-0F04-D14F-BEA568EB8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250" y="1319436"/>
            <a:ext cx="3443287" cy="230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Understanding models of error and how they apply in clinical practice - The  Pharmaceutical Journal">
            <a:extLst>
              <a:ext uri="{FF2B5EF4-FFF2-40B4-BE49-F238E27FC236}">
                <a16:creationId xmlns:a16="http://schemas.microsoft.com/office/drawing/2014/main" id="{4C2D01A2-5F35-204C-8C14-F797E9562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250" y="3999009"/>
            <a:ext cx="3276099" cy="218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338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1572</Words>
  <Application>Microsoft Office PowerPoint</Application>
  <PresentationFormat>Widescreen</PresentationFormat>
  <Paragraphs>197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Google Sans</vt:lpstr>
      <vt:lpstr>Times New Roman</vt:lpstr>
      <vt:lpstr>Wingdings</vt:lpstr>
      <vt:lpstr>Office Theme</vt:lpstr>
      <vt:lpstr>REVIEW PROJECT WORK-I BE VII SEM</vt:lpstr>
      <vt:lpstr>HealthPoint: An Integrated Diagnostic Framework for Disease Prediction</vt:lpstr>
      <vt:lpstr>OUTLINE :</vt:lpstr>
      <vt:lpstr>INTRODUCTION :</vt:lpstr>
      <vt:lpstr>Introduction (cont.)</vt:lpstr>
      <vt:lpstr>Introduction (cont.)</vt:lpstr>
      <vt:lpstr>Literature Survey :</vt:lpstr>
      <vt:lpstr>Literature Survey (cont.)</vt:lpstr>
      <vt:lpstr>Disadvantages of Existing Systems :</vt:lpstr>
      <vt:lpstr>Disadvantages of Existing System (cont.)</vt:lpstr>
      <vt:lpstr>Problem Statement :</vt:lpstr>
      <vt:lpstr>Proposed System :</vt:lpstr>
      <vt:lpstr>Proposed System (cont.)</vt:lpstr>
      <vt:lpstr>Proposed System (cont.)</vt:lpstr>
      <vt:lpstr>Proposed System (cont.)</vt:lpstr>
      <vt:lpstr>Proposed System (cont.)</vt:lpstr>
      <vt:lpstr>Project Plan :</vt:lpstr>
      <vt:lpstr>References :</vt:lpstr>
      <vt:lpstr>References (1)..</vt:lpstr>
      <vt:lpstr>References (2)..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Diagnostic Framework for multimodal medical Data</dc:title>
  <dc:creator>Mohammed Aftab</dc:creator>
  <cp:lastModifiedBy>Mohammed Azam</cp:lastModifiedBy>
  <cp:revision>19</cp:revision>
  <dcterms:created xsi:type="dcterms:W3CDTF">2024-01-15T19:05:37Z</dcterms:created>
  <dcterms:modified xsi:type="dcterms:W3CDTF">2024-01-19T03:58:05Z</dcterms:modified>
</cp:coreProperties>
</file>