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88" r:id="rId6"/>
    <p:sldId id="261" r:id="rId7"/>
    <p:sldId id="262" r:id="rId8"/>
    <p:sldId id="263" r:id="rId9"/>
    <p:sldId id="289" r:id="rId10"/>
    <p:sldId id="266" r:id="rId11"/>
    <p:sldId id="290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3EC232-5D98-419F-BAA2-F0E5D30349F3}">
          <p14:sldIdLst>
            <p14:sldId id="256"/>
            <p14:sldId id="257"/>
            <p14:sldId id="260"/>
            <p14:sldId id="258"/>
            <p14:sldId id="288"/>
            <p14:sldId id="261"/>
            <p14:sldId id="262"/>
            <p14:sldId id="263"/>
            <p14:sldId id="289"/>
            <p14:sldId id="266"/>
            <p14:sldId id="290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399B-3B5D-4551-ABB9-6C754563314B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EBDC-7480-4FEB-AED3-E546DA21D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0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0453-79F5-DE02-A456-F20C31E8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4C5A1-AB86-3FC3-ABA0-D6B1AEBF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2D40-DCB4-2ABE-2B39-8CCD9B2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581A-232A-52E7-1415-F54ADEF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7638-6976-7E84-0849-DE14A894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5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801-267A-880F-3969-07EB675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6D12F-5BAC-1FB0-1A28-DEB01452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6AB3-498F-9D47-B674-045654F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ED6F-DDF6-28D9-0002-DA00B590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A297-3DA7-C77D-966F-EB31075C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EC15C-B00E-EE8F-10D0-3E2AD3EF7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3B081-A100-28A7-CE58-D36D3D08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D193-F81A-59E3-E630-4C22643A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629E-AED5-9AD0-BDB8-0F5D3D9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2009-4898-129E-F495-8F1E5C2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0E69-98D8-0AB8-AF54-75C7E74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093-844A-4285-1A22-43C1FCC4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41D2-21FF-6E62-81F0-738BE37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205E-824A-2225-EA19-58476E8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3F0D-3E04-5B9E-985A-9228AE2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8693-052C-21FB-FC3F-4A32340A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AEE9-DA41-1CD1-BE09-CE8AF6BE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02A0-C329-F010-63C3-3DFDABFE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76E7-97C2-EF80-8CFC-C1A770FD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D905-273A-E362-0106-06A1671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03B4-C0CD-833D-B8EC-852E416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786A-22E2-A12B-BBE5-9869E5C2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DDFC0-345E-12D7-BDDF-11B9573A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431F-9047-66FD-CB76-A25DF0EB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95C9F-49FC-BAA3-5BF4-F8B4A2A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57C4D-64DD-D603-A020-395E65EE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5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F23-8044-7105-3E58-DCBB7E6A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8D49-BEF1-9F3A-5749-E587914B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65B5-E21B-5BE8-F581-864E6F28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ADC40-4019-BA9A-2331-165DC75D0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C0D8B-DCD0-5948-26B0-68B726B2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2509B-20AF-B34A-3B05-4D8E85A1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51E7A-F0D5-0CF1-FDE9-F3BA728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04B5-A3A5-96A2-217C-9A3F1634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49AD-D279-946A-D502-A99F3C57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0E2B9-6DE7-D777-0988-91FDBD6C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A04B-5CBB-3CFE-191B-24488607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0CA7-A751-21BF-2532-AA66B1AC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FB51C-D79D-1119-6A20-58BE3B59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083E3-BBE5-29A6-79BD-0F63FEF3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0D94-C334-A0DE-A1D7-94138D5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4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53F4-1FF7-F065-49E3-33D1A7E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8699-C397-E972-57A5-28C82FB5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9753-C02B-3EFE-A1B1-299E7796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1775-CC03-49C2-DEAF-FF2DF098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69EA-70A5-AB49-7A99-5DFDB892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0E4D-5A48-ABE8-B57B-FB43D30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F85F-C6A5-9CEC-C130-E1CB3D6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9A6FF-ACEE-D1F3-22D3-AC773E5C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DF86C-06F2-25BB-E298-ADA6EDAE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C868-C648-DA3A-9170-728D7E0B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E056-000E-251D-E024-926606D4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7481-3230-81D6-05C5-7A7CEC8C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A5662-0B1F-8295-E12E-514744CA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3C7B-F093-A98B-54FF-351DECEC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ECA3-242A-B43B-158C-F63CE7498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F127-FDD4-A249-4986-FC5FE0F9D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8DD4-6C2F-2E5D-7106-7A0289EE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7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26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HealthPoint: An Integrated Diagnostic Framework for Disease Prediction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1524000" y="3352534"/>
            <a:ext cx="9060426" cy="764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3F298-9F45-A587-18B5-EFA6BD75868A}"/>
              </a:ext>
            </a:extLst>
          </p:cNvPr>
          <p:cNvSpPr txBox="1"/>
          <p:nvPr/>
        </p:nvSpPr>
        <p:spPr>
          <a:xfrm>
            <a:off x="550606" y="4423882"/>
            <a:ext cx="11090787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Mohammed Aftabuddin (1604-20-737-058)        UNDER THE GUIDANCE : Dr. Gouri R. Patil,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Syed Tajamul (1604-20-737-305)	  	       DESIGNATION : Associate Professor,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MJCET</a:t>
            </a:r>
          </a:p>
        </p:txBody>
      </p:sp>
    </p:spTree>
    <p:extLst>
      <p:ext uri="{BB962C8B-B14F-4D97-AF65-F5344CB8AC3E}">
        <p14:creationId xmlns:p14="http://schemas.microsoft.com/office/powerpoint/2010/main" val="168934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HealthPoint, an integrated diagnostic framework for disease prediction. The goal is to enable swift disease prediction, utilizing CNN, Random Forest, and XGBoost. To provide a user-friendly platform, ensuring accessibility, scalability, and secure storage of patient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 we aim to provide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Disease Detection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Accessibility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Results and Reduced Waiting Times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Patient Database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0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5E502-3E09-B805-D0FE-D96030F4994E}"/>
              </a:ext>
            </a:extLst>
          </p:cNvPr>
          <p:cNvSpPr txBox="1"/>
          <p:nvPr/>
        </p:nvSpPr>
        <p:spPr>
          <a:xfrm>
            <a:off x="3111908" y="1032388"/>
            <a:ext cx="583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C8807E7-AB14-3A78-3669-6227FF9BA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57" y="1378269"/>
            <a:ext cx="7671232" cy="4910330"/>
          </a:xfrm>
        </p:spPr>
      </p:pic>
    </p:spTree>
    <p:extLst>
      <p:ext uri="{BB962C8B-B14F-4D97-AF65-F5344CB8AC3E}">
        <p14:creationId xmlns:p14="http://schemas.microsoft.com/office/powerpoint/2010/main" val="348169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7"/>
            <a:ext cx="10515600" cy="50841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involved 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Covid-19, Pneumonia, Brain Tumour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for medical imaging tasks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capturing intricate patterns in medical images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convolutional layers for hierarchical feature learning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other algorithms in image recognition and pattern detection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8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40"/>
            <a:ext cx="1051560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Diabetes, Breast Cancer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approach provides robust predictions for complex tasks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both classification tasks, such as diabetes and breast cancer prediction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Mitigates overfitting through random subset selection during training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multiple decision trees to capture diverse patterns and features in medical data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7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40"/>
            <a:ext cx="1051560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the ensemble learning family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handling complex patterns in medical data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tree building corrects errors, enhancing predictive accuracy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speed, efficiency, and effectiveness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4F371A-B153-47CF-4B13-C9E2E69F7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590940"/>
              </p:ext>
            </p:extLst>
          </p:nvPr>
        </p:nvGraphicFramePr>
        <p:xfrm>
          <a:off x="838200" y="1285349"/>
          <a:ext cx="105156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29201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6708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91918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43632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013527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370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start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 no.)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duration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(no. of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start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 no.)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Duration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(no. of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0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7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4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0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3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9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8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1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951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6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Ed-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Daoudy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Maalmi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(2019, April). Real-time machine learning for early detection of heart disease using big data approach.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international conference on wireless technologies, embedded and intelligent systems (WITS)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1-5).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Yang, Z. Y., &amp; Zhao, Q. (2020, December). A multiple deep learner approach for X-ray image-based pneumonia detection.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machine learning and cybernetics (ICMLC)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70-75). IEEE.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Katarya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&amp; Jain, S. (2020, December). Comparison of different machine learning models for diabetes detection.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IEEE International Conference on Advances and Developments in Electrical and Electronics Engineering (ICADEE)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1-5).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Fradi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Machhout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(2021, June). Real-Time Application for Covid-19 Class Detection based CNN Architecture.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Design &amp; Test of Integrated Micro &amp; Nano-Systems (DTS)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1-6). IEEE.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8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(1)..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Gurbină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Lascu, M., &amp; Lascu, D. (2019, July). Tumour detection and classification of MRI brain image using different wavelet transforms and support vector machines.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42nd International Conference on Telecommunications and Signal Processing (TSP)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505-508). IEEE.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 startAt="5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Patil, R. C., &amp; Bhalchandra, A. S. (2012). Brain tumour extraction from MRI images using MATLAB.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Electronics, Communication and Soft Computing Science &amp; Engineering (IJECSCSE)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(1), 1.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Pena-Reyes, C. A., &amp; Sipper, M. (1999). A fuzzy-genetic approach to breast cancer diagnosis.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medicine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131-155.</a:t>
            </a:r>
            <a:endParaRPr lang="en-IN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McMorran, J. (2009). Crowther.,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DC,“Fine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needle aspiration cytology (breast)”.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Practice Notebook–a UK medical reference on the world wide web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Zhu, N., Zhang, D., Wang, W., Li, X., Yang, B., Song, J., ... &amp; Tan, W. (2020). A novel coronavirus from patients with pneumonia in China, 2019.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England journal of medicine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382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(8), 727-733.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8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(2)..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Abbas al-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sammarraie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H., &amp; Ibrahim, A. A. (2020, October). Predicting breast cancer in fine needle aspiration images using machine learning.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4th International Symposium on Multidisciplinary Studies and Innovative Technologies (ISMSIT)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1-4).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Fang, Y., Zhang, H., Xie, J., Lin, M., Ying, L., Pang, P., &amp; Ji, W. (2020). Sensitivity of chest CT for COVID-19: comparison to RT-PCR.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Radiology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296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E115-E117.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 startAt="10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Saffar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A. A. M., Tao, H., &amp; Talab, M. A. (2017, October). Review of deep convolution neural network in image classification. In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radar, antenna, microwave, electronics, and telecommunications (ICRAMET)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(pp. 26-31).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  <a:defRPr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Hasan, M. K., Alam, M. A.,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Roy, S., Wahid, S. R., Elahi, M. T. E., ...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Khanal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Challenges of deep learning methods for COVID-19 detection using public datasets.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Informatics in Medicine Unlocked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100945.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873"/>
            <a:ext cx="10515600" cy="48021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 of Existing System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Plan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6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155" y="2531806"/>
            <a:ext cx="8165690" cy="1474839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THANK YOU</a:t>
            </a:r>
            <a:endParaRPr lang="en-IN" sz="9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-9832" y="6479458"/>
            <a:ext cx="12201832" cy="4572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0" y="0"/>
            <a:ext cx="12192000" cy="35396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304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our daily lives, AI and machine learning revolutionizes healthcare.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is a key beneficiary, AI empowers patient care.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5" name="Picture 11" descr="We know how to regulate new drugs and medical devices–but we're about to  let health care AI run amok | Fortune">
            <a:extLst>
              <a:ext uri="{FF2B5EF4-FFF2-40B4-BE49-F238E27FC236}">
                <a16:creationId xmlns:a16="http://schemas.microsoft.com/office/drawing/2014/main" id="{FD219025-BF6B-4FDE-DCFD-F2C8A2A2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7" y="3662013"/>
            <a:ext cx="3446797" cy="24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4 healthcare technology tools that can help during these trying times">
            <a:extLst>
              <a:ext uri="{FF2B5EF4-FFF2-40B4-BE49-F238E27FC236}">
                <a16:creationId xmlns:a16="http://schemas.microsoft.com/office/drawing/2014/main" id="{99380F1D-CEF2-F298-51A2-4DC04A45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3" y="3653504"/>
            <a:ext cx="4774410" cy="24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3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6701"/>
            <a:ext cx="6663814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 of Covid-19: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of the digital revolution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Disruptive technologies shaping various industries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disease detection crucial for better health.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often lack accessibility and 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COVID-19: Governments must promote and protect access to and free flow of  information during pandemic, say international media freedom experts | OSCE">
            <a:extLst>
              <a:ext uri="{FF2B5EF4-FFF2-40B4-BE49-F238E27FC236}">
                <a16:creationId xmlns:a16="http://schemas.microsoft.com/office/drawing/2014/main" id="{12C1173D-B9AC-C5F3-9A13-8ED07CE62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/>
          <a:stretch/>
        </p:blipFill>
        <p:spPr bwMode="auto">
          <a:xfrm>
            <a:off x="7610168" y="365126"/>
            <a:ext cx="4581832" cy="3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6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701"/>
            <a:ext cx="608371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HealthPoint, Predicting diseases through an integrated framework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six diseases with just a few clicks.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and accessible healthcare solution.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health outcomes through early detection.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individuals to take control of their health.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2F76C-51C9-66A0-C4E4-B36FCC3D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2" y="1176701"/>
            <a:ext cx="4535841" cy="4535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03DF9-FE87-A175-ED8F-95858E6E3029}"/>
              </a:ext>
            </a:extLst>
          </p:cNvPr>
          <p:cNvSpPr txBox="1"/>
          <p:nvPr/>
        </p:nvSpPr>
        <p:spPr>
          <a:xfrm>
            <a:off x="7044510" y="5404765"/>
            <a:ext cx="461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Google Sans"/>
              </a:rPr>
              <a:t>"For representation only. Actual website may differ "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1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B430F3-FFE8-1C17-01AE-E86F0EE06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432063"/>
              </p:ext>
            </p:extLst>
          </p:nvPr>
        </p:nvGraphicFramePr>
        <p:xfrm>
          <a:off x="838200" y="1772292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530504644"/>
                    </a:ext>
                  </a:extLst>
                </a:gridCol>
                <a:gridCol w="3611880">
                  <a:extLst>
                    <a:ext uri="{9D8B030D-6E8A-4147-A177-3AD203B41FA5}">
                      <a16:colId xmlns:a16="http://schemas.microsoft.com/office/drawing/2014/main" val="43604779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306878366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5503166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75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of Deep Learning Methods for COVID-19 Detection Using Public Datasets (M. K. Hasan, M. A. Alam, L. Dahal, M. T. E. Elahi, S. Roy, S. R. Wahid, et al. -2020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COVID-19 Detection using Public Datasets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Investigates challenges in using public datasets for detection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Varied data quality; generalization issues in diverse datasets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Application for Covid-19 Class Detection based CNN Architecture (M. Fradi and M. Machhout) 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Application for Covid-19 Class Detection based CNN Architecture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Enables real-time detection of Covid-19 classes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Dependence on real-time data feeds; potential for false positives/negatives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Data-driven modeling and prediction of blood glucose dynamics: Machine learning applications in type 1 diabetes (A. Z. Woldaregay et al.)       -2019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Data-driven Modeling and Prediction of Blood Glucose Dynamics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Applications in Type 1 Diabetes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prediction of blood glucose dynamics; personalized treatment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61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7772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6B5C43-611D-1FDA-90A7-5939AB6FA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12626"/>
              </p:ext>
            </p:extLst>
          </p:nvPr>
        </p:nvGraphicFramePr>
        <p:xfrm>
          <a:off x="838199" y="1458571"/>
          <a:ext cx="10515600" cy="413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74">
                  <a:extLst>
                    <a:ext uri="{9D8B030D-6E8A-4147-A177-3AD203B41FA5}">
                      <a16:colId xmlns:a16="http://schemas.microsoft.com/office/drawing/2014/main" val="3071830896"/>
                    </a:ext>
                  </a:extLst>
                </a:gridCol>
                <a:gridCol w="3568566">
                  <a:extLst>
                    <a:ext uri="{9D8B030D-6E8A-4147-A177-3AD203B41FA5}">
                      <a16:colId xmlns:a16="http://schemas.microsoft.com/office/drawing/2014/main" val="14940737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15192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59644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1615125"/>
                    </a:ext>
                  </a:extLst>
                </a:gridCol>
              </a:tblGrid>
              <a:tr h="54605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43369"/>
                  </a:ext>
                </a:extLst>
              </a:tr>
              <a:tr h="126236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Multiple Deep Learner Approach for X-Ray Image-Based Pneumonia Detection (Z. -Y. Yang and Q. Zhao)  -2020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Multiple Deep Learner Approach for X-Ray Image-Based Pneumonia Detection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pneumonia detection using multiple deep learners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computational complexity; potential for overfitting in some models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48793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of Chest CT for COVID-19: Comparison to RT-PCR (Yicheng Fang, Huangqi Zhang, Jicheng Xie et al.) -2020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CT for COVID-19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Comparison to RT-PCR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specificity; radiation exposure in CT scans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93436"/>
                  </a:ext>
                </a:extLst>
              </a:tr>
              <a:tr h="123580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machine learning for early detection of heart disease using big data approach (A. Ed Daoudy and K. Maalmi) -2019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Machine Learning for Early Detection of Heart Disease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Early detection of heart disease using big data approach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data processing dependencies; potential privacy concerns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8866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Processes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Human Error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Monitoring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 in Diagnosis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2" name="Picture 6" descr="Queue Management System | DHQ Hospital Pakpattan">
            <a:extLst>
              <a:ext uri="{FF2B5EF4-FFF2-40B4-BE49-F238E27FC236}">
                <a16:creationId xmlns:a16="http://schemas.microsoft.com/office/drawing/2014/main" id="{BB9E318D-E821-0F04-D14F-BEA568EB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0" y="1319436"/>
            <a:ext cx="3443287" cy="23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rstanding models of error and how they apply in clinical practice - The  Pharmaceutical Journal">
            <a:extLst>
              <a:ext uri="{FF2B5EF4-FFF2-40B4-BE49-F238E27FC236}">
                <a16:creationId xmlns:a16="http://schemas.microsoft.com/office/drawing/2014/main" id="{4C2D01A2-5F35-204C-8C14-F797E956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0" y="3999009"/>
            <a:ext cx="3276099" cy="21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701"/>
            <a:ext cx="5546558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Disease Prediction Systems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coverage for certain diseases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specific medical data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technology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Clunky interface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D4652-2D5F-E57E-14F1-0EDF3ADD9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1349832"/>
            <a:ext cx="6332619" cy="28277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26" name="Picture 2" descr="No Data&quot; Images – Browse 189 Stock Photos, Vectors, and Video | Adobe Stock">
            <a:extLst>
              <a:ext uri="{FF2B5EF4-FFF2-40B4-BE49-F238E27FC236}">
                <a16:creationId xmlns:a16="http://schemas.microsoft.com/office/drawing/2014/main" id="{F7C6DB01-2EC8-12C9-03BD-75447F7A8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09" y="4947085"/>
            <a:ext cx="1281481" cy="128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No Data Icon #62852 - Free Icons Library">
            <a:extLst>
              <a:ext uri="{FF2B5EF4-FFF2-40B4-BE49-F238E27FC236}">
                <a16:creationId xmlns:a16="http://schemas.microsoft.com/office/drawing/2014/main" id="{B89B2551-0CA7-A5B8-D788-CC93F30E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10" y="4495016"/>
            <a:ext cx="13906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3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1564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HealthPoint: An Integrated Diagnostic Framework for Disease Prediction</vt:lpstr>
      <vt:lpstr>OUTLINE :</vt:lpstr>
      <vt:lpstr>INTRODUCTION :</vt:lpstr>
      <vt:lpstr>Introduction (cont.)</vt:lpstr>
      <vt:lpstr>Introduction (cont.)</vt:lpstr>
      <vt:lpstr>Literature Survey :</vt:lpstr>
      <vt:lpstr>Literature Survey (cont.)</vt:lpstr>
      <vt:lpstr>Disadvantages of Existing Systems :</vt:lpstr>
      <vt:lpstr>Disadvantages of Existing System (cont.)</vt:lpstr>
      <vt:lpstr>Problem Statement :</vt:lpstr>
      <vt:lpstr>Proposed System :</vt:lpstr>
      <vt:lpstr>Proposed System (cont.)</vt:lpstr>
      <vt:lpstr>Proposed System (cont.)</vt:lpstr>
      <vt:lpstr>Proposed System (cont.)</vt:lpstr>
      <vt:lpstr>Proposed System (cont.)</vt:lpstr>
      <vt:lpstr>Project Plan :</vt:lpstr>
      <vt:lpstr>References :</vt:lpstr>
      <vt:lpstr>References (1)..</vt:lpstr>
      <vt:lpstr>References (2)..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Diagnostic Framework for multimodal medical Data</dc:title>
  <dc:creator>Mohammed Aftab</dc:creator>
  <cp:lastModifiedBy>Mohammed Aftab</cp:lastModifiedBy>
  <cp:revision>18</cp:revision>
  <dcterms:created xsi:type="dcterms:W3CDTF">2024-01-15T19:05:37Z</dcterms:created>
  <dcterms:modified xsi:type="dcterms:W3CDTF">2024-01-18T19:54:42Z</dcterms:modified>
</cp:coreProperties>
</file>