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62" r:id="rId7"/>
    <p:sldId id="263" r:id="rId8"/>
    <p:sldId id="265" r:id="rId9"/>
    <p:sldId id="264" r:id="rId10"/>
    <p:sldId id="266" r:id="rId11"/>
    <p:sldId id="267" r:id="rId12"/>
    <p:sldId id="268" r:id="rId13"/>
    <p:sldId id="273" r:id="rId14"/>
    <p:sldId id="274" r:id="rId15"/>
    <p:sldId id="269" r:id="rId16"/>
    <p:sldId id="270" r:id="rId17"/>
    <p:sldId id="272" r:id="rId18"/>
    <p:sldId id="271" r:id="rId19"/>
    <p:sldId id="275" r:id="rId20"/>
    <p:sldId id="276" r:id="rId21"/>
    <p:sldId id="278" r:id="rId22"/>
    <p:sldId id="279" r:id="rId23"/>
    <p:sldId id="281" r:id="rId24"/>
    <p:sldId id="280" r:id="rId25"/>
    <p:sldId id="283" r:id="rId26"/>
    <p:sldId id="282" r:id="rId27"/>
    <p:sldId id="285" r:id="rId28"/>
    <p:sldId id="284" r:id="rId29"/>
    <p:sldId id="290" r:id="rId30"/>
    <p:sldId id="286" r:id="rId31"/>
    <p:sldId id="289" r:id="rId32"/>
    <p:sldId id="291" r:id="rId33"/>
    <p:sldId id="292" r:id="rId34"/>
    <p:sldId id="288" r:id="rId35"/>
    <p:sldId id="293" r:id="rId36"/>
    <p:sldId id="294" r:id="rId37"/>
    <p:sldId id="295" r:id="rId38"/>
    <p:sldId id="296" r:id="rId39"/>
    <p:sldId id="298" r:id="rId40"/>
    <p:sldId id="300" r:id="rId41"/>
    <p:sldId id="301"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50F4B689-2EB1-4653-B6F3-6601259EFA00}" type="datetimeFigureOut">
              <a:rPr lang="en-PH" smtClean="0"/>
              <a:pPr/>
              <a:t>08/18/2017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21DBCD3-F6B3-43A7-AB09-4DAEA53F2880}" type="slidenum">
              <a:rPr lang="en-PH" smtClean="0"/>
              <a:pPr/>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50F4B689-2EB1-4653-B6F3-6601259EFA00}" type="datetimeFigureOut">
              <a:rPr lang="en-PH" smtClean="0"/>
              <a:pPr/>
              <a:t>08/18/2017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21DBCD3-F6B3-43A7-AB09-4DAEA53F2880}"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50F4B689-2EB1-4653-B6F3-6601259EFA00}" type="datetimeFigureOut">
              <a:rPr lang="en-PH" smtClean="0"/>
              <a:pPr/>
              <a:t>08/18/2017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21DBCD3-F6B3-43A7-AB09-4DAEA53F2880}"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50F4B689-2EB1-4653-B6F3-6601259EFA00}" type="datetimeFigureOut">
              <a:rPr lang="en-PH" smtClean="0"/>
              <a:pPr/>
              <a:t>08/18/2017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21DBCD3-F6B3-43A7-AB09-4DAEA53F2880}"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F4B689-2EB1-4653-B6F3-6601259EFA00}" type="datetimeFigureOut">
              <a:rPr lang="en-PH" smtClean="0"/>
              <a:pPr/>
              <a:t>08/18/2017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21DBCD3-F6B3-43A7-AB09-4DAEA53F2880}" type="slidenum">
              <a:rPr lang="en-PH" smtClean="0"/>
              <a:pPr/>
              <a:t>‹#›</a:t>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50F4B689-2EB1-4653-B6F3-6601259EFA00}" type="datetimeFigureOut">
              <a:rPr lang="en-PH" smtClean="0"/>
              <a:pPr/>
              <a:t>08/18/2017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21DBCD3-F6B3-43A7-AB09-4DAEA53F2880}"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50F4B689-2EB1-4653-B6F3-6601259EFA00}" type="datetimeFigureOut">
              <a:rPr lang="en-PH" smtClean="0"/>
              <a:pPr/>
              <a:t>08/18/2017</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21DBCD3-F6B3-43A7-AB09-4DAEA53F2880}" type="slidenum">
              <a:rPr lang="en-PH" smtClean="0"/>
              <a:pPr/>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50F4B689-2EB1-4653-B6F3-6601259EFA00}" type="datetimeFigureOut">
              <a:rPr lang="en-PH" smtClean="0"/>
              <a:pPr/>
              <a:t>08/18/2017</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21DBCD3-F6B3-43A7-AB09-4DAEA53F2880}"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F4B689-2EB1-4653-B6F3-6601259EFA00}" type="datetimeFigureOut">
              <a:rPr lang="en-PH" smtClean="0"/>
              <a:pPr/>
              <a:t>08/18/2017</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621DBCD3-F6B3-43A7-AB09-4DAEA53F2880}"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F4B689-2EB1-4653-B6F3-6601259EFA00}" type="datetimeFigureOut">
              <a:rPr lang="en-PH" smtClean="0"/>
              <a:pPr/>
              <a:t>08/18/2017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21DBCD3-F6B3-43A7-AB09-4DAEA53F2880}" type="slidenum">
              <a:rPr lang="en-PH" smtClean="0"/>
              <a:pPr/>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F4B689-2EB1-4653-B6F3-6601259EFA00}" type="datetimeFigureOut">
              <a:rPr lang="en-PH" smtClean="0"/>
              <a:pPr/>
              <a:t>08/18/2017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21DBCD3-F6B3-43A7-AB09-4DAEA53F2880}" type="slidenum">
              <a:rPr lang="en-PH" smtClean="0"/>
              <a:pPr/>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4B689-2EB1-4653-B6F3-6601259EFA00}" type="datetimeFigureOut">
              <a:rPr lang="en-PH" smtClean="0"/>
              <a:pPr/>
              <a:t>08/18/2017</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DBCD3-F6B3-43A7-AB09-4DAEA53F2880}" type="slidenum">
              <a:rPr lang="en-PH" smtClean="0"/>
              <a:pPr/>
              <a:t>‹#›</a:t>
            </a:fld>
            <a:endParaRPr lang="en-P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3284984"/>
            <a:ext cx="8208912" cy="646331"/>
          </a:xfrm>
          <a:prstGeom prst="rect">
            <a:avLst/>
          </a:prstGeom>
          <a:noFill/>
        </p:spPr>
        <p:txBody>
          <a:bodyPr wrap="square" rtlCol="0">
            <a:spAutoFit/>
          </a:bodyPr>
          <a:lstStyle/>
          <a:p>
            <a:r>
              <a:rPr lang="en-PH" sz="3600" b="1" dirty="0" smtClean="0"/>
              <a:t>WEIGHING SYSTEM</a:t>
            </a:r>
            <a:endParaRPr lang="en-PH" dirty="0"/>
          </a:p>
        </p:txBody>
      </p:sp>
      <p:pic>
        <p:nvPicPr>
          <p:cNvPr id="1026" name="Picture 2" descr="D:\TSI FILES\Graphics\TSI Official Logo\NEW TSI LOGO.png"/>
          <p:cNvPicPr>
            <a:picLocks noChangeAspect="1" noChangeArrowheads="1"/>
          </p:cNvPicPr>
          <p:nvPr/>
        </p:nvPicPr>
        <p:blipFill>
          <a:blip r:embed="rId2" cstate="print"/>
          <a:srcRect/>
          <a:stretch>
            <a:fillRect/>
          </a:stretch>
        </p:blipFill>
        <p:spPr bwMode="auto">
          <a:xfrm>
            <a:off x="899592" y="764704"/>
            <a:ext cx="2438400" cy="2438400"/>
          </a:xfrm>
          <a:prstGeom prst="rect">
            <a:avLst/>
          </a:prstGeom>
          <a:noFill/>
        </p:spPr>
      </p:pic>
      <p:sp>
        <p:nvSpPr>
          <p:cNvPr id="7" name="Rectangle 6"/>
          <p:cNvSpPr/>
          <p:nvPr/>
        </p:nvSpPr>
        <p:spPr>
          <a:xfrm>
            <a:off x="827584" y="3861048"/>
            <a:ext cx="4274568" cy="369332"/>
          </a:xfrm>
          <a:prstGeom prst="rect">
            <a:avLst/>
          </a:prstGeom>
        </p:spPr>
        <p:txBody>
          <a:bodyPr wrap="none">
            <a:spAutoFit/>
          </a:bodyPr>
          <a:lstStyle/>
          <a:p>
            <a:r>
              <a:rPr lang="en-PH" dirty="0" smtClean="0"/>
              <a:t>(Standard Software)  OPERATIONS MANUAL</a:t>
            </a:r>
            <a:endParaRPr lang="en-PH"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980728"/>
            <a:ext cx="7416824" cy="5078313"/>
          </a:xfrm>
          <a:prstGeom prst="rect">
            <a:avLst/>
          </a:prstGeom>
        </p:spPr>
        <p:txBody>
          <a:bodyPr wrap="square">
            <a:spAutoFit/>
          </a:bodyPr>
          <a:lstStyle/>
          <a:p>
            <a:r>
              <a:rPr lang="en-PH" b="1" dirty="0" smtClean="0"/>
              <a:t>ENABLE /DISABLE TICKET PRINTOUT  </a:t>
            </a:r>
            <a:r>
              <a:rPr lang="en-PH" dirty="0" smtClean="0"/>
              <a:t>-</a:t>
            </a:r>
          </a:p>
          <a:p>
            <a:r>
              <a:rPr lang="en-PH" dirty="0" smtClean="0"/>
              <a:t>Enables/Disables Ticket Printout during Transaction.  </a:t>
            </a:r>
          </a:p>
          <a:p>
            <a:endParaRPr lang="en-PH" dirty="0"/>
          </a:p>
          <a:p>
            <a:r>
              <a:rPr lang="en-PH" b="1" i="1" dirty="0"/>
              <a:t>P</a:t>
            </a:r>
            <a:r>
              <a:rPr lang="en-PH" b="1" i="1" dirty="0" smtClean="0"/>
              <a:t>rint In and Out </a:t>
            </a:r>
            <a:r>
              <a:rPr lang="en-PH" b="1" i="1" dirty="0" err="1" smtClean="0"/>
              <a:t>Seperately</a:t>
            </a:r>
            <a:endParaRPr lang="en-PH" b="1" dirty="0"/>
          </a:p>
          <a:p>
            <a:r>
              <a:rPr lang="en-PH" dirty="0" smtClean="0"/>
              <a:t>2 printings will occur for every transaction. Inbound details will be printed separately to outbound details. </a:t>
            </a:r>
          </a:p>
          <a:p>
            <a:endParaRPr lang="en-PH" dirty="0" smtClean="0"/>
          </a:p>
          <a:p>
            <a:r>
              <a:rPr lang="en-PH" b="1" i="1" dirty="0" smtClean="0"/>
              <a:t>Print All details at Weigh-Out  </a:t>
            </a:r>
            <a:endParaRPr lang="en-PH" dirty="0"/>
          </a:p>
          <a:p>
            <a:r>
              <a:rPr lang="en-PH" dirty="0" smtClean="0"/>
              <a:t> Prints all details during Outbound only. </a:t>
            </a:r>
          </a:p>
          <a:p>
            <a:endParaRPr lang="en-PH" dirty="0"/>
          </a:p>
          <a:p>
            <a:r>
              <a:rPr lang="en-PH" b="1" dirty="0" smtClean="0"/>
              <a:t>SERIAL/COMM PORTS</a:t>
            </a:r>
          </a:p>
          <a:p>
            <a:endParaRPr lang="en-PH" b="1" dirty="0"/>
          </a:p>
          <a:p>
            <a:r>
              <a:rPr lang="en-PH" b="1" dirty="0" smtClean="0"/>
              <a:t>DATABASE SETTINGS </a:t>
            </a:r>
            <a:r>
              <a:rPr lang="en-PH" b="1" i="1" dirty="0" smtClean="0"/>
              <a:t>(See Slide 3)</a:t>
            </a:r>
          </a:p>
          <a:p>
            <a:endParaRPr lang="en-PH" b="1" i="1" dirty="0"/>
          </a:p>
          <a:p>
            <a:r>
              <a:rPr lang="en-PH" b="1" dirty="0" smtClean="0"/>
              <a:t>REFERENCE SETTINGS  </a:t>
            </a:r>
            <a:r>
              <a:rPr lang="en-PH" b="1" i="1" dirty="0" smtClean="0"/>
              <a:t>-  </a:t>
            </a:r>
            <a:r>
              <a:rPr lang="en-PH" dirty="0" smtClean="0"/>
              <a:t>Lets you set your desired transaction reference no. To edit reference no. just click edit button, Type the desired reference from the textbox provided and click save. </a:t>
            </a:r>
          </a:p>
          <a:p>
            <a:r>
              <a:rPr lang="en-PH" dirty="0" smtClean="0"/>
              <a:t> </a:t>
            </a:r>
            <a:endParaRPr lang="en-PH"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980728"/>
            <a:ext cx="7416824" cy="4524315"/>
          </a:xfrm>
          <a:prstGeom prst="rect">
            <a:avLst/>
          </a:prstGeom>
        </p:spPr>
        <p:txBody>
          <a:bodyPr wrap="square">
            <a:spAutoFit/>
          </a:bodyPr>
          <a:lstStyle/>
          <a:p>
            <a:r>
              <a:rPr lang="en-PH" b="1" dirty="0" smtClean="0"/>
              <a:t>ENABLE /DISABLE TICKET PRINTOUT  </a:t>
            </a:r>
            <a:r>
              <a:rPr lang="en-PH" dirty="0" smtClean="0"/>
              <a:t>-</a:t>
            </a:r>
          </a:p>
          <a:p>
            <a:r>
              <a:rPr lang="en-PH" dirty="0" smtClean="0"/>
              <a:t>Enables/Disables Ticket Printout during Transaction.  </a:t>
            </a:r>
          </a:p>
          <a:p>
            <a:endParaRPr lang="en-PH" dirty="0"/>
          </a:p>
          <a:p>
            <a:r>
              <a:rPr lang="en-PH" b="1" i="1" dirty="0"/>
              <a:t>P</a:t>
            </a:r>
            <a:r>
              <a:rPr lang="en-PH" b="1" i="1" dirty="0" smtClean="0"/>
              <a:t>rint In and Out </a:t>
            </a:r>
            <a:r>
              <a:rPr lang="en-PH" b="1" i="1" dirty="0" err="1" smtClean="0"/>
              <a:t>Seperately</a:t>
            </a:r>
            <a:endParaRPr lang="en-PH" b="1" dirty="0"/>
          </a:p>
          <a:p>
            <a:r>
              <a:rPr lang="en-PH" dirty="0" smtClean="0"/>
              <a:t>2 printings will occur for every transaction. Inbound details will be printed separately to outbound details. </a:t>
            </a:r>
          </a:p>
          <a:p>
            <a:endParaRPr lang="en-PH" dirty="0" smtClean="0"/>
          </a:p>
          <a:p>
            <a:r>
              <a:rPr lang="en-PH" b="1" i="1" dirty="0" smtClean="0"/>
              <a:t>Print All details at Weigh-Out  </a:t>
            </a:r>
            <a:endParaRPr lang="en-PH" dirty="0"/>
          </a:p>
          <a:p>
            <a:r>
              <a:rPr lang="en-PH" dirty="0" smtClean="0"/>
              <a:t> Prints all details during Outbound only. </a:t>
            </a:r>
          </a:p>
          <a:p>
            <a:endParaRPr lang="en-PH" b="1" dirty="0"/>
          </a:p>
          <a:p>
            <a:r>
              <a:rPr lang="en-PH" b="1" dirty="0" smtClean="0"/>
              <a:t>DATABASE SETTINGS </a:t>
            </a:r>
            <a:r>
              <a:rPr lang="en-PH" b="1" i="1" dirty="0" smtClean="0"/>
              <a:t>(See Slide 3)</a:t>
            </a:r>
          </a:p>
          <a:p>
            <a:endParaRPr lang="en-PH" b="1" i="1" dirty="0"/>
          </a:p>
          <a:p>
            <a:r>
              <a:rPr lang="en-PH" b="1" dirty="0" smtClean="0"/>
              <a:t>REFERENCE SETTINGS  </a:t>
            </a:r>
            <a:r>
              <a:rPr lang="en-PH" b="1" i="1" dirty="0" smtClean="0"/>
              <a:t>-  </a:t>
            </a:r>
            <a:r>
              <a:rPr lang="en-PH" dirty="0" smtClean="0"/>
              <a:t>Lets you set your desired transaction reference no. To edit reference no. just click edit button, Type the desired reference from the textbox provided and click save. </a:t>
            </a:r>
          </a:p>
          <a:p>
            <a:r>
              <a:rPr lang="en-PH" dirty="0" smtClean="0"/>
              <a:t> </a:t>
            </a:r>
            <a:endParaRPr lang="en-PH"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692696"/>
            <a:ext cx="7560840" cy="923330"/>
          </a:xfrm>
          <a:prstGeom prst="rect">
            <a:avLst/>
          </a:prstGeom>
        </p:spPr>
        <p:txBody>
          <a:bodyPr wrap="square">
            <a:spAutoFit/>
          </a:bodyPr>
          <a:lstStyle/>
          <a:p>
            <a:r>
              <a:rPr lang="en-PH" dirty="0" smtClean="0"/>
              <a:t> </a:t>
            </a:r>
            <a:r>
              <a:rPr lang="en-PH" b="1" dirty="0" smtClean="0"/>
              <a:t>COMPANY PROFILE </a:t>
            </a:r>
            <a:endParaRPr lang="en-PH" dirty="0"/>
          </a:p>
          <a:p>
            <a:r>
              <a:rPr lang="en-PH" dirty="0" smtClean="0"/>
              <a:t> Lets you store a brief Information about your company such as Name and address with corresponding Photo. </a:t>
            </a:r>
            <a:endParaRPr lang="en-PH" dirty="0"/>
          </a:p>
        </p:txBody>
      </p:sp>
      <p:pic>
        <p:nvPicPr>
          <p:cNvPr id="7172" name="Picture 4"/>
          <p:cNvPicPr>
            <a:picLocks noChangeAspect="1" noChangeArrowheads="1"/>
          </p:cNvPicPr>
          <p:nvPr/>
        </p:nvPicPr>
        <p:blipFill>
          <a:blip r:embed="rId2" cstate="print"/>
          <a:srcRect/>
          <a:stretch>
            <a:fillRect/>
          </a:stretch>
        </p:blipFill>
        <p:spPr bwMode="auto">
          <a:xfrm>
            <a:off x="1691680" y="1772816"/>
            <a:ext cx="6280127" cy="447714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3568" y="404664"/>
            <a:ext cx="7560840" cy="1754326"/>
          </a:xfrm>
          <a:prstGeom prst="rect">
            <a:avLst/>
          </a:prstGeom>
        </p:spPr>
        <p:txBody>
          <a:bodyPr wrap="square">
            <a:spAutoFit/>
          </a:bodyPr>
          <a:lstStyle/>
          <a:p>
            <a:r>
              <a:rPr lang="en-PH" dirty="0" smtClean="0"/>
              <a:t> </a:t>
            </a:r>
            <a:r>
              <a:rPr lang="en-PH" b="1" dirty="0" smtClean="0"/>
              <a:t>COMPANY PROFILE </a:t>
            </a:r>
            <a:endParaRPr lang="en-PH" dirty="0"/>
          </a:p>
          <a:p>
            <a:r>
              <a:rPr lang="en-PH" dirty="0" smtClean="0"/>
              <a:t> Lets you store a brief Information about your company such as Name and address with corresponding Photo. </a:t>
            </a:r>
          </a:p>
          <a:p>
            <a:endParaRPr lang="en-PH" dirty="0" smtClean="0"/>
          </a:p>
          <a:p>
            <a:r>
              <a:rPr lang="en-PH" dirty="0" smtClean="0"/>
              <a:t>Connected ports will be detected by the system. Just double click selected port to set it.</a:t>
            </a:r>
            <a:endParaRPr lang="en-PH" dirty="0"/>
          </a:p>
        </p:txBody>
      </p:sp>
      <p:pic>
        <p:nvPicPr>
          <p:cNvPr id="10244" name="Picture 4"/>
          <p:cNvPicPr>
            <a:picLocks noChangeAspect="1" noChangeArrowheads="1"/>
          </p:cNvPicPr>
          <p:nvPr/>
        </p:nvPicPr>
        <p:blipFill>
          <a:blip r:embed="rId2" cstate="print"/>
          <a:srcRect/>
          <a:stretch>
            <a:fillRect/>
          </a:stretch>
        </p:blipFill>
        <p:spPr bwMode="auto">
          <a:xfrm>
            <a:off x="755576" y="2204864"/>
            <a:ext cx="7776864" cy="143184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cstate="print"/>
          <a:srcRect/>
          <a:stretch>
            <a:fillRect/>
          </a:stretch>
        </p:blipFill>
        <p:spPr bwMode="auto">
          <a:xfrm>
            <a:off x="1043608" y="1988840"/>
            <a:ext cx="7270006" cy="3735611"/>
          </a:xfrm>
          <a:prstGeom prst="rect">
            <a:avLst/>
          </a:prstGeom>
          <a:noFill/>
          <a:ln w="9525">
            <a:noFill/>
            <a:miter lim="800000"/>
            <a:headEnd/>
            <a:tailEnd/>
          </a:ln>
        </p:spPr>
      </p:pic>
      <p:sp>
        <p:nvSpPr>
          <p:cNvPr id="6" name="Rectangle 5"/>
          <p:cNvSpPr/>
          <p:nvPr/>
        </p:nvSpPr>
        <p:spPr>
          <a:xfrm>
            <a:off x="1043608" y="1124744"/>
            <a:ext cx="7200800" cy="646331"/>
          </a:xfrm>
          <a:prstGeom prst="rect">
            <a:avLst/>
          </a:prstGeom>
        </p:spPr>
        <p:txBody>
          <a:bodyPr wrap="square">
            <a:spAutoFit/>
          </a:bodyPr>
          <a:lstStyle/>
          <a:p>
            <a:r>
              <a:rPr lang="en-PH" dirty="0" smtClean="0"/>
              <a:t>The settings below except for Port name, depends on the configuration of Indicator.  </a:t>
            </a:r>
            <a:endParaRPr lang="en-PH"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692696"/>
            <a:ext cx="7560840" cy="923330"/>
          </a:xfrm>
          <a:prstGeom prst="rect">
            <a:avLst/>
          </a:prstGeom>
        </p:spPr>
        <p:txBody>
          <a:bodyPr wrap="square">
            <a:spAutoFit/>
          </a:bodyPr>
          <a:lstStyle/>
          <a:p>
            <a:r>
              <a:rPr lang="en-PH" dirty="0" smtClean="0"/>
              <a:t> </a:t>
            </a:r>
            <a:r>
              <a:rPr lang="en-PH" b="1" dirty="0" smtClean="0"/>
              <a:t>COMPANY PROFILE </a:t>
            </a:r>
            <a:endParaRPr lang="en-PH" dirty="0"/>
          </a:p>
          <a:p>
            <a:r>
              <a:rPr lang="en-PH" dirty="0" smtClean="0"/>
              <a:t> Lets you store a brief Information about your company such as Name and address with corresponding Photo. </a:t>
            </a:r>
            <a:endParaRPr lang="en-PH" dirty="0"/>
          </a:p>
        </p:txBody>
      </p:sp>
      <p:pic>
        <p:nvPicPr>
          <p:cNvPr id="7172" name="Picture 4"/>
          <p:cNvPicPr>
            <a:picLocks noChangeAspect="1" noChangeArrowheads="1"/>
          </p:cNvPicPr>
          <p:nvPr/>
        </p:nvPicPr>
        <p:blipFill>
          <a:blip r:embed="rId2" cstate="print"/>
          <a:srcRect/>
          <a:stretch>
            <a:fillRect/>
          </a:stretch>
        </p:blipFill>
        <p:spPr bwMode="auto">
          <a:xfrm>
            <a:off x="1691680" y="1772816"/>
            <a:ext cx="6280127" cy="447714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692696"/>
            <a:ext cx="7560840" cy="1477328"/>
          </a:xfrm>
          <a:prstGeom prst="rect">
            <a:avLst/>
          </a:prstGeom>
        </p:spPr>
        <p:txBody>
          <a:bodyPr wrap="square">
            <a:spAutoFit/>
          </a:bodyPr>
          <a:lstStyle/>
          <a:p>
            <a:r>
              <a:rPr lang="en-PH" b="1" dirty="0" smtClean="0"/>
              <a:t>REFERENCE SETTINGS</a:t>
            </a:r>
            <a:endParaRPr lang="en-PH" dirty="0"/>
          </a:p>
          <a:p>
            <a:r>
              <a:rPr lang="en-PH" dirty="0" smtClean="0"/>
              <a:t>Lets you set your desired transaction reference no. To edit reference no. just click edit button, Type the desired reference from the textbox provided and click save. </a:t>
            </a:r>
          </a:p>
          <a:p>
            <a:r>
              <a:rPr lang="en-PH" dirty="0" smtClean="0"/>
              <a:t> </a:t>
            </a:r>
            <a:endParaRPr lang="en-PH" dirty="0"/>
          </a:p>
        </p:txBody>
      </p:sp>
      <p:pic>
        <p:nvPicPr>
          <p:cNvPr id="8194" name="Picture 2"/>
          <p:cNvPicPr>
            <a:picLocks noChangeAspect="1" noChangeArrowheads="1"/>
          </p:cNvPicPr>
          <p:nvPr/>
        </p:nvPicPr>
        <p:blipFill>
          <a:blip r:embed="rId2" cstate="print"/>
          <a:srcRect/>
          <a:stretch>
            <a:fillRect/>
          </a:stretch>
        </p:blipFill>
        <p:spPr bwMode="auto">
          <a:xfrm>
            <a:off x="1547664" y="2092270"/>
            <a:ext cx="6048672" cy="428905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692696"/>
            <a:ext cx="7560840" cy="1477328"/>
          </a:xfrm>
          <a:prstGeom prst="rect">
            <a:avLst/>
          </a:prstGeom>
        </p:spPr>
        <p:txBody>
          <a:bodyPr wrap="square">
            <a:spAutoFit/>
          </a:bodyPr>
          <a:lstStyle/>
          <a:p>
            <a:r>
              <a:rPr lang="en-PH" dirty="0" smtClean="0"/>
              <a:t> </a:t>
            </a:r>
            <a:r>
              <a:rPr lang="en-PH" b="1" dirty="0" smtClean="0"/>
              <a:t>BACKUP DATA </a:t>
            </a:r>
            <a:endParaRPr lang="en-PH" dirty="0"/>
          </a:p>
          <a:p>
            <a:r>
              <a:rPr lang="en-PH" dirty="0" smtClean="0"/>
              <a:t>  Creates a copy of your database(access file) for backup purposes. </a:t>
            </a:r>
          </a:p>
          <a:p>
            <a:r>
              <a:rPr lang="en-PH" dirty="0" smtClean="0"/>
              <a:t>- To create a backup, just click  , browse to the location where you want your database to be backup then click save</a:t>
            </a:r>
          </a:p>
          <a:p>
            <a:r>
              <a:rPr lang="en-PH" dirty="0" smtClean="0"/>
              <a:t> </a:t>
            </a:r>
            <a:endParaRPr lang="en-PH" dirty="0"/>
          </a:p>
        </p:txBody>
      </p:sp>
      <p:pic>
        <p:nvPicPr>
          <p:cNvPr id="9218" name="Picture 2"/>
          <p:cNvPicPr>
            <a:picLocks noChangeAspect="1" noChangeArrowheads="1"/>
          </p:cNvPicPr>
          <p:nvPr/>
        </p:nvPicPr>
        <p:blipFill>
          <a:blip r:embed="rId2" cstate="print"/>
          <a:srcRect/>
          <a:stretch>
            <a:fillRect/>
          </a:stretch>
        </p:blipFill>
        <p:spPr bwMode="auto">
          <a:xfrm>
            <a:off x="1403648" y="1988840"/>
            <a:ext cx="6264696" cy="444418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cstate="print"/>
          <a:srcRect/>
          <a:stretch>
            <a:fillRect/>
          </a:stretch>
        </p:blipFill>
        <p:spPr bwMode="auto">
          <a:xfrm>
            <a:off x="1115616" y="1196752"/>
            <a:ext cx="6597948" cy="3966079"/>
          </a:xfrm>
          <a:prstGeom prst="rect">
            <a:avLst/>
          </a:prstGeom>
          <a:noFill/>
          <a:ln w="9525">
            <a:noFill/>
            <a:miter lim="800000"/>
            <a:headEnd/>
            <a:tailEnd/>
          </a:ln>
        </p:spPr>
      </p:pic>
      <p:sp>
        <p:nvSpPr>
          <p:cNvPr id="8" name="Rectangle 7"/>
          <p:cNvSpPr/>
          <p:nvPr/>
        </p:nvSpPr>
        <p:spPr>
          <a:xfrm>
            <a:off x="539552" y="332656"/>
            <a:ext cx="7560840" cy="923330"/>
          </a:xfrm>
          <a:prstGeom prst="rect">
            <a:avLst/>
          </a:prstGeom>
        </p:spPr>
        <p:txBody>
          <a:bodyPr wrap="square">
            <a:spAutoFit/>
          </a:bodyPr>
          <a:lstStyle/>
          <a:p>
            <a:r>
              <a:rPr lang="en-PH" b="1" dirty="0" smtClean="0"/>
              <a:t>DATABASE/FILE MAINTENANCE </a:t>
            </a:r>
          </a:p>
          <a:p>
            <a:r>
              <a:rPr lang="en-PH" dirty="0" smtClean="0"/>
              <a:t>MAIN MENU -&gt; DATA/FILE MAINTENANCE</a:t>
            </a:r>
          </a:p>
          <a:p>
            <a:r>
              <a:rPr lang="en-PH" dirty="0" smtClean="0"/>
              <a:t> </a:t>
            </a:r>
            <a:endParaRPr lang="en-PH"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764704"/>
            <a:ext cx="7848872" cy="5355312"/>
          </a:xfrm>
          <a:prstGeom prst="rect">
            <a:avLst/>
          </a:prstGeom>
        </p:spPr>
        <p:txBody>
          <a:bodyPr wrap="square">
            <a:spAutoFit/>
          </a:bodyPr>
          <a:lstStyle/>
          <a:p>
            <a:r>
              <a:rPr lang="en-PH" b="1" dirty="0" smtClean="0"/>
              <a:t>ADDING NEW DATA </a:t>
            </a:r>
          </a:p>
          <a:p>
            <a:r>
              <a:rPr lang="en-PH" dirty="0" smtClean="0"/>
              <a:t>STEP 1: Under the Main Menu Window, Click   </a:t>
            </a:r>
          </a:p>
          <a:p>
            <a:r>
              <a:rPr lang="en-PH" dirty="0" smtClean="0"/>
              <a:t>STEP 2: Click from the button where you want to add/modify/delete  data.  </a:t>
            </a:r>
          </a:p>
          <a:p>
            <a:endParaRPr lang="en-PH" dirty="0" smtClean="0"/>
          </a:p>
          <a:p>
            <a:endParaRPr lang="en-PH" dirty="0"/>
          </a:p>
          <a:p>
            <a:endParaRPr lang="en-PH" dirty="0" smtClean="0"/>
          </a:p>
          <a:p>
            <a:endParaRPr lang="en-PH" dirty="0"/>
          </a:p>
          <a:p>
            <a:endParaRPr lang="en-PH" dirty="0" smtClean="0"/>
          </a:p>
          <a:p>
            <a:endParaRPr lang="en-PH" dirty="0" smtClean="0"/>
          </a:p>
          <a:p>
            <a:endParaRPr lang="en-PH" dirty="0" smtClean="0"/>
          </a:p>
          <a:p>
            <a:r>
              <a:rPr lang="en-PH" dirty="0" smtClean="0"/>
              <a:t>STEP 3: Just Scroll down to the empty row and type in the data that you want to add then press enter.</a:t>
            </a:r>
          </a:p>
          <a:p>
            <a:endParaRPr lang="en-PH" b="1" dirty="0"/>
          </a:p>
          <a:p>
            <a:r>
              <a:rPr lang="en-PH" b="1" dirty="0" smtClean="0"/>
              <a:t>MODIFYING/EDITING DATA REPEAT STEP 1 &amp; 2 STEP 3</a:t>
            </a:r>
            <a:r>
              <a:rPr lang="en-PH" dirty="0" smtClean="0"/>
              <a:t>: Just Scroll to the row of the data that you want to modify, just type in the changes  then press enter.  </a:t>
            </a:r>
          </a:p>
          <a:p>
            <a:endParaRPr lang="en-PH" dirty="0"/>
          </a:p>
          <a:p>
            <a:r>
              <a:rPr lang="en-PH" b="1" dirty="0" smtClean="0"/>
              <a:t>DELETING/REMOVING DATA REPEAT STEP 1 &amp; 2 STEP 3</a:t>
            </a:r>
            <a:r>
              <a:rPr lang="en-PH" dirty="0" smtClean="0"/>
              <a:t>: Just Scroll to the row of the data that you want to delete then press Delete button on your keyboard then press yes for message box confirmation that appeared.</a:t>
            </a:r>
            <a:endParaRPr lang="en-PH" dirty="0"/>
          </a:p>
        </p:txBody>
      </p:sp>
      <p:pic>
        <p:nvPicPr>
          <p:cNvPr id="13314" name="Picture 2"/>
          <p:cNvPicPr>
            <a:picLocks noChangeAspect="1" noChangeArrowheads="1"/>
          </p:cNvPicPr>
          <p:nvPr/>
        </p:nvPicPr>
        <p:blipFill>
          <a:blip r:embed="rId2" cstate="print"/>
          <a:srcRect/>
          <a:stretch>
            <a:fillRect/>
          </a:stretch>
        </p:blipFill>
        <p:spPr bwMode="auto">
          <a:xfrm>
            <a:off x="683568" y="1772816"/>
            <a:ext cx="2495550" cy="16192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67544" y="404664"/>
            <a:ext cx="2219582" cy="523220"/>
          </a:xfrm>
          <a:prstGeom prst="rect">
            <a:avLst/>
          </a:prstGeom>
        </p:spPr>
        <p:txBody>
          <a:bodyPr wrap="none">
            <a:spAutoFit/>
          </a:bodyPr>
          <a:lstStyle/>
          <a:p>
            <a:r>
              <a:rPr lang="en-PH" sz="2800" b="1" dirty="0" smtClean="0"/>
              <a:t>LOGIN FORM </a:t>
            </a:r>
            <a:endParaRPr lang="en-PH" sz="2800" b="1" dirty="0"/>
          </a:p>
        </p:txBody>
      </p:sp>
      <p:sp>
        <p:nvSpPr>
          <p:cNvPr id="9" name="Rectangle 8"/>
          <p:cNvSpPr/>
          <p:nvPr/>
        </p:nvSpPr>
        <p:spPr>
          <a:xfrm>
            <a:off x="467544" y="908720"/>
            <a:ext cx="7920880" cy="1938992"/>
          </a:xfrm>
          <a:prstGeom prst="rect">
            <a:avLst/>
          </a:prstGeom>
        </p:spPr>
        <p:txBody>
          <a:bodyPr wrap="square">
            <a:spAutoFit/>
          </a:bodyPr>
          <a:lstStyle/>
          <a:p>
            <a:r>
              <a:rPr lang="en-PH" sz="2400" dirty="0" smtClean="0"/>
              <a:t>Every user must enter the user name and password to access Weighing System. For fresh installed, user name is admin and password is 1. </a:t>
            </a:r>
          </a:p>
          <a:p>
            <a:r>
              <a:rPr lang="en-PH" sz="2400" dirty="0" smtClean="0"/>
              <a:t> </a:t>
            </a:r>
          </a:p>
          <a:p>
            <a:r>
              <a:rPr lang="en-PH" sz="2400" dirty="0" smtClean="0"/>
              <a:t> </a:t>
            </a:r>
            <a:endParaRPr lang="en-PH" sz="2400" dirty="0"/>
          </a:p>
        </p:txBody>
      </p:sp>
      <p:pic>
        <p:nvPicPr>
          <p:cNvPr id="2050" name="Picture 2" descr="D:\Dir\MY UTILITIES\TSI Standard Software Manual\Manual Screen SHots\Login.png"/>
          <p:cNvPicPr>
            <a:picLocks noChangeAspect="1" noChangeArrowheads="1"/>
          </p:cNvPicPr>
          <p:nvPr/>
        </p:nvPicPr>
        <p:blipFill>
          <a:blip r:embed="rId2" cstate="print"/>
          <a:srcRect/>
          <a:stretch>
            <a:fillRect/>
          </a:stretch>
        </p:blipFill>
        <p:spPr bwMode="auto">
          <a:xfrm>
            <a:off x="1835696" y="2420888"/>
            <a:ext cx="5435600" cy="33909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899592" y="1772816"/>
            <a:ext cx="7056784" cy="3967504"/>
          </a:xfrm>
          <a:prstGeom prst="rect">
            <a:avLst/>
          </a:prstGeom>
          <a:noFill/>
          <a:ln w="9525">
            <a:noFill/>
            <a:miter lim="800000"/>
            <a:headEnd/>
            <a:tailEnd/>
          </a:ln>
        </p:spPr>
      </p:pic>
      <p:sp>
        <p:nvSpPr>
          <p:cNvPr id="5" name="Rectangle 4"/>
          <p:cNvSpPr/>
          <p:nvPr/>
        </p:nvSpPr>
        <p:spPr>
          <a:xfrm>
            <a:off x="323528" y="260649"/>
            <a:ext cx="8424936" cy="2031325"/>
          </a:xfrm>
          <a:prstGeom prst="rect">
            <a:avLst/>
          </a:prstGeom>
        </p:spPr>
        <p:txBody>
          <a:bodyPr wrap="square">
            <a:spAutoFit/>
          </a:bodyPr>
          <a:lstStyle/>
          <a:p>
            <a:r>
              <a:rPr lang="en-PH" sz="6000" b="1" dirty="0" smtClean="0"/>
              <a:t>TRANSACTION WINDOW</a:t>
            </a:r>
          </a:p>
          <a:p>
            <a:r>
              <a:rPr lang="en-PH" sz="3000" dirty="0" smtClean="0"/>
              <a:t>MAIN MENU -&gt; TRANSACTION-&gt;TRANSACTION</a:t>
            </a:r>
          </a:p>
          <a:p>
            <a:endParaRPr lang="en-PH" b="1" dirty="0" smtClean="0"/>
          </a:p>
          <a:p>
            <a:r>
              <a:rPr lang="en-PH" dirty="0" smtClean="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332656"/>
            <a:ext cx="8424936" cy="4401205"/>
          </a:xfrm>
          <a:prstGeom prst="rect">
            <a:avLst/>
          </a:prstGeom>
        </p:spPr>
        <p:txBody>
          <a:bodyPr wrap="square">
            <a:spAutoFit/>
          </a:bodyPr>
          <a:lstStyle/>
          <a:p>
            <a:r>
              <a:rPr lang="en-PH" sz="5000" b="1" dirty="0" smtClean="0"/>
              <a:t>WEIGH-IN PROCEDURE</a:t>
            </a:r>
          </a:p>
          <a:p>
            <a:endParaRPr lang="en-PH" sz="5000" b="1" dirty="0" smtClean="0"/>
          </a:p>
          <a:p>
            <a:r>
              <a:rPr lang="en-PH" sz="2400" b="1" dirty="0" smtClean="0"/>
              <a:t>STEP 1: </a:t>
            </a:r>
            <a:r>
              <a:rPr lang="en-PH" sz="2400" dirty="0" smtClean="0"/>
              <a:t>By opening the transaction window, click                  or press </a:t>
            </a:r>
            <a:r>
              <a:rPr lang="en-PH" sz="2400" b="1" dirty="0" smtClean="0"/>
              <a:t>F1</a:t>
            </a:r>
            <a:r>
              <a:rPr lang="en-PH" sz="2400" dirty="0" smtClean="0"/>
              <a:t> in your keyboard to proceed to Weigh-in.</a:t>
            </a:r>
          </a:p>
          <a:p>
            <a:endParaRPr lang="en-PH" sz="2400" dirty="0" smtClean="0"/>
          </a:p>
          <a:p>
            <a:endParaRPr lang="en-PH" sz="2400" dirty="0" smtClean="0"/>
          </a:p>
          <a:p>
            <a:r>
              <a:rPr lang="en-PH" sz="2400" b="1" dirty="0" smtClean="0"/>
              <a:t>STEP 2: </a:t>
            </a:r>
            <a:r>
              <a:rPr lang="en-PH" sz="2400" dirty="0" smtClean="0"/>
              <a:t>Enter the desired details such PLATE NUMBER, CLIENTS, COMMODITY, DRIVER NAME etc. </a:t>
            </a:r>
          </a:p>
          <a:p>
            <a:endParaRPr lang="en-PH" dirty="0" smtClean="0"/>
          </a:p>
          <a:p>
            <a:endParaRPr lang="en-PH" dirty="0" smtClean="0"/>
          </a:p>
        </p:txBody>
      </p:sp>
      <p:pic>
        <p:nvPicPr>
          <p:cNvPr id="1026" name="Picture 2"/>
          <p:cNvPicPr>
            <a:picLocks noChangeAspect="1" noChangeArrowheads="1"/>
          </p:cNvPicPr>
          <p:nvPr/>
        </p:nvPicPr>
        <p:blipFill>
          <a:blip r:embed="rId2" cstate="print"/>
          <a:srcRect/>
          <a:stretch>
            <a:fillRect/>
          </a:stretch>
        </p:blipFill>
        <p:spPr bwMode="auto">
          <a:xfrm>
            <a:off x="6372200" y="1700808"/>
            <a:ext cx="1008112" cy="78895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67544" y="260648"/>
            <a:ext cx="8208912" cy="5509200"/>
          </a:xfrm>
          <a:prstGeom prst="rect">
            <a:avLst/>
          </a:prstGeom>
        </p:spPr>
        <p:txBody>
          <a:bodyPr wrap="square">
            <a:spAutoFit/>
          </a:bodyPr>
          <a:lstStyle/>
          <a:p>
            <a:endParaRPr lang="en-PH" sz="4000" b="1" dirty="0" smtClean="0"/>
          </a:p>
          <a:p>
            <a:endParaRPr lang="en-PH" sz="4000" b="1" dirty="0" smtClean="0"/>
          </a:p>
          <a:p>
            <a:r>
              <a:rPr lang="en-PH" sz="4000" b="1" dirty="0" smtClean="0"/>
              <a:t>RECEIPT NUMBER</a:t>
            </a:r>
          </a:p>
          <a:p>
            <a:r>
              <a:rPr lang="en-PH" sz="2400" dirty="0" smtClean="0"/>
              <a:t>Receipt number is auto generated by the system.</a:t>
            </a:r>
          </a:p>
          <a:p>
            <a:r>
              <a:rPr lang="en-PH" sz="2400" dirty="0" smtClean="0"/>
              <a:t>(You can edit receipt under </a:t>
            </a:r>
            <a:r>
              <a:rPr lang="en-PH" sz="2400" b="1" dirty="0" smtClean="0"/>
              <a:t>settings-&gt;Reference number</a:t>
            </a:r>
            <a:r>
              <a:rPr lang="en-PH" sz="2400" dirty="0" smtClean="0"/>
              <a:t>)</a:t>
            </a:r>
          </a:p>
          <a:p>
            <a:endParaRPr lang="en-PH" sz="2400" dirty="0" smtClean="0"/>
          </a:p>
          <a:p>
            <a:endParaRPr lang="en-PH" sz="2400" dirty="0" smtClean="0"/>
          </a:p>
          <a:p>
            <a:r>
              <a:rPr lang="en-PH" sz="4000" b="1" dirty="0" smtClean="0"/>
              <a:t>PLATE NUMBER</a:t>
            </a:r>
          </a:p>
          <a:p>
            <a:r>
              <a:rPr lang="en-PH" sz="2400" dirty="0" smtClean="0"/>
              <a:t>(NOTE: It is strongly suggested to set a uniform format for entering plate number to avoid duplication of entry.)</a:t>
            </a:r>
          </a:p>
          <a:p>
            <a:r>
              <a:rPr lang="en-PH" sz="2400" dirty="0" smtClean="0"/>
              <a:t>You cannot enter plate number that is already in the pending list.</a:t>
            </a:r>
          </a:p>
          <a:p>
            <a:endParaRPr lang="en-PH" sz="2400" b="1" dirty="0" smtClean="0"/>
          </a:p>
        </p:txBody>
      </p:sp>
      <p:pic>
        <p:nvPicPr>
          <p:cNvPr id="2052" name="Picture 4"/>
          <p:cNvPicPr>
            <a:picLocks noChangeAspect="1" noChangeArrowheads="1"/>
          </p:cNvPicPr>
          <p:nvPr/>
        </p:nvPicPr>
        <p:blipFill>
          <a:blip r:embed="rId2" cstate="print"/>
          <a:srcRect/>
          <a:stretch>
            <a:fillRect/>
          </a:stretch>
        </p:blipFill>
        <p:spPr bwMode="auto">
          <a:xfrm>
            <a:off x="4037037" y="3015233"/>
            <a:ext cx="3343275" cy="4857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67544" y="260648"/>
            <a:ext cx="8208912" cy="5509200"/>
          </a:xfrm>
          <a:prstGeom prst="rect">
            <a:avLst/>
          </a:prstGeom>
        </p:spPr>
        <p:txBody>
          <a:bodyPr wrap="square">
            <a:spAutoFit/>
          </a:bodyPr>
          <a:lstStyle/>
          <a:p>
            <a:r>
              <a:rPr lang="en-PH" sz="4000" b="1" dirty="0" smtClean="0"/>
              <a:t>CLIENT</a:t>
            </a:r>
          </a:p>
          <a:p>
            <a:endParaRPr lang="en-PH" sz="2400" b="1" dirty="0" smtClean="0"/>
          </a:p>
          <a:p>
            <a:endParaRPr lang="en-PH" sz="2400" b="1" dirty="0" smtClean="0"/>
          </a:p>
          <a:p>
            <a:endParaRPr lang="en-PH" sz="2400" b="1" dirty="0" smtClean="0"/>
          </a:p>
          <a:p>
            <a:r>
              <a:rPr lang="en-PH" sz="2400" dirty="0" smtClean="0"/>
              <a:t>the needed value was not found in the drop down  box,  click          beside the commodity box and this window below will appear.</a:t>
            </a:r>
          </a:p>
          <a:p>
            <a:endParaRPr lang="en-PH" sz="2400" dirty="0" smtClean="0"/>
          </a:p>
          <a:p>
            <a:endParaRPr lang="en-PH" sz="2400" dirty="0" smtClean="0"/>
          </a:p>
          <a:p>
            <a:endParaRPr lang="en-PH" sz="2400" dirty="0" smtClean="0"/>
          </a:p>
          <a:p>
            <a:endParaRPr lang="en-PH" sz="2400" dirty="0" smtClean="0"/>
          </a:p>
          <a:p>
            <a:endParaRPr lang="en-PH" sz="2400" dirty="0" smtClean="0"/>
          </a:p>
          <a:p>
            <a:r>
              <a:rPr lang="en-PH" sz="2400" dirty="0" smtClean="0"/>
              <a:t>Enter the needed fields and click </a:t>
            </a:r>
            <a:r>
              <a:rPr lang="en-PH" sz="2400" b="1" dirty="0" smtClean="0"/>
              <a:t>SAVE</a:t>
            </a:r>
            <a:r>
              <a:rPr lang="en-PH" sz="2400" dirty="0" smtClean="0"/>
              <a:t>. </a:t>
            </a:r>
          </a:p>
          <a:p>
            <a:r>
              <a:rPr lang="en-PH" sz="2400" dirty="0" smtClean="0"/>
              <a:t>You can see now the new value that you have added.</a:t>
            </a:r>
            <a:endParaRPr lang="en-PH" sz="2400" i="1" dirty="0" smtClean="0"/>
          </a:p>
          <a:p>
            <a:endParaRPr lang="en-PH" sz="2400" dirty="0" smtClean="0"/>
          </a:p>
        </p:txBody>
      </p:sp>
      <p:pic>
        <p:nvPicPr>
          <p:cNvPr id="11" name="Picture 4" descr="D:\Dir\MY UTILITIES\TSI Standard Software Manual\Manual Screen SHots\3 dots btn.png"/>
          <p:cNvPicPr>
            <a:picLocks noChangeAspect="1" noChangeArrowheads="1"/>
          </p:cNvPicPr>
          <p:nvPr/>
        </p:nvPicPr>
        <p:blipFill>
          <a:blip r:embed="rId2" cstate="print"/>
          <a:srcRect/>
          <a:stretch>
            <a:fillRect/>
          </a:stretch>
        </p:blipFill>
        <p:spPr bwMode="auto">
          <a:xfrm>
            <a:off x="8172400" y="2060848"/>
            <a:ext cx="355600" cy="292100"/>
          </a:xfrm>
          <a:prstGeom prst="rect">
            <a:avLst/>
          </a:prstGeom>
          <a:noFill/>
        </p:spPr>
      </p:pic>
      <p:pic>
        <p:nvPicPr>
          <p:cNvPr id="2051" name="Picture 3"/>
          <p:cNvPicPr>
            <a:picLocks noChangeAspect="1" noChangeArrowheads="1"/>
          </p:cNvPicPr>
          <p:nvPr/>
        </p:nvPicPr>
        <p:blipFill>
          <a:blip r:embed="rId3" cstate="print"/>
          <a:srcRect/>
          <a:stretch>
            <a:fillRect/>
          </a:stretch>
        </p:blipFill>
        <p:spPr bwMode="auto">
          <a:xfrm>
            <a:off x="539552" y="980728"/>
            <a:ext cx="5324475" cy="923925"/>
          </a:xfrm>
          <a:prstGeom prst="rect">
            <a:avLst/>
          </a:prstGeom>
          <a:noFill/>
          <a:ln w="9525">
            <a:noFill/>
            <a:miter lim="800000"/>
            <a:headEnd/>
            <a:tailEnd/>
          </a:ln>
        </p:spPr>
      </p:pic>
      <p:pic>
        <p:nvPicPr>
          <p:cNvPr id="13" name="Picture 5"/>
          <p:cNvPicPr>
            <a:picLocks noChangeAspect="1" noChangeArrowheads="1"/>
          </p:cNvPicPr>
          <p:nvPr/>
        </p:nvPicPr>
        <p:blipFill>
          <a:blip r:embed="rId4" cstate="print"/>
          <a:srcRect/>
          <a:stretch>
            <a:fillRect/>
          </a:stretch>
        </p:blipFill>
        <p:spPr bwMode="auto">
          <a:xfrm>
            <a:off x="539552" y="2852936"/>
            <a:ext cx="3949362" cy="165618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67544" y="332656"/>
            <a:ext cx="8208912" cy="5878532"/>
          </a:xfrm>
          <a:prstGeom prst="rect">
            <a:avLst/>
          </a:prstGeom>
        </p:spPr>
        <p:txBody>
          <a:bodyPr wrap="square">
            <a:spAutoFit/>
          </a:bodyPr>
          <a:lstStyle/>
          <a:p>
            <a:r>
              <a:rPr lang="en-PH" sz="4000" b="1" dirty="0" smtClean="0"/>
              <a:t>COMMODITY</a:t>
            </a:r>
          </a:p>
          <a:p>
            <a:endParaRPr lang="en-PH" sz="2400" b="1" dirty="0" smtClean="0"/>
          </a:p>
          <a:p>
            <a:endParaRPr lang="en-PH" sz="2400" b="1" dirty="0" smtClean="0"/>
          </a:p>
          <a:p>
            <a:r>
              <a:rPr lang="en-PH" sz="2400" dirty="0" smtClean="0"/>
              <a:t>select first if it is customer or supplier. If the needed value was not found, click          and this window below will appear.</a:t>
            </a:r>
          </a:p>
          <a:p>
            <a:endParaRPr lang="en-PH" sz="2400" dirty="0" smtClean="0"/>
          </a:p>
          <a:p>
            <a:endParaRPr lang="en-PH" sz="2400" dirty="0" smtClean="0"/>
          </a:p>
          <a:p>
            <a:endParaRPr lang="en-PH" sz="2400" dirty="0" smtClean="0"/>
          </a:p>
          <a:p>
            <a:endParaRPr lang="en-PH" sz="2400" dirty="0" smtClean="0"/>
          </a:p>
          <a:p>
            <a:endParaRPr lang="en-PH" sz="2400" dirty="0" smtClean="0"/>
          </a:p>
          <a:p>
            <a:endParaRPr lang="en-PH" sz="2400" dirty="0" smtClean="0"/>
          </a:p>
          <a:p>
            <a:r>
              <a:rPr lang="en-PH" sz="2400" dirty="0" smtClean="0"/>
              <a:t>Enter the needed fields and click </a:t>
            </a:r>
            <a:r>
              <a:rPr lang="en-PH" sz="2400" b="1" dirty="0" smtClean="0"/>
              <a:t>SAVE</a:t>
            </a:r>
            <a:r>
              <a:rPr lang="en-PH" sz="2400" dirty="0" smtClean="0"/>
              <a:t>. You can see </a:t>
            </a:r>
          </a:p>
          <a:p>
            <a:r>
              <a:rPr lang="en-PH" sz="2400" dirty="0" smtClean="0"/>
              <a:t>now the new value that you have added.</a:t>
            </a:r>
          </a:p>
          <a:p>
            <a:r>
              <a:rPr lang="en-PH" sz="2400" dirty="0" smtClean="0"/>
              <a:t> </a:t>
            </a:r>
            <a:r>
              <a:rPr lang="en-PH" sz="2400" i="1" dirty="0" smtClean="0"/>
              <a:t>(Note: Price can only be encoded in the Database/File maintenance window)</a:t>
            </a:r>
          </a:p>
        </p:txBody>
      </p:sp>
      <p:pic>
        <p:nvPicPr>
          <p:cNvPr id="11" name="Picture 4" descr="D:\Dir\MY UTILITIES\TSI Standard Software Manual\Manual Screen SHots\3 dots btn.png"/>
          <p:cNvPicPr>
            <a:picLocks noChangeAspect="1" noChangeArrowheads="1"/>
          </p:cNvPicPr>
          <p:nvPr/>
        </p:nvPicPr>
        <p:blipFill>
          <a:blip r:embed="rId2" cstate="print"/>
          <a:srcRect/>
          <a:stretch>
            <a:fillRect/>
          </a:stretch>
        </p:blipFill>
        <p:spPr bwMode="auto">
          <a:xfrm>
            <a:off x="2627784" y="2132856"/>
            <a:ext cx="355600" cy="292100"/>
          </a:xfrm>
          <a:prstGeom prst="rect">
            <a:avLst/>
          </a:prstGeom>
          <a:noFill/>
        </p:spPr>
      </p:pic>
      <p:pic>
        <p:nvPicPr>
          <p:cNvPr id="2050" name="Picture 2"/>
          <p:cNvPicPr>
            <a:picLocks noChangeAspect="1" noChangeArrowheads="1"/>
          </p:cNvPicPr>
          <p:nvPr/>
        </p:nvPicPr>
        <p:blipFill>
          <a:blip r:embed="rId3" cstate="print"/>
          <a:srcRect/>
          <a:stretch>
            <a:fillRect/>
          </a:stretch>
        </p:blipFill>
        <p:spPr bwMode="auto">
          <a:xfrm>
            <a:off x="611560" y="980728"/>
            <a:ext cx="5305425" cy="619125"/>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623143" y="2636912"/>
            <a:ext cx="4596929" cy="185692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332656"/>
            <a:ext cx="8424936" cy="6555641"/>
          </a:xfrm>
          <a:prstGeom prst="rect">
            <a:avLst/>
          </a:prstGeom>
        </p:spPr>
        <p:txBody>
          <a:bodyPr wrap="square">
            <a:spAutoFit/>
          </a:bodyPr>
          <a:lstStyle/>
          <a:p>
            <a:r>
              <a:rPr lang="en-PH" sz="2400" b="1" dirty="0" smtClean="0"/>
              <a:t>STEP 3:</a:t>
            </a:r>
            <a:r>
              <a:rPr lang="en-PH" sz="2400" dirty="0" smtClean="0"/>
              <a:t> If all the fields are encoded, you can now let the vehicle sit on the </a:t>
            </a:r>
            <a:r>
              <a:rPr lang="en-PH" sz="2400" dirty="0" err="1" smtClean="0"/>
              <a:t>truckscale</a:t>
            </a:r>
            <a:r>
              <a:rPr lang="en-PH" sz="2400" dirty="0" smtClean="0"/>
              <a:t> , wait for its stable weight state and click SAVE and YES for confirmation.  A status window will appear after the confirmation.</a:t>
            </a:r>
          </a:p>
          <a:p>
            <a:endParaRPr lang="en-PH" sz="2400" dirty="0" smtClean="0"/>
          </a:p>
          <a:p>
            <a:endParaRPr lang="en-PH" sz="2400" dirty="0" smtClean="0"/>
          </a:p>
          <a:p>
            <a:endParaRPr lang="en-PH" sz="2400" dirty="0" smtClean="0"/>
          </a:p>
          <a:p>
            <a:endParaRPr lang="en-PH" sz="2400" dirty="0" smtClean="0"/>
          </a:p>
          <a:p>
            <a:endParaRPr lang="en-PH" sz="2400" dirty="0" smtClean="0"/>
          </a:p>
          <a:p>
            <a:endParaRPr lang="en-PH" sz="2400" dirty="0" smtClean="0"/>
          </a:p>
          <a:p>
            <a:r>
              <a:rPr lang="en-PH" sz="2400" dirty="0" smtClean="0"/>
              <a:t>You will notice that a new row is added to the pending list.</a:t>
            </a:r>
          </a:p>
          <a:p>
            <a:endParaRPr lang="en-PH" sz="2400" b="1" dirty="0" smtClean="0"/>
          </a:p>
          <a:p>
            <a:endParaRPr lang="en-PH" sz="2400" b="1" dirty="0" smtClean="0"/>
          </a:p>
          <a:p>
            <a:endParaRPr lang="en-PH" sz="2400" b="1" dirty="0" smtClean="0"/>
          </a:p>
          <a:p>
            <a:endParaRPr lang="en-PH" sz="2400" b="1" dirty="0" smtClean="0"/>
          </a:p>
          <a:p>
            <a:endParaRPr lang="en-PH" sz="2400" dirty="0" smtClean="0"/>
          </a:p>
          <a:p>
            <a:endParaRPr lang="en-PH" dirty="0" smtClean="0"/>
          </a:p>
          <a:p>
            <a:endParaRPr lang="en-PH" dirty="0" smtClean="0"/>
          </a:p>
        </p:txBody>
      </p:sp>
      <p:pic>
        <p:nvPicPr>
          <p:cNvPr id="5122" name="Picture 2"/>
          <p:cNvPicPr>
            <a:picLocks noChangeAspect="1" noChangeArrowheads="1"/>
          </p:cNvPicPr>
          <p:nvPr/>
        </p:nvPicPr>
        <p:blipFill>
          <a:blip r:embed="rId2" cstate="print"/>
          <a:srcRect/>
          <a:stretch>
            <a:fillRect/>
          </a:stretch>
        </p:blipFill>
        <p:spPr bwMode="auto">
          <a:xfrm>
            <a:off x="323528" y="4365104"/>
            <a:ext cx="5172075" cy="1781175"/>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2051720" y="1484784"/>
            <a:ext cx="3240360" cy="238471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67544" y="332656"/>
            <a:ext cx="8208912" cy="5509200"/>
          </a:xfrm>
          <a:prstGeom prst="rect">
            <a:avLst/>
          </a:prstGeom>
        </p:spPr>
        <p:txBody>
          <a:bodyPr wrap="square">
            <a:spAutoFit/>
          </a:bodyPr>
          <a:lstStyle/>
          <a:p>
            <a:r>
              <a:rPr lang="en-PH" sz="4000" b="1" dirty="0" smtClean="0"/>
              <a:t>NET WEIGHT DEDUCTION</a:t>
            </a:r>
          </a:p>
          <a:p>
            <a:endParaRPr lang="en-PH" sz="4000" b="1" dirty="0" smtClean="0"/>
          </a:p>
          <a:p>
            <a:endParaRPr lang="en-PH" sz="2400" b="1" dirty="0" smtClean="0"/>
          </a:p>
          <a:p>
            <a:endParaRPr lang="en-PH" sz="2400" b="1" dirty="0" smtClean="0"/>
          </a:p>
          <a:p>
            <a:r>
              <a:rPr lang="en-PH" sz="2400" dirty="0" smtClean="0"/>
              <a:t>Net weight deduction should be entered upon weigh-out.</a:t>
            </a:r>
          </a:p>
          <a:p>
            <a:endParaRPr lang="en-PH" sz="2400" dirty="0" smtClean="0"/>
          </a:p>
          <a:p>
            <a:r>
              <a:rPr lang="en-PH" sz="4000" b="1" dirty="0" smtClean="0"/>
              <a:t>OTHER DETAILS</a:t>
            </a:r>
          </a:p>
          <a:p>
            <a:endParaRPr lang="en-PH" sz="4000" b="1" dirty="0" smtClean="0"/>
          </a:p>
          <a:p>
            <a:endParaRPr lang="en-PH" sz="2400" dirty="0" smtClean="0"/>
          </a:p>
          <a:p>
            <a:endParaRPr lang="en-PH" sz="2400" dirty="0" smtClean="0"/>
          </a:p>
          <a:p>
            <a:r>
              <a:rPr lang="en-PH" sz="2400" dirty="0" smtClean="0"/>
              <a:t>These fields are not required.</a:t>
            </a:r>
          </a:p>
          <a:p>
            <a:endParaRPr lang="en-PH" sz="2400" dirty="0" smtClean="0"/>
          </a:p>
        </p:txBody>
      </p:sp>
      <p:pic>
        <p:nvPicPr>
          <p:cNvPr id="4098" name="Picture 2"/>
          <p:cNvPicPr>
            <a:picLocks noChangeAspect="1" noChangeArrowheads="1"/>
          </p:cNvPicPr>
          <p:nvPr/>
        </p:nvPicPr>
        <p:blipFill>
          <a:blip r:embed="rId2" cstate="print"/>
          <a:srcRect/>
          <a:stretch>
            <a:fillRect/>
          </a:stretch>
        </p:blipFill>
        <p:spPr bwMode="auto">
          <a:xfrm>
            <a:off x="539552" y="980728"/>
            <a:ext cx="5305425" cy="1066800"/>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539552" y="3645024"/>
            <a:ext cx="5248275" cy="11811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332656"/>
            <a:ext cx="8424936" cy="9571851"/>
          </a:xfrm>
          <a:prstGeom prst="rect">
            <a:avLst/>
          </a:prstGeom>
        </p:spPr>
        <p:txBody>
          <a:bodyPr wrap="square">
            <a:spAutoFit/>
          </a:bodyPr>
          <a:lstStyle/>
          <a:p>
            <a:r>
              <a:rPr lang="en-PH" sz="5000" b="1" dirty="0" smtClean="0"/>
              <a:t>WEIGH-OUT PROCEDURE</a:t>
            </a:r>
          </a:p>
          <a:p>
            <a:endParaRPr lang="en-PH" sz="5000" b="1" dirty="0" smtClean="0"/>
          </a:p>
          <a:p>
            <a:r>
              <a:rPr lang="en-PH" sz="2400" b="1" dirty="0" smtClean="0"/>
              <a:t>STEP 1: </a:t>
            </a:r>
            <a:r>
              <a:rPr lang="en-PH" sz="2400" dirty="0" smtClean="0"/>
              <a:t>If a truck is now ready for weigh-out,  select the record in </a:t>
            </a:r>
          </a:p>
          <a:p>
            <a:r>
              <a:rPr lang="en-PH" sz="2400" dirty="0" smtClean="0"/>
              <a:t>the pending list and click                  or press F2 on your keyboard.</a:t>
            </a:r>
          </a:p>
          <a:p>
            <a:r>
              <a:rPr lang="en-PH" sz="2400" dirty="0" smtClean="0"/>
              <a:t>(Note: You can re-edit the fields during weigh-out)</a:t>
            </a:r>
          </a:p>
          <a:p>
            <a:endParaRPr lang="en-PH" sz="2400" b="1" dirty="0" smtClean="0"/>
          </a:p>
          <a:p>
            <a:r>
              <a:rPr lang="en-PH" sz="2400" b="1" dirty="0" smtClean="0"/>
              <a:t>STEP 2:</a:t>
            </a:r>
            <a:r>
              <a:rPr lang="en-PH" sz="2400" dirty="0" smtClean="0"/>
              <a:t> Let the vehicle sit on the truck scale , wait for its stable weight state and click SAVE and YES for confirmation.  A Receipt ticket will automatically print and  status window will appear after the confirmation.  The selected record will disappear in the list.</a:t>
            </a:r>
          </a:p>
          <a:p>
            <a:r>
              <a:rPr lang="en-PH" sz="2400" dirty="0" smtClean="0"/>
              <a:t>You can re-print the ticket by pressing </a:t>
            </a:r>
            <a:r>
              <a:rPr lang="en-PH" sz="2400" b="1" dirty="0" smtClean="0"/>
              <a:t>RE-PRINT</a:t>
            </a:r>
            <a:r>
              <a:rPr lang="en-PH" sz="2400" dirty="0" smtClean="0"/>
              <a:t> button in the status window.</a:t>
            </a:r>
          </a:p>
          <a:p>
            <a:endParaRPr lang="en-PH" sz="2400" dirty="0" smtClean="0"/>
          </a:p>
          <a:p>
            <a:endParaRPr lang="en-PH" sz="2400" dirty="0" smtClean="0"/>
          </a:p>
          <a:p>
            <a:endParaRPr lang="en-PH" sz="2400" dirty="0" smtClean="0"/>
          </a:p>
          <a:p>
            <a:endParaRPr lang="en-PH" sz="2400" b="1" dirty="0" smtClean="0"/>
          </a:p>
          <a:p>
            <a:endParaRPr lang="en-PH" sz="2400" b="1" dirty="0" smtClean="0"/>
          </a:p>
          <a:p>
            <a:endParaRPr lang="en-PH" sz="2400" b="1" dirty="0" smtClean="0"/>
          </a:p>
          <a:p>
            <a:endParaRPr lang="en-PH" sz="2400" b="1" dirty="0" smtClean="0"/>
          </a:p>
          <a:p>
            <a:endParaRPr lang="en-PH" sz="2400" dirty="0" smtClean="0"/>
          </a:p>
          <a:p>
            <a:endParaRPr lang="en-PH" sz="2400" dirty="0" smtClean="0"/>
          </a:p>
          <a:p>
            <a:endParaRPr lang="en-PH" sz="2400" dirty="0" smtClean="0"/>
          </a:p>
          <a:p>
            <a:endParaRPr lang="en-PH" dirty="0" smtClean="0"/>
          </a:p>
          <a:p>
            <a:endParaRPr lang="en-PH" dirty="0" smtClean="0"/>
          </a:p>
        </p:txBody>
      </p:sp>
      <p:pic>
        <p:nvPicPr>
          <p:cNvPr id="6146" name="Picture 2"/>
          <p:cNvPicPr>
            <a:picLocks noChangeAspect="1" noChangeArrowheads="1"/>
          </p:cNvPicPr>
          <p:nvPr/>
        </p:nvPicPr>
        <p:blipFill>
          <a:blip r:embed="rId2" cstate="print"/>
          <a:srcRect/>
          <a:stretch>
            <a:fillRect/>
          </a:stretch>
        </p:blipFill>
        <p:spPr bwMode="auto">
          <a:xfrm>
            <a:off x="3491880" y="2204865"/>
            <a:ext cx="864096" cy="52157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332656"/>
            <a:ext cx="8424936" cy="8833187"/>
          </a:xfrm>
          <a:prstGeom prst="rect">
            <a:avLst/>
          </a:prstGeom>
        </p:spPr>
        <p:txBody>
          <a:bodyPr wrap="square">
            <a:spAutoFit/>
          </a:bodyPr>
          <a:lstStyle/>
          <a:p>
            <a:r>
              <a:rPr lang="en-PH" sz="5000" b="1" dirty="0" smtClean="0"/>
              <a:t>MANUAL WEIGHING</a:t>
            </a:r>
          </a:p>
          <a:p>
            <a:endParaRPr lang="en-PH" sz="5000" b="1" dirty="0" smtClean="0"/>
          </a:p>
          <a:p>
            <a:r>
              <a:rPr lang="en-PH" sz="2400" dirty="0" smtClean="0"/>
              <a:t>This feature is limited to standard user. You can activate manual weighing by going to Transaction window and press</a:t>
            </a:r>
          </a:p>
          <a:p>
            <a:r>
              <a:rPr lang="en-PH" sz="2400" b="1" dirty="0" smtClean="0"/>
              <a:t>CTRL+SHIFT+F2. </a:t>
            </a:r>
            <a:r>
              <a:rPr lang="en-PH" sz="2400" dirty="0" smtClean="0"/>
              <a:t>You will notice that the weight pane will turn red and a date time box will appear. Now you can manually set the weight that you want. </a:t>
            </a:r>
          </a:p>
          <a:p>
            <a:endParaRPr lang="en-PH" sz="2400" b="1" dirty="0" smtClean="0"/>
          </a:p>
          <a:p>
            <a:endParaRPr lang="en-PH" sz="2400" b="1" dirty="0" smtClean="0"/>
          </a:p>
          <a:p>
            <a:endParaRPr lang="en-PH" sz="2400" b="1" dirty="0" smtClean="0"/>
          </a:p>
          <a:p>
            <a:endParaRPr lang="en-PH" sz="2400" b="1" dirty="0" smtClean="0"/>
          </a:p>
          <a:p>
            <a:endParaRPr lang="en-PH" sz="2400" dirty="0" smtClean="0"/>
          </a:p>
          <a:p>
            <a:endParaRPr lang="en-PH" sz="2400" dirty="0" smtClean="0"/>
          </a:p>
          <a:p>
            <a:endParaRPr lang="en-PH" sz="2400" b="1" dirty="0" smtClean="0"/>
          </a:p>
          <a:p>
            <a:endParaRPr lang="en-PH" sz="2400" b="1" dirty="0" smtClean="0"/>
          </a:p>
          <a:p>
            <a:endParaRPr lang="en-PH" sz="2400" b="1" dirty="0" smtClean="0"/>
          </a:p>
          <a:p>
            <a:endParaRPr lang="en-PH" sz="2400" b="1" dirty="0" smtClean="0"/>
          </a:p>
          <a:p>
            <a:endParaRPr lang="en-PH" sz="2400" dirty="0" smtClean="0"/>
          </a:p>
          <a:p>
            <a:endParaRPr lang="en-PH" sz="2400" dirty="0" smtClean="0"/>
          </a:p>
          <a:p>
            <a:endParaRPr lang="en-PH" sz="2400" dirty="0" smtClean="0"/>
          </a:p>
          <a:p>
            <a:endParaRPr lang="en-PH" dirty="0" smtClean="0"/>
          </a:p>
          <a:p>
            <a:endParaRPr lang="en-PH" dirty="0" smtClean="0"/>
          </a:p>
        </p:txBody>
      </p:sp>
      <p:pic>
        <p:nvPicPr>
          <p:cNvPr id="6148" name="Picture 4"/>
          <p:cNvPicPr>
            <a:picLocks noChangeAspect="1" noChangeArrowheads="1"/>
          </p:cNvPicPr>
          <p:nvPr/>
        </p:nvPicPr>
        <p:blipFill>
          <a:blip r:embed="rId2" cstate="print"/>
          <a:srcRect/>
          <a:stretch>
            <a:fillRect/>
          </a:stretch>
        </p:blipFill>
        <p:spPr bwMode="auto">
          <a:xfrm>
            <a:off x="251520" y="3861048"/>
            <a:ext cx="3648075" cy="128587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55576" y="4398243"/>
            <a:ext cx="4882158" cy="542925"/>
          </a:xfrm>
          <a:prstGeom prst="rect">
            <a:avLst/>
          </a:prstGeom>
          <a:noFill/>
          <a:ln w="9525">
            <a:noFill/>
            <a:miter lim="800000"/>
            <a:headEnd/>
            <a:tailEnd/>
          </a:ln>
        </p:spPr>
      </p:pic>
      <p:sp>
        <p:nvSpPr>
          <p:cNvPr id="5" name="Rectangle 4"/>
          <p:cNvSpPr/>
          <p:nvPr/>
        </p:nvSpPr>
        <p:spPr>
          <a:xfrm>
            <a:off x="179512" y="332656"/>
            <a:ext cx="8424936" cy="9202519"/>
          </a:xfrm>
          <a:prstGeom prst="rect">
            <a:avLst/>
          </a:prstGeom>
        </p:spPr>
        <p:txBody>
          <a:bodyPr wrap="square">
            <a:spAutoFit/>
          </a:bodyPr>
          <a:lstStyle/>
          <a:p>
            <a:r>
              <a:rPr lang="en-PH" sz="5000" b="1" dirty="0" smtClean="0"/>
              <a:t>DELETING PENDING TRANSACTION</a:t>
            </a:r>
          </a:p>
          <a:p>
            <a:endParaRPr lang="en-PH" sz="2400" b="1" i="1" dirty="0" smtClean="0"/>
          </a:p>
          <a:p>
            <a:r>
              <a:rPr lang="en-PH" sz="2400" b="1" dirty="0" smtClean="0"/>
              <a:t>There are two ways to delete pending transaction</a:t>
            </a:r>
          </a:p>
          <a:p>
            <a:pPr marL="457200" indent="-457200">
              <a:buAutoNum type="arabicPeriod"/>
            </a:pPr>
            <a:r>
              <a:rPr lang="en-PH" sz="2400" dirty="0" smtClean="0"/>
              <a:t>Under transaction window select the desired record from the pending the list then click               . Press Yes and the record will be permanently deleted.</a:t>
            </a:r>
          </a:p>
          <a:p>
            <a:pPr marL="457200" indent="-457200">
              <a:buAutoNum type="arabicPeriod"/>
            </a:pPr>
            <a:endParaRPr lang="en-PH" sz="2400" dirty="0" smtClean="0"/>
          </a:p>
          <a:p>
            <a:pPr marL="457200" indent="-457200">
              <a:buAutoNum type="arabicPeriod"/>
            </a:pPr>
            <a:r>
              <a:rPr lang="en-PH" sz="2400" dirty="0" smtClean="0"/>
              <a:t>Under Management Window, Click</a:t>
            </a:r>
            <a:endParaRPr lang="en-PH" sz="2400" i="1" dirty="0" smtClean="0"/>
          </a:p>
          <a:p>
            <a:r>
              <a:rPr lang="en-PH" sz="2400" b="1" dirty="0" smtClean="0"/>
              <a:t>                                                                                 </a:t>
            </a:r>
            <a:r>
              <a:rPr lang="en-PH" sz="2400" dirty="0" smtClean="0"/>
              <a:t>change the date     </a:t>
            </a:r>
          </a:p>
          <a:p>
            <a:r>
              <a:rPr lang="en-PH" sz="2400" dirty="0" smtClean="0"/>
              <a:t>       range where the transaction was dated and click generate.</a:t>
            </a:r>
          </a:p>
          <a:p>
            <a:r>
              <a:rPr lang="en-PH" sz="2400" dirty="0" smtClean="0"/>
              <a:t>                                                                      Select the record on the     </a:t>
            </a:r>
          </a:p>
          <a:p>
            <a:r>
              <a:rPr lang="en-PH" sz="2400" dirty="0" smtClean="0"/>
              <a:t>       list and click               then yes for confirmation.</a:t>
            </a:r>
          </a:p>
          <a:p>
            <a:endParaRPr lang="en-PH" sz="2400" dirty="0" smtClean="0"/>
          </a:p>
          <a:p>
            <a:endParaRPr lang="en-PH" sz="2400" b="1" dirty="0" smtClean="0"/>
          </a:p>
          <a:p>
            <a:endParaRPr lang="en-PH" sz="2400" b="1" dirty="0" smtClean="0"/>
          </a:p>
          <a:p>
            <a:endParaRPr lang="en-PH" sz="2400" b="1" dirty="0" smtClean="0"/>
          </a:p>
          <a:p>
            <a:endParaRPr lang="en-PH" sz="2400" b="1" dirty="0" smtClean="0"/>
          </a:p>
          <a:p>
            <a:endParaRPr lang="en-PH" sz="2400" dirty="0" smtClean="0"/>
          </a:p>
          <a:p>
            <a:endParaRPr lang="en-PH" sz="2400" dirty="0" smtClean="0"/>
          </a:p>
          <a:p>
            <a:endParaRPr lang="en-PH" sz="2400" dirty="0" smtClean="0"/>
          </a:p>
          <a:p>
            <a:endParaRPr lang="en-PH" dirty="0" smtClean="0"/>
          </a:p>
          <a:p>
            <a:endParaRPr lang="en-PH" dirty="0" smtClean="0"/>
          </a:p>
        </p:txBody>
      </p:sp>
      <p:pic>
        <p:nvPicPr>
          <p:cNvPr id="9218" name="Picture 2"/>
          <p:cNvPicPr>
            <a:picLocks noChangeAspect="1" noChangeArrowheads="1"/>
          </p:cNvPicPr>
          <p:nvPr/>
        </p:nvPicPr>
        <p:blipFill>
          <a:blip r:embed="rId3" cstate="print"/>
          <a:srcRect/>
          <a:stretch>
            <a:fillRect/>
          </a:stretch>
        </p:blipFill>
        <p:spPr bwMode="auto">
          <a:xfrm>
            <a:off x="3995936" y="2996952"/>
            <a:ext cx="895350" cy="714375"/>
          </a:xfrm>
          <a:prstGeom prst="rect">
            <a:avLst/>
          </a:prstGeom>
          <a:noFill/>
          <a:ln w="9525">
            <a:noFill/>
            <a:miter lim="800000"/>
            <a:headEnd/>
            <a:tailEnd/>
          </a:ln>
        </p:spPr>
      </p:pic>
      <p:pic>
        <p:nvPicPr>
          <p:cNvPr id="7" name="Picture 3"/>
          <p:cNvPicPr>
            <a:picLocks noChangeAspect="1" noChangeArrowheads="1"/>
          </p:cNvPicPr>
          <p:nvPr/>
        </p:nvPicPr>
        <p:blipFill>
          <a:blip r:embed="rId4" cstate="print"/>
          <a:srcRect/>
          <a:stretch>
            <a:fillRect/>
          </a:stretch>
        </p:blipFill>
        <p:spPr bwMode="auto">
          <a:xfrm>
            <a:off x="755576" y="5157192"/>
            <a:ext cx="4229100" cy="432048"/>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2339752" y="5589240"/>
            <a:ext cx="895350" cy="7143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67544" y="404664"/>
            <a:ext cx="4474302" cy="523220"/>
          </a:xfrm>
          <a:prstGeom prst="rect">
            <a:avLst/>
          </a:prstGeom>
        </p:spPr>
        <p:txBody>
          <a:bodyPr wrap="none">
            <a:spAutoFit/>
          </a:bodyPr>
          <a:lstStyle/>
          <a:p>
            <a:r>
              <a:rPr lang="en-PH" sz="2800" b="1" dirty="0" smtClean="0"/>
              <a:t>DATABASE CONNECTION TAB</a:t>
            </a:r>
            <a:endParaRPr lang="en-PH" sz="2800" b="1" dirty="0"/>
          </a:p>
        </p:txBody>
      </p:sp>
      <p:sp>
        <p:nvSpPr>
          <p:cNvPr id="9" name="Rectangle 8"/>
          <p:cNvSpPr/>
          <p:nvPr/>
        </p:nvSpPr>
        <p:spPr>
          <a:xfrm>
            <a:off x="467544" y="908720"/>
            <a:ext cx="7920880" cy="830997"/>
          </a:xfrm>
          <a:prstGeom prst="rect">
            <a:avLst/>
          </a:prstGeom>
        </p:spPr>
        <p:txBody>
          <a:bodyPr wrap="square">
            <a:spAutoFit/>
          </a:bodyPr>
          <a:lstStyle/>
          <a:p>
            <a:r>
              <a:rPr lang="en-PH" sz="2400" dirty="0" smtClean="0"/>
              <a:t> </a:t>
            </a:r>
          </a:p>
          <a:p>
            <a:r>
              <a:rPr lang="en-PH" sz="2400" dirty="0" smtClean="0"/>
              <a:t> </a:t>
            </a:r>
            <a:endParaRPr lang="en-PH" sz="2400" dirty="0"/>
          </a:p>
        </p:txBody>
      </p:sp>
      <p:pic>
        <p:nvPicPr>
          <p:cNvPr id="3074" name="Picture 2" descr="D:\Dir\MY UTILITIES\TSI Standard Software Manual\Manual Screen SHots\Login- Database Tab.png"/>
          <p:cNvPicPr>
            <a:picLocks noChangeAspect="1" noChangeArrowheads="1"/>
          </p:cNvPicPr>
          <p:nvPr/>
        </p:nvPicPr>
        <p:blipFill>
          <a:blip r:embed="rId2" cstate="print"/>
          <a:srcRect/>
          <a:stretch>
            <a:fillRect/>
          </a:stretch>
        </p:blipFill>
        <p:spPr bwMode="auto">
          <a:xfrm>
            <a:off x="1835696" y="2924944"/>
            <a:ext cx="5435600" cy="3390900"/>
          </a:xfrm>
          <a:prstGeom prst="rect">
            <a:avLst/>
          </a:prstGeom>
          <a:noFill/>
        </p:spPr>
      </p:pic>
      <p:sp>
        <p:nvSpPr>
          <p:cNvPr id="6" name="Rectangle 5"/>
          <p:cNvSpPr/>
          <p:nvPr/>
        </p:nvSpPr>
        <p:spPr>
          <a:xfrm>
            <a:off x="467544" y="908720"/>
            <a:ext cx="7920880" cy="2677656"/>
          </a:xfrm>
          <a:prstGeom prst="rect">
            <a:avLst/>
          </a:prstGeom>
        </p:spPr>
        <p:txBody>
          <a:bodyPr wrap="square">
            <a:spAutoFit/>
          </a:bodyPr>
          <a:lstStyle/>
          <a:p>
            <a:r>
              <a:rPr lang="en-PH" sz="2400" dirty="0" smtClean="0"/>
              <a:t>In this Section, you can choose the database file (MDB file) that you want to use. Just Click </a:t>
            </a:r>
          </a:p>
          <a:p>
            <a:r>
              <a:rPr lang="en-PH" sz="2400" dirty="0" smtClean="0"/>
              <a:t>edit and click  to browse to the location of the DB File, type in database password then press Save.</a:t>
            </a:r>
          </a:p>
          <a:p>
            <a:r>
              <a:rPr lang="en-PH" sz="2400" i="1" dirty="0" smtClean="0"/>
              <a:t>(This section should only be set once)</a:t>
            </a:r>
          </a:p>
          <a:p>
            <a:r>
              <a:rPr lang="en-PH" sz="2400" dirty="0" smtClean="0"/>
              <a:t> </a:t>
            </a:r>
          </a:p>
          <a:p>
            <a:r>
              <a:rPr lang="en-PH" sz="2400" dirty="0" smtClean="0"/>
              <a:t> </a:t>
            </a:r>
            <a:endParaRPr lang="en-PH" sz="2400" dirty="0"/>
          </a:p>
        </p:txBody>
      </p:sp>
      <p:pic>
        <p:nvPicPr>
          <p:cNvPr id="3075" name="Picture 3" descr="D:\Dir\MY UTILITIES\TSI Standard Software Manual\Manual Screen SHots\3 dots btn.png"/>
          <p:cNvPicPr>
            <a:picLocks noChangeAspect="1" noChangeArrowheads="1"/>
          </p:cNvPicPr>
          <p:nvPr/>
        </p:nvPicPr>
        <p:blipFill>
          <a:blip r:embed="rId3" cstate="print"/>
          <a:srcRect/>
          <a:stretch>
            <a:fillRect/>
          </a:stretch>
        </p:blipFill>
        <p:spPr bwMode="auto">
          <a:xfrm>
            <a:off x="4427984" y="1268760"/>
            <a:ext cx="443262" cy="364108"/>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971600" y="2276872"/>
            <a:ext cx="6984776" cy="3927018"/>
          </a:xfrm>
          <a:prstGeom prst="rect">
            <a:avLst/>
          </a:prstGeom>
          <a:noFill/>
          <a:ln w="9525">
            <a:noFill/>
            <a:miter lim="800000"/>
            <a:headEnd/>
            <a:tailEnd/>
          </a:ln>
        </p:spPr>
      </p:pic>
      <p:sp>
        <p:nvSpPr>
          <p:cNvPr id="5" name="Rectangle 4"/>
          <p:cNvSpPr/>
          <p:nvPr/>
        </p:nvSpPr>
        <p:spPr>
          <a:xfrm>
            <a:off x="323528" y="260649"/>
            <a:ext cx="8424936" cy="2031325"/>
          </a:xfrm>
          <a:prstGeom prst="rect">
            <a:avLst/>
          </a:prstGeom>
        </p:spPr>
        <p:txBody>
          <a:bodyPr wrap="square">
            <a:spAutoFit/>
          </a:bodyPr>
          <a:lstStyle/>
          <a:p>
            <a:r>
              <a:rPr lang="en-PH" sz="6000" b="1" dirty="0" smtClean="0"/>
              <a:t>MANAGEMENT WINDOW</a:t>
            </a:r>
          </a:p>
          <a:p>
            <a:r>
              <a:rPr lang="en-PH" sz="3000" dirty="0" smtClean="0"/>
              <a:t>MAIN MENU -&gt; TRANSACTION-&gt; MANAGEMENT</a:t>
            </a:r>
          </a:p>
          <a:p>
            <a:r>
              <a:rPr lang="en-PH" dirty="0" smtClean="0"/>
              <a:t>Gives you access to view, edit, delete or re-print pending or completed transactions.</a:t>
            </a:r>
            <a:endParaRPr lang="en-PH" b="1" dirty="0" smtClean="0"/>
          </a:p>
          <a:p>
            <a:r>
              <a:rPr lang="en-PH" dirty="0" smtClean="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476672"/>
            <a:ext cx="8352928" cy="5509200"/>
          </a:xfrm>
          <a:prstGeom prst="rect">
            <a:avLst/>
          </a:prstGeom>
        </p:spPr>
        <p:txBody>
          <a:bodyPr wrap="square">
            <a:spAutoFit/>
          </a:bodyPr>
          <a:lstStyle/>
          <a:p>
            <a:r>
              <a:rPr lang="en-PH" sz="4000" b="1" dirty="0" smtClean="0"/>
              <a:t>LISTING TRANSACTION</a:t>
            </a:r>
          </a:p>
          <a:p>
            <a:endParaRPr lang="en-PH" sz="2400" b="1" dirty="0" smtClean="0"/>
          </a:p>
          <a:p>
            <a:r>
              <a:rPr lang="en-PH" sz="2400" b="1" dirty="0" smtClean="0"/>
              <a:t>STEP 1: </a:t>
            </a:r>
            <a:r>
              <a:rPr lang="en-PH" sz="2400" dirty="0" smtClean="0"/>
              <a:t>To see a list of inbound (Pending) transactions click</a:t>
            </a:r>
          </a:p>
          <a:p>
            <a:endParaRPr lang="en-PH" sz="2400" dirty="0" smtClean="0"/>
          </a:p>
          <a:p>
            <a:r>
              <a:rPr lang="en-PH" sz="2400" dirty="0" smtClean="0"/>
              <a:t>and </a:t>
            </a:r>
          </a:p>
          <a:p>
            <a:endParaRPr lang="en-PH" sz="2400" dirty="0" smtClean="0"/>
          </a:p>
          <a:p>
            <a:r>
              <a:rPr lang="en-PH" sz="2400" dirty="0" smtClean="0"/>
              <a:t>for outbound (completed transaction).</a:t>
            </a:r>
          </a:p>
          <a:p>
            <a:r>
              <a:rPr lang="en-PH" sz="2400" dirty="0" smtClean="0"/>
              <a:t>  </a:t>
            </a:r>
          </a:p>
          <a:p>
            <a:r>
              <a:rPr lang="en-PH" sz="2400" b="1" dirty="0" smtClean="0"/>
              <a:t>STEP 2: </a:t>
            </a:r>
            <a:r>
              <a:rPr lang="en-PH" sz="2400" dirty="0" smtClean="0"/>
              <a:t>specify the date  in the FROM and TO box then click</a:t>
            </a:r>
          </a:p>
          <a:p>
            <a:r>
              <a:rPr lang="en-PH" sz="2400" dirty="0" smtClean="0"/>
              <a:t>Generate.</a:t>
            </a:r>
          </a:p>
          <a:p>
            <a:r>
              <a:rPr lang="en-PH" sz="2400" dirty="0" smtClean="0"/>
              <a:t>  </a:t>
            </a:r>
          </a:p>
          <a:p>
            <a:endParaRPr lang="en-PH" sz="2400" dirty="0" smtClean="0"/>
          </a:p>
          <a:p>
            <a:r>
              <a:rPr lang="en-PH" sz="2400" i="1" dirty="0" smtClean="0"/>
              <a:t>(Note: The default value of From date and To date is the present    </a:t>
            </a:r>
          </a:p>
          <a:p>
            <a:r>
              <a:rPr lang="en-PH" sz="2400" i="1" dirty="0" smtClean="0"/>
              <a:t>date. )</a:t>
            </a:r>
          </a:p>
        </p:txBody>
      </p:sp>
      <p:pic>
        <p:nvPicPr>
          <p:cNvPr id="5" name="Picture 3"/>
          <p:cNvPicPr>
            <a:picLocks noChangeAspect="1" noChangeArrowheads="1"/>
          </p:cNvPicPr>
          <p:nvPr/>
        </p:nvPicPr>
        <p:blipFill>
          <a:blip r:embed="rId2" cstate="print"/>
          <a:srcRect/>
          <a:stretch>
            <a:fillRect/>
          </a:stretch>
        </p:blipFill>
        <p:spPr bwMode="auto">
          <a:xfrm>
            <a:off x="683568" y="4437112"/>
            <a:ext cx="4229100" cy="419100"/>
          </a:xfrm>
          <a:prstGeom prst="rect">
            <a:avLst/>
          </a:prstGeom>
          <a:noFill/>
          <a:ln w="9525">
            <a:noFill/>
            <a:miter lim="800000"/>
            <a:headEnd/>
            <a:tailEnd/>
          </a:ln>
        </p:spPr>
      </p:pic>
      <p:pic>
        <p:nvPicPr>
          <p:cNvPr id="11266" name="Picture 2"/>
          <p:cNvPicPr>
            <a:picLocks noChangeAspect="1" noChangeArrowheads="1"/>
          </p:cNvPicPr>
          <p:nvPr/>
        </p:nvPicPr>
        <p:blipFill>
          <a:blip r:embed="rId3" cstate="print"/>
          <a:srcRect/>
          <a:stretch>
            <a:fillRect/>
          </a:stretch>
        </p:blipFill>
        <p:spPr bwMode="auto">
          <a:xfrm>
            <a:off x="611560" y="1988840"/>
            <a:ext cx="6391275" cy="314325"/>
          </a:xfrm>
          <a:prstGeom prst="rect">
            <a:avLst/>
          </a:prstGeom>
          <a:noFill/>
          <a:ln w="9525">
            <a:noFill/>
            <a:miter lim="800000"/>
            <a:headEnd/>
            <a:tailEnd/>
          </a:ln>
        </p:spPr>
      </p:pic>
      <p:pic>
        <p:nvPicPr>
          <p:cNvPr id="8" name="Picture 3"/>
          <p:cNvPicPr>
            <a:picLocks noChangeAspect="1" noChangeArrowheads="1"/>
          </p:cNvPicPr>
          <p:nvPr/>
        </p:nvPicPr>
        <p:blipFill>
          <a:blip r:embed="rId4" cstate="print"/>
          <a:srcRect/>
          <a:stretch>
            <a:fillRect/>
          </a:stretch>
        </p:blipFill>
        <p:spPr bwMode="auto">
          <a:xfrm>
            <a:off x="611560" y="2564904"/>
            <a:ext cx="6410325" cy="35242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476672"/>
            <a:ext cx="8352928" cy="6740307"/>
          </a:xfrm>
          <a:prstGeom prst="rect">
            <a:avLst/>
          </a:prstGeom>
        </p:spPr>
        <p:txBody>
          <a:bodyPr wrap="square">
            <a:spAutoFit/>
          </a:bodyPr>
          <a:lstStyle/>
          <a:p>
            <a:r>
              <a:rPr lang="en-PH" sz="4000" b="1" dirty="0" smtClean="0"/>
              <a:t>REMOVING COMPLETED TRANSACTION</a:t>
            </a:r>
          </a:p>
          <a:p>
            <a:endParaRPr lang="en-PH" sz="4000" b="1" dirty="0" smtClean="0"/>
          </a:p>
          <a:p>
            <a:r>
              <a:rPr lang="en-PH" sz="2400" b="1" dirty="0" smtClean="0"/>
              <a:t>STEP 1: </a:t>
            </a:r>
            <a:r>
              <a:rPr lang="en-PH" sz="2400" dirty="0" smtClean="0"/>
              <a:t>To delete a completed transaction, click </a:t>
            </a:r>
          </a:p>
          <a:p>
            <a:endParaRPr lang="en-PH" sz="2400" dirty="0" smtClean="0"/>
          </a:p>
          <a:p>
            <a:endParaRPr lang="en-PH" sz="2400" dirty="0" smtClean="0"/>
          </a:p>
          <a:p>
            <a:r>
              <a:rPr lang="en-PH" sz="2400" b="1" dirty="0" smtClean="0"/>
              <a:t>STEP 2: </a:t>
            </a:r>
            <a:r>
              <a:rPr lang="en-PH" sz="2400" dirty="0" smtClean="0"/>
              <a:t>Set the from to date where the transaction was dated then click generate. </a:t>
            </a:r>
          </a:p>
          <a:p>
            <a:endParaRPr lang="en-PH" sz="2400" dirty="0" smtClean="0"/>
          </a:p>
          <a:p>
            <a:endParaRPr lang="en-PH" sz="2400" dirty="0" smtClean="0"/>
          </a:p>
          <a:p>
            <a:r>
              <a:rPr lang="en-PH" sz="2400" b="1" dirty="0" smtClean="0"/>
              <a:t>STEP 4: </a:t>
            </a:r>
            <a:r>
              <a:rPr lang="en-PH" sz="2400" dirty="0" smtClean="0"/>
              <a:t>Select the record on the list and click               </a:t>
            </a:r>
          </a:p>
          <a:p>
            <a:endParaRPr lang="en-PH" sz="2400" dirty="0" smtClean="0"/>
          </a:p>
          <a:p>
            <a:r>
              <a:rPr lang="en-PH" sz="2400" b="1" dirty="0" smtClean="0"/>
              <a:t>STEP 3: </a:t>
            </a:r>
            <a:r>
              <a:rPr lang="en-PH" sz="2400" dirty="0" smtClean="0"/>
              <a:t>Press yes for confirmation.</a:t>
            </a:r>
          </a:p>
          <a:p>
            <a:endParaRPr lang="en-PH" sz="2400" dirty="0" smtClean="0"/>
          </a:p>
          <a:p>
            <a:endParaRPr lang="en-PH" sz="2400" dirty="0" smtClean="0"/>
          </a:p>
          <a:p>
            <a:endParaRPr lang="en-PH" sz="2400" dirty="0" smtClean="0"/>
          </a:p>
        </p:txBody>
      </p:sp>
      <p:pic>
        <p:nvPicPr>
          <p:cNvPr id="6" name="Picture 3"/>
          <p:cNvPicPr>
            <a:picLocks noChangeAspect="1" noChangeArrowheads="1"/>
          </p:cNvPicPr>
          <p:nvPr/>
        </p:nvPicPr>
        <p:blipFill>
          <a:blip r:embed="rId2" cstate="print"/>
          <a:srcRect/>
          <a:stretch>
            <a:fillRect/>
          </a:stretch>
        </p:blipFill>
        <p:spPr bwMode="auto">
          <a:xfrm>
            <a:off x="683568" y="2708920"/>
            <a:ext cx="6410325" cy="352425"/>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6228184" y="4797152"/>
            <a:ext cx="895350" cy="714375"/>
          </a:xfrm>
          <a:prstGeom prst="rect">
            <a:avLst/>
          </a:prstGeom>
          <a:noFill/>
          <a:ln w="9525">
            <a:noFill/>
            <a:miter lim="800000"/>
            <a:headEnd/>
            <a:tailEnd/>
          </a:ln>
        </p:spPr>
      </p:pic>
      <p:pic>
        <p:nvPicPr>
          <p:cNvPr id="9" name="Picture 3"/>
          <p:cNvPicPr>
            <a:picLocks noChangeAspect="1" noChangeArrowheads="1"/>
          </p:cNvPicPr>
          <p:nvPr/>
        </p:nvPicPr>
        <p:blipFill>
          <a:blip r:embed="rId4" cstate="print"/>
          <a:srcRect/>
          <a:stretch>
            <a:fillRect/>
          </a:stretch>
        </p:blipFill>
        <p:spPr bwMode="auto">
          <a:xfrm>
            <a:off x="611560" y="4149080"/>
            <a:ext cx="4229100" cy="4191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476672"/>
            <a:ext cx="8352928" cy="6740307"/>
          </a:xfrm>
          <a:prstGeom prst="rect">
            <a:avLst/>
          </a:prstGeom>
        </p:spPr>
        <p:txBody>
          <a:bodyPr wrap="square">
            <a:spAutoFit/>
          </a:bodyPr>
          <a:lstStyle/>
          <a:p>
            <a:r>
              <a:rPr lang="en-PH" sz="4000" b="1" dirty="0" smtClean="0"/>
              <a:t>EDITING/VIEWING  PENDING /COMPLETED TRANSACTION</a:t>
            </a:r>
          </a:p>
          <a:p>
            <a:endParaRPr lang="en-PH" sz="4000" b="1" dirty="0" smtClean="0"/>
          </a:p>
          <a:p>
            <a:r>
              <a:rPr lang="en-PH" sz="2400" b="1" dirty="0" smtClean="0"/>
              <a:t>STEP 1: </a:t>
            </a:r>
            <a:r>
              <a:rPr lang="en-PH" sz="2400" dirty="0" smtClean="0"/>
              <a:t>To edit a pending transaction, click  INBOUND TRANSACTION and OUTBOUND TRANSACTION for completed transactions</a:t>
            </a:r>
          </a:p>
          <a:p>
            <a:endParaRPr lang="en-PH" sz="2400" dirty="0" smtClean="0"/>
          </a:p>
          <a:p>
            <a:r>
              <a:rPr lang="en-PH" sz="2400" b="1" dirty="0" smtClean="0"/>
              <a:t>STEP 2: </a:t>
            </a:r>
            <a:r>
              <a:rPr lang="en-PH" sz="2400" dirty="0" smtClean="0"/>
              <a:t>Set the from-to date where the transaction was dated then click generate. </a:t>
            </a:r>
          </a:p>
          <a:p>
            <a:endParaRPr lang="en-PH" sz="2400" dirty="0" smtClean="0"/>
          </a:p>
          <a:p>
            <a:endParaRPr lang="en-PH" sz="2400" dirty="0" smtClean="0"/>
          </a:p>
          <a:p>
            <a:r>
              <a:rPr lang="en-PH" sz="2400" b="1" dirty="0" smtClean="0"/>
              <a:t>STEP 3: </a:t>
            </a:r>
            <a:r>
              <a:rPr lang="en-PH" sz="2400" dirty="0" smtClean="0"/>
              <a:t>Select the record on the list and click                   or press F1 on your keyboard.</a:t>
            </a:r>
          </a:p>
          <a:p>
            <a:endParaRPr lang="en-PH" sz="2400" dirty="0" smtClean="0"/>
          </a:p>
          <a:p>
            <a:endParaRPr lang="en-PH" sz="2400" dirty="0" smtClean="0"/>
          </a:p>
          <a:p>
            <a:endParaRPr lang="en-PH" sz="2400" dirty="0" smtClean="0"/>
          </a:p>
        </p:txBody>
      </p:sp>
      <p:pic>
        <p:nvPicPr>
          <p:cNvPr id="12290" name="Picture 2"/>
          <p:cNvPicPr>
            <a:picLocks noChangeAspect="1" noChangeArrowheads="1"/>
          </p:cNvPicPr>
          <p:nvPr/>
        </p:nvPicPr>
        <p:blipFill>
          <a:blip r:embed="rId2" cstate="print"/>
          <a:srcRect/>
          <a:stretch>
            <a:fillRect/>
          </a:stretch>
        </p:blipFill>
        <p:spPr bwMode="auto">
          <a:xfrm>
            <a:off x="6228184" y="5085184"/>
            <a:ext cx="1076325" cy="628650"/>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630932" y="4594076"/>
            <a:ext cx="4229100" cy="4191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cstate="print"/>
          <a:srcRect/>
          <a:stretch>
            <a:fillRect/>
          </a:stretch>
        </p:blipFill>
        <p:spPr bwMode="auto">
          <a:xfrm>
            <a:off x="611560" y="2420888"/>
            <a:ext cx="7776864" cy="3826711"/>
          </a:xfrm>
          <a:prstGeom prst="rect">
            <a:avLst/>
          </a:prstGeom>
          <a:noFill/>
          <a:ln w="9525">
            <a:noFill/>
            <a:miter lim="800000"/>
            <a:headEnd/>
            <a:tailEnd/>
          </a:ln>
        </p:spPr>
      </p:pic>
      <p:sp>
        <p:nvSpPr>
          <p:cNvPr id="9" name="Rectangle 8"/>
          <p:cNvSpPr/>
          <p:nvPr/>
        </p:nvSpPr>
        <p:spPr>
          <a:xfrm>
            <a:off x="539552" y="476672"/>
            <a:ext cx="8352928" cy="3785652"/>
          </a:xfrm>
          <a:prstGeom prst="rect">
            <a:avLst/>
          </a:prstGeom>
        </p:spPr>
        <p:txBody>
          <a:bodyPr wrap="square">
            <a:spAutoFit/>
          </a:bodyPr>
          <a:lstStyle/>
          <a:p>
            <a:r>
              <a:rPr lang="en-PH" sz="2400" b="1" dirty="0" smtClean="0"/>
              <a:t>STEP 4: </a:t>
            </a:r>
            <a:r>
              <a:rPr lang="en-PH" sz="2400" dirty="0" smtClean="0"/>
              <a:t>press                       and the boxes will be available for editing.</a:t>
            </a:r>
          </a:p>
          <a:p>
            <a:r>
              <a:rPr lang="en-PH" sz="2400" b="1" dirty="0" smtClean="0"/>
              <a:t>STEP 5: </a:t>
            </a:r>
            <a:r>
              <a:rPr lang="en-PH" sz="2400" dirty="0" smtClean="0"/>
              <a:t>Just click </a:t>
            </a:r>
            <a:r>
              <a:rPr lang="en-PH" sz="2400" b="1" dirty="0" smtClean="0"/>
              <a:t>SAVE</a:t>
            </a:r>
            <a:r>
              <a:rPr lang="en-PH" sz="2400" dirty="0" smtClean="0"/>
              <a:t> if you are done.</a:t>
            </a:r>
          </a:p>
          <a:p>
            <a:r>
              <a:rPr lang="en-PH" sz="2400" dirty="0" smtClean="0"/>
              <a:t>(Note:  You can delete or re print transaction under this window)</a:t>
            </a:r>
          </a:p>
          <a:p>
            <a:endParaRPr lang="en-PH" sz="2400" dirty="0" smtClean="0"/>
          </a:p>
          <a:p>
            <a:endParaRPr lang="en-PH" sz="2400" dirty="0" smtClean="0"/>
          </a:p>
          <a:p>
            <a:endParaRPr lang="en-PH" sz="2400" dirty="0" smtClean="0"/>
          </a:p>
          <a:p>
            <a:endParaRPr lang="en-PH" sz="2400" dirty="0" smtClean="0"/>
          </a:p>
          <a:p>
            <a:endParaRPr lang="en-PH" sz="2400" dirty="0" smtClean="0"/>
          </a:p>
          <a:p>
            <a:endParaRPr lang="en-PH" sz="2400" dirty="0" smtClean="0"/>
          </a:p>
        </p:txBody>
      </p:sp>
      <p:pic>
        <p:nvPicPr>
          <p:cNvPr id="10245" name="Picture 5"/>
          <p:cNvPicPr>
            <a:picLocks noChangeAspect="1" noChangeArrowheads="1"/>
          </p:cNvPicPr>
          <p:nvPr/>
        </p:nvPicPr>
        <p:blipFill>
          <a:blip r:embed="rId3" cstate="print"/>
          <a:srcRect/>
          <a:stretch>
            <a:fillRect/>
          </a:stretch>
        </p:blipFill>
        <p:spPr bwMode="auto">
          <a:xfrm>
            <a:off x="2360687" y="476672"/>
            <a:ext cx="1419225" cy="42862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467544" y="2204864"/>
            <a:ext cx="7791078" cy="4380343"/>
          </a:xfrm>
          <a:prstGeom prst="rect">
            <a:avLst/>
          </a:prstGeom>
          <a:noFill/>
          <a:ln w="9525">
            <a:noFill/>
            <a:miter lim="800000"/>
            <a:headEnd/>
            <a:tailEnd/>
          </a:ln>
        </p:spPr>
      </p:pic>
      <p:sp>
        <p:nvSpPr>
          <p:cNvPr id="5" name="Rectangle 4"/>
          <p:cNvSpPr/>
          <p:nvPr/>
        </p:nvSpPr>
        <p:spPr>
          <a:xfrm>
            <a:off x="323528" y="260649"/>
            <a:ext cx="8424936" cy="2492990"/>
          </a:xfrm>
          <a:prstGeom prst="rect">
            <a:avLst/>
          </a:prstGeom>
        </p:spPr>
        <p:txBody>
          <a:bodyPr wrap="square">
            <a:spAutoFit/>
          </a:bodyPr>
          <a:lstStyle/>
          <a:p>
            <a:r>
              <a:rPr lang="en-PH" sz="6000" b="1" dirty="0" smtClean="0"/>
              <a:t>REPORTING WINDOW</a:t>
            </a:r>
          </a:p>
          <a:p>
            <a:r>
              <a:rPr lang="en-PH" sz="3000" dirty="0" smtClean="0"/>
              <a:t>MAIN MENU -&gt; REPORTING&gt; TRANSACTION REPORTS</a:t>
            </a:r>
          </a:p>
          <a:p>
            <a:endParaRPr lang="en-PH" b="1" dirty="0" smtClean="0"/>
          </a:p>
          <a:p>
            <a:r>
              <a:rPr lang="en-PH" dirty="0" smtClean="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476672"/>
            <a:ext cx="8352928" cy="2185214"/>
          </a:xfrm>
          <a:prstGeom prst="rect">
            <a:avLst/>
          </a:prstGeom>
        </p:spPr>
        <p:txBody>
          <a:bodyPr wrap="square">
            <a:spAutoFit/>
          </a:bodyPr>
          <a:lstStyle/>
          <a:p>
            <a:r>
              <a:rPr lang="en-PH" sz="4000" b="1" dirty="0" smtClean="0"/>
              <a:t>GENERATING SUMMARY REPORTS</a:t>
            </a:r>
          </a:p>
          <a:p>
            <a:r>
              <a:rPr lang="en-PH" sz="2400" dirty="0" smtClean="0"/>
              <a:t>To generate or make a summary reports, go to MAIN MODULE-&gt; REPORTING-&gt; SUMMARY REPORTS.  </a:t>
            </a:r>
          </a:p>
          <a:p>
            <a:endParaRPr lang="en-PH" sz="2400" dirty="0" smtClean="0"/>
          </a:p>
          <a:p>
            <a:endParaRPr lang="en-PH" sz="2400" dirty="0" smtClean="0"/>
          </a:p>
        </p:txBody>
      </p:sp>
      <p:sp>
        <p:nvSpPr>
          <p:cNvPr id="5" name="Rectangle 4"/>
          <p:cNvSpPr/>
          <p:nvPr/>
        </p:nvSpPr>
        <p:spPr>
          <a:xfrm>
            <a:off x="467544" y="1988840"/>
            <a:ext cx="8352928" cy="4401205"/>
          </a:xfrm>
          <a:prstGeom prst="rect">
            <a:avLst/>
          </a:prstGeom>
        </p:spPr>
        <p:txBody>
          <a:bodyPr wrap="square">
            <a:spAutoFit/>
          </a:bodyPr>
          <a:lstStyle/>
          <a:p>
            <a:r>
              <a:rPr lang="en-PH" sz="4000" b="1" dirty="0" smtClean="0"/>
              <a:t>SETTING THE DATE RANGE</a:t>
            </a:r>
          </a:p>
          <a:p>
            <a:r>
              <a:rPr lang="en-PH" sz="2400" dirty="0" smtClean="0"/>
              <a:t>*</a:t>
            </a:r>
            <a:r>
              <a:rPr lang="en-PH" sz="2400" b="1" dirty="0" smtClean="0"/>
              <a:t>DATE RANGE </a:t>
            </a:r>
            <a:r>
              <a:rPr lang="en-PH" sz="2400" dirty="0" smtClean="0"/>
              <a:t>-  Transaction date can be generated by Date In(Inbound date) or Date Out(outbound date) depending on your needs and can be sorted by the following fields </a:t>
            </a:r>
          </a:p>
          <a:p>
            <a:endParaRPr lang="en-PH" sz="2400" dirty="0" smtClean="0"/>
          </a:p>
          <a:p>
            <a:pPr>
              <a:buFont typeface="Arial" charset="0"/>
              <a:buChar char="•"/>
            </a:pPr>
            <a:r>
              <a:rPr lang="en-PH" sz="2400" b="1" dirty="0" smtClean="0"/>
              <a:t>SORT BY </a:t>
            </a:r>
            <a:r>
              <a:rPr lang="en-PH" sz="2400" dirty="0" smtClean="0"/>
              <a:t>– (Date In, Date Out, Final Net, Reference No.) Lets you select the fields where you want your report to be arranged.</a:t>
            </a:r>
          </a:p>
          <a:p>
            <a:pPr>
              <a:buFont typeface="Arial" charset="0"/>
              <a:buChar char="•"/>
            </a:pPr>
            <a:endParaRPr lang="en-PH" sz="2400" dirty="0" smtClean="0"/>
          </a:p>
          <a:p>
            <a:pPr>
              <a:buFont typeface="Arial" charset="0"/>
              <a:buChar char="•"/>
            </a:pPr>
            <a:r>
              <a:rPr lang="en-PH" sz="2400" b="1" dirty="0" smtClean="0"/>
              <a:t>ORDER BY </a:t>
            </a:r>
            <a:r>
              <a:rPr lang="en-PH" sz="2400" dirty="0" smtClean="0"/>
              <a:t>– Report can be ordered in ascending, descending or original position.</a:t>
            </a:r>
          </a:p>
          <a:p>
            <a:endParaRPr lang="en-PH" sz="24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476672"/>
            <a:ext cx="8352928" cy="5139869"/>
          </a:xfrm>
          <a:prstGeom prst="rect">
            <a:avLst/>
          </a:prstGeom>
        </p:spPr>
        <p:txBody>
          <a:bodyPr wrap="square">
            <a:spAutoFit/>
          </a:bodyPr>
          <a:lstStyle/>
          <a:p>
            <a:r>
              <a:rPr lang="en-PH" sz="4000" b="1" dirty="0" smtClean="0"/>
              <a:t>FILTER PANEL</a:t>
            </a:r>
          </a:p>
          <a:p>
            <a:r>
              <a:rPr lang="en-PH" sz="2400" dirty="0" smtClean="0"/>
              <a:t>To enable filtering of reports, just check                and check also the desired filter category.</a:t>
            </a:r>
          </a:p>
          <a:p>
            <a:endParaRPr lang="en-PH" sz="2400" dirty="0" smtClean="0"/>
          </a:p>
          <a:p>
            <a:pPr>
              <a:buFont typeface="Arial" charset="0"/>
              <a:buChar char="•"/>
            </a:pPr>
            <a:r>
              <a:rPr lang="en-PH" sz="2400" b="1" dirty="0" smtClean="0"/>
              <a:t>Transaction Type </a:t>
            </a:r>
            <a:r>
              <a:rPr lang="en-PH" sz="2400" dirty="0" smtClean="0"/>
              <a:t>(Not applicable to Single Weighing Transaction)  </a:t>
            </a:r>
          </a:p>
          <a:p>
            <a:pPr>
              <a:buFont typeface="Arial" charset="0"/>
              <a:buChar char="•"/>
            </a:pPr>
            <a:endParaRPr lang="en-PH" sz="2400" dirty="0" smtClean="0"/>
          </a:p>
          <a:p>
            <a:r>
              <a:rPr lang="en-PH" sz="2400" b="1" i="1" dirty="0" smtClean="0"/>
              <a:t>INBOUND</a:t>
            </a:r>
            <a:r>
              <a:rPr lang="en-PH" sz="2400" i="1" dirty="0" smtClean="0"/>
              <a:t> </a:t>
            </a:r>
            <a:r>
              <a:rPr lang="en-PH" sz="2400" dirty="0" smtClean="0"/>
              <a:t>– selecting this option will generate only pending transaction  </a:t>
            </a:r>
          </a:p>
          <a:p>
            <a:endParaRPr lang="en-PH" sz="2400" dirty="0" smtClean="0"/>
          </a:p>
          <a:p>
            <a:r>
              <a:rPr lang="en-PH" sz="2400" b="1" i="1" dirty="0" smtClean="0"/>
              <a:t>OUTBOUND</a:t>
            </a:r>
            <a:r>
              <a:rPr lang="en-PH" sz="2400" i="1" dirty="0" smtClean="0"/>
              <a:t> </a:t>
            </a:r>
            <a:r>
              <a:rPr lang="en-PH" sz="2400" dirty="0" smtClean="0"/>
              <a:t>– selecting this option will generate only completed transaction  </a:t>
            </a:r>
          </a:p>
          <a:p>
            <a:endParaRPr lang="en-PH" sz="2400" dirty="0" smtClean="0"/>
          </a:p>
          <a:p>
            <a:r>
              <a:rPr lang="en-PH" sz="2400" b="1" i="1" dirty="0" smtClean="0"/>
              <a:t> ALL </a:t>
            </a:r>
            <a:r>
              <a:rPr lang="en-PH" sz="2400" dirty="0" smtClean="0"/>
              <a:t>– all transaction type will be generated.</a:t>
            </a:r>
          </a:p>
        </p:txBody>
      </p:sp>
      <p:pic>
        <p:nvPicPr>
          <p:cNvPr id="1026" name="Picture 2" descr="D:\Dir\MY UTILITIES\TSI Standard Software Manual\Manual Screen SHots\REP-None.png"/>
          <p:cNvPicPr>
            <a:picLocks noChangeAspect="1" noChangeArrowheads="1"/>
          </p:cNvPicPr>
          <p:nvPr/>
        </p:nvPicPr>
        <p:blipFill>
          <a:blip r:embed="rId2" cstate="print"/>
          <a:srcRect/>
          <a:stretch>
            <a:fillRect/>
          </a:stretch>
        </p:blipFill>
        <p:spPr bwMode="auto">
          <a:xfrm>
            <a:off x="5508104" y="1196752"/>
            <a:ext cx="901700" cy="279400"/>
          </a:xfrm>
          <a:prstGeom prst="rect">
            <a:avLst/>
          </a:prstGeom>
          <a:noFill/>
        </p:spPr>
      </p:pic>
      <p:pic>
        <p:nvPicPr>
          <p:cNvPr id="1027" name="Picture 3" descr="D:\Dir\MY UTILITIES\TSI Standard Software Manual\Manual Screen SHots\REP-Trans Option.png"/>
          <p:cNvPicPr>
            <a:picLocks noChangeAspect="1" noChangeArrowheads="1"/>
          </p:cNvPicPr>
          <p:nvPr/>
        </p:nvPicPr>
        <p:blipFill>
          <a:blip r:embed="rId3" cstate="print"/>
          <a:srcRect/>
          <a:stretch>
            <a:fillRect/>
          </a:stretch>
        </p:blipFill>
        <p:spPr bwMode="auto">
          <a:xfrm>
            <a:off x="467544" y="2636912"/>
            <a:ext cx="2882900" cy="3048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476672"/>
            <a:ext cx="8352928" cy="5262979"/>
          </a:xfrm>
          <a:prstGeom prst="rect">
            <a:avLst/>
          </a:prstGeom>
        </p:spPr>
        <p:txBody>
          <a:bodyPr wrap="square">
            <a:spAutoFit/>
          </a:bodyPr>
          <a:lstStyle/>
          <a:p>
            <a:pPr>
              <a:buFont typeface="Arial" charset="0"/>
              <a:buChar char="•"/>
            </a:pPr>
            <a:r>
              <a:rPr lang="en-PH" sz="2400" b="1" dirty="0" smtClean="0"/>
              <a:t>Plate Number </a:t>
            </a:r>
            <a:r>
              <a:rPr lang="en-PH" sz="2400" dirty="0" smtClean="0"/>
              <a:t> just check                and type in the plate number that you want to filter.</a:t>
            </a:r>
          </a:p>
          <a:p>
            <a:endParaRPr lang="en-PH" sz="2400" dirty="0" smtClean="0"/>
          </a:p>
          <a:p>
            <a:pPr>
              <a:buFont typeface="Arial" charset="0"/>
              <a:buChar char="•"/>
            </a:pPr>
            <a:r>
              <a:rPr lang="en-PH" sz="2400" b="1" dirty="0" smtClean="0"/>
              <a:t>Client  - </a:t>
            </a:r>
            <a:r>
              <a:rPr lang="en-PH" sz="2400" dirty="0" smtClean="0"/>
              <a:t>to filter client, just check              .Selecting the                will list the registered customer in the dropdown box</a:t>
            </a:r>
          </a:p>
          <a:p>
            <a:r>
              <a:rPr lang="en-PH" sz="2400" dirty="0" smtClean="0"/>
              <a:t>registered customer in the dropdown box below same with selecting               </a:t>
            </a:r>
          </a:p>
          <a:p>
            <a:endParaRPr lang="en-PH" sz="2400" dirty="0" smtClean="0"/>
          </a:p>
          <a:p>
            <a:pPr>
              <a:buFont typeface="Arial" pitchFamily="34" charset="0"/>
              <a:buChar char="•"/>
            </a:pPr>
            <a:r>
              <a:rPr lang="en-PH" sz="2400" b="1" dirty="0" smtClean="0"/>
              <a:t>Commodity</a:t>
            </a:r>
            <a:r>
              <a:rPr lang="en-PH" sz="2400" dirty="0" smtClean="0"/>
              <a:t> - to include commodity in the filter, just check                    </a:t>
            </a:r>
          </a:p>
          <a:p>
            <a:r>
              <a:rPr lang="en-PH" sz="2400" dirty="0" smtClean="0"/>
              <a:t>                       and select the desired commodity name. </a:t>
            </a:r>
          </a:p>
          <a:p>
            <a:endParaRPr lang="en-PH" sz="2400" dirty="0" smtClean="0"/>
          </a:p>
          <a:p>
            <a:pPr>
              <a:buFont typeface="Arial" pitchFamily="34" charset="0"/>
              <a:buChar char="•"/>
            </a:pPr>
            <a:r>
              <a:rPr lang="en-PH" sz="2400" b="1" dirty="0" smtClean="0"/>
              <a:t>Driver</a:t>
            </a:r>
            <a:r>
              <a:rPr lang="en-PH" sz="2400" dirty="0" smtClean="0"/>
              <a:t> - To also filter driver, just check                  and type in the driver name</a:t>
            </a:r>
          </a:p>
          <a:p>
            <a:endParaRPr lang="en-PH" sz="2400" dirty="0" smtClean="0"/>
          </a:p>
        </p:txBody>
      </p:sp>
      <p:pic>
        <p:nvPicPr>
          <p:cNvPr id="2050" name="Picture 2" descr="D:\Dir\MY UTILITIES\TSI Standard Software Manual\Manual Screen SHots\REP-Plateno.png"/>
          <p:cNvPicPr>
            <a:picLocks noChangeAspect="1" noChangeArrowheads="1"/>
          </p:cNvPicPr>
          <p:nvPr/>
        </p:nvPicPr>
        <p:blipFill>
          <a:blip r:embed="rId2" cstate="print"/>
          <a:srcRect/>
          <a:stretch>
            <a:fillRect/>
          </a:stretch>
        </p:blipFill>
        <p:spPr bwMode="auto">
          <a:xfrm>
            <a:off x="3779912" y="548680"/>
            <a:ext cx="1041400" cy="292100"/>
          </a:xfrm>
          <a:prstGeom prst="rect">
            <a:avLst/>
          </a:prstGeom>
          <a:noFill/>
        </p:spPr>
      </p:pic>
      <p:pic>
        <p:nvPicPr>
          <p:cNvPr id="2051" name="Picture 3" descr="D:\Dir\MY UTILITIES\TSI Standard Software Manual\Manual Screen SHots\rep-client.png"/>
          <p:cNvPicPr>
            <a:picLocks noChangeAspect="1" noChangeArrowheads="1"/>
          </p:cNvPicPr>
          <p:nvPr/>
        </p:nvPicPr>
        <p:blipFill>
          <a:blip r:embed="rId3" cstate="print"/>
          <a:srcRect/>
          <a:stretch>
            <a:fillRect/>
          </a:stretch>
        </p:blipFill>
        <p:spPr bwMode="auto">
          <a:xfrm>
            <a:off x="4644008" y="1700808"/>
            <a:ext cx="939800" cy="228600"/>
          </a:xfrm>
          <a:prstGeom prst="rect">
            <a:avLst/>
          </a:prstGeom>
          <a:noFill/>
        </p:spPr>
      </p:pic>
      <p:pic>
        <p:nvPicPr>
          <p:cNvPr id="2052" name="Picture 4" descr="D:\Dir\MY UTILITIES\TSI Standard Software Manual\Manual Screen SHots\Rep_Client_Cust.png"/>
          <p:cNvPicPr>
            <a:picLocks noChangeAspect="1" noChangeArrowheads="1"/>
          </p:cNvPicPr>
          <p:nvPr/>
        </p:nvPicPr>
        <p:blipFill>
          <a:blip r:embed="rId4" cstate="print"/>
          <a:srcRect/>
          <a:stretch>
            <a:fillRect/>
          </a:stretch>
        </p:blipFill>
        <p:spPr bwMode="auto">
          <a:xfrm>
            <a:off x="7380312" y="1700808"/>
            <a:ext cx="1117600" cy="254000"/>
          </a:xfrm>
          <a:prstGeom prst="rect">
            <a:avLst/>
          </a:prstGeom>
          <a:noFill/>
        </p:spPr>
      </p:pic>
      <p:pic>
        <p:nvPicPr>
          <p:cNvPr id="2053" name="Picture 5" descr="D:\Dir\MY UTILITIES\TSI Standard Software Manual\Manual Screen SHots\Rep-client-Sup.png"/>
          <p:cNvPicPr>
            <a:picLocks noChangeAspect="1" noChangeArrowheads="1"/>
          </p:cNvPicPr>
          <p:nvPr/>
        </p:nvPicPr>
        <p:blipFill>
          <a:blip r:embed="rId5" cstate="print"/>
          <a:srcRect/>
          <a:stretch>
            <a:fillRect/>
          </a:stretch>
        </p:blipFill>
        <p:spPr bwMode="auto">
          <a:xfrm>
            <a:off x="1619672" y="2780928"/>
            <a:ext cx="990600" cy="254000"/>
          </a:xfrm>
          <a:prstGeom prst="rect">
            <a:avLst/>
          </a:prstGeom>
          <a:noFill/>
        </p:spPr>
      </p:pic>
      <p:pic>
        <p:nvPicPr>
          <p:cNvPr id="11" name="Picture 6" descr="D:\Dir\MY UTILITIES\TSI Standard Software Manual\Manual Screen SHots\REP-COmm.png"/>
          <p:cNvPicPr>
            <a:picLocks noChangeAspect="1" noChangeArrowheads="1"/>
          </p:cNvPicPr>
          <p:nvPr/>
        </p:nvPicPr>
        <p:blipFill>
          <a:blip r:embed="rId6" cstate="print"/>
          <a:srcRect/>
          <a:stretch>
            <a:fillRect/>
          </a:stretch>
        </p:blipFill>
        <p:spPr bwMode="auto">
          <a:xfrm>
            <a:off x="539552" y="3861048"/>
            <a:ext cx="1409700" cy="292100"/>
          </a:xfrm>
          <a:prstGeom prst="rect">
            <a:avLst/>
          </a:prstGeom>
          <a:noFill/>
        </p:spPr>
      </p:pic>
      <p:pic>
        <p:nvPicPr>
          <p:cNvPr id="2055" name="Picture 7" descr="D:\Dir\MY UTILITIES\TSI Standard Software Manual\Manual Screen SHots\REP-DRv.png"/>
          <p:cNvPicPr>
            <a:picLocks noChangeAspect="1" noChangeArrowheads="1"/>
          </p:cNvPicPr>
          <p:nvPr/>
        </p:nvPicPr>
        <p:blipFill>
          <a:blip r:embed="rId7" cstate="print"/>
          <a:srcRect/>
          <a:stretch>
            <a:fillRect/>
          </a:stretch>
        </p:blipFill>
        <p:spPr bwMode="auto">
          <a:xfrm>
            <a:off x="5364088" y="4581128"/>
            <a:ext cx="1003300" cy="2413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476672"/>
            <a:ext cx="8352928" cy="4278094"/>
          </a:xfrm>
          <a:prstGeom prst="rect">
            <a:avLst/>
          </a:prstGeom>
        </p:spPr>
        <p:txBody>
          <a:bodyPr wrap="square">
            <a:spAutoFit/>
          </a:bodyPr>
          <a:lstStyle/>
          <a:p>
            <a:r>
              <a:rPr lang="en-PH" sz="4000" b="1" dirty="0" smtClean="0"/>
              <a:t>PRINTING/VIEWING REPORTS</a:t>
            </a:r>
          </a:p>
          <a:p>
            <a:endParaRPr lang="en-PH" sz="4000" b="1" dirty="0" smtClean="0"/>
          </a:p>
          <a:p>
            <a:r>
              <a:rPr lang="en-PH" sz="2400" dirty="0" smtClean="0"/>
              <a:t>After settings the date range and the filter, just click                       to make the report appear or refresh in the preview panel. Just click                      if you are ready to print your report. </a:t>
            </a:r>
          </a:p>
          <a:p>
            <a:r>
              <a:rPr lang="en-PH" sz="4000" b="1" dirty="0" smtClean="0"/>
              <a:t> </a:t>
            </a:r>
          </a:p>
          <a:p>
            <a:r>
              <a:rPr lang="en-PH" sz="4000" b="1" dirty="0" smtClean="0"/>
              <a:t> </a:t>
            </a:r>
          </a:p>
          <a:p>
            <a:endParaRPr lang="en-PH" sz="4000" dirty="0" smtClean="0"/>
          </a:p>
        </p:txBody>
      </p:sp>
      <p:pic>
        <p:nvPicPr>
          <p:cNvPr id="3074" name="Picture 2" descr="D:\Dir\MY UTILITIES\TSI Standard Software Manual\Manual Screen SHots\REP-PREview.png"/>
          <p:cNvPicPr>
            <a:picLocks noChangeAspect="1" noChangeArrowheads="1"/>
          </p:cNvPicPr>
          <p:nvPr/>
        </p:nvPicPr>
        <p:blipFill>
          <a:blip r:embed="rId2" cstate="print"/>
          <a:srcRect/>
          <a:stretch>
            <a:fillRect/>
          </a:stretch>
        </p:blipFill>
        <p:spPr bwMode="auto">
          <a:xfrm>
            <a:off x="6948264" y="1484784"/>
            <a:ext cx="1152128" cy="652533"/>
          </a:xfrm>
          <a:prstGeom prst="rect">
            <a:avLst/>
          </a:prstGeom>
          <a:noFill/>
        </p:spPr>
      </p:pic>
      <p:pic>
        <p:nvPicPr>
          <p:cNvPr id="3075" name="Picture 3" descr="D:\Dir\MY UTILITIES\TSI Standard Software Manual\Manual Screen SHots\REp-PRint btn.png"/>
          <p:cNvPicPr>
            <a:picLocks noChangeAspect="1" noChangeArrowheads="1"/>
          </p:cNvPicPr>
          <p:nvPr/>
        </p:nvPicPr>
        <p:blipFill>
          <a:blip r:embed="rId3" cstate="print"/>
          <a:srcRect/>
          <a:stretch>
            <a:fillRect/>
          </a:stretch>
        </p:blipFill>
        <p:spPr bwMode="auto">
          <a:xfrm>
            <a:off x="1259632" y="2492896"/>
            <a:ext cx="1008111" cy="55904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5536" y="404664"/>
            <a:ext cx="2173993" cy="523220"/>
          </a:xfrm>
          <a:prstGeom prst="rect">
            <a:avLst/>
          </a:prstGeom>
        </p:spPr>
        <p:txBody>
          <a:bodyPr wrap="none">
            <a:spAutoFit/>
          </a:bodyPr>
          <a:lstStyle/>
          <a:p>
            <a:r>
              <a:rPr lang="en-PH" sz="2800" b="1" dirty="0" smtClean="0"/>
              <a:t> MAIN MENU</a:t>
            </a:r>
            <a:endParaRPr lang="en-PH" sz="2800" b="1" dirty="0"/>
          </a:p>
        </p:txBody>
      </p:sp>
      <p:sp>
        <p:nvSpPr>
          <p:cNvPr id="9" name="Rectangle 8"/>
          <p:cNvSpPr/>
          <p:nvPr/>
        </p:nvSpPr>
        <p:spPr>
          <a:xfrm>
            <a:off x="467544" y="908720"/>
            <a:ext cx="7920880" cy="830997"/>
          </a:xfrm>
          <a:prstGeom prst="rect">
            <a:avLst/>
          </a:prstGeom>
        </p:spPr>
        <p:txBody>
          <a:bodyPr wrap="square">
            <a:spAutoFit/>
          </a:bodyPr>
          <a:lstStyle/>
          <a:p>
            <a:r>
              <a:rPr lang="en-PH" sz="2400" dirty="0" smtClean="0"/>
              <a:t> </a:t>
            </a:r>
          </a:p>
          <a:p>
            <a:r>
              <a:rPr lang="en-PH" sz="2400" dirty="0" smtClean="0"/>
              <a:t> </a:t>
            </a:r>
            <a:endParaRPr lang="en-PH" sz="2400" dirty="0"/>
          </a:p>
        </p:txBody>
      </p:sp>
      <p:sp>
        <p:nvSpPr>
          <p:cNvPr id="6" name="Rectangle 5"/>
          <p:cNvSpPr/>
          <p:nvPr/>
        </p:nvSpPr>
        <p:spPr>
          <a:xfrm>
            <a:off x="467544" y="908720"/>
            <a:ext cx="7920880" cy="830997"/>
          </a:xfrm>
          <a:prstGeom prst="rect">
            <a:avLst/>
          </a:prstGeom>
        </p:spPr>
        <p:txBody>
          <a:bodyPr wrap="square">
            <a:spAutoFit/>
          </a:bodyPr>
          <a:lstStyle/>
          <a:p>
            <a:r>
              <a:rPr lang="en-PH" sz="2400" dirty="0" smtClean="0"/>
              <a:t>For Successful login and server connection, main module will appear.</a:t>
            </a:r>
            <a:endParaRPr lang="en-PH" sz="2400" dirty="0"/>
          </a:p>
        </p:txBody>
      </p:sp>
      <p:pic>
        <p:nvPicPr>
          <p:cNvPr id="4098" name="Picture 2" descr="D:\Dir\MY UTILITIES\TSI Standard Software Manual\Manual Screen SHots\Main Form.png"/>
          <p:cNvPicPr>
            <a:picLocks noChangeAspect="1" noChangeArrowheads="1"/>
          </p:cNvPicPr>
          <p:nvPr/>
        </p:nvPicPr>
        <p:blipFill>
          <a:blip r:embed="rId2" cstate="print"/>
          <a:srcRect/>
          <a:stretch>
            <a:fillRect/>
          </a:stretch>
        </p:blipFill>
        <p:spPr bwMode="auto">
          <a:xfrm>
            <a:off x="971600" y="1844824"/>
            <a:ext cx="7128792" cy="4007989"/>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476672"/>
            <a:ext cx="8352928" cy="2554545"/>
          </a:xfrm>
          <a:prstGeom prst="rect">
            <a:avLst/>
          </a:prstGeom>
        </p:spPr>
        <p:txBody>
          <a:bodyPr wrap="square">
            <a:spAutoFit/>
          </a:bodyPr>
          <a:lstStyle/>
          <a:p>
            <a:r>
              <a:rPr lang="en-PH" sz="4000" b="1" dirty="0" smtClean="0"/>
              <a:t>TICKET FORMAT</a:t>
            </a:r>
            <a:endParaRPr lang="en-PH" sz="4000" b="1" dirty="0" smtClean="0"/>
          </a:p>
          <a:p>
            <a:r>
              <a:rPr lang="en-PH" sz="4000" b="1" dirty="0" smtClean="0"/>
              <a:t> </a:t>
            </a:r>
            <a:endParaRPr lang="en-PH" sz="4000" b="1" dirty="0" smtClean="0"/>
          </a:p>
          <a:p>
            <a:r>
              <a:rPr lang="en-PH" sz="4000" b="1" dirty="0" smtClean="0"/>
              <a:t> </a:t>
            </a:r>
          </a:p>
          <a:p>
            <a:endParaRPr lang="en-PH" sz="4000" dirty="0" smtClean="0"/>
          </a:p>
        </p:txBody>
      </p:sp>
      <p:pic>
        <p:nvPicPr>
          <p:cNvPr id="1026" name="Picture 2"/>
          <p:cNvPicPr>
            <a:picLocks noChangeAspect="1" noChangeArrowheads="1"/>
          </p:cNvPicPr>
          <p:nvPr/>
        </p:nvPicPr>
        <p:blipFill>
          <a:blip r:embed="rId2" cstate="print"/>
          <a:srcRect/>
          <a:stretch>
            <a:fillRect/>
          </a:stretch>
        </p:blipFill>
        <p:spPr bwMode="auto">
          <a:xfrm>
            <a:off x="3275856" y="1268760"/>
            <a:ext cx="2657475" cy="4867275"/>
          </a:xfrm>
          <a:prstGeom prst="rect">
            <a:avLst/>
          </a:prstGeom>
          <a:noFill/>
          <a:ln w="9525">
            <a:solidFill>
              <a:schemeClr val="accent1"/>
            </a:solid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476672"/>
            <a:ext cx="8352928" cy="707886"/>
          </a:xfrm>
          <a:prstGeom prst="rect">
            <a:avLst/>
          </a:prstGeom>
        </p:spPr>
        <p:txBody>
          <a:bodyPr wrap="square">
            <a:spAutoFit/>
          </a:bodyPr>
          <a:lstStyle/>
          <a:p>
            <a:r>
              <a:rPr lang="en-PH" sz="4000" b="1" dirty="0" smtClean="0"/>
              <a:t>REPORT SUMMARY FORMAT</a:t>
            </a:r>
            <a:endParaRPr lang="en-PH" sz="4000" dirty="0" smtClean="0"/>
          </a:p>
        </p:txBody>
      </p:sp>
      <p:pic>
        <p:nvPicPr>
          <p:cNvPr id="2050" name="Picture 2"/>
          <p:cNvPicPr>
            <a:picLocks noChangeAspect="1" noChangeArrowheads="1"/>
          </p:cNvPicPr>
          <p:nvPr/>
        </p:nvPicPr>
        <p:blipFill>
          <a:blip r:embed="rId2" cstate="print"/>
          <a:srcRect/>
          <a:stretch>
            <a:fillRect/>
          </a:stretch>
        </p:blipFill>
        <p:spPr bwMode="auto">
          <a:xfrm>
            <a:off x="323528" y="1196752"/>
            <a:ext cx="8633593" cy="4221473"/>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67544" y="404664"/>
            <a:ext cx="2485232" cy="523220"/>
          </a:xfrm>
          <a:prstGeom prst="rect">
            <a:avLst/>
          </a:prstGeom>
        </p:spPr>
        <p:txBody>
          <a:bodyPr wrap="none">
            <a:spAutoFit/>
          </a:bodyPr>
          <a:lstStyle/>
          <a:p>
            <a:r>
              <a:rPr lang="en-PH" sz="2800" b="1" dirty="0" smtClean="0"/>
              <a:t>USER CONTROL</a:t>
            </a:r>
            <a:endParaRPr lang="en-PH" sz="2800" b="1" dirty="0"/>
          </a:p>
        </p:txBody>
      </p:sp>
      <p:sp>
        <p:nvSpPr>
          <p:cNvPr id="9" name="Rectangle 8"/>
          <p:cNvSpPr/>
          <p:nvPr/>
        </p:nvSpPr>
        <p:spPr>
          <a:xfrm>
            <a:off x="467544" y="908720"/>
            <a:ext cx="7920880" cy="830997"/>
          </a:xfrm>
          <a:prstGeom prst="rect">
            <a:avLst/>
          </a:prstGeom>
        </p:spPr>
        <p:txBody>
          <a:bodyPr wrap="square">
            <a:spAutoFit/>
          </a:bodyPr>
          <a:lstStyle/>
          <a:p>
            <a:r>
              <a:rPr lang="en-PH" sz="2400" dirty="0" smtClean="0"/>
              <a:t> </a:t>
            </a:r>
          </a:p>
          <a:p>
            <a:r>
              <a:rPr lang="en-PH" sz="2400" dirty="0" smtClean="0"/>
              <a:t> </a:t>
            </a:r>
            <a:endParaRPr lang="en-PH" sz="2400" dirty="0"/>
          </a:p>
        </p:txBody>
      </p:sp>
      <p:sp>
        <p:nvSpPr>
          <p:cNvPr id="6" name="Rectangle 5"/>
          <p:cNvSpPr/>
          <p:nvPr/>
        </p:nvSpPr>
        <p:spPr>
          <a:xfrm>
            <a:off x="467544" y="908720"/>
            <a:ext cx="7920880" cy="461665"/>
          </a:xfrm>
          <a:prstGeom prst="rect">
            <a:avLst/>
          </a:prstGeom>
        </p:spPr>
        <p:txBody>
          <a:bodyPr wrap="square">
            <a:spAutoFit/>
          </a:bodyPr>
          <a:lstStyle/>
          <a:p>
            <a:r>
              <a:rPr lang="en-PH" sz="2400" dirty="0" smtClean="0"/>
              <a:t> MAIN MODULE-&gt; ADMINISTRATION-&gt;User Accounts </a:t>
            </a:r>
            <a:endParaRPr lang="en-PH" sz="2400" dirty="0"/>
          </a:p>
        </p:txBody>
      </p:sp>
      <p:pic>
        <p:nvPicPr>
          <p:cNvPr id="4099" name="Picture 3" descr="D:\Dir\MY UTILITIES\TSI Standard Software Manual\Manual Screen SHots\USER CONTROL.png"/>
          <p:cNvPicPr>
            <a:picLocks noChangeAspect="1" noChangeArrowheads="1"/>
          </p:cNvPicPr>
          <p:nvPr/>
        </p:nvPicPr>
        <p:blipFill>
          <a:blip r:embed="rId2" cstate="print"/>
          <a:srcRect/>
          <a:stretch>
            <a:fillRect/>
          </a:stretch>
        </p:blipFill>
        <p:spPr bwMode="auto">
          <a:xfrm>
            <a:off x="539552" y="1772816"/>
            <a:ext cx="7920880" cy="472067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394692"/>
            <a:ext cx="7920880" cy="5016758"/>
          </a:xfrm>
          <a:prstGeom prst="rect">
            <a:avLst/>
          </a:prstGeom>
        </p:spPr>
        <p:txBody>
          <a:bodyPr wrap="square">
            <a:spAutoFit/>
          </a:bodyPr>
          <a:lstStyle/>
          <a:p>
            <a:r>
              <a:rPr lang="en-PH" sz="2000" b="1" dirty="0" smtClean="0"/>
              <a:t>4.1 CREATING NEW USER </a:t>
            </a:r>
          </a:p>
          <a:p>
            <a:r>
              <a:rPr lang="en-PH" sz="2000" dirty="0" smtClean="0"/>
              <a:t>Go to MAIN MODULE-&gt; ADMINISTRATION-&gt;User Accounts . Just Click</a:t>
            </a:r>
          </a:p>
          <a:p>
            <a:r>
              <a:rPr lang="en-PH" sz="2000" dirty="0" smtClean="0"/>
              <a:t>                   and enter your display name (Name that you want to appear on your weighing ticket), User name and password for your login account, Check the desired permission to the user then </a:t>
            </a:r>
          </a:p>
          <a:p>
            <a:r>
              <a:rPr lang="en-PH" sz="2000" dirty="0" smtClean="0"/>
              <a:t>click                . </a:t>
            </a:r>
          </a:p>
          <a:p>
            <a:r>
              <a:rPr lang="en-PH" sz="2000" dirty="0" smtClean="0"/>
              <a:t> </a:t>
            </a:r>
          </a:p>
          <a:p>
            <a:r>
              <a:rPr lang="en-PH" sz="2000" b="1" dirty="0" smtClean="0"/>
              <a:t>4.2 MODIFYING USER </a:t>
            </a:r>
          </a:p>
          <a:p>
            <a:r>
              <a:rPr lang="en-PH" sz="2000" dirty="0" smtClean="0"/>
              <a:t>To modify user, click                        and set your desired info and features then click                     .  System will prompt you to logout the system to refresh changes made to your account </a:t>
            </a:r>
          </a:p>
          <a:p>
            <a:endParaRPr lang="en-PH" sz="2000" dirty="0" smtClean="0"/>
          </a:p>
          <a:p>
            <a:r>
              <a:rPr lang="en-PH" sz="2000" b="1" dirty="0" smtClean="0"/>
              <a:t>4.3 REMOVING USER</a:t>
            </a:r>
          </a:p>
          <a:p>
            <a:r>
              <a:rPr lang="en-PH" sz="2000" b="1" dirty="0" smtClean="0"/>
              <a:t> </a:t>
            </a:r>
            <a:r>
              <a:rPr lang="en-PH" sz="2000" dirty="0" smtClean="0"/>
              <a:t>To remove or delete user, highlight the row/s or user that you want to delete then click                        and click yes for confirmation. Note: You cannot delete user that is currently logged-in</a:t>
            </a:r>
            <a:endParaRPr lang="en-PH" sz="2000" dirty="0"/>
          </a:p>
        </p:txBody>
      </p:sp>
      <p:pic>
        <p:nvPicPr>
          <p:cNvPr id="5122" name="Picture 2" descr="D:\Dir\MY UTILITIES\TSI Standard Software Manual\Manual Screen SHots\UC - Addbtn.png"/>
          <p:cNvPicPr>
            <a:picLocks noChangeAspect="1" noChangeArrowheads="1"/>
          </p:cNvPicPr>
          <p:nvPr/>
        </p:nvPicPr>
        <p:blipFill>
          <a:blip r:embed="rId2" cstate="print"/>
          <a:srcRect/>
          <a:stretch>
            <a:fillRect/>
          </a:stretch>
        </p:blipFill>
        <p:spPr bwMode="auto">
          <a:xfrm>
            <a:off x="683568" y="1052736"/>
            <a:ext cx="987538" cy="288032"/>
          </a:xfrm>
          <a:prstGeom prst="rect">
            <a:avLst/>
          </a:prstGeom>
          <a:noFill/>
        </p:spPr>
      </p:pic>
      <p:pic>
        <p:nvPicPr>
          <p:cNvPr id="5123" name="Picture 3" descr="D:\Dir\MY UTILITIES\TSI Standard Software Manual\Manual Screen SHots\UC-SaveBtn.png"/>
          <p:cNvPicPr>
            <a:picLocks noChangeAspect="1" noChangeArrowheads="1"/>
          </p:cNvPicPr>
          <p:nvPr/>
        </p:nvPicPr>
        <p:blipFill>
          <a:blip r:embed="rId3" cstate="print"/>
          <a:srcRect/>
          <a:stretch>
            <a:fillRect/>
          </a:stretch>
        </p:blipFill>
        <p:spPr bwMode="auto">
          <a:xfrm>
            <a:off x="1187624" y="1916832"/>
            <a:ext cx="1080120" cy="352692"/>
          </a:xfrm>
          <a:prstGeom prst="rect">
            <a:avLst/>
          </a:prstGeom>
          <a:noFill/>
        </p:spPr>
      </p:pic>
      <p:pic>
        <p:nvPicPr>
          <p:cNvPr id="5124" name="Picture 4" descr="D:\Dir\MY UTILITIES\TSI Standard Software Manual\Manual Screen SHots\UC-Editbtn.png"/>
          <p:cNvPicPr>
            <a:picLocks noChangeAspect="1" noChangeArrowheads="1"/>
          </p:cNvPicPr>
          <p:nvPr/>
        </p:nvPicPr>
        <p:blipFill>
          <a:blip r:embed="rId4" cstate="print"/>
          <a:srcRect/>
          <a:stretch>
            <a:fillRect/>
          </a:stretch>
        </p:blipFill>
        <p:spPr bwMode="auto">
          <a:xfrm>
            <a:off x="2874144" y="2895476"/>
            <a:ext cx="1193800" cy="317500"/>
          </a:xfrm>
          <a:prstGeom prst="rect">
            <a:avLst/>
          </a:prstGeom>
          <a:noFill/>
        </p:spPr>
      </p:pic>
      <p:pic>
        <p:nvPicPr>
          <p:cNvPr id="8" name="Picture 3" descr="D:\Dir\MY UTILITIES\TSI Standard Software Manual\Manual Screen SHots\UC-SaveBtn.png"/>
          <p:cNvPicPr>
            <a:picLocks noChangeAspect="1" noChangeArrowheads="1"/>
          </p:cNvPicPr>
          <p:nvPr/>
        </p:nvPicPr>
        <p:blipFill>
          <a:blip r:embed="rId3" cstate="print"/>
          <a:srcRect/>
          <a:stretch>
            <a:fillRect/>
          </a:stretch>
        </p:blipFill>
        <p:spPr bwMode="auto">
          <a:xfrm>
            <a:off x="1763688" y="3140968"/>
            <a:ext cx="1080120" cy="352692"/>
          </a:xfrm>
          <a:prstGeom prst="rect">
            <a:avLst/>
          </a:prstGeom>
          <a:noFill/>
        </p:spPr>
      </p:pic>
      <p:pic>
        <p:nvPicPr>
          <p:cNvPr id="5125" name="Picture 5" descr="D:\Dir\MY UTILITIES\TSI Standard Software Manual\Manual Screen SHots\UC-DelBtn.png"/>
          <p:cNvPicPr>
            <a:picLocks noChangeAspect="1" noChangeArrowheads="1"/>
          </p:cNvPicPr>
          <p:nvPr/>
        </p:nvPicPr>
        <p:blipFill>
          <a:blip r:embed="rId5" cstate="print"/>
          <a:srcRect/>
          <a:stretch>
            <a:fillRect/>
          </a:stretch>
        </p:blipFill>
        <p:spPr bwMode="auto">
          <a:xfrm>
            <a:off x="2483768" y="4725144"/>
            <a:ext cx="1206500" cy="3302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67544" y="404664"/>
            <a:ext cx="2485232" cy="523220"/>
          </a:xfrm>
          <a:prstGeom prst="rect">
            <a:avLst/>
          </a:prstGeom>
        </p:spPr>
        <p:txBody>
          <a:bodyPr wrap="none">
            <a:spAutoFit/>
          </a:bodyPr>
          <a:lstStyle/>
          <a:p>
            <a:r>
              <a:rPr lang="en-PH" sz="2800" b="1" dirty="0" smtClean="0"/>
              <a:t>USER CONTROL</a:t>
            </a:r>
            <a:endParaRPr lang="en-PH" sz="2800" b="1" dirty="0"/>
          </a:p>
        </p:txBody>
      </p:sp>
      <p:sp>
        <p:nvSpPr>
          <p:cNvPr id="9" name="Rectangle 8"/>
          <p:cNvSpPr/>
          <p:nvPr/>
        </p:nvSpPr>
        <p:spPr>
          <a:xfrm>
            <a:off x="467544" y="908720"/>
            <a:ext cx="7920880" cy="830997"/>
          </a:xfrm>
          <a:prstGeom prst="rect">
            <a:avLst/>
          </a:prstGeom>
        </p:spPr>
        <p:txBody>
          <a:bodyPr wrap="square">
            <a:spAutoFit/>
          </a:bodyPr>
          <a:lstStyle/>
          <a:p>
            <a:r>
              <a:rPr lang="en-PH" sz="2400" dirty="0" smtClean="0"/>
              <a:t> </a:t>
            </a:r>
          </a:p>
          <a:p>
            <a:r>
              <a:rPr lang="en-PH" sz="2400" dirty="0" smtClean="0"/>
              <a:t> </a:t>
            </a:r>
            <a:endParaRPr lang="en-PH" sz="2400" dirty="0"/>
          </a:p>
        </p:txBody>
      </p:sp>
      <p:sp>
        <p:nvSpPr>
          <p:cNvPr id="6" name="Rectangle 5"/>
          <p:cNvSpPr/>
          <p:nvPr/>
        </p:nvSpPr>
        <p:spPr>
          <a:xfrm>
            <a:off x="467544" y="908720"/>
            <a:ext cx="7920880" cy="461665"/>
          </a:xfrm>
          <a:prstGeom prst="rect">
            <a:avLst/>
          </a:prstGeom>
        </p:spPr>
        <p:txBody>
          <a:bodyPr wrap="square">
            <a:spAutoFit/>
          </a:bodyPr>
          <a:lstStyle/>
          <a:p>
            <a:r>
              <a:rPr lang="en-PH" sz="2400" dirty="0" smtClean="0"/>
              <a:t> MAIN MODULE-&gt; ADMINISTRATION-&gt;User Accounts </a:t>
            </a:r>
            <a:endParaRPr lang="en-PH" sz="2400" dirty="0"/>
          </a:p>
        </p:txBody>
      </p:sp>
      <p:pic>
        <p:nvPicPr>
          <p:cNvPr id="4099" name="Picture 3" descr="D:\Dir\MY UTILITIES\TSI Standard Software Manual\Manual Screen SHots\USER CONTROL.png"/>
          <p:cNvPicPr>
            <a:picLocks noChangeAspect="1" noChangeArrowheads="1"/>
          </p:cNvPicPr>
          <p:nvPr/>
        </p:nvPicPr>
        <p:blipFill>
          <a:blip r:embed="rId2" cstate="print"/>
          <a:srcRect/>
          <a:stretch>
            <a:fillRect/>
          </a:stretch>
        </p:blipFill>
        <p:spPr bwMode="auto">
          <a:xfrm>
            <a:off x="539552" y="1772816"/>
            <a:ext cx="7920880" cy="472067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67544" y="404664"/>
            <a:ext cx="2485232" cy="523220"/>
          </a:xfrm>
          <a:prstGeom prst="rect">
            <a:avLst/>
          </a:prstGeom>
        </p:spPr>
        <p:txBody>
          <a:bodyPr wrap="none">
            <a:spAutoFit/>
          </a:bodyPr>
          <a:lstStyle/>
          <a:p>
            <a:r>
              <a:rPr lang="en-PH" sz="2800" b="1" dirty="0" smtClean="0"/>
              <a:t>USER CONTROL</a:t>
            </a:r>
            <a:endParaRPr lang="en-PH" sz="2800" b="1" dirty="0"/>
          </a:p>
        </p:txBody>
      </p:sp>
      <p:sp>
        <p:nvSpPr>
          <p:cNvPr id="9" name="Rectangle 8"/>
          <p:cNvSpPr/>
          <p:nvPr/>
        </p:nvSpPr>
        <p:spPr>
          <a:xfrm>
            <a:off x="467544" y="908720"/>
            <a:ext cx="7920880" cy="830997"/>
          </a:xfrm>
          <a:prstGeom prst="rect">
            <a:avLst/>
          </a:prstGeom>
        </p:spPr>
        <p:txBody>
          <a:bodyPr wrap="square">
            <a:spAutoFit/>
          </a:bodyPr>
          <a:lstStyle/>
          <a:p>
            <a:r>
              <a:rPr lang="en-PH" sz="2400" dirty="0" smtClean="0"/>
              <a:t> </a:t>
            </a:r>
          </a:p>
          <a:p>
            <a:r>
              <a:rPr lang="en-PH" sz="2400" dirty="0" smtClean="0"/>
              <a:t> </a:t>
            </a:r>
            <a:endParaRPr lang="en-PH" sz="2400" dirty="0"/>
          </a:p>
        </p:txBody>
      </p:sp>
      <p:sp>
        <p:nvSpPr>
          <p:cNvPr id="6" name="Rectangle 5"/>
          <p:cNvSpPr/>
          <p:nvPr/>
        </p:nvSpPr>
        <p:spPr>
          <a:xfrm>
            <a:off x="467544" y="908720"/>
            <a:ext cx="7920880" cy="461665"/>
          </a:xfrm>
          <a:prstGeom prst="rect">
            <a:avLst/>
          </a:prstGeom>
        </p:spPr>
        <p:txBody>
          <a:bodyPr wrap="square">
            <a:spAutoFit/>
          </a:bodyPr>
          <a:lstStyle/>
          <a:p>
            <a:r>
              <a:rPr lang="en-PH" sz="2400" dirty="0" smtClean="0"/>
              <a:t> MAIN MODULE-&gt; Settings&gt; System Settings</a:t>
            </a:r>
            <a:endParaRPr lang="en-PH" sz="2400" dirty="0"/>
          </a:p>
        </p:txBody>
      </p:sp>
      <p:pic>
        <p:nvPicPr>
          <p:cNvPr id="6146" name="Picture 2" descr="D:\Dir\MY UTILITIES\TSI Standard Software Manual\Manual Screen SHots\SYS.png"/>
          <p:cNvPicPr>
            <a:picLocks noChangeAspect="1" noChangeArrowheads="1"/>
          </p:cNvPicPr>
          <p:nvPr/>
        </p:nvPicPr>
        <p:blipFill>
          <a:blip r:embed="rId2" cstate="print"/>
          <a:srcRect/>
          <a:stretch>
            <a:fillRect/>
          </a:stretch>
        </p:blipFill>
        <p:spPr bwMode="auto">
          <a:xfrm>
            <a:off x="899592" y="1556792"/>
            <a:ext cx="7272808" cy="451014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764704"/>
            <a:ext cx="7344816" cy="4893647"/>
          </a:xfrm>
          <a:prstGeom prst="rect">
            <a:avLst/>
          </a:prstGeom>
        </p:spPr>
        <p:txBody>
          <a:bodyPr wrap="square">
            <a:spAutoFit/>
          </a:bodyPr>
          <a:lstStyle/>
          <a:p>
            <a:r>
              <a:rPr lang="en-PH" sz="2400" b="1" dirty="0" smtClean="0"/>
              <a:t>GENERAL SETTINGS </a:t>
            </a:r>
          </a:p>
          <a:p>
            <a:r>
              <a:rPr lang="en-PH" b="1" dirty="0" smtClean="0"/>
              <a:t>TRANSACTION TYPE </a:t>
            </a:r>
            <a:r>
              <a:rPr lang="en-PH" dirty="0" smtClean="0"/>
              <a:t>-</a:t>
            </a:r>
          </a:p>
          <a:p>
            <a:r>
              <a:rPr lang="en-PH" b="1" i="1" dirty="0" smtClean="0"/>
              <a:t>Single Weighing </a:t>
            </a:r>
            <a:r>
              <a:rPr lang="en-PH" dirty="0" smtClean="0"/>
              <a:t>-  Enable this option if you want to use the software as a Single Weigh transaction.   </a:t>
            </a:r>
          </a:p>
          <a:p>
            <a:r>
              <a:rPr lang="en-PH" b="1" i="1" dirty="0" smtClean="0"/>
              <a:t>In/Out Weighing </a:t>
            </a:r>
            <a:r>
              <a:rPr lang="en-PH" dirty="0" smtClean="0"/>
              <a:t>– Enable this option if you want to use the software as a standard weigh-in and out transaction. </a:t>
            </a:r>
          </a:p>
          <a:p>
            <a:r>
              <a:rPr lang="en-PH" dirty="0" smtClean="0"/>
              <a:t> </a:t>
            </a:r>
          </a:p>
          <a:p>
            <a:r>
              <a:rPr lang="en-PH" b="1" dirty="0" smtClean="0"/>
              <a:t>SYSTEM UNIT WEIGHT </a:t>
            </a:r>
            <a:r>
              <a:rPr lang="en-PH" dirty="0" smtClean="0"/>
              <a:t> </a:t>
            </a:r>
          </a:p>
          <a:p>
            <a:r>
              <a:rPr lang="en-PH" b="1" i="1" dirty="0" smtClean="0"/>
              <a:t>Kg</a:t>
            </a:r>
            <a:r>
              <a:rPr lang="en-PH" b="1" dirty="0" smtClean="0"/>
              <a:t>  </a:t>
            </a:r>
            <a:r>
              <a:rPr lang="en-PH" dirty="0" smtClean="0"/>
              <a:t>-  Converts  Weight Device Signal to Kilogram  </a:t>
            </a:r>
          </a:p>
          <a:p>
            <a:r>
              <a:rPr lang="en-PH" b="1" i="1" dirty="0" smtClean="0"/>
              <a:t>Tons</a:t>
            </a:r>
            <a:r>
              <a:rPr lang="en-PH" dirty="0" smtClean="0"/>
              <a:t>  - Converts Weight Device Signal to Tons </a:t>
            </a:r>
          </a:p>
          <a:p>
            <a:r>
              <a:rPr lang="en-PH" dirty="0" smtClean="0"/>
              <a:t> </a:t>
            </a:r>
          </a:p>
          <a:p>
            <a:r>
              <a:rPr lang="en-PH" b="1" dirty="0" smtClean="0"/>
              <a:t>ENABLE PRICING </a:t>
            </a:r>
            <a:r>
              <a:rPr lang="en-PH" dirty="0" smtClean="0"/>
              <a:t> To Enable Pricing, Just click Edit Button and check  </a:t>
            </a:r>
          </a:p>
          <a:p>
            <a:r>
              <a:rPr lang="en-PH" dirty="0" smtClean="0"/>
              <a:t> then click Save. - Unit Per Price Per Kilogram  - Computes Total Amount in Per Price per Kilo. Per Tons -  Computes Total Amount in Per Price per Kilo. </a:t>
            </a:r>
          </a:p>
          <a:p>
            <a:r>
              <a:rPr lang="en-PH" dirty="0" smtClean="0"/>
              <a:t> </a:t>
            </a:r>
          </a:p>
          <a:p>
            <a:r>
              <a:rPr lang="en-PH" b="1" dirty="0" smtClean="0"/>
              <a:t>ENABLE /DISABLE TICKET PRINTOUT  </a:t>
            </a:r>
            <a:endParaRPr lang="en-PH" dirty="0"/>
          </a:p>
          <a:p>
            <a:r>
              <a:rPr lang="en-PH" dirty="0" smtClean="0"/>
              <a:t>Enables/Disables Ticket Printout during Transaction. </a:t>
            </a:r>
            <a:endParaRPr lang="en-PH"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5942</TotalTime>
  <Words>1932</Words>
  <Application>Microsoft Office PowerPoint</Application>
  <PresentationFormat>On-screen Show (4:3)</PresentationFormat>
  <Paragraphs>324</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TSI</dc:creator>
  <cp:lastModifiedBy>TSI</cp:lastModifiedBy>
  <cp:revision>160</cp:revision>
  <dcterms:created xsi:type="dcterms:W3CDTF">2017-08-12T00:41:44Z</dcterms:created>
  <dcterms:modified xsi:type="dcterms:W3CDTF">2017-08-18T03:12:33Z</dcterms:modified>
</cp:coreProperties>
</file>