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3"/>
  </p:notesMasterIdLst>
  <p:handoutMasterIdLst>
    <p:handoutMasterId r:id="rId6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4" autoAdjust="0"/>
    <p:restoredTop sz="95405" autoAdjust="0"/>
  </p:normalViewPr>
  <p:slideViewPr>
    <p:cSldViewPr>
      <p:cViewPr>
        <p:scale>
          <a:sx n="75" d="100"/>
          <a:sy n="75" d="100"/>
        </p:scale>
        <p:origin x="2080" y="93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
        <p:nvSpPr>
          <p:cNvPr id="66564" name="Slide Number Placeholder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726114D-61E0-CF4F-85FA-3D24B81D32B3}" type="slidenum">
              <a:rPr lang="en-US" altLang="en-US" sz="1000"/>
              <a:pPr/>
              <a:t>5</a:t>
            </a:fld>
            <a:endParaRPr lang="en-US" altLang="en-US" sz="1000"/>
          </a:p>
        </p:txBody>
      </p:sp>
    </p:spTree>
    <p:extLst>
      <p:ext uri="{BB962C8B-B14F-4D97-AF65-F5344CB8AC3E}">
        <p14:creationId xmlns:p14="http://schemas.microsoft.com/office/powerpoint/2010/main" val="157486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winword%20TestCircle.java" TargetMode="External"/><Relationship Id="rId4" Type="http://schemas.openxmlformats.org/officeDocument/2006/relationships/oleObject" Target="../embeddings/oleObject4.bin"/><Relationship Id="rId5" Type="http://schemas.openxmlformats.org/officeDocument/2006/relationships/image" Target="../media/image5.wmf"/><Relationship Id="rId6" Type="http://schemas.openxmlformats.org/officeDocument/2006/relationships/hyperlink" Target="http://www.cs.armstrong.edu/liang/intro11e/html/TV.html" TargetMode="External"/><Relationship Id="rId7" Type="http://schemas.openxmlformats.org/officeDocument/2006/relationships/hyperlink" Target="html/TestTV.bat" TargetMode="External"/><Relationship Id="rId8" Type="http://schemas.openxmlformats.org/officeDocument/2006/relationships/hyperlink" Target="http://www.cs.armstrong.edu/liang/intro11e/html/TestTV.html" TargetMode="External"/><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9.wmf"/><Relationship Id="rId5" Type="http://schemas.openxmlformats.org/officeDocument/2006/relationships/oleObject" Target="../embeddings/oleObject9.bin"/><Relationship Id="rId6"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1.wmf"/><Relationship Id="rId5" Type="http://schemas.openxmlformats.org/officeDocument/2006/relationships/oleObject" Target="../embeddings/oleObject11.bin"/><Relationship Id="rId6" Type="http://schemas.openxmlformats.org/officeDocument/2006/relationships/image" Target="../media/image1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3.wmf"/><Relationship Id="rId5" Type="http://schemas.openxmlformats.org/officeDocument/2006/relationships/oleObject" Target="../embeddings/oleObject13.bin"/><Relationship Id="rId6" Type="http://schemas.openxmlformats.org/officeDocument/2006/relationships/image" Target="../media/image1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CircleWithConstructors.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5.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6.wmf"/><Relationship Id="rId5" Type="http://schemas.openxmlformats.org/officeDocument/2006/relationships/oleObject" Target="../embeddings/oleObject16.bin"/><Relationship Id="rId6" Type="http://schemas.openxmlformats.org/officeDocument/2006/relationships/image" Target="../media/image17.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4" Type="http://schemas.openxmlformats.org/officeDocument/2006/relationships/oleObject" Target="../embeddings/oleObject17.bin"/><Relationship Id="rId5"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CircleWithConstructors.jav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4" Type="http://schemas.openxmlformats.org/officeDocument/2006/relationships/oleObject" Target="../embeddings/oleObject18.bin"/><Relationship Id="rId5" Type="http://schemas.openxmlformats.org/officeDocument/2006/relationships/image" Target="../media/image1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CircleWithConstructors.java"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ml/TestPoint2D.bat" TargetMode="External"/><Relationship Id="rId5" Type="http://schemas.openxmlformats.org/officeDocument/2006/relationships/hyperlink" Target="http://www.cs.armstrong.edu/liang/intro11e/html/TestPoint2D.html" TargetMode="External"/><Relationship Id="rId1" Type="http://schemas.openxmlformats.org/officeDocument/2006/relationships/slideLayout" Target="../slideLayouts/slideLayout2.xml"/><Relationship Id="rId2" Type="http://schemas.openxmlformats.org/officeDocument/2006/relationships/hyperlink" Target="winword%20TestCircleWithConstructors.jav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hyperlink" Target="html/TestCircleWithStaticMembers.bat" TargetMode="External"/><Relationship Id="rId4" Type="http://schemas.openxmlformats.org/officeDocument/2006/relationships/hyperlink" Target="http://www.cs.armstrong.edu/liang/intro11e/html/CircleWithStaticMembers.html" TargetMode="External"/><Relationship Id="rId5" Type="http://schemas.openxmlformats.org/officeDocument/2006/relationships/hyperlink" Target="http://www.cs.armstrong.edu/liang/intro11e/html/TestCircleWithStaticMembers.html" TargetMode="External"/><Relationship Id="rId1" Type="http://schemas.openxmlformats.org/officeDocument/2006/relationships/slideLayout" Target="../slideLayouts/slideLayout2.xml"/><Relationship Id="rId2" Type="http://schemas.openxmlformats.org/officeDocument/2006/relationships/hyperlink" Target="winword%20TestInstanceAndClassVariable.java"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5.wmf"/><Relationship Id="rId5" Type="http://schemas.openxmlformats.org/officeDocument/2006/relationships/hyperlink" Target="html/TestCircleWithPrivateDataFields.bat" TargetMode="External"/><Relationship Id="rId6" Type="http://schemas.openxmlformats.org/officeDocument/2006/relationships/hyperlink" Target="http://www.cs.armstrong.edu/liang/intro11e/html/CircleWithPrivateDataFields.html" TargetMode="External"/><Relationship Id="rId7" Type="http://schemas.openxmlformats.org/officeDocument/2006/relationships/hyperlink" Target="http://www.cs.armstrong.edu/liang/intro11e/html/TestCircleWithPrivateDataFields.html" TargetMode="External"/><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TestPassObject.bat" TargetMode="External"/><Relationship Id="rId3" Type="http://schemas.openxmlformats.org/officeDocument/2006/relationships/hyperlink" Target="http://www.cs.armstrong.edu/liang/intro11e/html/TestPassObject.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MortgageClass.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MortgageClass.java" TargetMode="Externa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ml/TotalArea.bat" TargetMode="External"/><Relationship Id="rId3" Type="http://schemas.openxmlformats.org/officeDocument/2006/relationships/hyperlink" Target="http://www.cs.armstrong.edu/liang/intro11e/html/TotalArea.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MortgageClass.jav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inword%20TestMortgageClass.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4" Type="http://schemas.openxmlformats.org/officeDocument/2006/relationships/oleObject" Target="../embeddings/oleObject20.bin"/><Relationship Id="rId5" Type="http://schemas.openxmlformats.org/officeDocument/2006/relationships/image" Target="../media/image28.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4" Type="http://schemas.openxmlformats.org/officeDocument/2006/relationships/oleObject" Target="../embeddings/oleObject21.bin"/><Relationship Id="rId5" Type="http://schemas.openxmlformats.org/officeDocument/2006/relationships/image" Target="../media/image29.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armstrong.edu/liang/intro11e/html/TestSimpleCircle.html" TargetMode="External"/><Relationship Id="rId4" Type="http://schemas.openxmlformats.org/officeDocument/2006/relationships/hyperlink" Target="html/TestSimpleCircle.bat" TargetMode="External"/><Relationship Id="rId1" Type="http://schemas.openxmlformats.org/officeDocument/2006/relationships/slideLayout" Target="../slideLayouts/slideLayout2.xml"/><Relationship Id="rId2" Type="http://schemas.openxmlformats.org/officeDocument/2006/relationships/hyperlink" Target="winword%20TestCircle.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a:t>Chapter 9 Objects and Classes</a:t>
            </a:r>
            <a:endParaRPr lang="en-US" altLang="en-US" dirty="0" smtClean="0"/>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 name="Rectangle 2"/>
          <p:cNvSpPr txBox="1">
            <a:spLocks noChangeArrowheads="1"/>
          </p:cNvSpPr>
          <p:nvPr/>
        </p:nvSpPr>
        <p:spPr bwMode="auto">
          <a:xfrm>
            <a:off x="757238" y="3429000"/>
            <a:ext cx="7924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lIns="92075" tIns="46038" rIns="92075" bIns="46038"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a:defRPr/>
            </a:pPr>
            <a:r>
              <a:rPr lang="en-US" altLang="en-US" sz="3600" dirty="0" smtClean="0">
                <a:solidFill>
                  <a:srgbClr val="0070C0"/>
                </a:solidFill>
              </a:rPr>
              <a:t>CS1: Java Programming</a:t>
            </a:r>
          </a:p>
          <a:p>
            <a:pPr>
              <a:defRPr/>
            </a:pPr>
            <a:r>
              <a:rPr lang="en-US" altLang="en-US" sz="3600" dirty="0" smtClean="0">
                <a:solidFill>
                  <a:srgbClr val="0070C0"/>
                </a:solidFill>
              </a:rPr>
              <a:t>Colorado State University</a:t>
            </a:r>
          </a:p>
          <a:p>
            <a:pPr>
              <a:defRPr/>
            </a:pPr>
            <a:endParaRPr lang="en-US" altLang="en-US" sz="3600" dirty="0" smtClean="0">
              <a:solidFill>
                <a:srgbClr val="0070C0"/>
              </a:solidFill>
            </a:endParaRPr>
          </a:p>
          <a:p>
            <a:pPr>
              <a:defRPr/>
            </a:pPr>
            <a:r>
              <a:rPr lang="en-US" altLang="en-US" sz="2800" dirty="0" smtClean="0">
                <a:solidFill>
                  <a:srgbClr val="0070C0"/>
                </a:solidFill>
              </a:rPr>
              <a:t>Original slides by Daniel Liang</a:t>
            </a:r>
          </a:p>
          <a:p>
            <a:pPr>
              <a:defRPr/>
            </a:pPr>
            <a:r>
              <a:rPr lang="en-US" altLang="en-US" sz="2800" dirty="0" smtClean="0">
                <a:solidFill>
                  <a:srgbClr val="0070C0"/>
                </a:solidFill>
              </a:rPr>
              <a:t>Modified slides by Chris Wilcox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8DD9B22-979F-E945-B6F2-1994B7ACD376}"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117475" y="125413"/>
            <a:ext cx="8909050" cy="744537"/>
          </a:xfrm>
        </p:spPr>
        <p:txBody>
          <a:bodyPr/>
          <a:lstStyle/>
          <a:p>
            <a:r>
              <a:rPr lang="en-US" altLang="en-US" sz="3200">
                <a:latin typeface="Book Antiqua" charset="0"/>
              </a:rPr>
              <a:t>Example: Defining Classes and Creating Objects</a:t>
            </a:r>
            <a:endParaRPr lang="en-US" altLang="en-US" sz="3200" u="sng">
              <a:latin typeface="Book Antiqua" charset="0"/>
              <a:hlinkClick r:id="rId3" action="ppaction://program"/>
            </a:endParaRPr>
          </a:p>
        </p:txBody>
      </p:sp>
      <p:sp>
        <p:nvSpPr>
          <p:cNvPr id="12292" name="Rectangle 11"/>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2293" name="Object 10"/>
          <p:cNvGraphicFramePr>
            <a:graphicFrameLocks noChangeAspect="1"/>
          </p:cNvGraphicFramePr>
          <p:nvPr/>
        </p:nvGraphicFramePr>
        <p:xfrm>
          <a:off x="0" y="893763"/>
          <a:ext cx="9144000" cy="3952875"/>
        </p:xfrm>
        <a:graphic>
          <a:graphicData uri="http://schemas.openxmlformats.org/presentationml/2006/ole">
            <mc:AlternateContent xmlns:mc="http://schemas.openxmlformats.org/markup-compatibility/2006">
              <mc:Choice xmlns:v="urn:schemas-microsoft-com:vml" Requires="v">
                <p:oleObj spid="_x0000_s153601" name="Picture" r:id="rId4" imgW="5422900" imgH="2349500" progId="Word.Picture.8">
                  <p:embed/>
                </p:oleObj>
              </mc:Choice>
              <mc:Fallback>
                <p:oleObj name="Picture" r:id="rId4" imgW="5422900" imgH="2349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93763"/>
                        <a:ext cx="91440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10">
            <a:hlinkClick r:id="rId6"/>
          </p:cNvPr>
          <p:cNvSpPr>
            <a:spLocks noChangeArrowheads="1"/>
          </p:cNvSpPr>
          <p:nvPr/>
        </p:nvSpPr>
        <p:spPr bwMode="auto">
          <a:xfrm>
            <a:off x="6453188" y="5119688"/>
            <a:ext cx="1265237"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TV</a:t>
            </a:r>
          </a:p>
        </p:txBody>
      </p:sp>
      <p:sp>
        <p:nvSpPr>
          <p:cNvPr id="12295" name="AutoShape 10">
            <a:hlinkClick r:id="rId7" action="ppaction://program" highlightClick="1"/>
          </p:cNvPr>
          <p:cNvSpPr>
            <a:spLocks noChangeArrowheads="1"/>
          </p:cNvSpPr>
          <p:nvPr/>
        </p:nvSpPr>
        <p:spPr bwMode="auto">
          <a:xfrm>
            <a:off x="7870825" y="5659438"/>
            <a:ext cx="698500" cy="381000"/>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12296" name="Rectangle 12">
            <a:hlinkClick r:id="rId8"/>
          </p:cNvPr>
          <p:cNvSpPr>
            <a:spLocks noChangeArrowheads="1"/>
          </p:cNvSpPr>
          <p:nvPr/>
        </p:nvSpPr>
        <p:spPr bwMode="auto">
          <a:xfrm>
            <a:off x="6465888" y="5659438"/>
            <a:ext cx="1265237"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TestTV</a:t>
            </a:r>
          </a:p>
        </p:txBody>
      </p:sp>
    </p:spTree>
    <p:extLst>
      <p:ext uri="{BB962C8B-B14F-4D97-AF65-F5344CB8AC3E}">
        <p14:creationId xmlns:p14="http://schemas.microsoft.com/office/powerpoint/2010/main" val="838519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A947F3-C3CC-D44D-9DAC-AEF5BAA0B4D7}"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685800" y="0"/>
            <a:ext cx="7772400" cy="1428750"/>
          </a:xfrm>
        </p:spPr>
        <p:txBody>
          <a:bodyPr/>
          <a:lstStyle/>
          <a:p>
            <a:r>
              <a:rPr lang="en-US" altLang="en-US"/>
              <a:t>Constructors</a:t>
            </a:r>
            <a:endParaRPr lang="en-US" altLang="en-US" b="1">
              <a:latin typeface="Book Antiqua" charset="0"/>
            </a:endParaRPr>
          </a:p>
        </p:txBody>
      </p:sp>
      <p:sp>
        <p:nvSpPr>
          <p:cNvPr id="13316" name="Rectangle 3"/>
          <p:cNvSpPr>
            <a:spLocks noGrp="1" noChangeArrowheads="1"/>
          </p:cNvSpPr>
          <p:nvPr>
            <p:ph type="body" idx="1"/>
          </p:nvPr>
        </p:nvSpPr>
        <p:spPr>
          <a:xfrm>
            <a:off x="533400" y="1524000"/>
            <a:ext cx="7772400" cy="4953000"/>
          </a:xfrm>
        </p:spPr>
        <p:txBody>
          <a:bodyPr/>
          <a:lstStyle/>
          <a:p>
            <a:pPr>
              <a:spcBef>
                <a:spcPct val="0"/>
              </a:spcBef>
              <a:buFont typeface="Monotype Sorts" charset="2"/>
              <a:buNone/>
            </a:pPr>
            <a:r>
              <a:rPr lang="en-US" altLang="en-US" b="1">
                <a:solidFill>
                  <a:schemeClr val="tx2"/>
                </a:solidFill>
                <a:latin typeface="Courier New" charset="0"/>
              </a:rPr>
              <a:t>Circle() {</a:t>
            </a:r>
          </a:p>
          <a:p>
            <a:pPr>
              <a:spcBef>
                <a:spcPct val="0"/>
              </a:spcBef>
              <a:buFont typeface="Monotype Sorts" charset="2"/>
              <a:buNone/>
            </a:pPr>
            <a:r>
              <a:rPr lang="en-US" altLang="en-US" b="1">
                <a:solidFill>
                  <a:schemeClr val="tx2"/>
                </a:solidFill>
                <a:latin typeface="Courier New" charset="0"/>
              </a:rPr>
              <a:t>}</a:t>
            </a:r>
          </a:p>
          <a:p>
            <a:pPr>
              <a:spcBef>
                <a:spcPct val="0"/>
              </a:spcBef>
              <a:buFont typeface="Monotype Sorts" charset="2"/>
              <a:buNone/>
            </a:pPr>
            <a:endParaRPr lang="en-US" altLang="en-US" b="1">
              <a:solidFill>
                <a:schemeClr val="tx2"/>
              </a:solidFill>
              <a:latin typeface="Courier New" charset="0"/>
            </a:endParaRPr>
          </a:p>
          <a:p>
            <a:pPr>
              <a:buFont typeface="Monotype Sorts" charset="2"/>
              <a:buNone/>
            </a:pPr>
            <a:r>
              <a:rPr lang="en-US" altLang="en-US" b="1">
                <a:solidFill>
                  <a:schemeClr val="tx2"/>
                </a:solidFill>
                <a:latin typeface="Courier New" charset="0"/>
              </a:rPr>
              <a:t>Circle(double newRadius) {  </a:t>
            </a:r>
          </a:p>
          <a:p>
            <a:pPr>
              <a:spcBef>
                <a:spcPct val="0"/>
              </a:spcBef>
              <a:buFont typeface="Monotype Sorts" charset="2"/>
              <a:buNone/>
            </a:pPr>
            <a:r>
              <a:rPr lang="en-US" altLang="en-US" b="1">
                <a:solidFill>
                  <a:schemeClr val="tx2"/>
                </a:solidFill>
                <a:latin typeface="Courier New" charset="0"/>
              </a:rPr>
              <a:t>  radius = newRadius;</a:t>
            </a:r>
          </a:p>
          <a:p>
            <a:pPr>
              <a:spcBef>
                <a:spcPct val="0"/>
              </a:spcBef>
              <a:buFont typeface="Monotype Sorts" charset="2"/>
              <a:buNone/>
            </a:pPr>
            <a:r>
              <a:rPr lang="en-US" altLang="en-US" b="1">
                <a:solidFill>
                  <a:schemeClr val="tx2"/>
                </a:solidFill>
                <a:latin typeface="Courier New" charset="0"/>
              </a:rPr>
              <a:t>}</a:t>
            </a:r>
          </a:p>
        </p:txBody>
      </p:sp>
      <p:sp>
        <p:nvSpPr>
          <p:cNvPr id="13317"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t>Constructors are a special kind of methods that are invoked to construct objects.</a:t>
            </a:r>
          </a:p>
        </p:txBody>
      </p:sp>
    </p:spTree>
    <p:extLst>
      <p:ext uri="{BB962C8B-B14F-4D97-AF65-F5344CB8AC3E}">
        <p14:creationId xmlns:p14="http://schemas.microsoft.com/office/powerpoint/2010/main" val="1212435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EE97F91-1F53-A241-B402-806A575BFC00}"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685800" y="228600"/>
            <a:ext cx="7772400" cy="838200"/>
          </a:xfrm>
        </p:spPr>
        <p:txBody>
          <a:bodyPr/>
          <a:lstStyle/>
          <a:p>
            <a:r>
              <a:rPr lang="en-US" altLang="en-US"/>
              <a:t>Constructors, cont.</a:t>
            </a:r>
            <a:endParaRPr lang="en-US" altLang="en-US" b="1">
              <a:latin typeface="Book Antiqua" charset="0"/>
            </a:endParaRPr>
          </a:p>
        </p:txBody>
      </p:sp>
      <p:sp>
        <p:nvSpPr>
          <p:cNvPr id="14340" name="Text Box 4"/>
          <p:cNvSpPr txBox="1">
            <a:spLocks noChangeArrowheads="1"/>
          </p:cNvSpPr>
          <p:nvPr/>
        </p:nvSpPr>
        <p:spPr bwMode="auto">
          <a:xfrm>
            <a:off x="381000" y="1143000"/>
            <a:ext cx="85344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Times New Roman" charset="0"/>
                <a:cs typeface="Times New Roman" charset="0"/>
              </a:rPr>
              <a:t>A constructor with no parameters is referred to as a </a:t>
            </a:r>
            <a:r>
              <a:rPr lang="en-US" altLang="en-US" i="1">
                <a:ea typeface="Times New Roman" charset="0"/>
                <a:cs typeface="Times New Roman" charset="0"/>
              </a:rPr>
              <a:t>no-arg constructor</a:t>
            </a:r>
            <a:r>
              <a:rPr lang="en-US" altLang="en-US">
                <a:ea typeface="Times New Roman" charset="0"/>
                <a:cs typeface="Times New Roman" charset="0"/>
              </a:rPr>
              <a:t>. </a:t>
            </a:r>
          </a:p>
          <a:p>
            <a:pPr>
              <a:spcBef>
                <a:spcPct val="50000"/>
              </a:spcBef>
              <a:buClrTx/>
              <a:buSzTx/>
              <a:buFontTx/>
              <a:buNone/>
            </a:pPr>
            <a:r>
              <a:rPr lang="en-US" altLang="en-US">
                <a:ea typeface="Times New Roman" charset="0"/>
                <a:cs typeface="Times New Roman" charset="0"/>
              </a:rPr>
              <a:t>·       Constructors must have the same name as the class itself. </a:t>
            </a:r>
          </a:p>
          <a:p>
            <a:pPr>
              <a:spcBef>
                <a:spcPct val="50000"/>
              </a:spcBef>
              <a:buClrTx/>
              <a:buSzTx/>
              <a:buFontTx/>
              <a:buNone/>
            </a:pPr>
            <a:r>
              <a:rPr lang="en-US" altLang="en-US">
                <a:ea typeface="Times New Roman" charset="0"/>
                <a:cs typeface="Times New Roman" charset="0"/>
              </a:rPr>
              <a:t>·       Constructors do not have a return type—not even void. </a:t>
            </a:r>
          </a:p>
          <a:p>
            <a:pPr>
              <a:spcBef>
                <a:spcPct val="50000"/>
              </a:spcBef>
              <a:buClrTx/>
              <a:buSzTx/>
              <a:buFontTx/>
              <a:buNone/>
            </a:pPr>
            <a:r>
              <a:rPr lang="en-US" altLang="en-US">
                <a:ea typeface="Times New Roman" charset="0"/>
                <a:cs typeface="Times New Roman" charset="0"/>
              </a:rPr>
              <a:t>·       Constructors are invoked using the new operator when an object is created. Constructors play the role of initializing objects.</a:t>
            </a:r>
          </a:p>
        </p:txBody>
      </p:sp>
    </p:spTree>
    <p:extLst>
      <p:ext uri="{BB962C8B-B14F-4D97-AF65-F5344CB8AC3E}">
        <p14:creationId xmlns:p14="http://schemas.microsoft.com/office/powerpoint/2010/main" val="2081799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5BCA383-1C9A-E748-9EBB-EACF3708E332}"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685800" y="0"/>
            <a:ext cx="7772400" cy="1428750"/>
          </a:xfrm>
        </p:spPr>
        <p:txBody>
          <a:bodyPr/>
          <a:lstStyle/>
          <a:p>
            <a:r>
              <a:rPr lang="en-US" altLang="en-US"/>
              <a:t>Creating Objects Using Constructors</a:t>
            </a:r>
          </a:p>
        </p:txBody>
      </p:sp>
      <p:sp>
        <p:nvSpPr>
          <p:cNvPr id="15364" name="Rectangle 3"/>
          <p:cNvSpPr>
            <a:spLocks noGrp="1" noChangeArrowheads="1"/>
          </p:cNvSpPr>
          <p:nvPr>
            <p:ph type="body" idx="1"/>
          </p:nvPr>
        </p:nvSpPr>
        <p:spPr>
          <a:xfrm>
            <a:off x="609600" y="1600200"/>
            <a:ext cx="8077200" cy="4267200"/>
          </a:xfrm>
        </p:spPr>
        <p:txBody>
          <a:bodyPr/>
          <a:lstStyle/>
          <a:p>
            <a:pPr>
              <a:buFont typeface="Monotype Sorts" charset="2"/>
              <a:buNone/>
            </a:pPr>
            <a:r>
              <a:rPr lang="en-US" altLang="en-US" sz="3000" b="1">
                <a:latin typeface="Courier New" charset="0"/>
              </a:rPr>
              <a:t>new ClassName();</a:t>
            </a:r>
            <a:endParaRPr lang="en-US" altLang="en-US" sz="2800" b="1">
              <a:latin typeface="Courier New" charset="0"/>
            </a:endParaRPr>
          </a:p>
          <a:p>
            <a:endParaRPr lang="en-US" altLang="en-US"/>
          </a:p>
          <a:p>
            <a:pPr>
              <a:buFont typeface="Monotype Sorts" charset="2"/>
              <a:buNone/>
            </a:pPr>
            <a:r>
              <a:rPr lang="en-US" altLang="en-US"/>
              <a:t>Example:</a:t>
            </a:r>
          </a:p>
          <a:p>
            <a:pPr>
              <a:buFont typeface="Monotype Sorts" charset="2"/>
              <a:buNone/>
            </a:pPr>
            <a:r>
              <a:rPr lang="en-US" altLang="en-US" sz="2800" b="1">
                <a:latin typeface="Courier New" charset="0"/>
              </a:rPr>
              <a:t>new Circle();</a:t>
            </a:r>
          </a:p>
          <a:p>
            <a:pPr>
              <a:buFont typeface="Monotype Sorts" charset="2"/>
              <a:buNone/>
            </a:pPr>
            <a:endParaRPr lang="en-US" altLang="en-US" sz="2800" b="1">
              <a:latin typeface="Courier New" charset="0"/>
            </a:endParaRPr>
          </a:p>
          <a:p>
            <a:pPr>
              <a:spcBef>
                <a:spcPct val="0"/>
              </a:spcBef>
              <a:buFont typeface="Monotype Sorts" charset="2"/>
              <a:buNone/>
            </a:pPr>
            <a:r>
              <a:rPr lang="en-US" altLang="en-US" b="1">
                <a:latin typeface="Courier New" charset="0"/>
              </a:rPr>
              <a:t>new Circle(5.0);</a:t>
            </a:r>
            <a:r>
              <a:rPr lang="en-US" altLang="en-US" sz="3600" b="1">
                <a:latin typeface="Book Antiqua" charset="0"/>
              </a:rPr>
              <a:t> </a:t>
            </a:r>
            <a:endParaRPr lang="en-US" altLang="en-US" b="1"/>
          </a:p>
          <a:p>
            <a:pPr>
              <a:buFont typeface="Monotype Sorts" charset="2"/>
              <a:buNone/>
            </a:pPr>
            <a:endParaRPr lang="en-US" altLang="en-US"/>
          </a:p>
        </p:txBody>
      </p:sp>
    </p:spTree>
    <p:extLst>
      <p:ext uri="{BB962C8B-B14F-4D97-AF65-F5344CB8AC3E}">
        <p14:creationId xmlns:p14="http://schemas.microsoft.com/office/powerpoint/2010/main" val="1993795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95E83D7-A3DD-C845-82BE-270191FE19A3}"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685800" y="228600"/>
            <a:ext cx="7772400" cy="838200"/>
          </a:xfrm>
        </p:spPr>
        <p:txBody>
          <a:bodyPr/>
          <a:lstStyle/>
          <a:p>
            <a:r>
              <a:rPr lang="en-US" altLang="en-US"/>
              <a:t>Default Constructor</a:t>
            </a:r>
            <a:endParaRPr lang="en-US" altLang="en-US" b="1">
              <a:latin typeface="Book Antiqua" charset="0"/>
            </a:endParaRPr>
          </a:p>
        </p:txBody>
      </p:sp>
      <p:sp>
        <p:nvSpPr>
          <p:cNvPr id="16388" name="Text Box 3"/>
          <p:cNvSpPr txBox="1">
            <a:spLocks noChangeArrowheads="1"/>
          </p:cNvSpPr>
          <p:nvPr/>
        </p:nvSpPr>
        <p:spPr bwMode="auto">
          <a:xfrm>
            <a:off x="381000" y="1295400"/>
            <a:ext cx="8534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Courier New" charset="0"/>
                <a:cs typeface="Courier New" charset="0"/>
              </a:rPr>
              <a:t>A class may be defined without constructors. In this case, a no-arg constructor with an empty body is implicitly defined in the class. This constructor, called </a:t>
            </a:r>
            <a:r>
              <a:rPr lang="en-US" altLang="en-US" i="1">
                <a:ea typeface="Courier New" charset="0"/>
                <a:cs typeface="Courier New" charset="0"/>
              </a:rPr>
              <a:t>a default constructor</a:t>
            </a:r>
            <a:r>
              <a:rPr lang="en-US" altLang="en-US">
                <a:ea typeface="Courier New" charset="0"/>
                <a:cs typeface="Courier New" charset="0"/>
              </a:rPr>
              <a:t>, is provided automatically </a:t>
            </a:r>
            <a:r>
              <a:rPr lang="en-US" altLang="en-US" i="1">
                <a:ea typeface="Courier New" charset="0"/>
                <a:cs typeface="Courier New" charset="0"/>
              </a:rPr>
              <a:t>only if no constructors are explicitly defined in the class</a:t>
            </a:r>
            <a:r>
              <a:rPr lang="en-US" altLang="en-US">
                <a:ea typeface="Courier New" charset="0"/>
                <a:cs typeface="Courier New" charset="0"/>
              </a:rPr>
              <a:t>.</a:t>
            </a:r>
            <a:endParaRPr lang="en-US" altLang="en-US">
              <a:ea typeface="Times New Roman" charset="0"/>
              <a:cs typeface="Times New Roman" charset="0"/>
            </a:endParaRPr>
          </a:p>
        </p:txBody>
      </p:sp>
    </p:spTree>
    <p:extLst>
      <p:ext uri="{BB962C8B-B14F-4D97-AF65-F5344CB8AC3E}">
        <p14:creationId xmlns:p14="http://schemas.microsoft.com/office/powerpoint/2010/main" val="393434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33CB0EA-9A56-B845-BA59-D14286C23332}"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457200" y="228600"/>
            <a:ext cx="8153400" cy="838200"/>
          </a:xfrm>
        </p:spPr>
        <p:txBody>
          <a:bodyPr/>
          <a:lstStyle/>
          <a:p>
            <a:r>
              <a:rPr lang="en-US" altLang="en-US" sz="4000"/>
              <a:t>Declaring Object Reference Variables</a:t>
            </a:r>
          </a:p>
        </p:txBody>
      </p:sp>
      <p:sp>
        <p:nvSpPr>
          <p:cNvPr id="17412" name="Rectangle 3"/>
          <p:cNvSpPr>
            <a:spLocks noGrp="1" noChangeArrowheads="1"/>
          </p:cNvSpPr>
          <p:nvPr>
            <p:ph type="body" idx="1"/>
          </p:nvPr>
        </p:nvSpPr>
        <p:spPr>
          <a:xfrm>
            <a:off x="304800" y="1371600"/>
            <a:ext cx="8534400" cy="4724400"/>
          </a:xfrm>
        </p:spPr>
        <p:txBody>
          <a:bodyPr/>
          <a:lstStyle/>
          <a:p>
            <a:pPr marL="0" indent="0">
              <a:lnSpc>
                <a:spcPct val="90000"/>
              </a:lnSpc>
              <a:buFont typeface="Monotype Sorts" charset="2"/>
              <a:buNone/>
            </a:pPr>
            <a:r>
              <a:rPr lang="en-US" altLang="en-US" sz="3000"/>
              <a:t>To reference an object, assign the object to a reference variable.</a:t>
            </a:r>
          </a:p>
          <a:p>
            <a:pPr marL="0" indent="0">
              <a:lnSpc>
                <a:spcPct val="90000"/>
              </a:lnSpc>
              <a:buFont typeface="Monotype Sorts" charset="2"/>
              <a:buNone/>
            </a:pPr>
            <a:endParaRPr lang="en-US" altLang="en-US" sz="3000"/>
          </a:p>
          <a:p>
            <a:pPr marL="0" indent="0">
              <a:lnSpc>
                <a:spcPct val="90000"/>
              </a:lnSpc>
              <a:buFont typeface="Monotype Sorts" charset="2"/>
              <a:buNone/>
            </a:pPr>
            <a:r>
              <a:rPr lang="en-US" altLang="en-US" sz="3000"/>
              <a:t>To declare a reference variable, use the syntax:</a:t>
            </a:r>
          </a:p>
          <a:p>
            <a:pPr marL="0" indent="0">
              <a:lnSpc>
                <a:spcPct val="90000"/>
              </a:lnSpc>
              <a:buFont typeface="Monotype Sorts" charset="2"/>
              <a:buNone/>
            </a:pPr>
            <a:endParaRPr lang="en-US" altLang="en-US" sz="3000"/>
          </a:p>
          <a:p>
            <a:pPr marL="0" indent="0">
              <a:lnSpc>
                <a:spcPct val="90000"/>
              </a:lnSpc>
              <a:buFont typeface="Monotype Sorts" charset="2"/>
              <a:buNone/>
            </a:pPr>
            <a:r>
              <a:rPr lang="en-US" altLang="en-US" sz="3000" b="1">
                <a:latin typeface="Courier New" charset="0"/>
              </a:rPr>
              <a:t>ClassName objectRefVar;</a:t>
            </a:r>
            <a:endParaRPr lang="en-US" altLang="en-US" b="1"/>
          </a:p>
          <a:p>
            <a:pPr marL="0" indent="0" algn="just">
              <a:lnSpc>
                <a:spcPct val="90000"/>
              </a:lnSpc>
              <a:buFont typeface="Monotype Sorts" charset="2"/>
              <a:buNone/>
            </a:pPr>
            <a:endParaRPr lang="en-US" altLang="en-US">
              <a:latin typeface="Book Antiqua" charset="0"/>
            </a:endParaRPr>
          </a:p>
          <a:p>
            <a:pPr marL="0" indent="0" algn="just">
              <a:lnSpc>
                <a:spcPct val="90000"/>
              </a:lnSpc>
              <a:buFont typeface="Monotype Sorts" charset="2"/>
              <a:buNone/>
            </a:pPr>
            <a:r>
              <a:rPr lang="en-US" altLang="en-US"/>
              <a:t>Example:</a:t>
            </a:r>
          </a:p>
          <a:p>
            <a:pPr marL="0" indent="0">
              <a:lnSpc>
                <a:spcPct val="90000"/>
              </a:lnSpc>
              <a:buFont typeface="Monotype Sorts" charset="2"/>
              <a:buNone/>
            </a:pPr>
            <a:r>
              <a:rPr lang="en-US" altLang="en-US" sz="2800" b="1">
                <a:latin typeface="Courier New" charset="0"/>
              </a:rPr>
              <a:t>Circle myCircle;</a:t>
            </a:r>
            <a:endParaRPr lang="en-US" altLang="en-US" b="1">
              <a:latin typeface="Book Antiqua" charset="0"/>
            </a:endParaRPr>
          </a:p>
        </p:txBody>
      </p:sp>
    </p:spTree>
    <p:extLst>
      <p:ext uri="{BB962C8B-B14F-4D97-AF65-F5344CB8AC3E}">
        <p14:creationId xmlns:p14="http://schemas.microsoft.com/office/powerpoint/2010/main" val="35905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A13104A-EF4A-A844-B2CA-82076840624E}"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685800" y="228600"/>
            <a:ext cx="7772400" cy="1600200"/>
          </a:xfrm>
        </p:spPr>
        <p:txBody>
          <a:bodyPr/>
          <a:lstStyle/>
          <a:p>
            <a:r>
              <a:rPr lang="en-US" altLang="en-US"/>
              <a:t>Declaring/Creating Objects</a:t>
            </a:r>
            <a:br>
              <a:rPr lang="en-US" altLang="en-US"/>
            </a:br>
            <a:r>
              <a:rPr lang="en-US" altLang="en-US"/>
              <a:t>in a Single Step</a:t>
            </a:r>
          </a:p>
        </p:txBody>
      </p:sp>
      <p:sp>
        <p:nvSpPr>
          <p:cNvPr id="18436" name="Rectangle 3"/>
          <p:cNvSpPr>
            <a:spLocks noGrp="1" noChangeArrowheads="1"/>
          </p:cNvSpPr>
          <p:nvPr>
            <p:ph type="body" idx="1"/>
          </p:nvPr>
        </p:nvSpPr>
        <p:spPr>
          <a:xfrm>
            <a:off x="0" y="2133600"/>
            <a:ext cx="9906000" cy="2590800"/>
          </a:xfrm>
        </p:spPr>
        <p:txBody>
          <a:bodyPr/>
          <a:lstStyle/>
          <a:p>
            <a:pPr>
              <a:buFont typeface="Monotype Sorts" charset="2"/>
              <a:buNone/>
            </a:pPr>
            <a:r>
              <a:rPr lang="en-US" altLang="en-US" sz="2800">
                <a:latin typeface="Courier New" charset="0"/>
              </a:rPr>
              <a:t>ClassName </a:t>
            </a:r>
            <a:r>
              <a:rPr lang="en-US" altLang="en-US" sz="2600">
                <a:latin typeface="Courier New" charset="0"/>
              </a:rPr>
              <a:t>objectRefVar</a:t>
            </a:r>
            <a:r>
              <a:rPr lang="en-US" altLang="en-US" sz="2800">
                <a:latin typeface="Courier New" charset="0"/>
              </a:rPr>
              <a:t> = new ClassName();</a:t>
            </a:r>
          </a:p>
          <a:p>
            <a:endParaRPr lang="en-US" altLang="en-US"/>
          </a:p>
          <a:p>
            <a:pPr>
              <a:buFont typeface="Monotype Sorts" charset="2"/>
              <a:buNone/>
            </a:pPr>
            <a:r>
              <a:rPr lang="en-US" altLang="en-US" sz="3000"/>
              <a:t>Example:</a:t>
            </a:r>
          </a:p>
          <a:p>
            <a:pPr algn="just">
              <a:buFont typeface="Monotype Sorts" charset="2"/>
              <a:buNone/>
            </a:pPr>
            <a:r>
              <a:rPr lang="en-US" altLang="en-US" sz="2600">
                <a:latin typeface="Courier New" charset="0"/>
              </a:rPr>
              <a:t>Circle myCircle = new Circle();</a:t>
            </a:r>
          </a:p>
        </p:txBody>
      </p:sp>
      <p:sp>
        <p:nvSpPr>
          <p:cNvPr id="18437"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8438"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39" name="Text Box 6"/>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a:t>Create an object</a:t>
            </a:r>
          </a:p>
        </p:txBody>
      </p:sp>
      <p:sp>
        <p:nvSpPr>
          <p:cNvPr id="18440"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1"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442" name="Text Box 9"/>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600"/>
              <a:t>Assign object reference</a:t>
            </a:r>
            <a:r>
              <a:rPr lang="en-US" altLang="en-US" sz="2400"/>
              <a:t> </a:t>
            </a:r>
          </a:p>
        </p:txBody>
      </p:sp>
    </p:spTree>
    <p:extLst>
      <p:ext uri="{BB962C8B-B14F-4D97-AF65-F5344CB8AC3E}">
        <p14:creationId xmlns:p14="http://schemas.microsoft.com/office/powerpoint/2010/main" val="217362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40984F9-B628-EB46-8EE0-160AC514EE2A}"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685800" y="0"/>
            <a:ext cx="7772400" cy="1428750"/>
          </a:xfrm>
        </p:spPr>
        <p:txBody>
          <a:bodyPr/>
          <a:lstStyle/>
          <a:p>
            <a:r>
              <a:rPr lang="en-US" altLang="en-US"/>
              <a:t>Accessing Object’s Members</a:t>
            </a:r>
          </a:p>
        </p:txBody>
      </p:sp>
      <p:sp>
        <p:nvSpPr>
          <p:cNvPr id="19460" name="Rectangle 3"/>
          <p:cNvSpPr>
            <a:spLocks noGrp="1" noChangeArrowheads="1"/>
          </p:cNvSpPr>
          <p:nvPr>
            <p:ph type="body" idx="1"/>
          </p:nvPr>
        </p:nvSpPr>
        <p:spPr>
          <a:xfrm>
            <a:off x="685800" y="1371600"/>
            <a:ext cx="7772400" cy="4114800"/>
          </a:xfrm>
        </p:spPr>
        <p:txBody>
          <a:bodyPr/>
          <a:lstStyle/>
          <a:p>
            <a:pPr>
              <a:buFont typeface="Wingdings" charset="2"/>
              <a:buChar char="q"/>
            </a:pPr>
            <a:r>
              <a:rPr lang="en-US" altLang="en-US" sz="2800"/>
              <a:t>Referencing the object’s data:</a:t>
            </a:r>
          </a:p>
          <a:p>
            <a:pPr>
              <a:buFont typeface="Monotype Sorts" charset="2"/>
              <a:buNone/>
            </a:pPr>
            <a:r>
              <a:rPr lang="en-US" altLang="en-US" sz="2800"/>
              <a:t>        </a:t>
            </a:r>
            <a:r>
              <a:rPr lang="en-US" altLang="en-US" sz="2600">
                <a:latin typeface="Courier New" charset="0"/>
              </a:rPr>
              <a:t>objectRefVar.data</a:t>
            </a:r>
            <a:endParaRPr lang="en-US" altLang="en-US" sz="2800"/>
          </a:p>
          <a:p>
            <a:pPr>
              <a:buFont typeface="Monotype Sorts" charset="2"/>
              <a:buNone/>
            </a:pPr>
            <a:r>
              <a:rPr lang="en-US" altLang="en-US" sz="2800" i="1">
                <a:latin typeface="Book Antiqua" charset="0"/>
              </a:rPr>
              <a:t>        e.g., </a:t>
            </a:r>
            <a:r>
              <a:rPr lang="en-US" altLang="en-US" sz="2400">
                <a:latin typeface="Courier New" charset="0"/>
              </a:rPr>
              <a:t>myCircle.radius</a:t>
            </a:r>
            <a:endParaRPr lang="en-US" altLang="en-US" sz="2800" i="1">
              <a:latin typeface="Book Antiqua" charset="0"/>
            </a:endParaRPr>
          </a:p>
          <a:p>
            <a:pPr>
              <a:buFont typeface="Monotype Sorts" charset="2"/>
              <a:buNone/>
            </a:pPr>
            <a:endParaRPr lang="en-US" altLang="en-US" sz="2800"/>
          </a:p>
          <a:p>
            <a:pPr>
              <a:buFont typeface="Wingdings" charset="2"/>
              <a:buChar char="q"/>
            </a:pPr>
            <a:r>
              <a:rPr lang="en-US" altLang="en-US" sz="2800"/>
              <a:t>Invoking the object’s method:</a:t>
            </a:r>
          </a:p>
          <a:p>
            <a:pPr>
              <a:buFont typeface="Monotype Sorts" charset="2"/>
              <a:buNone/>
            </a:pPr>
            <a:r>
              <a:rPr lang="en-US" altLang="en-US" sz="2800"/>
              <a:t>       </a:t>
            </a:r>
            <a:r>
              <a:rPr lang="en-US" altLang="en-US" sz="2600">
                <a:latin typeface="Courier New" charset="0"/>
              </a:rPr>
              <a:t>objectRefVar.methodName(arguments)</a:t>
            </a:r>
            <a:endParaRPr lang="en-US" altLang="en-US" sz="2800"/>
          </a:p>
          <a:p>
            <a:pPr>
              <a:buFont typeface="Monotype Sorts" charset="2"/>
              <a:buNone/>
            </a:pPr>
            <a:r>
              <a:rPr lang="en-US" altLang="en-US" sz="2800" i="1">
                <a:latin typeface="Book Antiqua" charset="0"/>
              </a:rPr>
              <a:t>       e.g., </a:t>
            </a:r>
            <a:r>
              <a:rPr lang="en-US" altLang="en-US" sz="2400">
                <a:latin typeface="Courier New" charset="0"/>
              </a:rPr>
              <a:t>myCircle.getArea()</a:t>
            </a:r>
          </a:p>
        </p:txBody>
      </p:sp>
    </p:spTree>
    <p:extLst>
      <p:ext uri="{BB962C8B-B14F-4D97-AF65-F5344CB8AC3E}">
        <p14:creationId xmlns:p14="http://schemas.microsoft.com/office/powerpoint/2010/main" val="338307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72D76E2-C1AD-9B4E-8DA6-602507DE01D2}"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762000" y="152400"/>
            <a:ext cx="7772400" cy="609600"/>
          </a:xfrm>
        </p:spPr>
        <p:txBody>
          <a:bodyPr/>
          <a:lstStyle/>
          <a:p>
            <a:r>
              <a:rPr lang="en-US" altLang="en-US"/>
              <a:t>Trace Code</a:t>
            </a:r>
          </a:p>
        </p:txBody>
      </p:sp>
      <p:sp>
        <p:nvSpPr>
          <p:cNvPr id="2048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6" name="Text Box 6"/>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0487" name="Rectangle 7"/>
          <p:cNvSpPr>
            <a:spLocks noChangeArrowheads="1"/>
          </p:cNvSpPr>
          <p:nvPr/>
        </p:nvSpPr>
        <p:spPr bwMode="auto">
          <a:xfrm>
            <a:off x="228600" y="1981200"/>
            <a:ext cx="15779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0488"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Declare myCircle</a:t>
            </a:r>
          </a:p>
        </p:txBody>
      </p:sp>
      <p:sp>
        <p:nvSpPr>
          <p:cNvPr id="20489" name="Rectangle 10"/>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0490" name="Text Box 11"/>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0491" name="Rectangle 12"/>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547896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12FA46-63B8-634D-8D6B-B8D0D4584B60}"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150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10"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1511" name="Rectangle 6"/>
          <p:cNvSpPr>
            <a:spLocks noChangeArrowheads="1"/>
          </p:cNvSpPr>
          <p:nvPr/>
        </p:nvSpPr>
        <p:spPr bwMode="auto">
          <a:xfrm>
            <a:off x="1974850"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1512" name="Object 8"/>
          <p:cNvGraphicFramePr>
            <a:graphicFrameLocks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62817"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11"/>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1514" name="Text Box 12"/>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1515"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Create a circle</a:t>
            </a:r>
          </a:p>
        </p:txBody>
      </p:sp>
      <p:sp>
        <p:nvSpPr>
          <p:cNvPr id="21516"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88668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E5939BA-505D-8A4B-ABAF-58C4483205EA}"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Motivations</a:t>
            </a:r>
          </a:p>
        </p:txBody>
      </p:sp>
      <p:sp>
        <p:nvSpPr>
          <p:cNvPr id="4100" name="Rectangle 3"/>
          <p:cNvSpPr>
            <a:spLocks noGrp="1" noChangeArrowheads="1"/>
          </p:cNvSpPr>
          <p:nvPr>
            <p:ph type="body" idx="1"/>
          </p:nvPr>
        </p:nvSpPr>
        <p:spPr>
          <a:xfrm>
            <a:off x="231775" y="893763"/>
            <a:ext cx="8642350" cy="3073400"/>
          </a:xfrm>
          <a:noFill/>
        </p:spPr>
        <p:txBody>
          <a:bodyPr/>
          <a:lstStyle/>
          <a:p>
            <a:pPr marL="0" indent="0">
              <a:buFont typeface="Monotype Sorts" charset="2"/>
              <a:buNone/>
            </a:pPr>
            <a:r>
              <a:rPr lang="en-US" altLang="en-US" sz="280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4811713"/>
            <a:ext cx="896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423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36447AF-19BD-9349-96F1-39A34AA776F5}"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253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2534"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2535" name="Rectangle 6"/>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2536" name="Object 7"/>
          <p:cNvGraphicFramePr>
            <a:graphicFrameLocks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63841"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2538" name="Text Box 9"/>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2539"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540"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Assign object reference to myCircle</a:t>
            </a:r>
          </a:p>
        </p:txBody>
      </p:sp>
      <p:sp>
        <p:nvSpPr>
          <p:cNvPr id="22541"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127499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A1A17AB-F2D6-E94B-B312-5CC3BDC48E67}"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355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58"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3559" name="Object 7"/>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4865"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8"/>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3561" name="Text Box 9"/>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3562"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3" name="Rectangle 12"/>
          <p:cNvSpPr>
            <a:spLocks noChangeArrowheads="1"/>
          </p:cNvSpPr>
          <p:nvPr/>
        </p:nvSpPr>
        <p:spPr bwMode="auto">
          <a:xfrm>
            <a:off x="239713" y="1700213"/>
            <a:ext cx="17208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3564" name="Rectangle 13"/>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3565" name="Text Box 14"/>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3566"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400"/>
              <a:t>Declare yourCircle</a:t>
            </a:r>
          </a:p>
        </p:txBody>
      </p:sp>
      <p:sp>
        <p:nvSpPr>
          <p:cNvPr id="23567" name="Rectangle 1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489874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EF61469-4F21-AC48-AACB-2D64571D02A1}"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458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4582"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4583" name="Object 6"/>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5889"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reference value</a:t>
            </a:r>
          </a:p>
        </p:txBody>
      </p:sp>
      <p:sp>
        <p:nvSpPr>
          <p:cNvPr id="24585"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4586"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587" name="Rectangle 11"/>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accent2"/>
                </a:solidFill>
              </a:rPr>
              <a:t>no value</a:t>
            </a:r>
          </a:p>
        </p:txBody>
      </p:sp>
      <p:sp>
        <p:nvSpPr>
          <p:cNvPr id="24588" name="Text Box 12"/>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4589" name="Rectangle 14"/>
          <p:cNvSpPr>
            <a:spLocks noChangeArrowheads="1"/>
          </p:cNvSpPr>
          <p:nvPr/>
        </p:nvSpPr>
        <p:spPr bwMode="auto">
          <a:xfrm>
            <a:off x="2166938" y="1662113"/>
            <a:ext cx="1266825"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4590"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5890" name="Picture" r:id="rId5" imgW="1028700" imgH="457200" progId="Word.Picture.8">
                  <p:embed/>
                </p:oleObj>
              </mc:Choice>
              <mc:Fallback>
                <p:oleObj name="Picture" r:id="rId5" imgW="1028700" imgH="4572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4591"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Create a new Circle object</a:t>
            </a:r>
          </a:p>
        </p:txBody>
      </p:sp>
      <p:sp>
        <p:nvSpPr>
          <p:cNvPr id="24592"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2014020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015DC97-EF01-C34F-9F87-4A522B7EBB9C}"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560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5606"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5607" name="Object 6"/>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166913"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b="1">
                <a:solidFill>
                  <a:schemeClr val="tx2"/>
                </a:solidFill>
              </a:rPr>
              <a:t>reference value</a:t>
            </a:r>
          </a:p>
        </p:txBody>
      </p:sp>
      <p:sp>
        <p:nvSpPr>
          <p:cNvPr id="25609"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5610"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11"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b="1">
                <a:solidFill>
                  <a:schemeClr val="tx2"/>
                </a:solidFill>
              </a:rPr>
              <a:t>reference value</a:t>
            </a:r>
          </a:p>
        </p:txBody>
      </p:sp>
      <p:sp>
        <p:nvSpPr>
          <p:cNvPr id="25612"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5613" name="Rectangle 12"/>
          <p:cNvSpPr>
            <a:spLocks noChangeArrowheads="1"/>
          </p:cNvSpPr>
          <p:nvPr/>
        </p:nvSpPr>
        <p:spPr bwMode="auto">
          <a:xfrm>
            <a:off x="1960563" y="1700213"/>
            <a:ext cx="230187"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5614"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6914" name="Picture" r:id="rId5" imgW="1028510" imgH="456439" progId="Word.Picture.8">
                  <p:embed/>
                </p:oleObj>
              </mc:Choice>
              <mc:Fallback>
                <p:oleObj name="Picture" r:id="rId5" imgW="1028510" imgH="456439"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15"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t>Assign object reference to yourCircle</a:t>
            </a:r>
          </a:p>
        </p:txBody>
      </p:sp>
      <p:sp>
        <p:nvSpPr>
          <p:cNvPr id="25616"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17"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999669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A8E5752-DD31-814D-B9B9-2728EE5D476B}"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2662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6630"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6631" name="Object 6"/>
          <p:cNvGraphicFramePr>
            <a:graphicFrameLocks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167937" name="Picture" r:id="rId3" imgW="1026429" imgH="457200" progId="Word.Picture.8">
                  <p:embed/>
                </p:oleObj>
              </mc:Choice>
              <mc:Fallback>
                <p:oleObj name="Picture" r:id="rId3" imgW="1026429" imgH="457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tx2"/>
                </a:solidFill>
              </a:rPr>
              <a:t>reference value</a:t>
            </a:r>
          </a:p>
        </p:txBody>
      </p:sp>
      <p:sp>
        <p:nvSpPr>
          <p:cNvPr id="26633"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myCircle</a:t>
            </a:r>
          </a:p>
        </p:txBody>
      </p:sp>
      <p:sp>
        <p:nvSpPr>
          <p:cNvPr id="26634"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5"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tx2"/>
                </a:solidFill>
              </a:rPr>
              <a:t>reference value</a:t>
            </a:r>
          </a:p>
        </p:txBody>
      </p:sp>
      <p:sp>
        <p:nvSpPr>
          <p:cNvPr id="26636"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yourCircle</a:t>
            </a:r>
          </a:p>
        </p:txBody>
      </p:sp>
      <p:sp>
        <p:nvSpPr>
          <p:cNvPr id="26637" name="Rectangle 12"/>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6638"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67938" name="Picture" r:id="rId5" imgW="1026429" imgH="457200" progId="Word.Picture.8">
                  <p:embed/>
                </p:oleObj>
              </mc:Choice>
              <mc:Fallback>
                <p:oleObj name="Picture" r:id="rId5" imgW="1026429" imgH="4572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639"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400"/>
              <a:t>Change radius in yourCircle</a:t>
            </a:r>
            <a:endParaRPr lang="en-US" altLang="en-US" sz="1800"/>
          </a:p>
        </p:txBody>
      </p:sp>
      <p:sp>
        <p:nvSpPr>
          <p:cNvPr id="26640"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Rectangle 1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Tree>
    <p:extLst>
      <p:ext uri="{BB962C8B-B14F-4D97-AF65-F5344CB8AC3E}">
        <p14:creationId xmlns:p14="http://schemas.microsoft.com/office/powerpoint/2010/main" val="1674682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5C8EA70-190B-F84B-95FD-E744E4693056}"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152400" y="304800"/>
            <a:ext cx="8991600" cy="533400"/>
          </a:xfrm>
        </p:spPr>
        <p:txBody>
          <a:bodyPr/>
          <a:lstStyle/>
          <a:p>
            <a:r>
              <a:rPr lang="en-US" altLang="en-US"/>
              <a:t>Caution</a:t>
            </a:r>
            <a:endParaRPr lang="en-US" altLang="en-US">
              <a:solidFill>
                <a:schemeClr val="tx1"/>
              </a:solidFill>
              <a:latin typeface="Book Antiqua" charset="0"/>
              <a:hlinkClick r:id="rId2" action="ppaction://program"/>
            </a:endParaRPr>
          </a:p>
        </p:txBody>
      </p:sp>
      <p:sp>
        <p:nvSpPr>
          <p:cNvPr id="27652" name="Rectangle 3"/>
          <p:cNvSpPr>
            <a:spLocks noGrp="1" noChangeArrowheads="1"/>
          </p:cNvSpPr>
          <p:nvPr>
            <p:ph type="body" idx="1"/>
          </p:nvPr>
        </p:nvSpPr>
        <p:spPr>
          <a:xfrm>
            <a:off x="152400" y="1219200"/>
            <a:ext cx="8991600" cy="5029200"/>
          </a:xfrm>
        </p:spPr>
        <p:txBody>
          <a:bodyPr/>
          <a:lstStyle/>
          <a:p>
            <a:pPr marL="0" indent="0">
              <a:lnSpc>
                <a:spcPct val="90000"/>
              </a:lnSpc>
              <a:buFont typeface="Monotype Sorts" charset="2"/>
              <a:buNone/>
              <a:tabLst>
                <a:tab pos="0" algn="l"/>
              </a:tabLst>
            </a:pPr>
            <a:r>
              <a:rPr lang="en-US" altLang="en-US" sz="2400">
                <a:ea typeface="Times New Roman" charset="0"/>
                <a:cs typeface="Times New Roman" charset="0"/>
              </a:rPr>
              <a:t>Recall that you use </a:t>
            </a:r>
          </a:p>
          <a:p>
            <a:pPr marL="979488" lvl="1">
              <a:lnSpc>
                <a:spcPct val="90000"/>
              </a:lnSpc>
              <a:buFontTx/>
              <a:buNone/>
              <a:tabLst>
                <a:tab pos="0" algn="l"/>
              </a:tabLst>
            </a:pPr>
            <a:r>
              <a:rPr lang="en-US" altLang="en-US" sz="2000">
                <a:ea typeface="Times New Roman" charset="0"/>
                <a:cs typeface="Times New Roman" charset="0"/>
              </a:rPr>
              <a:t>Math.methodName(arguments) (e.g., Math.pow(3, 2.5))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0" indent="0">
              <a:lnSpc>
                <a:spcPct val="90000"/>
              </a:lnSpc>
              <a:buFont typeface="Monotype Sorts" charset="2"/>
              <a:buNone/>
              <a:tabLst>
                <a:tab pos="0" algn="l"/>
              </a:tabLst>
            </a:pPr>
            <a:r>
              <a:rPr lang="en-US" altLang="en-US" sz="2400">
                <a:ea typeface="Times New Roman" charset="0"/>
                <a:cs typeface="Times New Roman" charset="0"/>
              </a:rPr>
              <a:t>to invoke a method in the Math class. Can you invoke getArea() using SimpleCircle.getArea()? The answer is no. All the methods used before this chapter are static methods, which are defined using the static keyword. However, getArea() is non-static. It must be invoked from an object using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979488" lvl="1">
              <a:lnSpc>
                <a:spcPct val="90000"/>
              </a:lnSpc>
              <a:buFontTx/>
              <a:buNone/>
              <a:tabLst>
                <a:tab pos="0" algn="l"/>
              </a:tabLst>
            </a:pPr>
            <a:r>
              <a:rPr lang="en-US" altLang="en-US" sz="2000">
                <a:ea typeface="Times New Roman" charset="0"/>
                <a:cs typeface="Times New Roman" charset="0"/>
              </a:rPr>
              <a:t>objectRefVar.methodName(arguments) (e.g., myCircle.getArea()). </a:t>
            </a:r>
          </a:p>
          <a:p>
            <a:pPr marL="0" indent="0">
              <a:lnSpc>
                <a:spcPct val="90000"/>
              </a:lnSpc>
              <a:buFont typeface="Monotype Sorts" charset="2"/>
              <a:buNone/>
              <a:tabLst>
                <a:tab pos="0" algn="l"/>
              </a:tabLst>
            </a:pPr>
            <a:endParaRPr lang="en-US" altLang="en-US" sz="2400">
              <a:ea typeface="Times New Roman" charset="0"/>
              <a:cs typeface="Times New Roman" charset="0"/>
            </a:endParaRPr>
          </a:p>
          <a:p>
            <a:pPr marL="0" indent="0">
              <a:lnSpc>
                <a:spcPct val="90000"/>
              </a:lnSpc>
              <a:buFont typeface="Monotype Sorts" charset="2"/>
              <a:buNone/>
              <a:tabLst>
                <a:tab pos="0" algn="l"/>
              </a:tabLst>
            </a:pPr>
            <a:r>
              <a:rPr lang="en-US" altLang="en-US" sz="2400">
                <a:ea typeface="Times New Roman" charset="0"/>
                <a:cs typeface="Times New Roman" charset="0"/>
              </a:rPr>
              <a:t>More explanations will be given in the section on “Static Variables, Constants, and Methods.”</a:t>
            </a:r>
          </a:p>
        </p:txBody>
      </p:sp>
    </p:spTree>
    <p:extLst>
      <p:ext uri="{BB962C8B-B14F-4D97-AF65-F5344CB8AC3E}">
        <p14:creationId xmlns:p14="http://schemas.microsoft.com/office/powerpoint/2010/main" val="1464839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B7D1F3A-B455-514B-BCB2-09120857C855}"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685800" y="228600"/>
            <a:ext cx="7772400" cy="666750"/>
          </a:xfrm>
        </p:spPr>
        <p:txBody>
          <a:bodyPr/>
          <a:lstStyle/>
          <a:p>
            <a:r>
              <a:rPr lang="en-US" altLang="en-US"/>
              <a:t>Reference Data Fields</a:t>
            </a:r>
          </a:p>
        </p:txBody>
      </p:sp>
      <p:sp>
        <p:nvSpPr>
          <p:cNvPr id="28676"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charset="2"/>
              <a:buNone/>
            </a:pPr>
            <a:r>
              <a:rPr lang="en-US" altLang="en-US" sz="2800"/>
              <a:t>The data fields can be of reference types. For example, the following Student class contains a data field name of the String type.</a:t>
            </a:r>
            <a:endParaRPr lang="en-US" altLang="en-US">
              <a:ea typeface="Times New Roman" charset="0"/>
              <a:cs typeface="Times New Roman" charset="0"/>
            </a:endParaRPr>
          </a:p>
          <a:p>
            <a:pPr marL="0" indent="0">
              <a:lnSpc>
                <a:spcPct val="90000"/>
              </a:lnSpc>
              <a:buFont typeface="Monotype Sorts" charset="2"/>
              <a:buNone/>
            </a:pPr>
            <a:endParaRPr lang="en-US" altLang="en-US">
              <a:ea typeface="Times New Roman" charset="0"/>
              <a:cs typeface="Times New Roman" charset="0"/>
            </a:endParaRPr>
          </a:p>
        </p:txBody>
      </p:sp>
      <p:sp>
        <p:nvSpPr>
          <p:cNvPr id="28677" name="Rectangle 4"/>
          <p:cNvSpPr>
            <a:spLocks noChangeArrowheads="1"/>
          </p:cNvSpPr>
          <p:nvPr/>
        </p:nvSpPr>
        <p:spPr bwMode="auto">
          <a:xfrm>
            <a:off x="304800" y="2667000"/>
            <a:ext cx="8610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buFont typeface="Monotype Sorts" charset="2"/>
              <a:buNone/>
            </a:pPr>
            <a:r>
              <a:rPr lang="en-US" altLang="en-US" sz="1600" b="1">
                <a:solidFill>
                  <a:schemeClr val="tx2"/>
                </a:solidFill>
                <a:latin typeface="Courier New" charset="0"/>
                <a:ea typeface="Courier New" charset="0"/>
                <a:cs typeface="Courier New" charset="0"/>
              </a:rPr>
              <a:t>public class Student {</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String name; // name has default value null</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int age; // age has default value 0</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boolean isScienceMajor; // isScienceMajor has default value false</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  char gender; // c has default value '\u0000'</a:t>
            </a:r>
            <a:endParaRPr lang="en-US" altLang="en-US" sz="1600" b="1">
              <a:solidFill>
                <a:schemeClr val="tx2"/>
              </a:solidFill>
              <a:latin typeface="Courier" charset="0"/>
              <a:ea typeface="Times New Roman" charset="0"/>
              <a:cs typeface="Times New Roman" charset="0"/>
            </a:endParaRPr>
          </a:p>
          <a:p>
            <a:pPr>
              <a:buFont typeface="Monotype Sorts" charset="2"/>
              <a:buNone/>
            </a:pPr>
            <a:r>
              <a:rPr lang="en-US" altLang="en-US" sz="1600" b="1">
                <a:solidFill>
                  <a:schemeClr val="tx2"/>
                </a:solidFill>
                <a:latin typeface="Courier New" charset="0"/>
                <a:ea typeface="Courier New" charset="0"/>
                <a:cs typeface="Courier New" charset="0"/>
              </a:rPr>
              <a:t>}</a:t>
            </a:r>
            <a:endParaRPr lang="en-US" altLang="en-US" sz="1600" b="1">
              <a:solidFill>
                <a:schemeClr val="tx2"/>
              </a:solidFill>
              <a:ea typeface="Times New Roman" charset="0"/>
              <a:cs typeface="Times New Roman" charset="0"/>
            </a:endParaRPr>
          </a:p>
        </p:txBody>
      </p:sp>
    </p:spTree>
    <p:extLst>
      <p:ext uri="{BB962C8B-B14F-4D97-AF65-F5344CB8AC3E}">
        <p14:creationId xmlns:p14="http://schemas.microsoft.com/office/powerpoint/2010/main" val="802594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A202E3B-5F1E-E44D-ADC8-283223ACE66F}"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685800" y="228600"/>
            <a:ext cx="7772400" cy="666750"/>
          </a:xfrm>
        </p:spPr>
        <p:txBody>
          <a:bodyPr/>
          <a:lstStyle/>
          <a:p>
            <a:r>
              <a:rPr lang="en-US" altLang="en-US"/>
              <a:t>The null Value</a:t>
            </a:r>
          </a:p>
        </p:txBody>
      </p:sp>
      <p:sp>
        <p:nvSpPr>
          <p:cNvPr id="29700" name="Rectangle 3"/>
          <p:cNvSpPr>
            <a:spLocks noGrp="1" noChangeArrowheads="1"/>
          </p:cNvSpPr>
          <p:nvPr>
            <p:ph type="body" idx="1"/>
          </p:nvPr>
        </p:nvSpPr>
        <p:spPr>
          <a:xfrm>
            <a:off x="304800" y="1066800"/>
            <a:ext cx="8610600" cy="5334000"/>
          </a:xfrm>
        </p:spPr>
        <p:txBody>
          <a:bodyPr/>
          <a:lstStyle/>
          <a:p>
            <a:pPr marL="0" indent="0">
              <a:buFont typeface="Monotype Sorts" charset="2"/>
              <a:buNone/>
            </a:pPr>
            <a:r>
              <a:rPr lang="en-US" altLang="en-US" sz="3600">
                <a:ea typeface="Times New Roman" charset="0"/>
                <a:cs typeface="Times New Roman" charset="0"/>
              </a:rPr>
              <a:t>If a data field of a reference type does not reference any object, the data field holds a special literal value, null. </a:t>
            </a:r>
          </a:p>
          <a:p>
            <a:pPr marL="0" indent="0">
              <a:buFont typeface="Monotype Sorts" charset="2"/>
              <a:buNone/>
            </a:pPr>
            <a:endParaRPr lang="en-US" altLang="en-US" sz="3600">
              <a:ea typeface="Times New Roman" charset="0"/>
              <a:cs typeface="Times New Roman" charset="0"/>
            </a:endParaRPr>
          </a:p>
        </p:txBody>
      </p:sp>
    </p:spTree>
    <p:extLst>
      <p:ext uri="{BB962C8B-B14F-4D97-AF65-F5344CB8AC3E}">
        <p14:creationId xmlns:p14="http://schemas.microsoft.com/office/powerpoint/2010/main" val="857814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38D3111-4BCC-E340-B54F-AAE915FDAF75}"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685800" y="228600"/>
            <a:ext cx="7772400" cy="666750"/>
          </a:xfrm>
        </p:spPr>
        <p:txBody>
          <a:bodyPr/>
          <a:lstStyle/>
          <a:p>
            <a:r>
              <a:rPr lang="en-US" altLang="en-US"/>
              <a:t>Default Value for a Data Field</a:t>
            </a:r>
          </a:p>
        </p:txBody>
      </p:sp>
      <p:sp>
        <p:nvSpPr>
          <p:cNvPr id="30724" name="Rectangle 3"/>
          <p:cNvSpPr>
            <a:spLocks noGrp="1" noChangeArrowheads="1"/>
          </p:cNvSpPr>
          <p:nvPr>
            <p:ph type="body" idx="1"/>
          </p:nvPr>
        </p:nvSpPr>
        <p:spPr>
          <a:xfrm>
            <a:off x="304800" y="1066800"/>
            <a:ext cx="8610600" cy="2057400"/>
          </a:xfrm>
        </p:spPr>
        <p:txBody>
          <a:bodyPr/>
          <a:lstStyle/>
          <a:p>
            <a:pPr marL="0" indent="0">
              <a:lnSpc>
                <a:spcPct val="80000"/>
              </a:lnSpc>
              <a:buFont typeface="Monotype Sorts" charset="2"/>
              <a:buNone/>
            </a:pPr>
            <a:r>
              <a:rPr lang="en-US" altLang="en-US">
                <a:ea typeface="Times New Roman" charset="0"/>
                <a:cs typeface="Times New Roman" charset="0"/>
              </a:rPr>
              <a:t>The default value of a data field is null for a reference type, 0 for a numeric type, false for a boolean type, and '\u0000' for a char type. However, Java assigns no default value to a local variable inside a method. </a:t>
            </a:r>
          </a:p>
        </p:txBody>
      </p:sp>
      <p:sp>
        <p:nvSpPr>
          <p:cNvPr id="30725" name="Rectangle 4"/>
          <p:cNvSpPr>
            <a:spLocks noChangeArrowheads="1"/>
          </p:cNvSpPr>
          <p:nvPr/>
        </p:nvSpPr>
        <p:spPr bwMode="auto">
          <a:xfrm>
            <a:off x="228600" y="32766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buFont typeface="Monotype Sorts" charset="2"/>
              <a:buNone/>
            </a:pPr>
            <a:r>
              <a:rPr lang="en-US" altLang="en-US" sz="1600" b="1">
                <a:solidFill>
                  <a:schemeClr val="tx2"/>
                </a:solidFill>
                <a:latin typeface="Courier New" charset="0"/>
              </a:rPr>
              <a:t>public class Test {</a:t>
            </a:r>
          </a:p>
          <a:p>
            <a:pPr>
              <a:buFont typeface="Monotype Sorts" charset="2"/>
              <a:buNone/>
            </a:pPr>
            <a:r>
              <a:rPr lang="en-US" altLang="en-US" sz="1600" b="1">
                <a:solidFill>
                  <a:schemeClr val="tx2"/>
                </a:solidFill>
                <a:latin typeface="Courier New" charset="0"/>
              </a:rPr>
              <a:t>  public static void main(String[] args) {</a:t>
            </a:r>
          </a:p>
          <a:p>
            <a:pPr>
              <a:buFont typeface="Monotype Sorts" charset="2"/>
              <a:buNone/>
            </a:pPr>
            <a:r>
              <a:rPr lang="en-US" altLang="en-US" sz="1600" b="1">
                <a:solidFill>
                  <a:schemeClr val="tx2"/>
                </a:solidFill>
                <a:latin typeface="Courier New" charset="0"/>
              </a:rPr>
              <a:t>    Student student = new Student();</a:t>
            </a:r>
          </a:p>
          <a:p>
            <a:pPr>
              <a:buFont typeface="Monotype Sorts" charset="2"/>
              <a:buNone/>
            </a:pPr>
            <a:r>
              <a:rPr lang="en-US" altLang="en-US" sz="1600" b="1">
                <a:solidFill>
                  <a:schemeClr val="tx2"/>
                </a:solidFill>
                <a:latin typeface="Courier New" charset="0"/>
              </a:rPr>
              <a:t>    System.out.println("name? " + student.name); </a:t>
            </a:r>
          </a:p>
          <a:p>
            <a:pPr>
              <a:buFont typeface="Monotype Sorts" charset="2"/>
              <a:buNone/>
            </a:pPr>
            <a:r>
              <a:rPr lang="en-US" altLang="en-US" sz="1600" b="1">
                <a:solidFill>
                  <a:schemeClr val="tx2"/>
                </a:solidFill>
                <a:latin typeface="Courier New" charset="0"/>
              </a:rPr>
              <a:t>    System.out.println("age? " + student.age); </a:t>
            </a:r>
          </a:p>
          <a:p>
            <a:pPr>
              <a:buFont typeface="Monotype Sorts" charset="2"/>
              <a:buNone/>
            </a:pPr>
            <a:r>
              <a:rPr lang="en-US" altLang="en-US" sz="1600" b="1">
                <a:solidFill>
                  <a:schemeClr val="tx2"/>
                </a:solidFill>
                <a:latin typeface="Courier New" charset="0"/>
              </a:rPr>
              <a:t>    System.out.println("isScienceMajor? " + student.isScienceMajor); </a:t>
            </a:r>
          </a:p>
          <a:p>
            <a:pPr>
              <a:buFont typeface="Monotype Sorts" charset="2"/>
              <a:buNone/>
            </a:pPr>
            <a:r>
              <a:rPr lang="en-US" altLang="en-US" sz="1600" b="1">
                <a:solidFill>
                  <a:schemeClr val="tx2"/>
                </a:solidFill>
                <a:latin typeface="Courier New" charset="0"/>
              </a:rPr>
              <a:t>    System.out.println("gender? " + student.gender); </a:t>
            </a:r>
          </a:p>
          <a:p>
            <a:pPr>
              <a:buFont typeface="Monotype Sorts" charset="2"/>
              <a:buNone/>
            </a:pPr>
            <a:r>
              <a:rPr lang="en-US" altLang="en-US" sz="1600" b="1">
                <a:solidFill>
                  <a:schemeClr val="tx2"/>
                </a:solidFill>
                <a:latin typeface="Courier New" charset="0"/>
              </a:rPr>
              <a:t>  }</a:t>
            </a:r>
          </a:p>
          <a:p>
            <a:pPr>
              <a:buFont typeface="Monotype Sorts" charset="2"/>
              <a:buNone/>
            </a:pPr>
            <a:r>
              <a:rPr lang="en-US" altLang="en-US" sz="1600" b="1">
                <a:solidFill>
                  <a:schemeClr val="tx2"/>
                </a:solidFill>
                <a:latin typeface="Courier New" charset="0"/>
              </a:rPr>
              <a:t>}</a:t>
            </a:r>
          </a:p>
        </p:txBody>
      </p:sp>
    </p:spTree>
    <p:extLst>
      <p:ext uri="{BB962C8B-B14F-4D97-AF65-F5344CB8AC3E}">
        <p14:creationId xmlns:p14="http://schemas.microsoft.com/office/powerpoint/2010/main" val="1238596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F2A153-471A-7447-812A-99FE302612C1}"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a:t>Example</a:t>
            </a:r>
          </a:p>
        </p:txBody>
      </p:sp>
      <p:sp>
        <p:nvSpPr>
          <p:cNvPr id="31748" name="Rectangle 3"/>
          <p:cNvSpPr>
            <a:spLocks noGrp="1" noChangeArrowheads="1"/>
          </p:cNvSpPr>
          <p:nvPr>
            <p:ph type="body" idx="1"/>
          </p:nvPr>
        </p:nvSpPr>
        <p:spPr>
          <a:xfrm>
            <a:off x="381000" y="2438400"/>
            <a:ext cx="8610600" cy="2667000"/>
          </a:xfrm>
        </p:spPr>
        <p:txBody>
          <a:bodyPr/>
          <a:lstStyle/>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public class Test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public static void main(String[] args)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int x; // x has no default value</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String y; // y has no default value</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System.out.println("x is " + x);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System.out.println("y is " + y);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  }</a:t>
            </a:r>
            <a:endParaRPr lang="en-US" altLang="en-US" sz="1800" b="1">
              <a:solidFill>
                <a:schemeClr val="tx2"/>
              </a:solidFill>
              <a:latin typeface="Courier" charset="0"/>
              <a:ea typeface="Times New Roman" charset="0"/>
              <a:cs typeface="Times New Roman" charset="0"/>
            </a:endParaRPr>
          </a:p>
          <a:p>
            <a:pPr marL="0" indent="0">
              <a:lnSpc>
                <a:spcPct val="90000"/>
              </a:lnSpc>
              <a:buFont typeface="Monotype Sorts" charset="2"/>
              <a:buNone/>
            </a:pPr>
            <a:r>
              <a:rPr lang="en-US" altLang="en-US" sz="1800" b="1">
                <a:solidFill>
                  <a:schemeClr val="tx2"/>
                </a:solidFill>
                <a:latin typeface="Courier New" charset="0"/>
                <a:ea typeface="Courier New" charset="0"/>
                <a:cs typeface="Courier New" charset="0"/>
              </a:rPr>
              <a:t>}</a:t>
            </a:r>
          </a:p>
        </p:txBody>
      </p:sp>
      <p:sp>
        <p:nvSpPr>
          <p:cNvPr id="31749"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750"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751" name="Text Box 6"/>
          <p:cNvSpPr txBox="1">
            <a:spLocks noChangeArrowheads="1"/>
          </p:cNvSpPr>
          <p:nvPr/>
        </p:nvSpPr>
        <p:spPr bwMode="auto">
          <a:xfrm>
            <a:off x="2438400"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a:t>Compile error: variable not initialized</a:t>
            </a:r>
          </a:p>
        </p:txBody>
      </p:sp>
      <p:sp>
        <p:nvSpPr>
          <p:cNvPr id="31752" name="Rectangle 7"/>
          <p:cNvSpPr>
            <a:spLocks noChangeArrowheads="1"/>
          </p:cNvSpPr>
          <p:nvPr/>
        </p:nvSpPr>
        <p:spPr bwMode="auto">
          <a:xfrm>
            <a:off x="381000"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a:ea typeface="Times New Roman" charset="0"/>
                <a:cs typeface="Times New Roman" charset="0"/>
              </a:rPr>
              <a:t>Java assigns no default value to a local variable inside a method. </a:t>
            </a:r>
          </a:p>
        </p:txBody>
      </p:sp>
    </p:spTree>
    <p:extLst>
      <p:ext uri="{BB962C8B-B14F-4D97-AF65-F5344CB8AC3E}">
        <p14:creationId xmlns:p14="http://schemas.microsoft.com/office/powerpoint/2010/main" val="1526132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EDE2264-6A14-3F41-9648-BD41C4641112}"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0" y="152400"/>
            <a:ext cx="9144000" cy="457200"/>
          </a:xfrm>
        </p:spPr>
        <p:txBody>
          <a:bodyPr/>
          <a:lstStyle/>
          <a:p>
            <a:r>
              <a:rPr lang="en-US" altLang="en-US" sz="4000"/>
              <a:t>Objectives</a:t>
            </a:r>
          </a:p>
        </p:txBody>
      </p:sp>
      <p:sp>
        <p:nvSpPr>
          <p:cNvPr id="5124" name="Rectangle 3"/>
          <p:cNvSpPr>
            <a:spLocks noGrp="1" noChangeArrowheads="1"/>
          </p:cNvSpPr>
          <p:nvPr>
            <p:ph type="body" idx="1"/>
          </p:nvPr>
        </p:nvSpPr>
        <p:spPr>
          <a:xfrm>
            <a:off x="117475" y="779463"/>
            <a:ext cx="8874125" cy="5735637"/>
          </a:xfrm>
        </p:spPr>
        <p:txBody>
          <a:bodyPr/>
          <a:lstStyle/>
          <a:p>
            <a:pPr>
              <a:buFont typeface="Wingdings" charset="2"/>
              <a:buChar char="q"/>
            </a:pPr>
            <a:r>
              <a:rPr lang="en-US" altLang="en-US" sz="1600"/>
              <a:t>To describe objects and classes, and use classes to model objects (§9.2).</a:t>
            </a:r>
          </a:p>
          <a:p>
            <a:pPr>
              <a:buFont typeface="Wingdings" charset="2"/>
              <a:buChar char="q"/>
            </a:pPr>
            <a:r>
              <a:rPr lang="en-US" altLang="en-US" sz="1600"/>
              <a:t>To use UML graphical notation to describe classes and objects (§9.2).</a:t>
            </a:r>
          </a:p>
          <a:p>
            <a:pPr>
              <a:buFont typeface="Wingdings" charset="2"/>
              <a:buChar char="q"/>
            </a:pPr>
            <a:r>
              <a:rPr lang="en-US" altLang="en-US" sz="1600"/>
              <a:t>To demonstrate how to define classes and create objects (§9.3).</a:t>
            </a:r>
          </a:p>
          <a:p>
            <a:pPr>
              <a:buFont typeface="Wingdings" charset="2"/>
              <a:buChar char="q"/>
            </a:pPr>
            <a:r>
              <a:rPr lang="en-US" altLang="en-US" sz="1600"/>
              <a:t>To create objects using constructors (§9.4).</a:t>
            </a:r>
          </a:p>
          <a:p>
            <a:pPr>
              <a:buFont typeface="Wingdings" charset="2"/>
              <a:buChar char="q"/>
            </a:pPr>
            <a:r>
              <a:rPr lang="en-US" altLang="en-US" sz="1600"/>
              <a:t>To access objects via object reference variables (§9.5).</a:t>
            </a:r>
          </a:p>
          <a:p>
            <a:pPr>
              <a:buFont typeface="Wingdings" charset="2"/>
              <a:buChar char="q"/>
            </a:pPr>
            <a:r>
              <a:rPr lang="en-US" altLang="en-US" sz="1600"/>
              <a:t>To define a reference variable using a reference type (§9.5.1).</a:t>
            </a:r>
          </a:p>
          <a:p>
            <a:pPr>
              <a:buFont typeface="Wingdings" charset="2"/>
              <a:buChar char="q"/>
            </a:pPr>
            <a:r>
              <a:rPr lang="en-US" altLang="en-US" sz="1600"/>
              <a:t>To access an object’s data and methods using the object member access operator (</a:t>
            </a:r>
            <a:r>
              <a:rPr lang="en-US" altLang="en-US" sz="1600" b="1"/>
              <a:t>.</a:t>
            </a:r>
            <a:r>
              <a:rPr lang="en-US" altLang="en-US" sz="1600"/>
              <a:t>) (§9.5.2).</a:t>
            </a:r>
          </a:p>
          <a:p>
            <a:pPr>
              <a:buFont typeface="Wingdings" charset="2"/>
              <a:buChar char="q"/>
            </a:pPr>
            <a:r>
              <a:rPr lang="en-US" altLang="en-US" sz="1600"/>
              <a:t>To define data fields of reference types and assign default values for an object’s data fields (§9.5.3).</a:t>
            </a:r>
          </a:p>
          <a:p>
            <a:pPr>
              <a:buFont typeface="Wingdings" charset="2"/>
              <a:buChar char="q"/>
            </a:pPr>
            <a:r>
              <a:rPr lang="en-US" altLang="en-US" sz="1600"/>
              <a:t>To distinguish between object reference variables and primitive data type variables (§9.5.4).</a:t>
            </a:r>
          </a:p>
          <a:p>
            <a:pPr>
              <a:buFont typeface="Wingdings" charset="2"/>
              <a:buChar char="q"/>
            </a:pPr>
            <a:r>
              <a:rPr lang="en-US" altLang="en-US" sz="1600"/>
              <a:t>To use the Java library classes </a:t>
            </a:r>
            <a:r>
              <a:rPr lang="en-US" altLang="en-US" sz="1600" b="1"/>
              <a:t>Date</a:t>
            </a:r>
            <a:r>
              <a:rPr lang="en-US" altLang="en-US" sz="1600"/>
              <a:t>, </a:t>
            </a:r>
            <a:r>
              <a:rPr lang="en-US" altLang="en-US" sz="1600" b="1"/>
              <a:t>Random</a:t>
            </a:r>
            <a:r>
              <a:rPr lang="en-US" altLang="en-US" sz="1600"/>
              <a:t>, and </a:t>
            </a:r>
            <a:r>
              <a:rPr lang="en-US" altLang="en-US" sz="1600" b="1"/>
              <a:t>Point2D</a:t>
            </a:r>
            <a:r>
              <a:rPr lang="en-US" altLang="en-US" sz="1600"/>
              <a:t> (§9.6).</a:t>
            </a:r>
          </a:p>
          <a:p>
            <a:pPr>
              <a:buFont typeface="Wingdings" charset="2"/>
              <a:buChar char="q"/>
            </a:pPr>
            <a:r>
              <a:rPr lang="en-US" altLang="en-US" sz="1600"/>
              <a:t>To distinguish between instance and static variables and methods (§9.7).</a:t>
            </a:r>
          </a:p>
          <a:p>
            <a:pPr>
              <a:buFont typeface="Wingdings" charset="2"/>
              <a:buChar char="q"/>
            </a:pPr>
            <a:r>
              <a:rPr lang="en-US" altLang="en-US" sz="1600"/>
              <a:t>To define private data fields with appropriate </a:t>
            </a:r>
            <a:r>
              <a:rPr lang="en-US" altLang="en-US" sz="1600" b="1"/>
              <a:t>get</a:t>
            </a:r>
            <a:r>
              <a:rPr lang="en-US" altLang="en-US" sz="1600"/>
              <a:t> and </a:t>
            </a:r>
            <a:r>
              <a:rPr lang="en-US" altLang="en-US" sz="1600" b="1"/>
              <a:t>set</a:t>
            </a:r>
            <a:r>
              <a:rPr lang="en-US" altLang="en-US" sz="1600"/>
              <a:t> methods (§9.8).</a:t>
            </a:r>
          </a:p>
          <a:p>
            <a:pPr>
              <a:buFont typeface="Wingdings" charset="2"/>
              <a:buChar char="q"/>
            </a:pPr>
            <a:r>
              <a:rPr lang="en-US" altLang="en-US" sz="1600"/>
              <a:t>To encapsulate data fields to make classes easy to maintain (§9.9).</a:t>
            </a:r>
          </a:p>
          <a:p>
            <a:pPr>
              <a:buFont typeface="Wingdings" charset="2"/>
              <a:buChar char="q"/>
            </a:pPr>
            <a:r>
              <a:rPr lang="en-US" altLang="en-US" sz="1600"/>
              <a:t>To develop methods with object arguments and differentiate between primitive-type arguments and object-type arguments (§9.10).</a:t>
            </a:r>
          </a:p>
          <a:p>
            <a:pPr>
              <a:buFont typeface="Wingdings" charset="2"/>
              <a:buChar char="q"/>
            </a:pPr>
            <a:r>
              <a:rPr lang="en-US" altLang="en-US" sz="1600"/>
              <a:t>To store and process objects in arrays (§9.11).</a:t>
            </a:r>
          </a:p>
          <a:p>
            <a:pPr>
              <a:buFont typeface="Wingdings" charset="2"/>
              <a:buChar char="q"/>
            </a:pPr>
            <a:r>
              <a:rPr lang="en-US" altLang="en-US" sz="1600"/>
              <a:t>To create immutable objects from immutable classes to protect the contents of objects (§9.12).</a:t>
            </a:r>
          </a:p>
          <a:p>
            <a:pPr>
              <a:buFont typeface="Wingdings" charset="2"/>
              <a:buChar char="q"/>
            </a:pPr>
            <a:r>
              <a:rPr lang="en-US" altLang="en-US" sz="1600"/>
              <a:t>To determine the scope of variables in the context of a class (§9.13).</a:t>
            </a:r>
          </a:p>
          <a:p>
            <a:pPr>
              <a:buFont typeface="Wingdings" charset="2"/>
              <a:buChar char="q"/>
            </a:pPr>
            <a:r>
              <a:rPr lang="en-US" altLang="en-US" sz="1600"/>
              <a:t>To use the keyword </a:t>
            </a:r>
            <a:r>
              <a:rPr lang="en-US" altLang="en-US" sz="1600" b="1"/>
              <a:t>this</a:t>
            </a:r>
            <a:r>
              <a:rPr lang="en-US" altLang="en-US" sz="1600"/>
              <a:t> to refer to the calling object itself (§9.14).</a:t>
            </a:r>
          </a:p>
        </p:txBody>
      </p:sp>
    </p:spTree>
    <p:extLst>
      <p:ext uri="{BB962C8B-B14F-4D97-AF65-F5344CB8AC3E}">
        <p14:creationId xmlns:p14="http://schemas.microsoft.com/office/powerpoint/2010/main" val="72693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434403A-7D9B-CD4D-9432-1AE442BED892}"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0" y="381000"/>
            <a:ext cx="9144000" cy="1047750"/>
          </a:xfrm>
        </p:spPr>
        <p:txBody>
          <a:bodyPr/>
          <a:lstStyle/>
          <a:p>
            <a:r>
              <a:rPr lang="en-US" altLang="en-US" sz="4000"/>
              <a:t>Differences between Variables of </a:t>
            </a:r>
            <a:br>
              <a:rPr lang="en-US" altLang="en-US" sz="4000"/>
            </a:br>
            <a:r>
              <a:rPr lang="en-US" altLang="en-US" sz="4000"/>
              <a:t>Primitive Data Types and Object Types</a:t>
            </a:r>
            <a:r>
              <a:rPr lang="en-US" altLang="en-US" sz="4000" b="1">
                <a:latin typeface="Courier" charset="0"/>
              </a:rPr>
              <a:t/>
            </a:r>
            <a:br>
              <a:rPr lang="en-US" altLang="en-US" sz="4000" b="1">
                <a:latin typeface="Courier" charset="0"/>
              </a:rPr>
            </a:br>
            <a:endParaRPr lang="en-US" altLang="en-US" b="1">
              <a:latin typeface="Courier" charset="0"/>
            </a:endParaRPr>
          </a:p>
        </p:txBody>
      </p:sp>
      <p:sp>
        <p:nvSpPr>
          <p:cNvPr id="32772" name="Rectangle 9"/>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2773" name="Rectangle 11"/>
          <p:cNvSpPr>
            <a:spLocks noChangeArrowheads="1"/>
          </p:cNvSpPr>
          <p:nvPr/>
        </p:nvSpPr>
        <p:spPr bwMode="auto">
          <a:xfrm>
            <a:off x="2371725"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2774" name="Object 10"/>
          <p:cNvGraphicFramePr>
            <a:graphicFrameLocks noChangeAspect="1"/>
          </p:cNvGraphicFramePr>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174081" r:id="rId3" imgW="4401312" imgH="1086612" progId="Word.Picture.8">
                  <p:embed/>
                </p:oleObj>
              </mc:Choice>
              <mc:Fallback>
                <p:oleObj r:id="rId3" imgW="4401312" imgH="10866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390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F4EAF9B-4E1D-4941-B65F-202021D2E610}"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685800" y="0"/>
            <a:ext cx="7772400" cy="1428750"/>
          </a:xfrm>
        </p:spPr>
        <p:txBody>
          <a:bodyPr/>
          <a:lstStyle/>
          <a:p>
            <a:r>
              <a:rPr lang="en-US" altLang="en-US"/>
              <a:t>Copying Variables of Primitive Data Types and Object Types</a:t>
            </a:r>
          </a:p>
        </p:txBody>
      </p:sp>
      <p:sp>
        <p:nvSpPr>
          <p:cNvPr id="33796" name="Rectangle 7"/>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3797" name="Rectangle 9"/>
          <p:cNvSpPr>
            <a:spLocks noChangeArrowheads="1"/>
          </p:cNvSpPr>
          <p:nvPr/>
        </p:nvSpPr>
        <p:spPr bwMode="auto">
          <a:xfrm>
            <a:off x="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3798" name="Object 8"/>
          <p:cNvGraphicFramePr>
            <a:graphicFrameLocks noChangeAspect="1"/>
          </p:cNvGraphicFramePr>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175105" name="Picture" r:id="rId3" imgW="2156460" imgH="1197864" progId="Word.Picture.8">
                  <p:embed/>
                </p:oleObj>
              </mc:Choice>
              <mc:Fallback>
                <p:oleObj name="Picture" r:id="rId3" imgW="2156460" imgH="11978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3800" name="Object 10"/>
          <p:cNvGraphicFramePr>
            <a:graphicFrameLocks noChangeAspect="1"/>
          </p:cNvGraphicFramePr>
          <p:nvPr/>
        </p:nvGraphicFramePr>
        <p:xfrm>
          <a:off x="3686175" y="3619500"/>
          <a:ext cx="5348288" cy="2708275"/>
        </p:xfrm>
        <a:graphic>
          <a:graphicData uri="http://schemas.openxmlformats.org/presentationml/2006/ole">
            <mc:AlternateContent xmlns:mc="http://schemas.openxmlformats.org/markup-compatibility/2006">
              <mc:Choice xmlns:v="urn:schemas-microsoft-com:vml" Requires="v">
                <p:oleObj spid="_x0000_s175106" name="Picture" r:id="rId5" imgW="3443040" imgH="1741320" progId="Word.Picture.8">
                  <p:embed/>
                </p:oleObj>
              </mc:Choice>
              <mc:Fallback>
                <p:oleObj name="Picture" r:id="rId5" imgW="3443040" imgH="17413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6175" y="3619500"/>
                        <a:ext cx="534828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8041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4F069D6-8CF3-2B46-B58E-50E66DB696D0}"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685800" y="0"/>
            <a:ext cx="7772400" cy="1428750"/>
          </a:xfrm>
        </p:spPr>
        <p:txBody>
          <a:bodyPr/>
          <a:lstStyle/>
          <a:p>
            <a:r>
              <a:rPr lang="en-US" altLang="en-US"/>
              <a:t>Garbage Collection</a:t>
            </a:r>
          </a:p>
        </p:txBody>
      </p:sp>
      <p:sp>
        <p:nvSpPr>
          <p:cNvPr id="34820" name="Rectangle 3"/>
          <p:cNvSpPr>
            <a:spLocks noGrp="1" noChangeArrowheads="1"/>
          </p:cNvSpPr>
          <p:nvPr>
            <p:ph type="body" idx="1"/>
          </p:nvPr>
        </p:nvSpPr>
        <p:spPr>
          <a:xfrm>
            <a:off x="269875" y="1371600"/>
            <a:ext cx="8416925" cy="4953000"/>
          </a:xfrm>
        </p:spPr>
        <p:txBody>
          <a:bodyPr/>
          <a:lstStyle/>
          <a:p>
            <a:pPr marL="0" indent="0">
              <a:buFont typeface="Monotype Sorts" charset="2"/>
              <a:buNone/>
            </a:pPr>
            <a:r>
              <a:rPr lang="en-US" altLang="en-US" sz="3600">
                <a:ea typeface="Times New Roman" charset="0"/>
                <a:cs typeface="Times New Roman"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Tree>
    <p:extLst>
      <p:ext uri="{BB962C8B-B14F-4D97-AF65-F5344CB8AC3E}">
        <p14:creationId xmlns:p14="http://schemas.microsoft.com/office/powerpoint/2010/main" val="1088932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17824FF6-9F4D-5E47-9AF8-83F5C41129B1}"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685800" y="0"/>
            <a:ext cx="7772400" cy="1428750"/>
          </a:xfrm>
        </p:spPr>
        <p:txBody>
          <a:bodyPr/>
          <a:lstStyle/>
          <a:p>
            <a:r>
              <a:rPr lang="en-US" altLang="en-US"/>
              <a:t>Garbage Collection, cont</a:t>
            </a:r>
          </a:p>
        </p:txBody>
      </p:sp>
      <p:sp>
        <p:nvSpPr>
          <p:cNvPr id="35844" name="Rectangle 3"/>
          <p:cNvSpPr>
            <a:spLocks noGrp="1" noChangeArrowheads="1"/>
          </p:cNvSpPr>
          <p:nvPr>
            <p:ph type="body" idx="1"/>
          </p:nvPr>
        </p:nvSpPr>
        <p:spPr>
          <a:xfrm>
            <a:off x="155575" y="1371600"/>
            <a:ext cx="8531225" cy="4953000"/>
          </a:xfrm>
        </p:spPr>
        <p:txBody>
          <a:bodyPr/>
          <a:lstStyle/>
          <a:p>
            <a:pPr>
              <a:buFont typeface="Monotype Sorts" charset="2"/>
              <a:buNone/>
            </a:pPr>
            <a:r>
              <a:rPr lang="en-US" altLang="en-US" sz="3600">
                <a:latin typeface="Courier" charset="0"/>
                <a:ea typeface="Times New Roman" charset="0"/>
                <a:cs typeface="Times New Roman" charset="0"/>
              </a:rPr>
              <a:t> </a:t>
            </a:r>
            <a:r>
              <a:rPr lang="en-US" altLang="en-US" sz="3600">
                <a:ea typeface="Times New Roman" charset="0"/>
                <a:cs typeface="Times New Roman" charset="0"/>
              </a:rPr>
              <a:t>TIP: If you know that an object is no longer needed, you can explicitly assign null to a reference variable for the object. The JVM will automatically collect the space if the object is not referenced by any variable</a:t>
            </a:r>
            <a:r>
              <a:rPr lang="en-US" altLang="en-US" sz="3600">
                <a:latin typeface="Courier" charset="0"/>
                <a:ea typeface="Times New Roman" charset="0"/>
                <a:cs typeface="Times New Roman" charset="0"/>
              </a:rPr>
              <a:t>. </a:t>
            </a:r>
          </a:p>
        </p:txBody>
      </p:sp>
    </p:spTree>
    <p:extLst>
      <p:ext uri="{BB962C8B-B14F-4D97-AF65-F5344CB8AC3E}">
        <p14:creationId xmlns:p14="http://schemas.microsoft.com/office/powerpoint/2010/main" val="824568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814D57C-319B-2D4A-95C7-D71874C1968B}"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457200" y="304800"/>
            <a:ext cx="8686800" cy="533400"/>
          </a:xfrm>
        </p:spPr>
        <p:txBody>
          <a:bodyPr/>
          <a:lstStyle/>
          <a:p>
            <a:r>
              <a:rPr lang="en-US" altLang="en-US"/>
              <a:t>The Date Class</a:t>
            </a:r>
            <a:endParaRPr lang="en-US" altLang="en-US">
              <a:solidFill>
                <a:schemeClr val="tx1"/>
              </a:solidFill>
              <a:latin typeface="Book Antiqua" charset="0"/>
              <a:hlinkClick r:id="rId3" action="ppaction://program"/>
            </a:endParaRPr>
          </a:p>
        </p:txBody>
      </p:sp>
      <p:sp>
        <p:nvSpPr>
          <p:cNvPr id="36868"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charset="2"/>
              <a:buNone/>
              <a:tabLst>
                <a:tab pos="0" algn="l"/>
              </a:tabLst>
            </a:pPr>
            <a:r>
              <a:rPr lang="en-US" altLang="en-US" sz="2800">
                <a:ea typeface="Times New Roman" charset="0"/>
                <a:cs typeface="Times New Roman" charset="0"/>
              </a:rPr>
              <a:t>Java provides a system-independent encapsulation of date and time in the </a:t>
            </a:r>
            <a:r>
              <a:rPr lang="en-US" altLang="en-US" sz="2800" u="sng">
                <a:ea typeface="Times New Roman" charset="0"/>
                <a:cs typeface="Times New Roman" charset="0"/>
              </a:rPr>
              <a:t>java.util.Date</a:t>
            </a:r>
            <a:r>
              <a:rPr lang="en-US" altLang="en-US" sz="2800">
                <a:ea typeface="Times New Roman" charset="0"/>
                <a:cs typeface="Times New Roman" charset="0"/>
              </a:rPr>
              <a:t> class. You can use the </a:t>
            </a:r>
            <a:r>
              <a:rPr lang="en-US" altLang="en-US" sz="2800" u="sng">
                <a:ea typeface="Times New Roman" charset="0"/>
                <a:cs typeface="Times New Roman" charset="0"/>
              </a:rPr>
              <a:t>Date</a:t>
            </a:r>
            <a:r>
              <a:rPr lang="en-US" altLang="en-US" sz="2800">
                <a:ea typeface="Times New Roman" charset="0"/>
                <a:cs typeface="Times New Roman" charset="0"/>
              </a:rPr>
              <a:t> class to create an instance for the current date and time and use its </a:t>
            </a:r>
            <a:r>
              <a:rPr lang="en-US" altLang="en-US" sz="2800" u="sng">
                <a:ea typeface="Times New Roman" charset="0"/>
                <a:cs typeface="Times New Roman" charset="0"/>
              </a:rPr>
              <a:t>toString</a:t>
            </a:r>
            <a:r>
              <a:rPr lang="en-US" altLang="en-US" sz="2800">
                <a:ea typeface="Times New Roman" charset="0"/>
                <a:cs typeface="Times New Roman" charset="0"/>
              </a:rPr>
              <a:t> method to return the date and time as a string. </a:t>
            </a:r>
            <a:endParaRPr lang="en-US" altLang="en-US" sz="2800">
              <a:latin typeface="Courier New" charset="0"/>
              <a:ea typeface="Times New Roman" charset="0"/>
              <a:cs typeface="Times New Roman" charset="0"/>
            </a:endParaRPr>
          </a:p>
        </p:txBody>
      </p:sp>
      <p:sp>
        <p:nvSpPr>
          <p:cNvPr id="36869" name="Rectangle 5"/>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178177" name="Picture" r:id="rId4" imgW="4953000" imgH="1350264" progId="Word.Picture.8">
                  <p:embed/>
                </p:oleObj>
              </mc:Choice>
              <mc:Fallback>
                <p:oleObj name="Picture" r:id="rId4" imgW="4953000" imgH="135026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7460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EC16555-579B-E34E-84ED-1AC8F278BF39}"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457200" y="304800"/>
            <a:ext cx="8686800" cy="533400"/>
          </a:xfrm>
        </p:spPr>
        <p:txBody>
          <a:bodyPr/>
          <a:lstStyle/>
          <a:p>
            <a:r>
              <a:rPr lang="en-US" altLang="en-US"/>
              <a:t>The Date Class Example</a:t>
            </a:r>
            <a:endParaRPr lang="en-US" altLang="en-US">
              <a:solidFill>
                <a:schemeClr val="tx1"/>
              </a:solidFill>
              <a:latin typeface="Book Antiqua" charset="0"/>
              <a:hlinkClick r:id="rId2" action="ppaction://program"/>
            </a:endParaRPr>
          </a:p>
        </p:txBody>
      </p:sp>
      <p:sp>
        <p:nvSpPr>
          <p:cNvPr id="37892" name="Rectangle 3"/>
          <p:cNvSpPr>
            <a:spLocks noGrp="1" noChangeArrowheads="1"/>
          </p:cNvSpPr>
          <p:nvPr>
            <p:ph type="body" idx="1"/>
          </p:nvPr>
        </p:nvSpPr>
        <p:spPr>
          <a:xfrm>
            <a:off x="152400" y="1066800"/>
            <a:ext cx="8991600" cy="5181600"/>
          </a:xfrm>
        </p:spPr>
        <p:txBody>
          <a:bodyPr/>
          <a:lstStyle/>
          <a:p>
            <a:pPr marL="0" indent="0">
              <a:buFont typeface="Monotype Sorts" charset="2"/>
              <a:buNone/>
              <a:tabLst>
                <a:tab pos="0" algn="l"/>
              </a:tabLst>
            </a:pPr>
            <a:r>
              <a:rPr lang="en-US" altLang="en-US">
                <a:ea typeface="Times New Roman" charset="0"/>
                <a:cs typeface="Times New Roman" charset="0"/>
              </a:rPr>
              <a:t>For example, the following code</a:t>
            </a:r>
            <a:r>
              <a:rPr lang="en-US" altLang="en-US">
                <a:latin typeface="Courier" charset="0"/>
                <a:ea typeface="Times New Roman" charset="0"/>
                <a:cs typeface="Times New Roman" charset="0"/>
              </a:rPr>
              <a:t> </a:t>
            </a:r>
          </a:p>
          <a:p>
            <a:pPr marL="0" indent="0">
              <a:buFont typeface="Monotype Sorts" charset="2"/>
              <a:buNone/>
              <a:tabLst>
                <a:tab pos="0" algn="l"/>
              </a:tabLst>
            </a:pPr>
            <a:r>
              <a:rPr lang="en-US" altLang="en-US">
                <a:latin typeface="Courier" charset="0"/>
                <a:ea typeface="Times New Roman" charset="0"/>
                <a:cs typeface="Times New Roman" charset="0"/>
              </a:rPr>
              <a:t> </a:t>
            </a:r>
          </a:p>
          <a:p>
            <a:pPr marL="979488" lvl="1">
              <a:buFontTx/>
              <a:buNone/>
              <a:tabLst>
                <a:tab pos="0" algn="l"/>
              </a:tabLst>
            </a:pPr>
            <a:r>
              <a:rPr lang="en-US" altLang="en-US" sz="2400">
                <a:latin typeface="Courier New" charset="0"/>
                <a:ea typeface="Times New Roman" charset="0"/>
                <a:cs typeface="Times New Roman" charset="0"/>
              </a:rPr>
              <a:t>java.util.Date date = new java.util.Date();</a:t>
            </a:r>
          </a:p>
          <a:p>
            <a:pPr marL="979488" lvl="1">
              <a:buFontTx/>
              <a:buNone/>
              <a:tabLst>
                <a:tab pos="0" algn="l"/>
              </a:tabLst>
            </a:pPr>
            <a:r>
              <a:rPr lang="en-US" altLang="en-US" sz="2400">
                <a:latin typeface="Courier New" charset="0"/>
                <a:ea typeface="Times New Roman" charset="0"/>
                <a:cs typeface="Times New Roman" charset="0"/>
              </a:rPr>
              <a:t>System.out.println(date.toString());</a:t>
            </a:r>
          </a:p>
          <a:p>
            <a:pPr marL="0" indent="0">
              <a:buFont typeface="Monotype Sorts" charset="2"/>
              <a:buNone/>
              <a:tabLst>
                <a:tab pos="0" algn="l"/>
              </a:tabLst>
            </a:pPr>
            <a:endParaRPr lang="en-US" altLang="en-US" sz="2800">
              <a:latin typeface="Courier" charset="0"/>
              <a:ea typeface="Times New Roman" charset="0"/>
              <a:cs typeface="Times New Roman" charset="0"/>
            </a:endParaRPr>
          </a:p>
          <a:p>
            <a:pPr marL="0" indent="0">
              <a:buFont typeface="Monotype Sorts" charset="2"/>
              <a:buNone/>
              <a:tabLst>
                <a:tab pos="0" algn="l"/>
              </a:tabLst>
            </a:pPr>
            <a:r>
              <a:rPr lang="en-US" altLang="en-US">
                <a:ea typeface="Times New Roman" charset="0"/>
                <a:cs typeface="Times New Roman" charset="0"/>
              </a:rPr>
              <a:t>displays a string like</a:t>
            </a:r>
            <a:r>
              <a:rPr lang="en-US" altLang="en-US">
                <a:latin typeface="Courier" charset="0"/>
                <a:ea typeface="Times New Roman" charset="0"/>
                <a:cs typeface="Times New Roman" charset="0"/>
              </a:rPr>
              <a:t> </a:t>
            </a:r>
            <a:r>
              <a:rPr lang="en-US" altLang="en-US" u="sng">
                <a:latin typeface="Courier New" charset="0"/>
                <a:ea typeface="Times New Roman" charset="0"/>
                <a:cs typeface="Times New Roman" charset="0"/>
              </a:rPr>
              <a:t>Sun Mar 09 13:50:19 EST 2003</a:t>
            </a:r>
            <a:r>
              <a:rPr lang="en-US" altLang="en-US">
                <a:latin typeface="Courier New" charset="0"/>
                <a:ea typeface="Times New Roman" charset="0"/>
                <a:cs typeface="Times New Roman" charset="0"/>
              </a:rPr>
              <a:t>.</a:t>
            </a:r>
          </a:p>
        </p:txBody>
      </p:sp>
    </p:spTree>
    <p:extLst>
      <p:ext uri="{BB962C8B-B14F-4D97-AF65-F5344CB8AC3E}">
        <p14:creationId xmlns:p14="http://schemas.microsoft.com/office/powerpoint/2010/main" val="1044769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DCFD4BC-8F57-7C4E-BDC8-2B475418143D}"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457200" y="304800"/>
            <a:ext cx="8686800" cy="533400"/>
          </a:xfrm>
        </p:spPr>
        <p:txBody>
          <a:bodyPr/>
          <a:lstStyle/>
          <a:p>
            <a:r>
              <a:rPr lang="en-US" altLang="en-US"/>
              <a:t>The Random Class</a:t>
            </a:r>
            <a:endParaRPr lang="en-US" altLang="en-US">
              <a:solidFill>
                <a:schemeClr val="tx1"/>
              </a:solidFill>
              <a:latin typeface="Book Antiqua" charset="0"/>
              <a:hlinkClick r:id="rId3" action="ppaction://program"/>
            </a:endParaRPr>
          </a:p>
        </p:txBody>
      </p:sp>
      <p:sp>
        <p:nvSpPr>
          <p:cNvPr id="38916"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charset="2"/>
              <a:buNone/>
              <a:tabLst>
                <a:tab pos="0" algn="l"/>
              </a:tabLst>
            </a:pPr>
            <a:r>
              <a:rPr lang="en-US" altLang="en-US" sz="2800"/>
              <a:t>You have used </a:t>
            </a:r>
            <a:r>
              <a:rPr lang="en-US" altLang="en-US" sz="2800" u="sng"/>
              <a:t>Math.random()</a:t>
            </a:r>
            <a:r>
              <a:rPr lang="en-US" altLang="en-US" sz="2800"/>
              <a:t> to obtain a random double value between 0.0 and 1.0 (excluding 1.0). A more useful random number generator is provided in the </a:t>
            </a:r>
            <a:r>
              <a:rPr lang="en-US" altLang="en-US" sz="2800" u="sng"/>
              <a:t>java.util.Random</a:t>
            </a:r>
            <a:r>
              <a:rPr lang="en-US" altLang="en-US" sz="2800"/>
              <a:t> class. </a:t>
            </a:r>
          </a:p>
        </p:txBody>
      </p:sp>
      <p:sp>
        <p:nvSpPr>
          <p:cNvPr id="38917"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8918" name="Rectangle 7"/>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38919" name="Object 6"/>
          <p:cNvGraphicFramePr>
            <a:graphicFrameLocks noChangeAspect="1"/>
          </p:cNvGraphicFramePr>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180225" name="Picture" r:id="rId4" imgW="4006596" imgH="1571244" progId="Word.Picture.8">
                  <p:embed/>
                </p:oleObj>
              </mc:Choice>
              <mc:Fallback>
                <p:oleObj name="Picture" r:id="rId4" imgW="4006596" imgH="15712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8285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096FA27-F6C5-D44B-BC15-DF3E6B0B6BC7}"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457200" y="304800"/>
            <a:ext cx="8686800" cy="533400"/>
          </a:xfrm>
        </p:spPr>
        <p:txBody>
          <a:bodyPr/>
          <a:lstStyle/>
          <a:p>
            <a:r>
              <a:rPr lang="en-US" altLang="en-US"/>
              <a:t>The Random Class Example</a:t>
            </a:r>
            <a:endParaRPr lang="en-US" altLang="en-US">
              <a:solidFill>
                <a:schemeClr val="tx1"/>
              </a:solidFill>
              <a:latin typeface="Book Antiqua" charset="0"/>
              <a:hlinkClick r:id="rId2" action="ppaction://program"/>
            </a:endParaRPr>
          </a:p>
        </p:txBody>
      </p:sp>
      <p:sp>
        <p:nvSpPr>
          <p:cNvPr id="39940" name="Rectangle 3"/>
          <p:cNvSpPr>
            <a:spLocks noGrp="1" noChangeArrowheads="1"/>
          </p:cNvSpPr>
          <p:nvPr>
            <p:ph type="body" idx="1"/>
          </p:nvPr>
        </p:nvSpPr>
        <p:spPr>
          <a:xfrm>
            <a:off x="152400" y="1066800"/>
            <a:ext cx="8991600" cy="1133475"/>
          </a:xfrm>
        </p:spPr>
        <p:txBody>
          <a:bodyPr/>
          <a:lstStyle/>
          <a:p>
            <a:pPr marL="0" indent="0">
              <a:lnSpc>
                <a:spcPct val="90000"/>
              </a:lnSpc>
              <a:buFont typeface="Monotype Sorts" charset="2"/>
              <a:buNone/>
              <a:tabLst>
                <a:tab pos="0" algn="l"/>
              </a:tabLst>
            </a:pPr>
            <a:r>
              <a:rPr lang="en-US" altLang="en-US" sz="2800"/>
              <a:t>If two </a:t>
            </a:r>
            <a:r>
              <a:rPr lang="en-US" altLang="en-US" sz="2800" u="sng"/>
              <a:t>Random</a:t>
            </a:r>
            <a:r>
              <a:rPr lang="en-US" altLang="en-US" sz="2800"/>
              <a:t> objects have the same seed, they will generate identical sequences of numbers. For example, the following code creates two </a:t>
            </a:r>
            <a:r>
              <a:rPr lang="en-US" altLang="en-US" sz="2800" u="sng"/>
              <a:t>Random</a:t>
            </a:r>
            <a:r>
              <a:rPr lang="en-US" altLang="en-US" sz="2800"/>
              <a:t> objects with the same seed 3. </a:t>
            </a:r>
          </a:p>
        </p:txBody>
      </p:sp>
      <p:sp>
        <p:nvSpPr>
          <p:cNvPr id="39941"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9943" name="Rectangle 7"/>
          <p:cNvSpPr>
            <a:spLocks noChangeArrowheads="1"/>
          </p:cNvSpPr>
          <p:nvPr/>
        </p:nvSpPr>
        <p:spPr bwMode="auto">
          <a:xfrm>
            <a:off x="152400" y="2392363"/>
            <a:ext cx="706913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charset="2"/>
              <a:buChar char="F"/>
              <a:tabLst>
                <a:tab pos="0" algn="l"/>
              </a:tabLst>
              <a:defRPr sz="3200">
                <a:solidFill>
                  <a:schemeClr val="tx1"/>
                </a:solidFill>
                <a:latin typeface="Times New Roman" charset="0"/>
              </a:defRPr>
            </a:lvl1pPr>
            <a:lvl2pPr marL="742950" indent="-285750">
              <a:spcBef>
                <a:spcPct val="20000"/>
              </a:spcBef>
              <a:buClr>
                <a:schemeClr val="tx1"/>
              </a:buClr>
              <a:buChar char="–"/>
              <a:tabLst>
                <a:tab pos="0" algn="l"/>
              </a:tabLst>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tabLst>
                <a:tab pos="0" algn="l"/>
              </a:tabLst>
              <a:defRPr sz="2400">
                <a:solidFill>
                  <a:schemeClr val="tx1"/>
                </a:solidFill>
                <a:latin typeface="Times New Roman" charset="0"/>
              </a:defRPr>
            </a:lvl3pPr>
            <a:lvl4pPr marL="1600200" indent="-228600">
              <a:spcBef>
                <a:spcPct val="20000"/>
              </a:spcBef>
              <a:buClr>
                <a:schemeClr val="tx1"/>
              </a:buClr>
              <a:buChar char="–"/>
              <a:tabLst>
                <a:tab pos="0" algn="l"/>
              </a:tabLst>
              <a:defRPr sz="2000">
                <a:solidFill>
                  <a:schemeClr val="tx1"/>
                </a:solidFill>
                <a:latin typeface="Times New Roman" charset="0"/>
              </a:defRPr>
            </a:lvl4pPr>
            <a:lvl5pPr marL="2057400" indent="-228600">
              <a:spcBef>
                <a:spcPct val="20000"/>
              </a:spcBef>
              <a:buClr>
                <a:schemeClr val="tx2"/>
              </a:buClr>
              <a:buChar char="•"/>
              <a:tabLst>
                <a:tab pos="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9pPr>
          </a:lstStyle>
          <a:p>
            <a:pPr>
              <a:buFont typeface="Monotype Sorts" charset="2"/>
              <a:buNone/>
            </a:pPr>
            <a:r>
              <a:rPr lang="en-US" altLang="en-US" sz="1800" b="1">
                <a:latin typeface="Courier New" charset="0"/>
              </a:rPr>
              <a:t>Random random1 = new Random(3);</a:t>
            </a:r>
          </a:p>
          <a:p>
            <a:pPr>
              <a:buFont typeface="Monotype Sorts" charset="2"/>
              <a:buNone/>
            </a:pPr>
            <a:r>
              <a:rPr lang="en-US" altLang="en-US" sz="1800" b="1">
                <a:latin typeface="Courier New" charset="0"/>
              </a:rPr>
              <a:t>System.out.print("From random1: ");</a:t>
            </a:r>
          </a:p>
          <a:p>
            <a:pPr>
              <a:buFont typeface="Monotype Sorts" charset="2"/>
              <a:buNone/>
            </a:pPr>
            <a:r>
              <a:rPr lang="en-US" altLang="en-US" sz="1800" b="1">
                <a:latin typeface="Courier New" charset="0"/>
              </a:rPr>
              <a:t>for (int i = 0; i &lt; 10; i++)</a:t>
            </a:r>
          </a:p>
          <a:p>
            <a:pPr>
              <a:buFont typeface="Monotype Sorts" charset="2"/>
              <a:buNone/>
            </a:pPr>
            <a:r>
              <a:rPr lang="en-US" altLang="en-US" sz="1800" b="1">
                <a:latin typeface="Courier New" charset="0"/>
              </a:rPr>
              <a:t>  System.out.print(random1.nextInt(1000) + " ");</a:t>
            </a:r>
          </a:p>
          <a:p>
            <a:pPr>
              <a:buFont typeface="Monotype Sorts" charset="2"/>
              <a:buNone/>
            </a:pPr>
            <a:r>
              <a:rPr lang="en-US" altLang="en-US" sz="1800" b="1">
                <a:latin typeface="Courier New" charset="0"/>
              </a:rPr>
              <a:t>Random random2 = new Random(3);</a:t>
            </a:r>
          </a:p>
          <a:p>
            <a:pPr>
              <a:buFont typeface="Monotype Sorts" charset="2"/>
              <a:buNone/>
            </a:pPr>
            <a:r>
              <a:rPr lang="en-US" altLang="en-US" sz="1800" b="1">
                <a:latin typeface="Courier New" charset="0"/>
              </a:rPr>
              <a:t>System.out.print("\nFrom random2: ");</a:t>
            </a:r>
          </a:p>
          <a:p>
            <a:pPr>
              <a:buFont typeface="Monotype Sorts" charset="2"/>
              <a:buNone/>
            </a:pPr>
            <a:r>
              <a:rPr lang="en-US" altLang="en-US" sz="1800" b="1">
                <a:latin typeface="Courier New" charset="0"/>
              </a:rPr>
              <a:t>for (int i = 0; i &lt; 10; i++)</a:t>
            </a:r>
          </a:p>
          <a:p>
            <a:pPr>
              <a:buFont typeface="Monotype Sorts" charset="2"/>
              <a:buNone/>
            </a:pPr>
            <a:r>
              <a:rPr lang="en-US" altLang="en-US" sz="1800" b="1">
                <a:latin typeface="Courier New" charset="0"/>
              </a:rPr>
              <a:t>  System.out.print(random2.nextInt(1000) + " ");</a:t>
            </a:r>
          </a:p>
        </p:txBody>
      </p:sp>
      <p:sp>
        <p:nvSpPr>
          <p:cNvPr id="39944" name="Rectangle 8"/>
          <p:cNvSpPr>
            <a:spLocks noChangeArrowheads="1"/>
          </p:cNvSpPr>
          <p:nvPr/>
        </p:nvSpPr>
        <p:spPr bwMode="auto">
          <a:xfrm>
            <a:off x="1806575" y="5387975"/>
            <a:ext cx="706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tabLst>
                <a:tab pos="0" algn="l"/>
              </a:tabLst>
              <a:defRPr sz="3200">
                <a:solidFill>
                  <a:schemeClr val="tx1"/>
                </a:solidFill>
                <a:latin typeface="Times New Roman" charset="0"/>
              </a:defRPr>
            </a:lvl1pPr>
            <a:lvl2pPr marL="742950" indent="-285750">
              <a:spcBef>
                <a:spcPct val="20000"/>
              </a:spcBef>
              <a:buClr>
                <a:schemeClr val="tx1"/>
              </a:buClr>
              <a:buChar char="–"/>
              <a:tabLst>
                <a:tab pos="0" algn="l"/>
              </a:tabLst>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tabLst>
                <a:tab pos="0" algn="l"/>
              </a:tabLst>
              <a:defRPr sz="2400">
                <a:solidFill>
                  <a:schemeClr val="tx1"/>
                </a:solidFill>
                <a:latin typeface="Times New Roman" charset="0"/>
              </a:defRPr>
            </a:lvl3pPr>
            <a:lvl4pPr marL="1600200" indent="-228600">
              <a:spcBef>
                <a:spcPct val="20000"/>
              </a:spcBef>
              <a:buClr>
                <a:schemeClr val="tx1"/>
              </a:buClr>
              <a:buChar char="–"/>
              <a:tabLst>
                <a:tab pos="0" algn="l"/>
              </a:tabLst>
              <a:defRPr sz="2000">
                <a:solidFill>
                  <a:schemeClr val="tx1"/>
                </a:solidFill>
                <a:latin typeface="Times New Roman" charset="0"/>
              </a:defRPr>
            </a:lvl4pPr>
            <a:lvl5pPr marL="2057400" indent="-228600">
              <a:spcBef>
                <a:spcPct val="20000"/>
              </a:spcBef>
              <a:buClr>
                <a:schemeClr val="tx2"/>
              </a:buClr>
              <a:buChar char="•"/>
              <a:tabLst>
                <a:tab pos="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charset="0"/>
              </a:defRPr>
            </a:lvl9pPr>
          </a:lstStyle>
          <a:p>
            <a:pPr>
              <a:buFont typeface="Monotype Sorts" charset="2"/>
              <a:buNone/>
            </a:pPr>
            <a:r>
              <a:rPr lang="en-US" altLang="en-US" sz="2000">
                <a:solidFill>
                  <a:schemeClr val="tx2"/>
                </a:solidFill>
              </a:rPr>
              <a:t>From random1: 734 660 210 581 128 202 549 564 459 961 </a:t>
            </a:r>
          </a:p>
          <a:p>
            <a:pPr>
              <a:buFont typeface="Monotype Sorts" charset="2"/>
              <a:buNone/>
            </a:pPr>
            <a:r>
              <a:rPr lang="en-US" altLang="en-US" sz="2000">
                <a:solidFill>
                  <a:schemeClr val="tx2"/>
                </a:solidFill>
              </a:rPr>
              <a:t>From random2: 734 660 210 581 128 202 549 564 459 961</a:t>
            </a:r>
          </a:p>
        </p:txBody>
      </p:sp>
    </p:spTree>
    <p:extLst>
      <p:ext uri="{BB962C8B-B14F-4D97-AF65-F5344CB8AC3E}">
        <p14:creationId xmlns:p14="http://schemas.microsoft.com/office/powerpoint/2010/main" val="72036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DD86777-317C-B749-9BB2-BF7B2425CB9A}"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457200" y="304800"/>
            <a:ext cx="8686800" cy="533400"/>
          </a:xfrm>
        </p:spPr>
        <p:txBody>
          <a:bodyPr/>
          <a:lstStyle/>
          <a:p>
            <a:r>
              <a:rPr lang="en-US" altLang="en-US"/>
              <a:t>The </a:t>
            </a:r>
            <a:r>
              <a:rPr lang="en-US" altLang="en-US" b="1"/>
              <a:t>Point2D</a:t>
            </a:r>
            <a:r>
              <a:rPr lang="en-US" altLang="en-US"/>
              <a:t> Class</a:t>
            </a:r>
            <a:endParaRPr lang="en-US" altLang="en-US">
              <a:solidFill>
                <a:schemeClr val="tx1"/>
              </a:solidFill>
              <a:latin typeface="Book Antiqua" charset="0"/>
              <a:hlinkClick r:id="rId2" action="ppaction://program"/>
            </a:endParaRPr>
          </a:p>
        </p:txBody>
      </p:sp>
      <p:sp>
        <p:nvSpPr>
          <p:cNvPr id="40964" name="Rectangle 3"/>
          <p:cNvSpPr>
            <a:spLocks noGrp="1" noChangeArrowheads="1"/>
          </p:cNvSpPr>
          <p:nvPr>
            <p:ph type="body" idx="1"/>
          </p:nvPr>
        </p:nvSpPr>
        <p:spPr>
          <a:xfrm>
            <a:off x="152400" y="1066800"/>
            <a:ext cx="8991600" cy="1439863"/>
          </a:xfrm>
        </p:spPr>
        <p:txBody>
          <a:bodyPr/>
          <a:lstStyle/>
          <a:p>
            <a:pPr marL="0" indent="0">
              <a:lnSpc>
                <a:spcPct val="90000"/>
              </a:lnSpc>
              <a:buFont typeface="Monotype Sorts" charset="2"/>
              <a:buNone/>
              <a:tabLst>
                <a:tab pos="0" algn="l"/>
              </a:tabLst>
            </a:pPr>
            <a:r>
              <a:rPr lang="en-US" altLang="en-US" sz="2800"/>
              <a:t>Java API has a conveninent </a:t>
            </a:r>
            <a:r>
              <a:rPr lang="en-US" altLang="en-US" sz="2800" b="1"/>
              <a:t>Point2D</a:t>
            </a:r>
            <a:r>
              <a:rPr lang="en-US" altLang="en-US" sz="2800"/>
              <a:t> class in the </a:t>
            </a:r>
            <a:r>
              <a:rPr lang="en-US" altLang="en-US" sz="2800" b="1"/>
              <a:t>javafx.geometry</a:t>
            </a:r>
            <a:r>
              <a:rPr lang="en-US" altLang="en-US" sz="2800"/>
              <a:t> package for representing a point in a two-dimensional plane. </a:t>
            </a:r>
          </a:p>
        </p:txBody>
      </p:sp>
      <p:sp>
        <p:nvSpPr>
          <p:cNvPr id="40965"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latin typeface="Times New Roman" pitchFamily="18" charset="0"/>
            </a:endParaRPr>
          </a:p>
        </p:txBody>
      </p:sp>
      <p:pic>
        <p:nvPicPr>
          <p:cNvPr id="4096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2075"/>
            <a:ext cx="9144000" cy="195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0969" name="AutoShape 10">
            <a:hlinkClick r:id="rId4" action="ppaction://program" highlightClick="1"/>
          </p:cNvPr>
          <p:cNvSpPr>
            <a:spLocks noChangeArrowheads="1"/>
          </p:cNvSpPr>
          <p:nvPr/>
        </p:nvSpPr>
        <p:spPr bwMode="auto">
          <a:xfrm>
            <a:off x="7361238" y="5157788"/>
            <a:ext cx="698500" cy="381000"/>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40970" name="Rectangle 12">
            <a:hlinkClick r:id="rId5"/>
          </p:cNvPr>
          <p:cNvSpPr>
            <a:spLocks noChangeArrowheads="1"/>
          </p:cNvSpPr>
          <p:nvPr/>
        </p:nvSpPr>
        <p:spPr bwMode="auto">
          <a:xfrm>
            <a:off x="5570538" y="5157788"/>
            <a:ext cx="1652587"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TestPoint2D</a:t>
            </a:r>
          </a:p>
        </p:txBody>
      </p:sp>
    </p:spTree>
    <p:extLst>
      <p:ext uri="{BB962C8B-B14F-4D97-AF65-F5344CB8AC3E}">
        <p14:creationId xmlns:p14="http://schemas.microsoft.com/office/powerpoint/2010/main" val="1678078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5A0129A-C670-1B48-86E4-2C74B6978E22}" type="slidenum">
              <a:rPr lang="en-US" altLang="en-US" sz="1400"/>
              <a:pPr>
                <a:spcBef>
                  <a:spcPct val="0"/>
                </a:spcBef>
                <a:buClrTx/>
                <a:buSzTx/>
                <a:buFontTx/>
                <a:buNone/>
              </a:pPr>
              <a:t>39</a:t>
            </a:fld>
            <a:endParaRPr lang="en-US" altLang="en-US" sz="1400"/>
          </a:p>
        </p:txBody>
      </p:sp>
      <p:sp>
        <p:nvSpPr>
          <p:cNvPr id="41987" name="Rectangle 2"/>
          <p:cNvSpPr>
            <a:spLocks noGrp="1" noChangeArrowheads="1"/>
          </p:cNvSpPr>
          <p:nvPr>
            <p:ph type="title"/>
          </p:nvPr>
        </p:nvSpPr>
        <p:spPr>
          <a:xfrm>
            <a:off x="685800" y="457200"/>
            <a:ext cx="7772400" cy="1219200"/>
          </a:xfrm>
        </p:spPr>
        <p:txBody>
          <a:bodyPr/>
          <a:lstStyle/>
          <a:p>
            <a:r>
              <a:rPr lang="en-US" altLang="en-US"/>
              <a:t>Instance </a:t>
            </a:r>
            <a:br>
              <a:rPr lang="en-US" altLang="en-US"/>
            </a:br>
            <a:r>
              <a:rPr lang="en-US" altLang="en-US"/>
              <a:t> Variables, and Methods </a:t>
            </a:r>
            <a:br>
              <a:rPr lang="en-US" altLang="en-US"/>
            </a:br>
            <a:endParaRPr lang="en-US" altLang="en-US"/>
          </a:p>
        </p:txBody>
      </p:sp>
      <p:sp>
        <p:nvSpPr>
          <p:cNvPr id="41988" name="Rectangle 8"/>
          <p:cNvSpPr>
            <a:spLocks noChangeArrowheads="1"/>
          </p:cNvSpPr>
          <p:nvPr/>
        </p:nvSpPr>
        <p:spPr bwMode="auto">
          <a:xfrm>
            <a:off x="685800"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3000"/>
              <a:t>Instance variables belong to a specific instance.</a:t>
            </a:r>
            <a:br>
              <a:rPr lang="en-US" altLang="en-US" sz="3000"/>
            </a:br>
            <a:r>
              <a:rPr lang="en-US" altLang="en-US" sz="3000"/>
              <a:t/>
            </a:r>
            <a:br>
              <a:rPr lang="en-US" altLang="en-US" sz="3000"/>
            </a:br>
            <a:r>
              <a:rPr lang="en-US" altLang="en-US" sz="3000"/>
              <a:t>Instance methods are invoked by an instance of the class.</a:t>
            </a:r>
          </a:p>
          <a:p>
            <a:pPr>
              <a:spcBef>
                <a:spcPct val="0"/>
              </a:spcBef>
              <a:buClrTx/>
              <a:buSzTx/>
              <a:buFontTx/>
              <a:buNone/>
            </a:pPr>
            <a:endParaRPr lang="en-US" altLang="en-US" sz="3000"/>
          </a:p>
          <a:p>
            <a:pPr>
              <a:spcBef>
                <a:spcPct val="0"/>
              </a:spcBef>
              <a:buClrTx/>
              <a:buSzTx/>
              <a:buFontTx/>
              <a:buNone/>
            </a:pPr>
            <a:r>
              <a:rPr lang="en-US" altLang="en-US" sz="3000"/>
              <a:t>Instance variables and methods are specified by omitting the </a:t>
            </a:r>
            <a:r>
              <a:rPr lang="en-US" altLang="en-US" sz="3000" b="1"/>
              <a:t>static</a:t>
            </a:r>
            <a:r>
              <a:rPr lang="en-US" altLang="en-US" sz="3000"/>
              <a:t> keyword.</a:t>
            </a:r>
          </a:p>
        </p:txBody>
      </p:sp>
    </p:spTree>
    <p:extLst>
      <p:ext uri="{BB962C8B-B14F-4D97-AF65-F5344CB8AC3E}">
        <p14:creationId xmlns:p14="http://schemas.microsoft.com/office/powerpoint/2010/main" val="55597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10C7916-A95B-6247-8175-F4AF1550752E}"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762000" y="152400"/>
            <a:ext cx="7772400" cy="609600"/>
          </a:xfrm>
        </p:spPr>
        <p:txBody>
          <a:bodyPr/>
          <a:lstStyle/>
          <a:p>
            <a:r>
              <a:rPr lang="en-US" altLang="en-US"/>
              <a:t>OO Programming Concepts</a:t>
            </a:r>
          </a:p>
        </p:txBody>
      </p:sp>
      <p:sp>
        <p:nvSpPr>
          <p:cNvPr id="6148" name="Rectangle 16"/>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149" name="Text Box 17"/>
          <p:cNvSpPr txBox="1">
            <a:spLocks noChangeArrowheads="1"/>
          </p:cNvSpPr>
          <p:nvPr/>
        </p:nvSpPr>
        <p:spPr bwMode="auto">
          <a:xfrm>
            <a:off x="304800" y="917575"/>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Courier New" charset="0"/>
                <a:cs typeface="Courier New" charset="0"/>
              </a:rPr>
              <a:t>Object-oriented programming (OOP) involves programming using objects. An </a:t>
            </a:r>
            <a:r>
              <a:rPr lang="en-US" altLang="en-US" i="1">
                <a:ea typeface="Courier New" charset="0"/>
                <a:cs typeface="Courier New" charset="0"/>
              </a:rPr>
              <a:t>object</a:t>
            </a:r>
            <a:r>
              <a:rPr lang="en-US" altLang="en-US">
                <a:ea typeface="Courier New" charset="0"/>
                <a:cs typeface="Courier New" charset="0"/>
              </a:rPr>
              <a:t> represents an entity in the real world that can be distinctly identified. For example, a student, a desk, a circle, a button, and even a loan can all be viewed as objects. An object has a unique identity, state, and behaviors. The </a:t>
            </a:r>
            <a:r>
              <a:rPr lang="en-US" altLang="en-US" i="1">
                <a:ea typeface="Courier New" charset="0"/>
                <a:cs typeface="Courier New" charset="0"/>
              </a:rPr>
              <a:t>state</a:t>
            </a:r>
            <a:r>
              <a:rPr lang="en-US" altLang="en-US">
                <a:ea typeface="Courier New" charset="0"/>
                <a:cs typeface="Courier New" charset="0"/>
              </a:rPr>
              <a:t> of an object consists of a set of </a:t>
            </a:r>
            <a:r>
              <a:rPr lang="en-US" altLang="en-US" i="1">
                <a:ea typeface="Courier New" charset="0"/>
                <a:cs typeface="Courier New" charset="0"/>
              </a:rPr>
              <a:t>data</a:t>
            </a:r>
            <a:r>
              <a:rPr lang="en-US" altLang="en-US">
                <a:ea typeface="Courier New" charset="0"/>
                <a:cs typeface="Courier New" charset="0"/>
              </a:rPr>
              <a:t> </a:t>
            </a:r>
            <a:r>
              <a:rPr lang="en-US" altLang="en-US" i="1">
                <a:ea typeface="Courier New" charset="0"/>
                <a:cs typeface="Courier New" charset="0"/>
              </a:rPr>
              <a:t>fields</a:t>
            </a:r>
            <a:r>
              <a:rPr lang="en-US" altLang="en-US">
                <a:ea typeface="Courier New" charset="0"/>
                <a:cs typeface="Courier New" charset="0"/>
              </a:rPr>
              <a:t> (also known as </a:t>
            </a:r>
            <a:r>
              <a:rPr lang="en-US" altLang="en-US" i="1">
                <a:ea typeface="Courier New" charset="0"/>
                <a:cs typeface="Courier New" charset="0"/>
              </a:rPr>
              <a:t>properties</a:t>
            </a:r>
            <a:r>
              <a:rPr lang="en-US" altLang="en-US">
                <a:ea typeface="Courier New" charset="0"/>
                <a:cs typeface="Courier New" charset="0"/>
              </a:rPr>
              <a:t>) with their current values. The </a:t>
            </a:r>
            <a:r>
              <a:rPr lang="en-US" altLang="en-US" i="1">
                <a:ea typeface="Courier New" charset="0"/>
                <a:cs typeface="Courier New" charset="0"/>
              </a:rPr>
              <a:t>behavior</a:t>
            </a:r>
            <a:r>
              <a:rPr lang="en-US" altLang="en-US">
                <a:ea typeface="Courier New" charset="0"/>
                <a:cs typeface="Courier New" charset="0"/>
              </a:rPr>
              <a:t> of an object is defined by a set of methods. </a:t>
            </a:r>
          </a:p>
        </p:txBody>
      </p:sp>
    </p:spTree>
    <p:extLst>
      <p:ext uri="{BB962C8B-B14F-4D97-AF65-F5344CB8AC3E}">
        <p14:creationId xmlns:p14="http://schemas.microsoft.com/office/powerpoint/2010/main" val="19964221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13621BD-AF83-094B-9438-24D830E74A6E}" type="slidenum">
              <a:rPr lang="en-US" altLang="en-US" sz="1400"/>
              <a:pPr>
                <a:spcBef>
                  <a:spcPct val="0"/>
                </a:spcBef>
                <a:buClrTx/>
                <a:buSzTx/>
                <a:buFontTx/>
                <a:buNone/>
              </a:pPr>
              <a:t>40</a:t>
            </a:fld>
            <a:endParaRPr lang="en-US" altLang="en-US" sz="1400"/>
          </a:p>
        </p:txBody>
      </p:sp>
      <p:sp>
        <p:nvSpPr>
          <p:cNvPr id="43011"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a:t>
            </a:r>
            <a:endParaRPr lang="en-US" altLang="en-US" b="1">
              <a:latin typeface="Courier" charset="0"/>
            </a:endParaRPr>
          </a:p>
        </p:txBody>
      </p:sp>
      <p:sp>
        <p:nvSpPr>
          <p:cNvPr id="43012"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3000"/>
              <a:t>Static variables are shared by all the instances of the class.</a:t>
            </a:r>
            <a:br>
              <a:rPr lang="en-US" altLang="en-US" sz="3000"/>
            </a:br>
            <a:r>
              <a:rPr lang="en-US" altLang="en-US" sz="3000"/>
              <a:t/>
            </a: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extLst>
      <p:ext uri="{BB962C8B-B14F-4D97-AF65-F5344CB8AC3E}">
        <p14:creationId xmlns:p14="http://schemas.microsoft.com/office/powerpoint/2010/main" val="565165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25AE079-D789-064D-845A-33875AB1DC19}" type="slidenum">
              <a:rPr lang="en-US" altLang="en-US" sz="1400"/>
              <a:pPr>
                <a:spcBef>
                  <a:spcPct val="0"/>
                </a:spcBef>
                <a:buClrTx/>
                <a:buSzTx/>
                <a:buFontTx/>
                <a:buNone/>
              </a:pPr>
              <a:t>41</a:t>
            </a:fld>
            <a:endParaRPr lang="en-US" altLang="en-US" sz="1400"/>
          </a:p>
        </p:txBody>
      </p:sp>
      <p:sp>
        <p:nvSpPr>
          <p:cNvPr id="44035"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44036"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3000"/>
              <a:t>To declare static variables, constants, and methods, use the </a:t>
            </a:r>
            <a:r>
              <a:rPr lang="en-US" altLang="en-US" sz="3000" b="1"/>
              <a:t>static</a:t>
            </a:r>
            <a:r>
              <a:rPr lang="en-US" altLang="en-US" sz="3000"/>
              <a:t> modifier.</a:t>
            </a:r>
          </a:p>
        </p:txBody>
      </p:sp>
    </p:spTree>
    <p:extLst>
      <p:ext uri="{BB962C8B-B14F-4D97-AF65-F5344CB8AC3E}">
        <p14:creationId xmlns:p14="http://schemas.microsoft.com/office/powerpoint/2010/main" val="422959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60848ED-0256-D743-9365-043DAA8890B5}" type="slidenum">
              <a:rPr lang="en-US" altLang="en-US" sz="1400"/>
              <a:pPr>
                <a:spcBef>
                  <a:spcPct val="0"/>
                </a:spcBef>
                <a:buClrTx/>
                <a:buSzTx/>
                <a:buFontTx/>
                <a:buNone/>
              </a:pPr>
              <a:t>42</a:t>
            </a:fld>
            <a:endParaRPr lang="en-US" altLang="en-US" sz="1400"/>
          </a:p>
        </p:txBody>
      </p:sp>
      <p:sp>
        <p:nvSpPr>
          <p:cNvPr id="45059" name="Rectangle 2"/>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45060" name="Rectangle 5"/>
          <p:cNvSpPr>
            <a:spLocks noChangeArrowheads="1"/>
          </p:cNvSpPr>
          <p:nvPr/>
        </p:nvSpPr>
        <p:spPr bwMode="auto">
          <a:xfrm>
            <a:off x="200025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1" name="Rectangle 7"/>
          <p:cNvSpPr>
            <a:spLocks noChangeArrowheads="1"/>
          </p:cNvSpPr>
          <p:nvPr/>
        </p:nvSpPr>
        <p:spPr bwMode="auto">
          <a:xfrm>
            <a:off x="20002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2"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3" name="Rectangle 11"/>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5064" name="Rectangle 13"/>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50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8175"/>
            <a:ext cx="9144000"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07024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785DA15-ADA5-CB46-865A-46EDC72A37FB}" type="slidenum">
              <a:rPr lang="en-US" altLang="en-US" sz="1400"/>
              <a:pPr>
                <a:spcBef>
                  <a:spcPct val="0"/>
                </a:spcBef>
                <a:buClrTx/>
                <a:buSzTx/>
                <a:buFontTx/>
                <a:buNone/>
              </a:pPr>
              <a:t>43</a:t>
            </a:fld>
            <a:endParaRPr lang="en-US" altLang="en-US" sz="1400"/>
          </a:p>
        </p:txBody>
      </p:sp>
      <p:sp>
        <p:nvSpPr>
          <p:cNvPr id="46083" name="Rectangle 2"/>
          <p:cNvSpPr>
            <a:spLocks noGrp="1" noChangeArrowheads="1"/>
          </p:cNvSpPr>
          <p:nvPr>
            <p:ph type="title"/>
          </p:nvPr>
        </p:nvSpPr>
        <p:spPr>
          <a:xfrm>
            <a:off x="381000" y="228600"/>
            <a:ext cx="8458200" cy="1600200"/>
          </a:xfrm>
        </p:spPr>
        <p:txBody>
          <a:bodyPr/>
          <a:lstStyle/>
          <a:p>
            <a:r>
              <a:rPr lang="en-US" altLang="en-US"/>
              <a:t>Example of</a:t>
            </a:r>
            <a:br>
              <a:rPr lang="en-US" altLang="en-US"/>
            </a:br>
            <a:r>
              <a:rPr lang="en-US" altLang="en-US"/>
              <a:t>Using Instance and Class Variables and Method</a:t>
            </a:r>
            <a:endParaRPr lang="en-US" altLang="en-US">
              <a:latin typeface="Book Antiqua" charset="0"/>
              <a:hlinkClick r:id="rId2" action="ppaction://program"/>
            </a:endParaRPr>
          </a:p>
        </p:txBody>
      </p:sp>
      <p:sp>
        <p:nvSpPr>
          <p:cNvPr id="46084" name="Rectangle 3"/>
          <p:cNvSpPr>
            <a:spLocks noGrp="1" noChangeArrowheads="1"/>
          </p:cNvSpPr>
          <p:nvPr>
            <p:ph type="body" idx="1"/>
          </p:nvPr>
        </p:nvSpPr>
        <p:spPr>
          <a:xfrm>
            <a:off x="533400" y="2209800"/>
            <a:ext cx="8077200" cy="2743200"/>
          </a:xfrm>
        </p:spPr>
        <p:txBody>
          <a:bodyPr/>
          <a:lstStyle/>
          <a:p>
            <a:pPr>
              <a:lnSpc>
                <a:spcPct val="90000"/>
              </a:lnSpc>
              <a:buFont typeface="Monotype Sorts" charset="2"/>
              <a:buNone/>
            </a:pPr>
            <a:r>
              <a:rPr lang="en-US" altLang="en-US" sz="3600"/>
              <a:t>   Objective: Demonstrate the roles of instance and class variables and their uses. This example adds a class variable numberOfObjects to track the number of Circle objects created.</a:t>
            </a:r>
            <a:r>
              <a:rPr lang="en-US" altLang="en-US" sz="3000"/>
              <a:t> </a:t>
            </a:r>
          </a:p>
        </p:txBody>
      </p:sp>
      <p:sp>
        <p:nvSpPr>
          <p:cNvPr id="46085" name="AutoShape 10">
            <a:hlinkClick r:id="rId3" action="ppaction://program" highlightClick="1"/>
          </p:cNvPr>
          <p:cNvSpPr>
            <a:spLocks noChangeArrowheads="1"/>
          </p:cNvSpPr>
          <p:nvPr/>
        </p:nvSpPr>
        <p:spPr bwMode="auto">
          <a:xfrm>
            <a:off x="7872413" y="5743575"/>
            <a:ext cx="698500" cy="381000"/>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46086" name="Rectangle 10">
            <a:hlinkClick r:id="rId4"/>
          </p:cNvPr>
          <p:cNvSpPr>
            <a:spLocks noChangeArrowheads="1"/>
          </p:cNvSpPr>
          <p:nvPr/>
        </p:nvSpPr>
        <p:spPr bwMode="auto">
          <a:xfrm>
            <a:off x="4470400" y="5270500"/>
            <a:ext cx="3265488"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CircleWithStaticMembers</a:t>
            </a:r>
          </a:p>
        </p:txBody>
      </p:sp>
      <p:sp>
        <p:nvSpPr>
          <p:cNvPr id="46087" name="Rectangle 11">
            <a:hlinkClick r:id="rId5"/>
          </p:cNvPr>
          <p:cNvSpPr>
            <a:spLocks noChangeArrowheads="1"/>
          </p:cNvSpPr>
          <p:nvPr/>
        </p:nvSpPr>
        <p:spPr bwMode="auto">
          <a:xfrm>
            <a:off x="4470400" y="5768975"/>
            <a:ext cx="3254375"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TestCircleWithStaticMembers</a:t>
            </a:r>
          </a:p>
        </p:txBody>
      </p:sp>
    </p:spTree>
    <p:extLst>
      <p:ext uri="{BB962C8B-B14F-4D97-AF65-F5344CB8AC3E}">
        <p14:creationId xmlns:p14="http://schemas.microsoft.com/office/powerpoint/2010/main" val="349391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0133CF2-2645-D54C-9B1D-8980701327C3}" type="slidenum">
              <a:rPr lang="en-US" altLang="en-US" sz="1400"/>
              <a:pPr>
                <a:spcBef>
                  <a:spcPct val="0"/>
                </a:spcBef>
                <a:buClrTx/>
                <a:buSzTx/>
                <a:buFontTx/>
                <a:buNone/>
              </a:pPr>
              <a:t>44</a:t>
            </a:fld>
            <a:endParaRPr lang="en-US" altLang="en-US" sz="1400"/>
          </a:p>
        </p:txBody>
      </p:sp>
      <p:sp>
        <p:nvSpPr>
          <p:cNvPr id="47107" name="Rectangle 2"/>
          <p:cNvSpPr>
            <a:spLocks noGrp="1" noChangeArrowheads="1"/>
          </p:cNvSpPr>
          <p:nvPr>
            <p:ph type="title"/>
          </p:nvPr>
        </p:nvSpPr>
        <p:spPr>
          <a:xfrm>
            <a:off x="685800" y="0"/>
            <a:ext cx="7772400" cy="1428750"/>
          </a:xfrm>
        </p:spPr>
        <p:txBody>
          <a:bodyPr/>
          <a:lstStyle/>
          <a:p>
            <a:r>
              <a:rPr lang="en-US" altLang="en-US"/>
              <a:t>Visibility Modifiers and </a:t>
            </a:r>
            <a:br>
              <a:rPr lang="en-US" altLang="en-US"/>
            </a:br>
            <a:r>
              <a:rPr lang="en-US" altLang="en-US"/>
              <a:t>Accessor/Mutator Methods</a:t>
            </a:r>
          </a:p>
        </p:txBody>
      </p:sp>
      <p:sp>
        <p:nvSpPr>
          <p:cNvPr id="47108"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charset="2"/>
              <a:buNone/>
            </a:pPr>
            <a:r>
              <a:rPr lang="en-US" altLang="en-US" sz="3000"/>
              <a:t>By default, the class, variable, or method can be</a:t>
            </a:r>
            <a:br>
              <a:rPr lang="en-US" altLang="en-US" sz="3000"/>
            </a:br>
            <a:r>
              <a:rPr lang="en-US" altLang="en-US" sz="3000"/>
              <a:t>accessed by any class in the same package.</a:t>
            </a:r>
            <a:r>
              <a:rPr lang="en-US" altLang="en-US" sz="2800"/>
              <a:t> </a:t>
            </a:r>
            <a:endParaRPr lang="en-US" altLang="en-US" sz="2600"/>
          </a:p>
        </p:txBody>
      </p:sp>
      <p:sp>
        <p:nvSpPr>
          <p:cNvPr id="47109"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public</a:t>
            </a:r>
            <a:endParaRPr lang="en-US" altLang="en-US" sz="3000" dirty="0" smtClean="0"/>
          </a:p>
          <a:p>
            <a:pPr>
              <a:spcBef>
                <a:spcPct val="20000"/>
              </a:spcBef>
              <a:buClr>
                <a:schemeClr val="tx2"/>
              </a:buClr>
              <a:buSzPct val="75000"/>
              <a:buFont typeface="Symbol" pitchFamily="18" charset="2"/>
              <a:buNone/>
              <a:defRPr/>
            </a:pPr>
            <a:r>
              <a:rPr lang="en-US" altLang="en-US" sz="2600" dirty="0" smtClean="0"/>
              <a:t>	The class, data, or method is visible to any class in any package. </a:t>
            </a:r>
          </a:p>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private</a:t>
            </a:r>
            <a:r>
              <a:rPr lang="en-US" altLang="en-US" sz="3200" dirty="0" smtClean="0"/>
              <a:t> </a:t>
            </a:r>
            <a:endParaRPr lang="en-US" altLang="en-US" dirty="0" smtClean="0"/>
          </a:p>
          <a:p>
            <a:pPr>
              <a:spcBef>
                <a:spcPct val="20000"/>
              </a:spcBef>
              <a:buClr>
                <a:schemeClr val="tx2"/>
              </a:buClr>
              <a:buSzPct val="75000"/>
              <a:buFont typeface="Symbol" pitchFamily="18" charset="2"/>
              <a:buNone/>
              <a:defRPr/>
            </a:pPr>
            <a:r>
              <a:rPr lang="en-US" altLang="en-US" dirty="0" smtClean="0"/>
              <a:t>	</a:t>
            </a:r>
            <a:r>
              <a:rPr lang="en-US" altLang="en-US" sz="2600" dirty="0" smtClean="0"/>
              <a:t>The data or methods can be accessed only by the declaring class.</a:t>
            </a:r>
          </a:p>
          <a:p>
            <a:pPr>
              <a:spcBef>
                <a:spcPct val="20000"/>
              </a:spcBef>
              <a:buClr>
                <a:schemeClr val="tx2"/>
              </a:buClr>
              <a:buSzPct val="75000"/>
              <a:buFont typeface="Symbol" pitchFamily="18" charset="2"/>
              <a:buNone/>
              <a:defRPr/>
            </a:pPr>
            <a:r>
              <a:rPr lang="en-US" altLang="en-US" sz="2600" dirty="0" smtClean="0"/>
              <a:t>The get and set methods are used to read and modify private properties.	</a:t>
            </a:r>
          </a:p>
        </p:txBody>
      </p:sp>
    </p:spTree>
    <p:extLst>
      <p:ext uri="{BB962C8B-B14F-4D97-AF65-F5344CB8AC3E}">
        <p14:creationId xmlns:p14="http://schemas.microsoft.com/office/powerpoint/2010/main" val="10002630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3BF64B9-2F52-944D-940F-84D2ABF6A451}" type="slidenum">
              <a:rPr lang="en-US" altLang="en-US" sz="1400"/>
              <a:pPr>
                <a:spcBef>
                  <a:spcPct val="0"/>
                </a:spcBef>
                <a:buClrTx/>
                <a:buSzTx/>
                <a:buFontTx/>
                <a:buNone/>
              </a:pPr>
              <a:t>45</a:t>
            </a:fld>
            <a:endParaRPr lang="en-US" altLang="en-US" sz="1400"/>
          </a:p>
        </p:txBody>
      </p:sp>
      <p:sp>
        <p:nvSpPr>
          <p:cNvPr id="48131"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2"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3" name="Text Box 10"/>
          <p:cNvSpPr txBox="1">
            <a:spLocks noChangeArrowheads="1"/>
          </p:cNvSpPr>
          <p:nvPr/>
        </p:nvSpPr>
        <p:spPr bwMode="auto">
          <a:xfrm>
            <a:off x="357188" y="4197350"/>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2400">
                <a:ea typeface="Courier New" charset="0"/>
                <a:cs typeface="Courier New" charset="0"/>
              </a:rPr>
              <a:t>The private modifier restricts access to within a class, the default modifier restricts access to within a package, and the public modifier enables unrestricted access.</a:t>
            </a:r>
            <a:r>
              <a:rPr lang="en-US" altLang="en-US" sz="2400"/>
              <a:t> </a:t>
            </a:r>
          </a:p>
        </p:txBody>
      </p:sp>
      <p:sp>
        <p:nvSpPr>
          <p:cNvPr id="48134"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8135"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81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475"/>
            <a:ext cx="9129713" cy="318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183867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E007F3B-3FB3-6047-B39E-A86C9548B0CD}" type="slidenum">
              <a:rPr lang="en-US" altLang="en-US" sz="1400"/>
              <a:pPr>
                <a:spcBef>
                  <a:spcPct val="0"/>
                </a:spcBef>
                <a:buClrTx/>
                <a:buSzTx/>
                <a:buFontTx/>
                <a:buNone/>
              </a:pPr>
              <a:t>46</a:t>
            </a:fld>
            <a:endParaRPr lang="en-US" altLang="en-US" sz="1400"/>
          </a:p>
        </p:txBody>
      </p:sp>
      <p:sp>
        <p:nvSpPr>
          <p:cNvPr id="49155"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6"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7" name="Text Box 10"/>
          <p:cNvSpPr txBox="1">
            <a:spLocks noChangeArrowheads="1"/>
          </p:cNvSpPr>
          <p:nvPr/>
        </p:nvSpPr>
        <p:spPr bwMode="auto">
          <a:xfrm>
            <a:off x="363538" y="3659188"/>
            <a:ext cx="84153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2400">
                <a:ea typeface="Courier New" charset="0"/>
                <a:cs typeface="Courier New" charset="0"/>
              </a:rPr>
              <a:t>The default modifier on a class restricts access to within a package, and the public modifier enables unrestricted access.</a:t>
            </a:r>
            <a:r>
              <a:rPr lang="en-US" altLang="en-US" sz="2400"/>
              <a:t> </a:t>
            </a:r>
          </a:p>
        </p:txBody>
      </p:sp>
      <p:sp>
        <p:nvSpPr>
          <p:cNvPr id="49158"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9159"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4916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585913"/>
            <a:ext cx="8766175"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609681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4A0BD49-8078-BB4E-BC73-E8A4CECA839F}" type="slidenum">
              <a:rPr lang="en-US" altLang="en-US" sz="1400"/>
              <a:pPr>
                <a:spcBef>
                  <a:spcPct val="0"/>
                </a:spcBef>
                <a:buClrTx/>
                <a:buSzTx/>
                <a:buFontTx/>
                <a:buNone/>
              </a:pPr>
              <a:t>47</a:t>
            </a:fld>
            <a:endParaRPr lang="en-US" altLang="en-US" sz="1400"/>
          </a:p>
        </p:txBody>
      </p:sp>
      <p:sp>
        <p:nvSpPr>
          <p:cNvPr id="50179" name="Rectangle 2"/>
          <p:cNvSpPr>
            <a:spLocks noGrp="1" noChangeArrowheads="1"/>
          </p:cNvSpPr>
          <p:nvPr>
            <p:ph type="title"/>
          </p:nvPr>
        </p:nvSpPr>
        <p:spPr>
          <a:xfrm>
            <a:off x="685800" y="228600"/>
            <a:ext cx="7772400" cy="685800"/>
          </a:xfrm>
        </p:spPr>
        <p:txBody>
          <a:bodyPr/>
          <a:lstStyle/>
          <a:p>
            <a:r>
              <a:rPr lang="en-US" altLang="en-US"/>
              <a:t>NOTE</a:t>
            </a:r>
            <a:endParaRPr lang="en-US" altLang="en-US" b="1">
              <a:latin typeface="Book Antiqua" charset="0"/>
            </a:endParaRPr>
          </a:p>
        </p:txBody>
      </p:sp>
      <p:sp>
        <p:nvSpPr>
          <p:cNvPr id="50180"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An object cannot access its private members, as shown in (b). It is OK, however, if the object is declared in its own class, as shown in (a).</a:t>
            </a:r>
            <a:r>
              <a:rPr lang="en-US" altLang="en-US" sz="4400">
                <a:solidFill>
                  <a:schemeClr val="tx2"/>
                </a:solidFill>
              </a:rPr>
              <a:t> </a:t>
            </a:r>
          </a:p>
        </p:txBody>
      </p:sp>
      <p:sp>
        <p:nvSpPr>
          <p:cNvPr id="50181" name="Rectangle 5"/>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5018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1200"/>
            <a:ext cx="9144000" cy="294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440619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D85CCA3-6853-E140-93B3-8CF6D9CD4081}" type="slidenum">
              <a:rPr lang="en-US" altLang="en-US" sz="1400"/>
              <a:pPr>
                <a:spcBef>
                  <a:spcPct val="0"/>
                </a:spcBef>
                <a:buClrTx/>
                <a:buSzTx/>
                <a:buFontTx/>
                <a:buNone/>
              </a:pPr>
              <a:t>48</a:t>
            </a:fld>
            <a:endParaRPr lang="en-US" altLang="en-US" sz="1400"/>
          </a:p>
        </p:txBody>
      </p:sp>
      <p:sp>
        <p:nvSpPr>
          <p:cNvPr id="51203" name="Rectangle 2"/>
          <p:cNvSpPr>
            <a:spLocks noGrp="1" noChangeArrowheads="1"/>
          </p:cNvSpPr>
          <p:nvPr>
            <p:ph type="title"/>
          </p:nvPr>
        </p:nvSpPr>
        <p:spPr>
          <a:xfrm>
            <a:off x="685800" y="0"/>
            <a:ext cx="7772400" cy="1428750"/>
          </a:xfrm>
        </p:spPr>
        <p:txBody>
          <a:bodyPr/>
          <a:lstStyle/>
          <a:p>
            <a:r>
              <a:rPr lang="en-US" altLang="en-US"/>
              <a:t>Why Data Fields Should Be private?</a:t>
            </a:r>
          </a:p>
        </p:txBody>
      </p:sp>
      <p:sp>
        <p:nvSpPr>
          <p:cNvPr id="51204" name="Rectangle 3"/>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charset="2"/>
              <a:buNone/>
            </a:pPr>
            <a:r>
              <a:rPr lang="en-US" altLang="en-US" sz="3400"/>
              <a:t>To protect data.</a:t>
            </a:r>
          </a:p>
          <a:p>
            <a:pPr marL="0" indent="0">
              <a:lnSpc>
                <a:spcPct val="90000"/>
              </a:lnSpc>
              <a:spcBef>
                <a:spcPct val="100000"/>
              </a:spcBef>
              <a:buFont typeface="Symbol" charset="2"/>
              <a:buNone/>
            </a:pPr>
            <a:r>
              <a:rPr lang="en-US" altLang="en-US" sz="3400"/>
              <a:t>To make code easy to maintain.</a:t>
            </a:r>
            <a:r>
              <a:rPr lang="en-US" altLang="en-US"/>
              <a:t> </a:t>
            </a:r>
            <a:endParaRPr lang="en-US" altLang="en-US" sz="3000"/>
          </a:p>
        </p:txBody>
      </p:sp>
    </p:spTree>
    <p:extLst>
      <p:ext uri="{BB962C8B-B14F-4D97-AF65-F5344CB8AC3E}">
        <p14:creationId xmlns:p14="http://schemas.microsoft.com/office/powerpoint/2010/main" val="1239841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789B061-790E-DF4F-9D9E-524BEF760B34}" type="slidenum">
              <a:rPr lang="en-US" altLang="en-US" sz="1400"/>
              <a:pPr>
                <a:spcBef>
                  <a:spcPct val="0"/>
                </a:spcBef>
                <a:buClrTx/>
                <a:buSzTx/>
                <a:buFontTx/>
                <a:buNone/>
              </a:pPr>
              <a:t>49</a:t>
            </a:fld>
            <a:endParaRPr lang="en-US" altLang="en-US" sz="1400"/>
          </a:p>
        </p:txBody>
      </p:sp>
      <p:sp>
        <p:nvSpPr>
          <p:cNvPr id="52227" name="Rectangle 2"/>
          <p:cNvSpPr>
            <a:spLocks noGrp="1" noChangeArrowheads="1"/>
          </p:cNvSpPr>
          <p:nvPr>
            <p:ph type="title"/>
          </p:nvPr>
        </p:nvSpPr>
        <p:spPr>
          <a:xfrm>
            <a:off x="615950" y="165100"/>
            <a:ext cx="7950200" cy="1190625"/>
          </a:xfrm>
        </p:spPr>
        <p:txBody>
          <a:bodyPr/>
          <a:lstStyle/>
          <a:p>
            <a:r>
              <a:rPr lang="en-US" altLang="en-US"/>
              <a:t>Example of</a:t>
            </a:r>
            <a:br>
              <a:rPr lang="en-US" altLang="en-US"/>
            </a:br>
            <a:r>
              <a:rPr lang="en-US" altLang="en-US"/>
              <a:t>Data Field Encapsulation</a:t>
            </a:r>
            <a:endParaRPr lang="en-US" altLang="en-US" b="1">
              <a:latin typeface="Book Antiqua" charset="0"/>
            </a:endParaRPr>
          </a:p>
        </p:txBody>
      </p:sp>
      <p:sp>
        <p:nvSpPr>
          <p:cNvPr id="52228" name="Rectangle 11"/>
          <p:cNvSpPr>
            <a:spLocks noChangeArrowheads="1"/>
          </p:cNvSpPr>
          <p:nvPr/>
        </p:nvSpPr>
        <p:spPr bwMode="auto">
          <a:xfrm>
            <a:off x="0" y="256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52229" name="Object 10"/>
          <p:cNvGraphicFramePr>
            <a:graphicFrameLocks noChangeAspect="1"/>
          </p:cNvGraphicFramePr>
          <p:nvPr/>
        </p:nvGraphicFramePr>
        <p:xfrm>
          <a:off x="11113" y="1892300"/>
          <a:ext cx="8924925" cy="3175000"/>
        </p:xfrm>
        <a:graphic>
          <a:graphicData uri="http://schemas.openxmlformats.org/presentationml/2006/ole">
            <mc:AlternateContent xmlns:mc="http://schemas.openxmlformats.org/markup-compatibility/2006">
              <mc:Choice xmlns:v="urn:schemas-microsoft-com:vml" Requires="v">
                <p:oleObj spid="_x0000_s193537" name="Picture" r:id="rId3" imgW="4877309" imgH="1734154" progId="Word.Picture.8">
                  <p:embed/>
                </p:oleObj>
              </mc:Choice>
              <mc:Fallback>
                <p:oleObj name="Picture" r:id="rId3" imgW="4877309" imgH="173415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1892300"/>
                        <a:ext cx="892492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0" name="AutoShape 10">
            <a:hlinkClick r:id="rId5" action="ppaction://program" highlightClick="1"/>
          </p:cNvPr>
          <p:cNvSpPr>
            <a:spLocks noChangeArrowheads="1"/>
          </p:cNvSpPr>
          <p:nvPr/>
        </p:nvSpPr>
        <p:spPr bwMode="auto">
          <a:xfrm>
            <a:off x="8080375" y="5889625"/>
            <a:ext cx="698500" cy="339725"/>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52231" name="Rectangle 11">
            <a:hlinkClick r:id="rId6"/>
          </p:cNvPr>
          <p:cNvSpPr>
            <a:spLocks noChangeArrowheads="1"/>
          </p:cNvSpPr>
          <p:nvPr/>
        </p:nvSpPr>
        <p:spPr bwMode="auto">
          <a:xfrm>
            <a:off x="4300538" y="5349875"/>
            <a:ext cx="3632200"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CircleWithPrivateDataFields</a:t>
            </a:r>
          </a:p>
        </p:txBody>
      </p:sp>
      <p:sp>
        <p:nvSpPr>
          <p:cNvPr id="52232" name="Rectangle 12">
            <a:hlinkClick r:id="rId7"/>
          </p:cNvPr>
          <p:cNvSpPr>
            <a:spLocks noChangeArrowheads="1"/>
          </p:cNvSpPr>
          <p:nvPr/>
        </p:nvSpPr>
        <p:spPr bwMode="auto">
          <a:xfrm>
            <a:off x="4300538" y="5889625"/>
            <a:ext cx="3632200"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TestCircleWithPrivateDataFields</a:t>
            </a:r>
          </a:p>
        </p:txBody>
      </p:sp>
    </p:spTree>
    <p:extLst>
      <p:ext uri="{BB962C8B-B14F-4D97-AF65-F5344CB8AC3E}">
        <p14:creationId xmlns:p14="http://schemas.microsoft.com/office/powerpoint/2010/main" val="983003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C0079D7-3130-F54D-BA3F-460A134FE3ED}"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762000" y="152400"/>
            <a:ext cx="7772400" cy="609600"/>
          </a:xfrm>
        </p:spPr>
        <p:txBody>
          <a:bodyPr/>
          <a:lstStyle/>
          <a:p>
            <a:r>
              <a:rPr lang="en-US" altLang="en-US"/>
              <a:t>Objects</a:t>
            </a:r>
          </a:p>
        </p:txBody>
      </p:sp>
      <p:sp>
        <p:nvSpPr>
          <p:cNvPr id="717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7173" name="Text Box 5"/>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a:ea typeface="Times New Roman" charset="0"/>
                <a:cs typeface="Times New Roman" charset="0"/>
              </a:rPr>
              <a:t>An object has both a state and behavior. The state defines the object, and the behavior defines what the object does.</a:t>
            </a:r>
            <a:endParaRPr lang="en-US" altLang="en-US"/>
          </a:p>
        </p:txBody>
      </p:sp>
      <p:sp>
        <p:nvSpPr>
          <p:cNvPr id="7174"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7175"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147457" name="Picture" r:id="rId4" imgW="4956048" imgH="1751076" progId="Word.Picture.8">
                  <p:embed/>
                </p:oleObj>
              </mc:Choice>
              <mc:Fallback>
                <p:oleObj name="Picture" r:id="rId4" imgW="4956048" imgH="17510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20533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0BA449A-4B9C-D644-8720-6D0DE8AC91AE}" type="slidenum">
              <a:rPr lang="en-US" altLang="en-US" sz="1400"/>
              <a:pPr>
                <a:spcBef>
                  <a:spcPct val="0"/>
                </a:spcBef>
                <a:buClrTx/>
                <a:buSzTx/>
                <a:buFontTx/>
                <a:buNone/>
              </a:pPr>
              <a:t>50</a:t>
            </a:fld>
            <a:endParaRPr lang="en-US" altLang="en-US" sz="1400"/>
          </a:p>
        </p:txBody>
      </p:sp>
      <p:sp>
        <p:nvSpPr>
          <p:cNvPr id="53251" name="Rectangle 2"/>
          <p:cNvSpPr>
            <a:spLocks noGrp="1" noChangeArrowheads="1"/>
          </p:cNvSpPr>
          <p:nvPr>
            <p:ph type="title"/>
          </p:nvPr>
        </p:nvSpPr>
        <p:spPr>
          <a:xfrm>
            <a:off x="685800" y="0"/>
            <a:ext cx="7772400" cy="1428750"/>
          </a:xfrm>
        </p:spPr>
        <p:txBody>
          <a:bodyPr/>
          <a:lstStyle/>
          <a:p>
            <a:r>
              <a:rPr lang="en-US" altLang="en-US"/>
              <a:t>Passing Objects to Methods</a:t>
            </a:r>
            <a:endParaRPr lang="en-US" altLang="en-US" b="1">
              <a:latin typeface="Book Antiqua" charset="0"/>
            </a:endParaRPr>
          </a:p>
        </p:txBody>
      </p:sp>
      <p:sp>
        <p:nvSpPr>
          <p:cNvPr id="53252" name="Rectangle 3"/>
          <p:cNvSpPr>
            <a:spLocks noGrp="1" noChangeArrowheads="1"/>
          </p:cNvSpPr>
          <p:nvPr>
            <p:ph type="body" idx="1"/>
          </p:nvPr>
        </p:nvSpPr>
        <p:spPr>
          <a:xfrm>
            <a:off x="685800" y="1657350"/>
            <a:ext cx="7848600" cy="2457450"/>
          </a:xfrm>
        </p:spPr>
        <p:txBody>
          <a:bodyPr/>
          <a:lstStyle/>
          <a:p>
            <a:pPr>
              <a:spcBef>
                <a:spcPct val="50000"/>
              </a:spcBef>
              <a:buFont typeface="Wingdings" charset="2"/>
              <a:buChar char="q"/>
            </a:pPr>
            <a:r>
              <a:rPr lang="en-US" altLang="en-US"/>
              <a:t>Passing by value for primitive type value (the value is passed to the parameter)</a:t>
            </a:r>
          </a:p>
          <a:p>
            <a:pPr>
              <a:spcBef>
                <a:spcPct val="50000"/>
              </a:spcBef>
              <a:buFont typeface="Wingdings" charset="2"/>
              <a:buChar char="q"/>
            </a:pPr>
            <a:r>
              <a:rPr lang="en-US" altLang="en-US"/>
              <a:t>Passing by value for reference type value (the value is the reference to the object)</a:t>
            </a:r>
          </a:p>
        </p:txBody>
      </p:sp>
      <p:sp>
        <p:nvSpPr>
          <p:cNvPr id="53253" name="AutoShape 10">
            <a:hlinkClick r:id="rId2" action="ppaction://program" highlightClick="1"/>
          </p:cNvPr>
          <p:cNvSpPr>
            <a:spLocks noChangeArrowheads="1"/>
          </p:cNvSpPr>
          <p:nvPr/>
        </p:nvSpPr>
        <p:spPr bwMode="auto">
          <a:xfrm>
            <a:off x="6069013" y="5670550"/>
            <a:ext cx="698500" cy="339725"/>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53254" name="Rectangle 8">
            <a:hlinkClick r:id="rId3"/>
          </p:cNvPr>
          <p:cNvSpPr>
            <a:spLocks noChangeArrowheads="1"/>
          </p:cNvSpPr>
          <p:nvPr/>
        </p:nvSpPr>
        <p:spPr bwMode="auto">
          <a:xfrm>
            <a:off x="3946525" y="5654675"/>
            <a:ext cx="1931988"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TestPassObject</a:t>
            </a:r>
          </a:p>
        </p:txBody>
      </p:sp>
    </p:spTree>
    <p:extLst>
      <p:ext uri="{BB962C8B-B14F-4D97-AF65-F5344CB8AC3E}">
        <p14:creationId xmlns:p14="http://schemas.microsoft.com/office/powerpoint/2010/main" val="742531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81F983A-A5B4-E141-85DD-7CE992B029C6}" type="slidenum">
              <a:rPr lang="en-US" altLang="en-US" sz="1400"/>
              <a:pPr>
                <a:spcBef>
                  <a:spcPct val="0"/>
                </a:spcBef>
                <a:buClrTx/>
                <a:buSzTx/>
                <a:buFontTx/>
                <a:buNone/>
              </a:pPr>
              <a:t>51</a:t>
            </a:fld>
            <a:endParaRPr lang="en-US" altLang="en-US" sz="1400"/>
          </a:p>
        </p:txBody>
      </p:sp>
      <p:sp>
        <p:nvSpPr>
          <p:cNvPr id="54275" name="Rectangle 2"/>
          <p:cNvSpPr>
            <a:spLocks noGrp="1" noChangeArrowheads="1"/>
          </p:cNvSpPr>
          <p:nvPr>
            <p:ph type="title"/>
          </p:nvPr>
        </p:nvSpPr>
        <p:spPr>
          <a:xfrm>
            <a:off x="0" y="152400"/>
            <a:ext cx="9144000" cy="762000"/>
          </a:xfrm>
        </p:spPr>
        <p:txBody>
          <a:bodyPr/>
          <a:lstStyle/>
          <a:p>
            <a:r>
              <a:rPr lang="en-US" altLang="en-US"/>
              <a:t>Passing Objects to Methods, cont.</a:t>
            </a:r>
            <a:endParaRPr lang="en-US" altLang="en-US" b="1">
              <a:latin typeface="Book Antiqua" charset="0"/>
            </a:endParaRPr>
          </a:p>
        </p:txBody>
      </p:sp>
      <p:sp>
        <p:nvSpPr>
          <p:cNvPr id="54276" name="Rectangle 3"/>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7" name="Rectangle 4"/>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8" name="Rectangle 5"/>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4279" name="Rectangle 6"/>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5428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901825"/>
            <a:ext cx="8655050" cy="305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977334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744676C-89AE-3643-8C96-4F8F2C0146D1}" type="slidenum">
              <a:rPr lang="en-US" altLang="en-US" sz="1400"/>
              <a:pPr>
                <a:spcBef>
                  <a:spcPct val="0"/>
                </a:spcBef>
                <a:buClrTx/>
                <a:buSzTx/>
                <a:buFontTx/>
                <a:buNone/>
              </a:pPr>
              <a:t>52</a:t>
            </a:fld>
            <a:endParaRPr lang="en-US" altLang="en-US" sz="1400"/>
          </a:p>
        </p:txBody>
      </p:sp>
      <p:sp>
        <p:nvSpPr>
          <p:cNvPr id="55299" name="Rectangle 2"/>
          <p:cNvSpPr>
            <a:spLocks noGrp="1" noChangeArrowheads="1"/>
          </p:cNvSpPr>
          <p:nvPr>
            <p:ph type="title"/>
          </p:nvPr>
        </p:nvSpPr>
        <p:spPr>
          <a:xfrm>
            <a:off x="685800" y="381000"/>
            <a:ext cx="7772400" cy="914400"/>
          </a:xfrm>
        </p:spPr>
        <p:txBody>
          <a:bodyPr/>
          <a:lstStyle/>
          <a:p>
            <a:r>
              <a:rPr lang="en-US" altLang="en-US"/>
              <a:t>Array of Objects</a:t>
            </a:r>
            <a:endParaRPr lang="en-US" altLang="en-US">
              <a:hlinkClick r:id="rId2" action="ppaction://program"/>
            </a:endParaRPr>
          </a:p>
        </p:txBody>
      </p:sp>
      <p:sp>
        <p:nvSpPr>
          <p:cNvPr id="55300" name="Rectangle 3"/>
          <p:cNvSpPr>
            <a:spLocks noGrp="1" noChangeArrowheads="1"/>
          </p:cNvSpPr>
          <p:nvPr>
            <p:ph type="body" idx="1"/>
          </p:nvPr>
        </p:nvSpPr>
        <p:spPr>
          <a:xfrm>
            <a:off x="228600" y="1447800"/>
            <a:ext cx="8686800" cy="5105400"/>
          </a:xfrm>
        </p:spPr>
        <p:txBody>
          <a:bodyPr/>
          <a:lstStyle/>
          <a:p>
            <a:pPr>
              <a:lnSpc>
                <a:spcPct val="90000"/>
              </a:lnSpc>
              <a:buFont typeface="Monotype Sorts" charset="2"/>
              <a:buNone/>
            </a:pPr>
            <a:r>
              <a:rPr lang="en-US" altLang="en-US" sz="2800">
                <a:latin typeface="Courier New" charset="0"/>
                <a:ea typeface="Times New Roman" charset="0"/>
                <a:cs typeface="Times New Roman" charset="0"/>
              </a:rPr>
              <a:t> Circle[] circleArray = new Circle[10];</a:t>
            </a:r>
            <a:r>
              <a:rPr lang="en-US" altLang="en-US" sz="2800"/>
              <a:t> </a:t>
            </a:r>
          </a:p>
          <a:p>
            <a:pPr>
              <a:lnSpc>
                <a:spcPct val="90000"/>
              </a:lnSpc>
              <a:buFont typeface="Monotype Sorts" charset="2"/>
              <a:buNone/>
            </a:pPr>
            <a:endParaRPr lang="en-US" altLang="en-US" sz="2800"/>
          </a:p>
          <a:p>
            <a:pPr>
              <a:lnSpc>
                <a:spcPct val="90000"/>
              </a:lnSpc>
              <a:buFont typeface="Monotype Sorts" charset="2"/>
              <a:buNone/>
            </a:pPr>
            <a:r>
              <a:rPr lang="en-US" altLang="en-US" sz="3800">
                <a:latin typeface="Courier" charset="0"/>
                <a:ea typeface="Times New Roman" charset="0"/>
                <a:cs typeface="Times New Roman" charset="0"/>
              </a:rPr>
              <a:t> </a:t>
            </a:r>
            <a:r>
              <a:rPr lang="en-US" altLang="en-US" sz="3800">
                <a:ea typeface="Times New Roman" charset="0"/>
                <a:cs typeface="Times New Roman" charset="0"/>
              </a:rPr>
              <a:t>An array of objects is actually an </a:t>
            </a:r>
            <a:r>
              <a:rPr lang="en-US" altLang="en-US" sz="3800" i="1">
                <a:ea typeface="Times New Roman" charset="0"/>
                <a:cs typeface="Times New Roman" charset="0"/>
              </a:rPr>
              <a:t>array of reference variables</a:t>
            </a:r>
            <a:r>
              <a:rPr lang="en-US" altLang="en-US" sz="3800">
                <a:ea typeface="Times New Roman" charset="0"/>
                <a:cs typeface="Times New Roman" charset="0"/>
              </a:rPr>
              <a:t>. So invoking circleArray[1].getArea() involves two levels of referencing as shown in the next figure. circleArray references to the entire array. circleArray[1] references to a Circle object.</a:t>
            </a:r>
            <a:r>
              <a:rPr lang="en-US" altLang="en-US" sz="3800">
                <a:latin typeface="Courier" charset="0"/>
                <a:ea typeface="Times New Roman" charset="0"/>
                <a:cs typeface="Times New Roman" charset="0"/>
              </a:rPr>
              <a:t> </a:t>
            </a:r>
            <a:endParaRPr lang="en-US" altLang="en-US" sz="3800"/>
          </a:p>
        </p:txBody>
      </p:sp>
    </p:spTree>
    <p:extLst>
      <p:ext uri="{BB962C8B-B14F-4D97-AF65-F5344CB8AC3E}">
        <p14:creationId xmlns:p14="http://schemas.microsoft.com/office/powerpoint/2010/main" val="1545700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FFB8DF91-03D0-9E45-973B-143DE3FBBED6}" type="slidenum">
              <a:rPr lang="en-US" altLang="en-US" sz="1400"/>
              <a:pPr>
                <a:spcBef>
                  <a:spcPct val="0"/>
                </a:spcBef>
                <a:buClrTx/>
                <a:buSzTx/>
                <a:buFontTx/>
                <a:buNone/>
              </a:pPr>
              <a:t>53</a:t>
            </a:fld>
            <a:endParaRPr lang="en-US" altLang="en-US" sz="1400"/>
          </a:p>
        </p:txBody>
      </p:sp>
      <p:sp>
        <p:nvSpPr>
          <p:cNvPr id="56323" name="Rectangle 2"/>
          <p:cNvSpPr>
            <a:spLocks noGrp="1" noChangeArrowheads="1"/>
          </p:cNvSpPr>
          <p:nvPr>
            <p:ph type="title"/>
          </p:nvPr>
        </p:nvSpPr>
        <p:spPr>
          <a:xfrm>
            <a:off x="685800" y="381000"/>
            <a:ext cx="7772400" cy="914400"/>
          </a:xfrm>
        </p:spPr>
        <p:txBody>
          <a:bodyPr/>
          <a:lstStyle/>
          <a:p>
            <a:r>
              <a:rPr lang="en-US" altLang="en-US"/>
              <a:t>Array of Objects, cont.</a:t>
            </a:r>
            <a:endParaRPr lang="en-US" altLang="en-US">
              <a:hlinkClick r:id="rId2" action="ppaction://program"/>
            </a:endParaRPr>
          </a:p>
        </p:txBody>
      </p:sp>
      <p:sp>
        <p:nvSpPr>
          <p:cNvPr id="56324"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6325" name="Rectangle 5"/>
          <p:cNvSpPr>
            <a:spLocks noGrp="1" noChangeArrowheads="1"/>
          </p:cNvSpPr>
          <p:nvPr>
            <p:ph type="body" idx="1"/>
          </p:nvPr>
        </p:nvSpPr>
        <p:spPr>
          <a:xfrm>
            <a:off x="228600" y="1447800"/>
            <a:ext cx="8686800" cy="5105400"/>
          </a:xfrm>
          <a:noFill/>
        </p:spPr>
        <p:txBody>
          <a:bodyPr/>
          <a:lstStyle/>
          <a:p>
            <a:pPr>
              <a:buFont typeface="Monotype Sorts" charset="2"/>
              <a:buNone/>
            </a:pPr>
            <a:r>
              <a:rPr lang="en-US" altLang="en-US" sz="2400">
                <a:latin typeface="Courier New" charset="0"/>
                <a:ea typeface="Times New Roman" charset="0"/>
                <a:cs typeface="Times New Roman" charset="0"/>
              </a:rPr>
              <a:t>   Circle[] circleArray = new Circle[10];</a:t>
            </a:r>
            <a:r>
              <a:rPr lang="en-US" altLang="en-US" sz="2400">
                <a:latin typeface="Courier New" charset="0"/>
              </a:rPr>
              <a:t> </a:t>
            </a:r>
          </a:p>
          <a:p>
            <a:pPr>
              <a:buFont typeface="Monotype Sorts" charset="2"/>
              <a:buNone/>
            </a:pPr>
            <a:endParaRPr lang="en-US" altLang="en-US" sz="2400">
              <a:latin typeface="Courier New" charset="0"/>
            </a:endParaRPr>
          </a:p>
        </p:txBody>
      </p:sp>
      <p:pic>
        <p:nvPicPr>
          <p:cNvPr id="563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320925"/>
            <a:ext cx="897255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847266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624CB98-CF3E-1F49-9709-AAF6E2E6F7B5}" type="slidenum">
              <a:rPr lang="en-US" altLang="en-US" sz="1400"/>
              <a:pPr>
                <a:spcBef>
                  <a:spcPct val="0"/>
                </a:spcBef>
                <a:buClrTx/>
                <a:buSzTx/>
                <a:buFontTx/>
                <a:buNone/>
              </a:pPr>
              <a:t>54</a:t>
            </a:fld>
            <a:endParaRPr lang="en-US" altLang="en-US" sz="1400"/>
          </a:p>
        </p:txBody>
      </p:sp>
      <p:sp>
        <p:nvSpPr>
          <p:cNvPr id="57347" name="Rectangle 2"/>
          <p:cNvSpPr>
            <a:spLocks noGrp="1" noChangeArrowheads="1"/>
          </p:cNvSpPr>
          <p:nvPr>
            <p:ph type="title"/>
          </p:nvPr>
        </p:nvSpPr>
        <p:spPr>
          <a:xfrm>
            <a:off x="685800" y="381000"/>
            <a:ext cx="7772400" cy="914400"/>
          </a:xfrm>
        </p:spPr>
        <p:txBody>
          <a:bodyPr/>
          <a:lstStyle/>
          <a:p>
            <a:r>
              <a:rPr lang="en-US" altLang="en-US"/>
              <a:t>Array of Objects, cont.</a:t>
            </a:r>
          </a:p>
        </p:txBody>
      </p:sp>
      <p:sp>
        <p:nvSpPr>
          <p:cNvPr id="57348"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7349" name="Rectangle 4"/>
          <p:cNvSpPr>
            <a:spLocks noGrp="1" noChangeArrowheads="1"/>
          </p:cNvSpPr>
          <p:nvPr>
            <p:ph type="body" idx="1"/>
          </p:nvPr>
        </p:nvSpPr>
        <p:spPr>
          <a:xfrm>
            <a:off x="304800" y="1295400"/>
            <a:ext cx="8458200" cy="4038600"/>
          </a:xfrm>
          <a:noFill/>
        </p:spPr>
        <p:txBody>
          <a:bodyPr/>
          <a:lstStyle/>
          <a:p>
            <a:pPr>
              <a:buFont typeface="Monotype Sorts" charset="2"/>
              <a:buNone/>
            </a:pPr>
            <a:r>
              <a:rPr lang="en-US" altLang="en-US" sz="4000"/>
              <a:t>Summarizing the areas of the circles</a:t>
            </a:r>
          </a:p>
          <a:p>
            <a:pPr>
              <a:buFont typeface="Monotype Sorts" charset="2"/>
              <a:buNone/>
            </a:pPr>
            <a:r>
              <a:rPr lang="en-US" altLang="en-US" sz="3400"/>
              <a:t> </a:t>
            </a:r>
          </a:p>
        </p:txBody>
      </p:sp>
      <p:sp>
        <p:nvSpPr>
          <p:cNvPr id="57350" name="AutoShape 10">
            <a:hlinkClick r:id="rId2" action="ppaction://program" highlightClick="1"/>
          </p:cNvPr>
          <p:cNvSpPr>
            <a:spLocks noChangeArrowheads="1"/>
          </p:cNvSpPr>
          <p:nvPr/>
        </p:nvSpPr>
        <p:spPr bwMode="auto">
          <a:xfrm>
            <a:off x="6350000" y="4903788"/>
            <a:ext cx="698500" cy="339725"/>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
        <p:nvSpPr>
          <p:cNvPr id="57351" name="Rectangle 9">
            <a:hlinkClick r:id="rId3"/>
          </p:cNvPr>
          <p:cNvSpPr>
            <a:spLocks noChangeArrowheads="1"/>
          </p:cNvSpPr>
          <p:nvPr/>
        </p:nvSpPr>
        <p:spPr bwMode="auto">
          <a:xfrm>
            <a:off x="4225925" y="4887913"/>
            <a:ext cx="1931988"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TotalArea</a:t>
            </a:r>
          </a:p>
        </p:txBody>
      </p:sp>
    </p:spTree>
    <p:extLst>
      <p:ext uri="{BB962C8B-B14F-4D97-AF65-F5344CB8AC3E}">
        <p14:creationId xmlns:p14="http://schemas.microsoft.com/office/powerpoint/2010/main" val="1395871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B41C54A-B10E-A349-B37D-8B5AB2C87220}" type="slidenum">
              <a:rPr lang="en-US" altLang="en-US" sz="1400"/>
              <a:pPr>
                <a:spcBef>
                  <a:spcPct val="0"/>
                </a:spcBef>
                <a:buClrTx/>
                <a:buSzTx/>
                <a:buFontTx/>
                <a:buNone/>
              </a:pPr>
              <a:t>55</a:t>
            </a:fld>
            <a:endParaRPr lang="en-US" altLang="en-US" sz="1400"/>
          </a:p>
        </p:txBody>
      </p:sp>
      <p:sp>
        <p:nvSpPr>
          <p:cNvPr id="58371" name="Rectangle 2"/>
          <p:cNvSpPr>
            <a:spLocks noGrp="1" noChangeArrowheads="1"/>
          </p:cNvSpPr>
          <p:nvPr>
            <p:ph type="title"/>
          </p:nvPr>
        </p:nvSpPr>
        <p:spPr>
          <a:xfrm>
            <a:off x="685800" y="228600"/>
            <a:ext cx="7772400" cy="685800"/>
          </a:xfrm>
        </p:spPr>
        <p:txBody>
          <a:bodyPr/>
          <a:lstStyle/>
          <a:p>
            <a:r>
              <a:rPr lang="en-US" altLang="en-US"/>
              <a:t>Immutable Objects and Classes</a:t>
            </a:r>
            <a:endParaRPr lang="en-US" altLang="en-US" b="1">
              <a:latin typeface="Book Antiqua" charset="0"/>
            </a:endParaRPr>
          </a:p>
        </p:txBody>
      </p:sp>
      <p:sp>
        <p:nvSpPr>
          <p:cNvPr id="58372" name="Rectangle 5"/>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Times New Roman" charset="0"/>
                <a:cs typeface="Times New Roman" charset="0"/>
              </a:rPr>
              <a:t>If the contents of an object cannot be changed once the object is created, the object is called an </a:t>
            </a:r>
            <a:r>
              <a:rPr lang="en-US" altLang="en-US" sz="2600" i="1">
                <a:ea typeface="Times New Roman" charset="0"/>
                <a:cs typeface="Times New Roman" charset="0"/>
              </a:rPr>
              <a:t>immutable object</a:t>
            </a:r>
            <a:r>
              <a:rPr lang="en-US" altLang="en-US" sz="2600">
                <a:ea typeface="Times New Roman" charset="0"/>
                <a:cs typeface="Times New Roman" charset="0"/>
              </a:rPr>
              <a:t> and its class is called an </a:t>
            </a:r>
            <a:r>
              <a:rPr lang="en-US" altLang="en-US" sz="2600" i="1">
                <a:ea typeface="Times New Roman" charset="0"/>
                <a:cs typeface="Times New Roman" charset="0"/>
              </a:rPr>
              <a:t>immutable class</a:t>
            </a:r>
            <a:r>
              <a:rPr lang="en-US" altLang="en-US" sz="2600">
                <a:ea typeface="Times New Roman" charset="0"/>
                <a:cs typeface="Times New Roman" charset="0"/>
              </a:rPr>
              <a:t>. If you delete the set method in the Circle class in Listing 8.10, the class would be immutable because radius is private and cannot be changed without a set method.</a:t>
            </a:r>
            <a:r>
              <a:rPr lang="en-US" altLang="en-US" sz="3000"/>
              <a:t> </a:t>
            </a:r>
          </a:p>
        </p:txBody>
      </p:sp>
      <p:sp>
        <p:nvSpPr>
          <p:cNvPr id="58373" name="Rectangle 7"/>
          <p:cNvSpPr>
            <a:spLocks noChangeArrowheads="1"/>
          </p:cNvSpPr>
          <p:nvPr/>
        </p:nvSpPr>
        <p:spPr bwMode="auto">
          <a:xfrm>
            <a:off x="304800" y="38100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A class with all private data fields and without mutators is not necessarily immutable. For example, the following class Student has all private data fields and no mutators, but it is mutable.</a:t>
            </a:r>
          </a:p>
        </p:txBody>
      </p:sp>
    </p:spTree>
    <p:extLst>
      <p:ext uri="{BB962C8B-B14F-4D97-AF65-F5344CB8AC3E}">
        <p14:creationId xmlns:p14="http://schemas.microsoft.com/office/powerpoint/2010/main" val="12976296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3E622FD-F273-2A47-9EEE-9385A505B4E9}" type="slidenum">
              <a:rPr lang="en-US" altLang="en-US" sz="1400"/>
              <a:pPr>
                <a:spcBef>
                  <a:spcPct val="0"/>
                </a:spcBef>
                <a:buClrTx/>
                <a:buSzTx/>
                <a:buFontTx/>
                <a:buNone/>
              </a:pPr>
              <a:t>56</a:t>
            </a:fld>
            <a:endParaRPr lang="en-US" altLang="en-US" sz="1400"/>
          </a:p>
        </p:txBody>
      </p:sp>
      <p:sp>
        <p:nvSpPr>
          <p:cNvPr id="59395" name="Rectangle 2"/>
          <p:cNvSpPr>
            <a:spLocks noGrp="1" noChangeArrowheads="1"/>
          </p:cNvSpPr>
          <p:nvPr>
            <p:ph type="title"/>
          </p:nvPr>
        </p:nvSpPr>
        <p:spPr>
          <a:xfrm>
            <a:off x="609600" y="152400"/>
            <a:ext cx="3429000" cy="457200"/>
          </a:xfrm>
        </p:spPr>
        <p:txBody>
          <a:bodyPr/>
          <a:lstStyle/>
          <a:p>
            <a:r>
              <a:rPr lang="en-US" altLang="en-US" sz="4000"/>
              <a:t>Example</a:t>
            </a:r>
            <a:endParaRPr lang="en-US" altLang="en-US" sz="4000" b="1">
              <a:latin typeface="Book Antiqua" charset="0"/>
            </a:endParaRPr>
          </a:p>
        </p:txBody>
      </p:sp>
      <p:sp>
        <p:nvSpPr>
          <p:cNvPr id="59396" name="Rectangle 3"/>
          <p:cNvSpPr>
            <a:spLocks noChangeArrowheads="1"/>
          </p:cNvSpPr>
          <p:nvPr/>
        </p:nvSpPr>
        <p:spPr bwMode="auto">
          <a:xfrm>
            <a:off x="0" y="6858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200" b="1">
                <a:solidFill>
                  <a:schemeClr val="bg2"/>
                </a:solidFill>
                <a:latin typeface="Courier New" charset="0"/>
                <a:ea typeface="Courier New" charset="0"/>
                <a:cs typeface="Courier New" charset="0"/>
              </a:rPr>
              <a:t>public class Student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private int id;</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private BirthDate birthDate;</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Student(int ssn,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int year, int month, int day)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id = ssn;</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birthDate = new BirthDate(year, month, day);</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int getId()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return id;</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public BirthDate getBirthDate()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return birthDate;</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  }</a:t>
            </a:r>
            <a:br>
              <a:rPr lang="en-US" altLang="en-US" sz="1200" b="1">
                <a:solidFill>
                  <a:schemeClr val="bg2"/>
                </a:solidFill>
                <a:latin typeface="Courier New" charset="0"/>
                <a:ea typeface="Courier New" charset="0"/>
                <a:cs typeface="Courier New" charset="0"/>
              </a:rPr>
            </a:br>
            <a:r>
              <a:rPr lang="en-US" altLang="en-US" sz="1200" b="1">
                <a:solidFill>
                  <a:schemeClr val="bg2"/>
                </a:solidFill>
                <a:latin typeface="Courier New" charset="0"/>
                <a:ea typeface="Courier New" charset="0"/>
                <a:cs typeface="Courier New" charset="0"/>
              </a:rPr>
              <a:t>}</a:t>
            </a:r>
          </a:p>
        </p:txBody>
      </p:sp>
      <p:sp>
        <p:nvSpPr>
          <p:cNvPr id="59397" name="Rectangle 4"/>
          <p:cNvSpPr>
            <a:spLocks noChangeArrowheads="1"/>
          </p:cNvSpPr>
          <p:nvPr/>
        </p:nvSpPr>
        <p:spPr bwMode="auto">
          <a:xfrm>
            <a:off x="4648200" y="152400"/>
            <a:ext cx="4495800" cy="411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500" b="1">
                <a:solidFill>
                  <a:schemeClr val="bg2"/>
                </a:solidFill>
                <a:latin typeface="Courier New" charset="0"/>
                <a:ea typeface="Courier New" charset="0"/>
                <a:cs typeface="Courier New" charset="0"/>
              </a:rPr>
              <a:t>public class BirthDate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month;</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private int day;</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public BirthDate(int newYear,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int newMonth, int newDay)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year = newYear;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month = newMonth;</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day = newDay;</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public void setYear(int newYear)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year = newYear;</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  }</a:t>
            </a:r>
            <a:br>
              <a:rPr lang="en-US" altLang="en-US" sz="1500" b="1">
                <a:solidFill>
                  <a:schemeClr val="bg2"/>
                </a:solidFill>
                <a:latin typeface="Courier New" charset="0"/>
                <a:ea typeface="Courier New" charset="0"/>
                <a:cs typeface="Courier New" charset="0"/>
              </a:rPr>
            </a:br>
            <a:r>
              <a:rPr lang="en-US" altLang="en-US" sz="1500" b="1">
                <a:solidFill>
                  <a:schemeClr val="bg2"/>
                </a:solidFill>
                <a:latin typeface="Courier New" charset="0"/>
                <a:ea typeface="Courier New" charset="0"/>
                <a:cs typeface="Courier New" charset="0"/>
              </a:rPr>
              <a:t>}</a:t>
            </a:r>
          </a:p>
        </p:txBody>
      </p:sp>
      <p:sp>
        <p:nvSpPr>
          <p:cNvPr id="59398" name="Rectangle 5"/>
          <p:cNvSpPr>
            <a:spLocks noChangeArrowheads="1"/>
          </p:cNvSpPr>
          <p:nvPr/>
        </p:nvSpPr>
        <p:spPr bwMode="auto">
          <a:xfrm>
            <a:off x="533400" y="4419600"/>
            <a:ext cx="8305800"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600" b="1">
                <a:solidFill>
                  <a:schemeClr val="bg2"/>
                </a:solidFill>
                <a:latin typeface="Courier New" charset="0"/>
                <a:ea typeface="Courier New" charset="0"/>
                <a:cs typeface="Courier New" charset="0"/>
              </a:rPr>
              <a:t>public class Test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public static void main(String[] args)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Student student = new Student(111223333, 1970, 5, 3);</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BirthDate date = student.getBirthDate();</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date.setYear(2010); // Now the student birth year is changed!</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  }</a:t>
            </a:r>
            <a:br>
              <a:rPr lang="en-US" altLang="en-US" sz="1600" b="1">
                <a:solidFill>
                  <a:schemeClr val="bg2"/>
                </a:solidFill>
                <a:latin typeface="Courier New" charset="0"/>
                <a:ea typeface="Courier New" charset="0"/>
                <a:cs typeface="Courier New" charset="0"/>
              </a:rPr>
            </a:br>
            <a:r>
              <a:rPr lang="en-US" altLang="en-US" sz="1600" b="1">
                <a:solidFill>
                  <a:schemeClr val="bg2"/>
                </a:solidFill>
                <a:latin typeface="Courier New" charset="0"/>
                <a:ea typeface="Courier New" charset="0"/>
                <a:cs typeface="Courier New" charset="0"/>
              </a:rPr>
              <a:t>}</a:t>
            </a:r>
          </a:p>
        </p:txBody>
      </p:sp>
    </p:spTree>
    <p:extLst>
      <p:ext uri="{BB962C8B-B14F-4D97-AF65-F5344CB8AC3E}">
        <p14:creationId xmlns:p14="http://schemas.microsoft.com/office/powerpoint/2010/main" val="15658149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0D5178-51D0-7048-82B3-07C97D0B20F0}" type="slidenum">
              <a:rPr lang="en-US" altLang="en-US" sz="1400"/>
              <a:pPr>
                <a:spcBef>
                  <a:spcPct val="0"/>
                </a:spcBef>
                <a:buClrTx/>
                <a:buSzTx/>
                <a:buFontTx/>
                <a:buNone/>
              </a:pPr>
              <a:t>57</a:t>
            </a:fld>
            <a:endParaRPr lang="en-US" altLang="en-US" sz="1400"/>
          </a:p>
        </p:txBody>
      </p:sp>
      <p:sp>
        <p:nvSpPr>
          <p:cNvPr id="60419" name="Rectangle 2"/>
          <p:cNvSpPr>
            <a:spLocks noGrp="1" noChangeArrowheads="1"/>
          </p:cNvSpPr>
          <p:nvPr>
            <p:ph type="title"/>
          </p:nvPr>
        </p:nvSpPr>
        <p:spPr>
          <a:xfrm>
            <a:off x="685800" y="228600"/>
            <a:ext cx="7772400" cy="685800"/>
          </a:xfrm>
        </p:spPr>
        <p:txBody>
          <a:bodyPr/>
          <a:lstStyle/>
          <a:p>
            <a:r>
              <a:rPr lang="en-US" altLang="en-US"/>
              <a:t>What Class is Immutable?</a:t>
            </a:r>
            <a:endParaRPr lang="en-US" altLang="en-US" b="1">
              <a:latin typeface="Book Antiqua" charset="0"/>
            </a:endParaRPr>
          </a:p>
        </p:txBody>
      </p:sp>
      <p:sp>
        <p:nvSpPr>
          <p:cNvPr id="60420"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600">
                <a:ea typeface="Courier New" charset="0"/>
                <a:cs typeface="Courier New" charset="0"/>
              </a:rPr>
              <a:t>For a class to be immutable, it must mark all data fields private and provide no mutator methods and no accessor methods that would return a reference to a mutable data field object.</a:t>
            </a:r>
            <a:br>
              <a:rPr lang="en-US" altLang="en-US" sz="2600">
                <a:ea typeface="Courier New" charset="0"/>
                <a:cs typeface="Courier New" charset="0"/>
              </a:rPr>
            </a:br>
            <a:endParaRPr lang="en-US" altLang="en-US" sz="2600">
              <a:ea typeface="Courier New" charset="0"/>
              <a:cs typeface="Courier New" charset="0"/>
            </a:endParaRPr>
          </a:p>
        </p:txBody>
      </p:sp>
    </p:spTree>
    <p:extLst>
      <p:ext uri="{BB962C8B-B14F-4D97-AF65-F5344CB8AC3E}">
        <p14:creationId xmlns:p14="http://schemas.microsoft.com/office/powerpoint/2010/main" val="1387523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0AA0330-79F3-0347-A1F5-3E828E90F338}" type="slidenum">
              <a:rPr lang="en-US" altLang="en-US" sz="1400"/>
              <a:pPr>
                <a:spcBef>
                  <a:spcPct val="0"/>
                </a:spcBef>
                <a:buClrTx/>
                <a:buSzTx/>
                <a:buFontTx/>
                <a:buNone/>
              </a:pPr>
              <a:t>58</a:t>
            </a:fld>
            <a:endParaRPr lang="en-US" altLang="en-US" sz="1400"/>
          </a:p>
        </p:txBody>
      </p:sp>
      <p:sp>
        <p:nvSpPr>
          <p:cNvPr id="61443" name="Rectangle 2"/>
          <p:cNvSpPr>
            <a:spLocks noGrp="1" noChangeArrowheads="1"/>
          </p:cNvSpPr>
          <p:nvPr>
            <p:ph type="title"/>
          </p:nvPr>
        </p:nvSpPr>
        <p:spPr>
          <a:xfrm>
            <a:off x="685800" y="381000"/>
            <a:ext cx="7772400" cy="1295400"/>
          </a:xfrm>
        </p:spPr>
        <p:txBody>
          <a:bodyPr/>
          <a:lstStyle/>
          <a:p>
            <a:r>
              <a:rPr lang="en-US" altLang="en-US"/>
              <a:t>Scope of Variables</a:t>
            </a:r>
            <a:endParaRPr lang="en-US" altLang="en-US">
              <a:hlinkClick r:id="rId2" action="ppaction://program"/>
            </a:endParaRPr>
          </a:p>
        </p:txBody>
      </p:sp>
      <p:sp>
        <p:nvSpPr>
          <p:cNvPr id="61444" name="Rectangle 3"/>
          <p:cNvSpPr>
            <a:spLocks noGrp="1" noChangeArrowheads="1"/>
          </p:cNvSpPr>
          <p:nvPr>
            <p:ph type="body" idx="1"/>
          </p:nvPr>
        </p:nvSpPr>
        <p:spPr>
          <a:xfrm>
            <a:off x="685800" y="1752600"/>
            <a:ext cx="7772400" cy="4419600"/>
          </a:xfrm>
        </p:spPr>
        <p:txBody>
          <a:bodyPr/>
          <a:lstStyle/>
          <a:p>
            <a:pPr>
              <a:lnSpc>
                <a:spcPct val="120000"/>
              </a:lnSpc>
              <a:buFont typeface="Wingdings" charset="2"/>
              <a:buChar char="q"/>
            </a:pPr>
            <a:r>
              <a:rPr lang="en-US" altLang="en-US" sz="2800"/>
              <a:t>The scope of instance and static variables is the entire class. They can be declared anywhere inside a class.</a:t>
            </a:r>
          </a:p>
          <a:p>
            <a:pPr>
              <a:lnSpc>
                <a:spcPct val="120000"/>
              </a:lnSpc>
              <a:buFont typeface="Wingdings" charset="2"/>
              <a:buChar char="q"/>
            </a:pPr>
            <a:r>
              <a:rPr lang="en-US" altLang="en-US" sz="2800"/>
              <a:t>The scope of a local variable starts from its declaration and continues to the end of the block that contains the variable. A local variable must be initialized explicitly before it can be used.</a:t>
            </a:r>
          </a:p>
        </p:txBody>
      </p:sp>
    </p:spTree>
    <p:extLst>
      <p:ext uri="{BB962C8B-B14F-4D97-AF65-F5344CB8AC3E}">
        <p14:creationId xmlns:p14="http://schemas.microsoft.com/office/powerpoint/2010/main" val="577902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7BB47CE-4D81-2A48-9D14-C006357F836D}" type="slidenum">
              <a:rPr lang="en-US" altLang="en-US" sz="1400"/>
              <a:pPr>
                <a:spcBef>
                  <a:spcPct val="0"/>
                </a:spcBef>
                <a:buClrTx/>
                <a:buSzTx/>
                <a:buFontTx/>
                <a:buNone/>
              </a:pPr>
              <a:t>59</a:t>
            </a:fld>
            <a:endParaRPr lang="en-US" altLang="en-US" sz="1400"/>
          </a:p>
        </p:txBody>
      </p:sp>
      <p:sp>
        <p:nvSpPr>
          <p:cNvPr id="62467" name="Rectangle 2"/>
          <p:cNvSpPr>
            <a:spLocks noGrp="1" noChangeArrowheads="1"/>
          </p:cNvSpPr>
          <p:nvPr>
            <p:ph type="title"/>
          </p:nvPr>
        </p:nvSpPr>
        <p:spPr>
          <a:xfrm>
            <a:off x="685800" y="381000"/>
            <a:ext cx="7772400" cy="762000"/>
          </a:xfrm>
        </p:spPr>
        <p:txBody>
          <a:bodyPr/>
          <a:lstStyle/>
          <a:p>
            <a:r>
              <a:rPr lang="en-US" altLang="en-US"/>
              <a:t>The this Keyword </a:t>
            </a:r>
            <a:endParaRPr lang="en-US" altLang="en-US">
              <a:hlinkClick r:id="rId2" action="ppaction://program"/>
            </a:endParaRPr>
          </a:p>
        </p:txBody>
      </p:sp>
      <p:sp>
        <p:nvSpPr>
          <p:cNvPr id="62468" name="Rectangle 3"/>
          <p:cNvSpPr>
            <a:spLocks noGrp="1" noChangeArrowheads="1"/>
          </p:cNvSpPr>
          <p:nvPr>
            <p:ph type="body" idx="1"/>
          </p:nvPr>
        </p:nvSpPr>
        <p:spPr>
          <a:xfrm>
            <a:off x="309563" y="1277938"/>
            <a:ext cx="8524875" cy="4894262"/>
          </a:xfrm>
        </p:spPr>
        <p:txBody>
          <a:bodyPr/>
          <a:lstStyle/>
          <a:p>
            <a:pPr>
              <a:lnSpc>
                <a:spcPct val="120000"/>
              </a:lnSpc>
              <a:buFont typeface="Wingdings" charset="2"/>
              <a:buChar char="q"/>
            </a:pPr>
            <a:r>
              <a:rPr lang="en-US" altLang="en-US"/>
              <a:t>The </a:t>
            </a:r>
            <a:r>
              <a:rPr lang="en-US" altLang="en-US" u="sng"/>
              <a:t>this</a:t>
            </a:r>
            <a:r>
              <a:rPr lang="en-US" altLang="en-US"/>
              <a:t> keyword is the name of a reference that refers to an object itself. One common use of the </a:t>
            </a:r>
            <a:r>
              <a:rPr lang="en-US" altLang="en-US" u="sng"/>
              <a:t>this</a:t>
            </a:r>
            <a:r>
              <a:rPr lang="en-US" altLang="en-US"/>
              <a:t> keyword is reference a class’s </a:t>
            </a:r>
            <a:r>
              <a:rPr lang="en-US" altLang="en-US" i="1"/>
              <a:t>hidden data fields</a:t>
            </a:r>
            <a:r>
              <a:rPr lang="en-US" altLang="en-US"/>
              <a:t>. </a:t>
            </a:r>
          </a:p>
          <a:p>
            <a:pPr>
              <a:lnSpc>
                <a:spcPct val="120000"/>
              </a:lnSpc>
              <a:buFont typeface="Wingdings" charset="2"/>
              <a:buChar char="q"/>
            </a:pPr>
            <a:r>
              <a:rPr lang="en-US" altLang="en-US"/>
              <a:t>Another common use of the </a:t>
            </a:r>
            <a:r>
              <a:rPr lang="en-US" altLang="en-US" u="sng"/>
              <a:t>this</a:t>
            </a:r>
            <a:r>
              <a:rPr lang="en-US" altLang="en-US"/>
              <a:t> keyword to enable a constructor to invoke another constructor of the same class. </a:t>
            </a:r>
          </a:p>
        </p:txBody>
      </p:sp>
    </p:spTree>
    <p:extLst>
      <p:ext uri="{BB962C8B-B14F-4D97-AF65-F5344CB8AC3E}">
        <p14:creationId xmlns:p14="http://schemas.microsoft.com/office/powerpoint/2010/main" val="189458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91296A2-D0DE-4948-BE36-413BB5905C17}"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762000" y="152400"/>
            <a:ext cx="7772400" cy="609600"/>
          </a:xfrm>
        </p:spPr>
        <p:txBody>
          <a:bodyPr/>
          <a:lstStyle/>
          <a:p>
            <a:r>
              <a:rPr lang="en-US" altLang="en-US"/>
              <a:t>Classes</a:t>
            </a:r>
          </a:p>
        </p:txBody>
      </p:sp>
      <p:sp>
        <p:nvSpPr>
          <p:cNvPr id="819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8197" name="Text Box 5"/>
          <p:cNvSpPr txBox="1">
            <a:spLocks noChangeArrowheads="1"/>
          </p:cNvSpPr>
          <p:nvPr/>
        </p:nvSpPr>
        <p:spPr bwMode="auto">
          <a:xfrm>
            <a:off x="304800" y="1295400"/>
            <a:ext cx="8610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i="1">
                <a:ea typeface="Times New Roman" charset="0"/>
                <a:cs typeface="Times New Roman" charset="0"/>
              </a:rPr>
              <a:t>Classes</a:t>
            </a:r>
            <a:r>
              <a:rPr lang="en-US" altLang="en-US">
                <a:ea typeface="Times New Roman" charset="0"/>
                <a:cs typeface="Times New Roman"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8198"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9970465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06F78A7-8B63-3349-AEAA-F9EAF01DB682}" type="slidenum">
              <a:rPr lang="en-US" altLang="en-US" sz="1400"/>
              <a:pPr>
                <a:spcBef>
                  <a:spcPct val="0"/>
                </a:spcBef>
                <a:buClrTx/>
                <a:buSzTx/>
                <a:buFontTx/>
                <a:buNone/>
              </a:pPr>
              <a:t>60</a:t>
            </a:fld>
            <a:endParaRPr lang="en-US" altLang="en-US" sz="1400"/>
          </a:p>
        </p:txBody>
      </p:sp>
      <p:sp>
        <p:nvSpPr>
          <p:cNvPr id="63491" name="Rectangle 2"/>
          <p:cNvSpPr>
            <a:spLocks noGrp="1" noChangeArrowheads="1"/>
          </p:cNvSpPr>
          <p:nvPr>
            <p:ph type="title"/>
          </p:nvPr>
        </p:nvSpPr>
        <p:spPr>
          <a:xfrm>
            <a:off x="0" y="381000"/>
            <a:ext cx="9144000" cy="762000"/>
          </a:xfrm>
        </p:spPr>
        <p:txBody>
          <a:bodyPr/>
          <a:lstStyle/>
          <a:p>
            <a:r>
              <a:rPr lang="en-US" altLang="en-US"/>
              <a:t>Reference the Hidden Data Fields</a:t>
            </a:r>
            <a:endParaRPr lang="en-US" altLang="en-US">
              <a:hlinkClick r:id="rId3" action="ppaction://program"/>
            </a:endParaRPr>
          </a:p>
        </p:txBody>
      </p:sp>
      <p:sp>
        <p:nvSpPr>
          <p:cNvPr id="63492"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3493"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63494" name="Object 7"/>
          <p:cNvGraphicFramePr>
            <a:graphicFrameLocks noChangeAspect="1"/>
          </p:cNvGraphicFramePr>
          <p:nvPr/>
        </p:nvGraphicFramePr>
        <p:xfrm>
          <a:off x="1588" y="1506538"/>
          <a:ext cx="8789987" cy="2820987"/>
        </p:xfrm>
        <a:graphic>
          <a:graphicData uri="http://schemas.openxmlformats.org/presentationml/2006/ole">
            <mc:AlternateContent xmlns:mc="http://schemas.openxmlformats.org/markup-compatibility/2006">
              <mc:Choice xmlns:v="urn:schemas-microsoft-com:vml" Requires="v">
                <p:oleObj spid="_x0000_s204801" name="Picture" r:id="rId4" imgW="5118100" imgH="1625600" progId="Word.Picture.8">
                  <p:embed/>
                </p:oleObj>
              </mc:Choice>
              <mc:Fallback>
                <p:oleObj name="Picture" r:id="rId4" imgW="5118100" imgH="1625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06538"/>
                        <a:ext cx="87899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9433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8BA2C52-6928-F742-8F3E-627070E4BA10}" type="slidenum">
              <a:rPr lang="en-US" altLang="en-US" sz="1400"/>
              <a:pPr>
                <a:spcBef>
                  <a:spcPct val="0"/>
                </a:spcBef>
                <a:buClrTx/>
                <a:buSzTx/>
                <a:buFontTx/>
                <a:buNone/>
              </a:pPr>
              <a:t>61</a:t>
            </a:fld>
            <a:endParaRPr lang="en-US" altLang="en-US" sz="1400"/>
          </a:p>
        </p:txBody>
      </p:sp>
      <p:sp>
        <p:nvSpPr>
          <p:cNvPr id="64515" name="Rectangle 2"/>
          <p:cNvSpPr>
            <a:spLocks noGrp="1" noChangeArrowheads="1"/>
          </p:cNvSpPr>
          <p:nvPr>
            <p:ph type="title"/>
          </p:nvPr>
        </p:nvSpPr>
        <p:spPr>
          <a:xfrm>
            <a:off x="0" y="228600"/>
            <a:ext cx="9144000" cy="762000"/>
          </a:xfrm>
        </p:spPr>
        <p:txBody>
          <a:bodyPr/>
          <a:lstStyle/>
          <a:p>
            <a:r>
              <a:rPr lang="en-US" altLang="en-US"/>
              <a:t>Calling Overloaded Constructor</a:t>
            </a:r>
            <a:endParaRPr lang="en-US" altLang="en-US">
              <a:hlinkClick r:id="rId3" action="ppaction://program"/>
            </a:endParaRPr>
          </a:p>
        </p:txBody>
      </p:sp>
      <p:sp>
        <p:nvSpPr>
          <p:cNvPr id="64516"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4517"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4518"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64519" name="Object 7"/>
          <p:cNvGraphicFramePr>
            <a:graphicFrameLocks noChangeAspect="1"/>
          </p:cNvGraphicFramePr>
          <p:nvPr/>
        </p:nvGraphicFramePr>
        <p:xfrm>
          <a:off x="0" y="1143000"/>
          <a:ext cx="9144000" cy="5353050"/>
        </p:xfrm>
        <a:graphic>
          <a:graphicData uri="http://schemas.openxmlformats.org/presentationml/2006/ole">
            <mc:AlternateContent xmlns:mc="http://schemas.openxmlformats.org/markup-compatibility/2006">
              <mc:Choice xmlns:v="urn:schemas-microsoft-com:vml" Requires="v">
                <p:oleObj spid="_x0000_s205825" name="Picture" r:id="rId4" imgW="3390900" imgH="1993900" progId="Word.Picture.8">
                  <p:embed/>
                </p:oleObj>
              </mc:Choice>
              <mc:Fallback>
                <p:oleObj name="Picture" r:id="rId4" imgW="3390900" imgH="1993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721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4AD7D7A-894E-C148-AF13-4010C1E9D09C}"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762000" y="152400"/>
            <a:ext cx="7772400" cy="609600"/>
          </a:xfrm>
        </p:spPr>
        <p:txBody>
          <a:bodyPr/>
          <a:lstStyle/>
          <a:p>
            <a:r>
              <a:rPr lang="en-US" altLang="en-US"/>
              <a:t>Classes</a:t>
            </a:r>
          </a:p>
        </p:txBody>
      </p:sp>
      <p:sp>
        <p:nvSpPr>
          <p:cNvPr id="922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9222"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150529" name="Picture" r:id="rId3" imgW="3539588" imgH="2287903" progId="Word.Picture.8">
                  <p:embed/>
                </p:oleObj>
              </mc:Choice>
              <mc:Fallback>
                <p:oleObj name="Picture" r:id="rId3" imgW="3539588" imgH="228790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5980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9A58AB3-98D3-D24F-BEC1-52ECA1777DF9}"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685800" y="0"/>
            <a:ext cx="7772400" cy="1428750"/>
          </a:xfrm>
        </p:spPr>
        <p:txBody>
          <a:bodyPr/>
          <a:lstStyle/>
          <a:p>
            <a:r>
              <a:rPr lang="en-US" altLang="en-US"/>
              <a:t>UML Class Diagram</a:t>
            </a:r>
          </a:p>
        </p:txBody>
      </p:sp>
      <p:sp>
        <p:nvSpPr>
          <p:cNvPr id="10244" name="Rectangle 8"/>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0246"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0247" name="Object 11"/>
          <p:cNvGraphicFramePr>
            <a:graphicFrameLocks noChangeAspect="1"/>
          </p:cNvGraphicFramePr>
          <p:nvPr/>
        </p:nvGraphicFramePr>
        <p:xfrm>
          <a:off x="115888" y="1085850"/>
          <a:ext cx="8912225" cy="3981450"/>
        </p:xfrm>
        <a:graphic>
          <a:graphicData uri="http://schemas.openxmlformats.org/presentationml/2006/ole">
            <mc:AlternateContent xmlns:mc="http://schemas.openxmlformats.org/markup-compatibility/2006">
              <mc:Choice xmlns:v="urn:schemas-microsoft-com:vml" Requires="v">
                <p:oleObj spid="_x0000_s151553" name="Picture" r:id="rId3" imgW="4880362" imgH="2173799" progId="Word.Picture.8">
                  <p:embed/>
                </p:oleObj>
              </mc:Choice>
              <mc:Fallback>
                <p:oleObj name="Picture" r:id="rId3" imgW="4880362" imgH="217379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085850"/>
                        <a:ext cx="89122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46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090BA31-0C79-7D42-B41D-9C48EA9C47ED}"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685800" y="457200"/>
            <a:ext cx="7772400" cy="1219200"/>
          </a:xfrm>
        </p:spPr>
        <p:txBody>
          <a:bodyPr/>
          <a:lstStyle/>
          <a:p>
            <a:r>
              <a:rPr lang="en-US" altLang="en-US" sz="4000">
                <a:latin typeface="Book Antiqua" charset="0"/>
              </a:rPr>
              <a:t>Example: Defining Classes and Creating Objects</a:t>
            </a:r>
            <a:endParaRPr lang="en-US" altLang="en-US" sz="4000" u="sng">
              <a:latin typeface="Book Antiqua" charset="0"/>
              <a:hlinkClick r:id="rId2" action="ppaction://program"/>
            </a:endParaRPr>
          </a:p>
        </p:txBody>
      </p:sp>
      <p:sp>
        <p:nvSpPr>
          <p:cNvPr id="11268" name="Rectangle 3"/>
          <p:cNvSpPr>
            <a:spLocks noGrp="1" noChangeArrowheads="1"/>
          </p:cNvSpPr>
          <p:nvPr>
            <p:ph type="body" idx="1"/>
          </p:nvPr>
        </p:nvSpPr>
        <p:spPr>
          <a:xfrm>
            <a:off x="193675" y="2133600"/>
            <a:ext cx="8756650" cy="2209800"/>
          </a:xfrm>
        </p:spPr>
        <p:txBody>
          <a:bodyPr/>
          <a:lstStyle/>
          <a:p>
            <a:pPr marL="0" indent="0">
              <a:buFont typeface="Monotype Sorts" charset="2"/>
              <a:buNone/>
            </a:pPr>
            <a:r>
              <a:rPr lang="en-US" altLang="en-US" sz="3600"/>
              <a:t>Objective: Demonstrate creating objects, accessing data, and using methods.</a:t>
            </a:r>
            <a:r>
              <a:rPr lang="en-US" altLang="en-US" sz="3600">
                <a:latin typeface="Book Antiqua" charset="0"/>
              </a:rPr>
              <a:t> </a:t>
            </a:r>
          </a:p>
        </p:txBody>
      </p:sp>
      <p:sp>
        <p:nvSpPr>
          <p:cNvPr id="11269" name="Rectangle 8">
            <a:hlinkClick r:id="rId3"/>
          </p:cNvPr>
          <p:cNvSpPr>
            <a:spLocks noChangeArrowheads="1"/>
          </p:cNvSpPr>
          <p:nvPr/>
        </p:nvSpPr>
        <p:spPr bwMode="auto">
          <a:xfrm>
            <a:off x="3649663" y="4197350"/>
            <a:ext cx="3168650" cy="381000"/>
          </a:xfrm>
          <a:prstGeom prst="rect">
            <a:avLst/>
          </a:prstGeom>
          <a:solidFill>
            <a:srgbClr val="92D05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2000"/>
              <a:t>TestSimpleCircle</a:t>
            </a:r>
          </a:p>
        </p:txBody>
      </p:sp>
      <p:sp>
        <p:nvSpPr>
          <p:cNvPr id="11270" name="AutoShape 10">
            <a:hlinkClick r:id="rId4" action="ppaction://program" highlightClick="1"/>
          </p:cNvPr>
          <p:cNvSpPr>
            <a:spLocks noChangeArrowheads="1"/>
          </p:cNvSpPr>
          <p:nvPr/>
        </p:nvSpPr>
        <p:spPr bwMode="auto">
          <a:xfrm>
            <a:off x="6954838" y="4197350"/>
            <a:ext cx="698500" cy="381000"/>
          </a:xfrm>
          <a:prstGeom prst="actionButtonBlank">
            <a:avLst/>
          </a:prstGeom>
          <a:solidFill>
            <a:srgbClr val="38A1BA"/>
          </a:solidFill>
          <a:ln>
            <a:noFill/>
          </a:ln>
          <a:effectLst>
            <a:prstShdw prst="shdw17" dist="17961" dir="2700000">
              <a:srgbClr val="226170">
                <a:alpha val="74998"/>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latin typeface="Book Antiqua" charset="0"/>
              </a:rPr>
              <a:t>Run</a:t>
            </a:r>
            <a:endParaRPr lang="en-US" altLang="en-US" sz="1800"/>
          </a:p>
        </p:txBody>
      </p:sp>
    </p:spTree>
    <p:extLst>
      <p:ext uri="{BB962C8B-B14F-4D97-AF65-F5344CB8AC3E}">
        <p14:creationId xmlns:p14="http://schemas.microsoft.com/office/powerpoint/2010/main" val="1596958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66446</TotalTime>
  <Words>2382</Words>
  <Application>Microsoft Macintosh PowerPoint</Application>
  <PresentationFormat>On-screen Show (4:3)</PresentationFormat>
  <Paragraphs>370</Paragraphs>
  <Slides>61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Arial</vt:lpstr>
      <vt:lpstr>Book Antiqua</vt:lpstr>
      <vt:lpstr>Courier</vt:lpstr>
      <vt:lpstr>Courier New</vt:lpstr>
      <vt:lpstr>Forte</vt:lpstr>
      <vt:lpstr>Monotype Sorts</vt:lpstr>
      <vt:lpstr>Symbol</vt:lpstr>
      <vt:lpstr>Times New Roman</vt:lpstr>
      <vt:lpstr>Wingdings</vt:lpstr>
      <vt:lpstr>International</vt:lpstr>
      <vt:lpstr>Microsoft Word Picture</vt:lpstr>
      <vt:lpstr>Chapter 9 Objects and Classes</vt:lpstr>
      <vt:lpstr>Motivations</vt:lpstr>
      <vt:lpstr>Objectives</vt:lpstr>
      <vt:lpstr>OO Programming Concepts</vt:lpstr>
      <vt:lpstr>Objects</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The Point2D Class</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lpstr>Immutable Objects and Classes</vt:lpstr>
      <vt:lpstr>Example</vt:lpstr>
      <vt:lpstr>What Class is Immutable?</vt:lpstr>
      <vt:lpstr>Scope of Variables</vt:lpstr>
      <vt:lpstr>The this Keyword </vt:lpstr>
      <vt:lpstr>Reference the Hidden Data Fields</vt:lpstr>
      <vt:lpstr>Calling Overloaded Constructor</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Microsoft Office User</cp:lastModifiedBy>
  <cp:revision>335</cp:revision>
  <dcterms:created xsi:type="dcterms:W3CDTF">1995-06-10T17:31:50Z</dcterms:created>
  <dcterms:modified xsi:type="dcterms:W3CDTF">2016-10-03T21:26:37Z</dcterms:modified>
</cp:coreProperties>
</file>