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9" r:id="rId5"/>
    <p:sldId id="261" r:id="rId6"/>
    <p:sldId id="262" r:id="rId7"/>
    <p:sldId id="271" r:id="rId8"/>
    <p:sldId id="272" r:id="rId9"/>
    <p:sldId id="273" r:id="rId10"/>
    <p:sldId id="274" r:id="rId11"/>
    <p:sldId id="275" r:id="rId12"/>
    <p:sldId id="276" r:id="rId13"/>
    <p:sldId id="263" r:id="rId14"/>
    <p:sldId id="277" r:id="rId15"/>
    <p:sldId id="264" r:id="rId16"/>
    <p:sldId id="278" r:id="rId17"/>
    <p:sldId id="265" r:id="rId18"/>
    <p:sldId id="266" r:id="rId19"/>
    <p:sldId id="279" r:id="rId20"/>
    <p:sldId id="267" r:id="rId21"/>
    <p:sldId id="280" r:id="rId22"/>
    <p:sldId id="268" r:id="rId23"/>
    <p:sldId id="282" r:id="rId24"/>
    <p:sldId id="283" r:id="rId25"/>
    <p:sldId id="281"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5179" autoAdjust="0"/>
  </p:normalViewPr>
  <p:slideViewPr>
    <p:cSldViewPr snapToGrid="0">
      <p:cViewPr varScale="1">
        <p:scale>
          <a:sx n="86" d="100"/>
          <a:sy n="86" d="100"/>
        </p:scale>
        <p:origin x="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49601C9-C46D-472B-9284-9332DFAB32C9}" type="datetimeFigureOut">
              <a:rPr lang="ru-RU" smtClean="0"/>
              <a:t>05.05.2018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9D1B488-7A4E-4724-8005-A34591D7BF2B}" type="slidenum">
              <a:rPr lang="ru-RU" smtClean="0"/>
              <a:t>‹#›</a:t>
            </a:fld>
            <a:endParaRPr lang="ru-RU"/>
          </a:p>
        </p:txBody>
      </p:sp>
    </p:spTree>
    <p:extLst>
      <p:ext uri="{BB962C8B-B14F-4D97-AF65-F5344CB8AC3E}">
        <p14:creationId xmlns:p14="http://schemas.microsoft.com/office/powerpoint/2010/main" val="4156839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49601C9-C46D-472B-9284-9332DFAB32C9}" type="datetimeFigureOut">
              <a:rPr lang="ru-RU" smtClean="0"/>
              <a:t>05.05.2018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9D1B488-7A4E-4724-8005-A34591D7BF2B}" type="slidenum">
              <a:rPr lang="ru-RU" smtClean="0"/>
              <a:t>‹#›</a:t>
            </a:fld>
            <a:endParaRPr lang="ru-RU"/>
          </a:p>
        </p:txBody>
      </p:sp>
    </p:spTree>
    <p:extLst>
      <p:ext uri="{BB962C8B-B14F-4D97-AF65-F5344CB8AC3E}">
        <p14:creationId xmlns:p14="http://schemas.microsoft.com/office/powerpoint/2010/main" val="395537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49601C9-C46D-472B-9284-9332DFAB32C9}" type="datetimeFigureOut">
              <a:rPr lang="ru-RU" smtClean="0"/>
              <a:t>05.05.2018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9D1B488-7A4E-4724-8005-A34591D7BF2B}" type="slidenum">
              <a:rPr lang="ru-RU" smtClean="0"/>
              <a:t>‹#›</a:t>
            </a:fld>
            <a:endParaRPr lang="ru-RU"/>
          </a:p>
        </p:txBody>
      </p:sp>
    </p:spTree>
    <p:extLst>
      <p:ext uri="{BB962C8B-B14F-4D97-AF65-F5344CB8AC3E}">
        <p14:creationId xmlns:p14="http://schemas.microsoft.com/office/powerpoint/2010/main" val="391227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49601C9-C46D-472B-9284-9332DFAB32C9}" type="datetimeFigureOut">
              <a:rPr lang="ru-RU" smtClean="0"/>
              <a:t>05.05.2018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9D1B488-7A4E-4724-8005-A34591D7BF2B}" type="slidenum">
              <a:rPr lang="ru-RU" smtClean="0"/>
              <a:t>‹#›</a:t>
            </a:fld>
            <a:endParaRPr lang="ru-RU"/>
          </a:p>
        </p:txBody>
      </p:sp>
    </p:spTree>
    <p:extLst>
      <p:ext uri="{BB962C8B-B14F-4D97-AF65-F5344CB8AC3E}">
        <p14:creationId xmlns:p14="http://schemas.microsoft.com/office/powerpoint/2010/main" val="146511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49601C9-C46D-472B-9284-9332DFAB32C9}" type="datetimeFigureOut">
              <a:rPr lang="ru-RU" smtClean="0"/>
              <a:t>05.05.2018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9D1B488-7A4E-4724-8005-A34591D7BF2B}" type="slidenum">
              <a:rPr lang="ru-RU" smtClean="0"/>
              <a:t>‹#›</a:t>
            </a:fld>
            <a:endParaRPr lang="ru-RU"/>
          </a:p>
        </p:txBody>
      </p:sp>
    </p:spTree>
    <p:extLst>
      <p:ext uri="{BB962C8B-B14F-4D97-AF65-F5344CB8AC3E}">
        <p14:creationId xmlns:p14="http://schemas.microsoft.com/office/powerpoint/2010/main" val="88653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49601C9-C46D-472B-9284-9332DFAB32C9}" type="datetimeFigureOut">
              <a:rPr lang="ru-RU" smtClean="0"/>
              <a:t>05.05.2018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9D1B488-7A4E-4724-8005-A34591D7BF2B}" type="slidenum">
              <a:rPr lang="ru-RU" smtClean="0"/>
              <a:t>‹#›</a:t>
            </a:fld>
            <a:endParaRPr lang="ru-RU"/>
          </a:p>
        </p:txBody>
      </p:sp>
    </p:spTree>
    <p:extLst>
      <p:ext uri="{BB962C8B-B14F-4D97-AF65-F5344CB8AC3E}">
        <p14:creationId xmlns:p14="http://schemas.microsoft.com/office/powerpoint/2010/main" val="1066113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49601C9-C46D-472B-9284-9332DFAB32C9}" type="datetimeFigureOut">
              <a:rPr lang="ru-RU" smtClean="0"/>
              <a:t>05.05.2018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9D1B488-7A4E-4724-8005-A34591D7BF2B}" type="slidenum">
              <a:rPr lang="ru-RU" smtClean="0"/>
              <a:t>‹#›</a:t>
            </a:fld>
            <a:endParaRPr lang="ru-RU"/>
          </a:p>
        </p:txBody>
      </p:sp>
    </p:spTree>
    <p:extLst>
      <p:ext uri="{BB962C8B-B14F-4D97-AF65-F5344CB8AC3E}">
        <p14:creationId xmlns:p14="http://schemas.microsoft.com/office/powerpoint/2010/main" val="330248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49601C9-C46D-472B-9284-9332DFAB32C9}" type="datetimeFigureOut">
              <a:rPr lang="ru-RU" smtClean="0"/>
              <a:t>05.05.2018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9D1B488-7A4E-4724-8005-A34591D7BF2B}" type="slidenum">
              <a:rPr lang="ru-RU" smtClean="0"/>
              <a:t>‹#›</a:t>
            </a:fld>
            <a:endParaRPr lang="ru-RU"/>
          </a:p>
        </p:txBody>
      </p:sp>
    </p:spTree>
    <p:extLst>
      <p:ext uri="{BB962C8B-B14F-4D97-AF65-F5344CB8AC3E}">
        <p14:creationId xmlns:p14="http://schemas.microsoft.com/office/powerpoint/2010/main" val="387949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49601C9-C46D-472B-9284-9332DFAB32C9}" type="datetimeFigureOut">
              <a:rPr lang="ru-RU" smtClean="0"/>
              <a:t>05.05.2018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9D1B488-7A4E-4724-8005-A34591D7BF2B}" type="slidenum">
              <a:rPr lang="ru-RU" smtClean="0"/>
              <a:t>‹#›</a:t>
            </a:fld>
            <a:endParaRPr lang="ru-RU"/>
          </a:p>
        </p:txBody>
      </p:sp>
    </p:spTree>
    <p:extLst>
      <p:ext uri="{BB962C8B-B14F-4D97-AF65-F5344CB8AC3E}">
        <p14:creationId xmlns:p14="http://schemas.microsoft.com/office/powerpoint/2010/main" val="165469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49601C9-C46D-472B-9284-9332DFAB32C9}" type="datetimeFigureOut">
              <a:rPr lang="ru-RU" smtClean="0"/>
              <a:t>05.05.2018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9D1B488-7A4E-4724-8005-A34591D7BF2B}" type="slidenum">
              <a:rPr lang="ru-RU" smtClean="0"/>
              <a:t>‹#›</a:t>
            </a:fld>
            <a:endParaRPr lang="ru-RU"/>
          </a:p>
        </p:txBody>
      </p:sp>
    </p:spTree>
    <p:extLst>
      <p:ext uri="{BB962C8B-B14F-4D97-AF65-F5344CB8AC3E}">
        <p14:creationId xmlns:p14="http://schemas.microsoft.com/office/powerpoint/2010/main" val="298903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49601C9-C46D-472B-9284-9332DFAB32C9}" type="datetimeFigureOut">
              <a:rPr lang="ru-RU" smtClean="0"/>
              <a:t>05.05.2018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9D1B488-7A4E-4724-8005-A34591D7BF2B}" type="slidenum">
              <a:rPr lang="ru-RU" smtClean="0"/>
              <a:t>‹#›</a:t>
            </a:fld>
            <a:endParaRPr lang="ru-RU"/>
          </a:p>
        </p:txBody>
      </p:sp>
    </p:spTree>
    <p:extLst>
      <p:ext uri="{BB962C8B-B14F-4D97-AF65-F5344CB8AC3E}">
        <p14:creationId xmlns:p14="http://schemas.microsoft.com/office/powerpoint/2010/main" val="130893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601C9-C46D-472B-9284-9332DFAB32C9}" type="datetimeFigureOut">
              <a:rPr lang="ru-RU" smtClean="0"/>
              <a:t>05.05.2018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1B488-7A4E-4724-8005-A34591D7BF2B}" type="slidenum">
              <a:rPr lang="ru-RU" smtClean="0"/>
              <a:t>‹#›</a:t>
            </a:fld>
            <a:endParaRPr lang="ru-RU"/>
          </a:p>
        </p:txBody>
      </p:sp>
    </p:spTree>
    <p:extLst>
      <p:ext uri="{BB962C8B-B14F-4D97-AF65-F5344CB8AC3E}">
        <p14:creationId xmlns:p14="http://schemas.microsoft.com/office/powerpoint/2010/main" val="2339360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Заголовок 1"/>
          <p:cNvSpPr>
            <a:spLocks noGrp="1"/>
          </p:cNvSpPr>
          <p:nvPr>
            <p:ph type="title"/>
          </p:nvPr>
        </p:nvSpPr>
        <p:spPr>
          <a:xfrm>
            <a:off x="188686" y="101599"/>
            <a:ext cx="11179629" cy="5820229"/>
          </a:xfrm>
        </p:spPr>
        <p:txBody>
          <a:bodyPr>
            <a:normAutofit fontScale="90000"/>
          </a:bodyPr>
          <a:lstStyle/>
          <a:p>
            <a:r>
              <a:rPr lang="en-US" sz="6600" b="1" dirty="0" smtClean="0">
                <a:solidFill>
                  <a:schemeClr val="bg1"/>
                </a:solidFill>
                <a:latin typeface="Times New Roman" panose="02020603050405020304" pitchFamily="18" charset="0"/>
                <a:cs typeface="Times New Roman" panose="02020603050405020304" pitchFamily="18" charset="0"/>
              </a:rPr>
              <a:t>                   </a:t>
            </a:r>
            <a:r>
              <a:rPr lang="en-US" b="1" dirty="0" smtClean="0">
                <a:solidFill>
                  <a:schemeClr val="bg1"/>
                </a:solidFill>
                <a:latin typeface="Times New Roman" panose="02020603050405020304" pitchFamily="18" charset="0"/>
                <a:cs typeface="Times New Roman" panose="02020603050405020304" pitchFamily="18" charset="0"/>
              </a:rPr>
              <a:t/>
            </a:r>
            <a:br>
              <a:rPr lang="en-US" b="1" dirty="0" smtClean="0">
                <a:solidFill>
                  <a:schemeClr val="bg1"/>
                </a:solidFill>
                <a:latin typeface="Times New Roman" panose="02020603050405020304" pitchFamily="18" charset="0"/>
                <a:cs typeface="Times New Roman" panose="02020603050405020304" pitchFamily="18" charset="0"/>
              </a:rPr>
            </a:br>
            <a:r>
              <a:rPr lang="en-US" b="1" dirty="0" smtClean="0">
                <a:solidFill>
                  <a:schemeClr val="bg1"/>
                </a:solidFill>
                <a:latin typeface="Times New Roman" panose="02020603050405020304" pitchFamily="18" charset="0"/>
                <a:cs typeface="Times New Roman" panose="02020603050405020304" pitchFamily="18" charset="0"/>
              </a:rPr>
              <a:t/>
            </a:r>
            <a:br>
              <a:rPr lang="en-US" b="1" dirty="0" smtClean="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a:r>
            <a:br>
              <a:rPr lang="en-US" b="1" dirty="0">
                <a:solidFill>
                  <a:schemeClr val="bg1"/>
                </a:solidFill>
                <a:latin typeface="Times New Roman" panose="02020603050405020304" pitchFamily="18" charset="0"/>
                <a:cs typeface="Times New Roman" panose="02020603050405020304" pitchFamily="18" charset="0"/>
              </a:rPr>
            </a:br>
            <a:r>
              <a:rPr lang="en-US" b="1" dirty="0" smtClean="0">
                <a:solidFill>
                  <a:schemeClr val="bg1"/>
                </a:solidFill>
                <a:latin typeface="Times New Roman" panose="02020603050405020304" pitchFamily="18" charset="0"/>
                <a:cs typeface="Times New Roman" panose="02020603050405020304" pitchFamily="18" charset="0"/>
              </a:rPr>
              <a:t>                              </a:t>
            </a:r>
            <a:r>
              <a:rPr lang="en-US" sz="8000" b="1" dirty="0" smtClean="0">
                <a:solidFill>
                  <a:schemeClr val="bg1"/>
                </a:solidFill>
                <a:latin typeface="Times New Roman" panose="02020603050405020304" pitchFamily="18" charset="0"/>
                <a:cs typeface="Times New Roman" panose="02020603050405020304" pitchFamily="18" charset="0"/>
              </a:rPr>
              <a:t>WFP-Chat</a:t>
            </a:r>
            <a:r>
              <a:rPr lang="en-US" b="1" dirty="0" smtClean="0">
                <a:solidFill>
                  <a:schemeClr val="bg1"/>
                </a:solidFill>
                <a:latin typeface="Times New Roman" panose="02020603050405020304" pitchFamily="18" charset="0"/>
                <a:cs typeface="Times New Roman" panose="02020603050405020304" pitchFamily="18" charset="0"/>
              </a:rPr>
              <a:t/>
            </a:r>
            <a:br>
              <a:rPr lang="en-US" b="1" dirty="0" smtClean="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a:r>
            <a:br>
              <a:rPr lang="en-US" b="1" dirty="0">
                <a:solidFill>
                  <a:schemeClr val="bg1"/>
                </a:solidFill>
                <a:latin typeface="Times New Roman" panose="02020603050405020304" pitchFamily="18" charset="0"/>
                <a:cs typeface="Times New Roman" panose="02020603050405020304" pitchFamily="18" charset="0"/>
              </a:rPr>
            </a:br>
            <a:r>
              <a:rPr lang="en-US" b="1" dirty="0" smtClean="0">
                <a:solidFill>
                  <a:schemeClr val="bg1"/>
                </a:solidFill>
                <a:latin typeface="Times New Roman" panose="02020603050405020304" pitchFamily="18" charset="0"/>
                <a:cs typeface="Times New Roman" panose="02020603050405020304" pitchFamily="18" charset="0"/>
              </a:rPr>
              <a:t/>
            </a:r>
            <a:br>
              <a:rPr lang="en-US" b="1" dirty="0" smtClean="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a:r>
            <a:br>
              <a:rPr lang="en-US" b="1" dirty="0">
                <a:solidFill>
                  <a:schemeClr val="bg1"/>
                </a:solidFill>
                <a:latin typeface="Times New Roman" panose="02020603050405020304" pitchFamily="18" charset="0"/>
                <a:cs typeface="Times New Roman" panose="02020603050405020304" pitchFamily="18" charset="0"/>
              </a:rPr>
            </a:br>
            <a:r>
              <a:rPr lang="en-US" b="1" dirty="0" smtClean="0">
                <a:solidFill>
                  <a:schemeClr val="bg1"/>
                </a:solidFill>
                <a:latin typeface="Times New Roman" panose="02020603050405020304" pitchFamily="18" charset="0"/>
                <a:cs typeface="Times New Roman" panose="02020603050405020304" pitchFamily="18" charset="0"/>
              </a:rPr>
              <a:t/>
            </a:r>
            <a:br>
              <a:rPr lang="en-US" b="1" dirty="0" smtClean="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
            </a:r>
            <a:br>
              <a:rPr lang="en-US" b="1" dirty="0">
                <a:solidFill>
                  <a:schemeClr val="bg1"/>
                </a:solidFill>
                <a:latin typeface="Times New Roman" panose="02020603050405020304" pitchFamily="18" charset="0"/>
                <a:cs typeface="Times New Roman" panose="02020603050405020304" pitchFamily="18" charset="0"/>
              </a:rPr>
            </a:br>
            <a:r>
              <a:rPr lang="en-US" sz="3600" dirty="0" smtClean="0">
                <a:solidFill>
                  <a:schemeClr val="bg1"/>
                </a:solidFill>
                <a:latin typeface="Times New Roman" panose="02020603050405020304" pitchFamily="18" charset="0"/>
                <a:cs typeface="Times New Roman" panose="02020603050405020304" pitchFamily="18" charset="0"/>
              </a:rPr>
              <a:t>Team: Peace</a:t>
            </a:r>
            <a:br>
              <a:rPr lang="en-US" sz="3600" dirty="0" smtClean="0">
                <a:solidFill>
                  <a:schemeClr val="bg1"/>
                </a:solidFill>
                <a:latin typeface="Times New Roman" panose="02020603050405020304" pitchFamily="18" charset="0"/>
                <a:cs typeface="Times New Roman" panose="02020603050405020304" pitchFamily="18" charset="0"/>
              </a:rPr>
            </a:br>
            <a:r>
              <a:rPr lang="en-US" sz="3600" dirty="0" smtClean="0">
                <a:solidFill>
                  <a:schemeClr val="bg1"/>
                </a:solidFill>
                <a:latin typeface="Times New Roman" panose="02020603050405020304" pitchFamily="18" charset="0"/>
                <a:cs typeface="Times New Roman" panose="02020603050405020304" pitchFamily="18" charset="0"/>
              </a:rPr>
              <a:t>Name: </a:t>
            </a:r>
            <a:r>
              <a:rPr lang="en-US" sz="3600" dirty="0" err="1" smtClean="0">
                <a:solidFill>
                  <a:schemeClr val="bg1"/>
                </a:solidFill>
                <a:latin typeface="Times New Roman" panose="02020603050405020304" pitchFamily="18" charset="0"/>
                <a:cs typeface="Times New Roman" panose="02020603050405020304" pitchFamily="18" charset="0"/>
              </a:rPr>
              <a:t>Maftuna</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Sharabbaeva</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u="sng" dirty="0" smtClean="0">
                <a:solidFill>
                  <a:schemeClr val="bg1"/>
                </a:solidFill>
                <a:latin typeface="Times New Roman" panose="02020603050405020304" pitchFamily="18" charset="0"/>
                <a:cs typeface="Times New Roman" panose="02020603050405020304" pitchFamily="18" charset="0"/>
              </a:rPr>
              <a:t>U1510067</a:t>
            </a:r>
            <a:r>
              <a:rPr lang="en-US" sz="3600" dirty="0" smtClean="0">
                <a:solidFill>
                  <a:schemeClr val="bg1"/>
                </a:solidFill>
                <a:latin typeface="Times New Roman" panose="02020603050405020304" pitchFamily="18" charset="0"/>
                <a:cs typeface="Times New Roman" panose="02020603050405020304" pitchFamily="18" charset="0"/>
              </a:rPr>
              <a:t>*</a:t>
            </a:r>
            <a:r>
              <a:rPr lang="en-US" sz="3600" dirty="0" smtClean="0">
                <a:solidFill>
                  <a:schemeClr val="bg1"/>
                </a:solidFill>
                <a:latin typeface="Times New Roman" panose="02020603050405020304" pitchFamily="18" charset="0"/>
                <a:cs typeface="Times New Roman" panose="02020603050405020304" pitchFamily="18" charset="0"/>
              </a:rPr>
              <a:t/>
            </a:r>
            <a:br>
              <a:rPr lang="en-US" sz="3600" dirty="0" smtClean="0">
                <a:solidFill>
                  <a:schemeClr val="bg1"/>
                </a:solidFill>
                <a:latin typeface="Times New Roman" panose="02020603050405020304" pitchFamily="18" charset="0"/>
                <a:cs typeface="Times New Roman" panose="02020603050405020304" pitchFamily="18" charset="0"/>
              </a:rPr>
            </a:br>
            <a:r>
              <a:rPr lang="en-US" sz="3600" dirty="0" err="1" smtClean="0">
                <a:solidFill>
                  <a:schemeClr val="bg1"/>
                </a:solidFill>
                <a:latin typeface="Times New Roman" panose="02020603050405020304" pitchFamily="18" charset="0"/>
                <a:cs typeface="Times New Roman" panose="02020603050405020304" pitchFamily="18" charset="0"/>
              </a:rPr>
              <a:t>Kamola</a:t>
            </a:r>
            <a:r>
              <a:rPr lang="en-US" sz="3600" dirty="0" smtClean="0">
                <a:solidFill>
                  <a:schemeClr val="bg1"/>
                </a:solidFill>
                <a:latin typeface="Times New Roman" panose="02020603050405020304" pitchFamily="18" charset="0"/>
                <a:cs typeface="Times New Roman" panose="02020603050405020304" pitchFamily="18" charset="0"/>
              </a:rPr>
              <a:t> </a:t>
            </a:r>
            <a:r>
              <a:rPr lang="en-US" sz="3600" dirty="0" err="1" smtClean="0">
                <a:solidFill>
                  <a:schemeClr val="bg1"/>
                </a:solidFill>
                <a:latin typeface="Times New Roman" panose="02020603050405020304" pitchFamily="18" charset="0"/>
                <a:cs typeface="Times New Roman" panose="02020603050405020304" pitchFamily="18" charset="0"/>
              </a:rPr>
              <a:t>Samigova</a:t>
            </a:r>
            <a:r>
              <a:rPr lang="en-US" sz="3600" dirty="0" smtClean="0">
                <a:solidFill>
                  <a:schemeClr val="bg1"/>
                </a:solidFill>
                <a:latin typeface="Times New Roman" panose="02020603050405020304" pitchFamily="18" charset="0"/>
                <a:cs typeface="Times New Roman" panose="02020603050405020304" pitchFamily="18" charset="0"/>
              </a:rPr>
              <a:t> U1510077</a:t>
            </a:r>
            <a:br>
              <a:rPr lang="en-US" sz="3600" dirty="0" smtClean="0">
                <a:solidFill>
                  <a:schemeClr val="bg1"/>
                </a:solidFill>
                <a:latin typeface="Times New Roman" panose="02020603050405020304" pitchFamily="18" charset="0"/>
                <a:cs typeface="Times New Roman" panose="02020603050405020304" pitchFamily="18" charset="0"/>
              </a:rPr>
            </a:br>
            <a:r>
              <a:rPr lang="en-US" sz="3600" dirty="0" smtClean="0">
                <a:solidFill>
                  <a:schemeClr val="bg1"/>
                </a:solidFill>
                <a:latin typeface="Times New Roman" panose="02020603050405020304" pitchFamily="18" charset="0"/>
                <a:cs typeface="Times New Roman" panose="02020603050405020304" pitchFamily="18" charset="0"/>
              </a:rPr>
              <a:t>Group: #004</a:t>
            </a:r>
            <a:br>
              <a:rPr lang="en-US" sz="3600" dirty="0" smtClean="0">
                <a:solidFill>
                  <a:schemeClr val="bg1"/>
                </a:solidFill>
                <a:latin typeface="Times New Roman" panose="02020603050405020304" pitchFamily="18" charset="0"/>
                <a:cs typeface="Times New Roman" panose="02020603050405020304" pitchFamily="18" charset="0"/>
              </a:rPr>
            </a:br>
            <a:endParaRPr lang="ru-RU"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097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1854558"/>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05" y="1690688"/>
            <a:ext cx="12377809" cy="5167312"/>
          </a:xfrm>
          <a:prstGeom prst="rect">
            <a:avLst/>
          </a:prstGeom>
        </p:spPr>
      </p:pic>
    </p:spTree>
    <p:extLst>
      <p:ext uri="{BB962C8B-B14F-4D97-AF65-F5344CB8AC3E}">
        <p14:creationId xmlns:p14="http://schemas.microsoft.com/office/powerpoint/2010/main" val="1180627199"/>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Текст 2"/>
          <p:cNvSpPr>
            <a:spLocks noGrp="1"/>
          </p:cNvSpPr>
          <p:nvPr>
            <p:ph type="body" idx="1"/>
          </p:nvPr>
        </p:nvSpPr>
        <p:spPr/>
        <p:txBody>
          <a:bodyPr/>
          <a:lstStyle/>
          <a:p>
            <a:endParaRPr lang="ru-RU"/>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 y="0"/>
            <a:ext cx="12282152" cy="2408349"/>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05319"/>
            <a:ext cx="12192000" cy="4552681"/>
          </a:xfrm>
          <a:prstGeom prst="rect">
            <a:avLst/>
          </a:prstGeom>
        </p:spPr>
      </p:pic>
    </p:spTree>
    <p:extLst>
      <p:ext uri="{BB962C8B-B14F-4D97-AF65-F5344CB8AC3E}">
        <p14:creationId xmlns:p14="http://schemas.microsoft.com/office/powerpoint/2010/main" val="75981590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Текст 2"/>
          <p:cNvSpPr>
            <a:spLocks noGrp="1"/>
          </p:cNvSpPr>
          <p:nvPr>
            <p:ph type="body" idx="1"/>
          </p:nvPr>
        </p:nvSpPr>
        <p:spPr/>
        <p:txBody>
          <a:bodyPr/>
          <a:lstStyle/>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6"/>
            <a:ext cx="9669224" cy="2200582"/>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7" y="859194"/>
            <a:ext cx="9678751" cy="4324954"/>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7" y="2554881"/>
            <a:ext cx="9669224" cy="2629267"/>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323" y="2853974"/>
            <a:ext cx="9678751" cy="3877216"/>
          </a:xfrm>
          <a:prstGeom prst="rect">
            <a:avLst/>
          </a:prstGeom>
        </p:spPr>
      </p:pic>
      <p:pic>
        <p:nvPicPr>
          <p:cNvPr id="8" name="Рисунок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904" y="1414508"/>
            <a:ext cx="9669224" cy="3096057"/>
          </a:xfrm>
          <a:prstGeom prst="rect">
            <a:avLst/>
          </a:prstGeom>
        </p:spPr>
      </p:pic>
    </p:spTree>
    <p:extLst>
      <p:ext uri="{BB962C8B-B14F-4D97-AF65-F5344CB8AC3E}">
        <p14:creationId xmlns:p14="http://schemas.microsoft.com/office/powerpoint/2010/main" val="34705821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5112913"/>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12912"/>
            <a:ext cx="12192000" cy="1650800"/>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643944"/>
            <a:ext cx="10515600" cy="5821250"/>
          </a:xfrm>
          <a:prstGeom prst="rect">
            <a:avLst/>
          </a:prstGeom>
        </p:spPr>
      </p:pic>
    </p:spTree>
    <p:extLst>
      <p:ext uri="{BB962C8B-B14F-4D97-AF65-F5344CB8AC3E}">
        <p14:creationId xmlns:p14="http://schemas.microsoft.com/office/powerpoint/2010/main" val="42159960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75" y="879552"/>
            <a:ext cx="12054625" cy="5209509"/>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914" y="933091"/>
            <a:ext cx="9650172" cy="5153744"/>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0450" y="2665504"/>
            <a:ext cx="9688277" cy="1819529"/>
          </a:xfrm>
          <a:prstGeom prst="rect">
            <a:avLst/>
          </a:prstGeom>
        </p:spPr>
      </p:pic>
    </p:spTree>
    <p:extLst>
      <p:ext uri="{BB962C8B-B14F-4D97-AF65-F5344CB8AC3E}">
        <p14:creationId xmlns:p14="http://schemas.microsoft.com/office/powerpoint/2010/main" val="18635773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hangingPunct="0"/>
            <a:r>
              <a:rPr lang="en-US" b="1" dirty="0" smtClean="0">
                <a:solidFill>
                  <a:srgbClr val="002060"/>
                </a:solidFill>
              </a:rPr>
              <a:t>3. </a:t>
            </a:r>
            <a:r>
              <a:rPr lang="ru-RU" b="1" dirty="0" err="1" smtClean="0">
                <a:solidFill>
                  <a:srgbClr val="002060"/>
                </a:solidFill>
              </a:rPr>
              <a:t>Conceptual</a:t>
            </a:r>
            <a:r>
              <a:rPr lang="ru-RU" b="1" dirty="0" smtClean="0">
                <a:solidFill>
                  <a:srgbClr val="002060"/>
                </a:solidFill>
              </a:rPr>
              <a:t> </a:t>
            </a:r>
            <a:r>
              <a:rPr lang="ru-RU" b="1" dirty="0" err="1">
                <a:solidFill>
                  <a:srgbClr val="002060"/>
                </a:solidFill>
              </a:rPr>
              <a:t>Entity-Relationship</a:t>
            </a:r>
            <a:r>
              <a:rPr lang="ru-RU" b="1" dirty="0">
                <a:solidFill>
                  <a:srgbClr val="002060"/>
                </a:solidFill>
              </a:rPr>
              <a:t> </a:t>
            </a:r>
            <a:r>
              <a:rPr lang="ru-RU" b="1" dirty="0" err="1">
                <a:solidFill>
                  <a:srgbClr val="002060"/>
                </a:solidFill>
              </a:rPr>
              <a:t>Design</a:t>
            </a:r>
            <a:endParaRPr lang="ru-RU" dirty="0">
              <a:solidFill>
                <a:srgbClr val="002060"/>
              </a:solidFill>
            </a:endParaRPr>
          </a:p>
        </p:txBody>
      </p:sp>
      <p:sp>
        <p:nvSpPr>
          <p:cNvPr id="3" name="Объект 2"/>
          <p:cNvSpPr>
            <a:spLocks noGrp="1"/>
          </p:cNvSpPr>
          <p:nvPr>
            <p:ph idx="1"/>
          </p:nvPr>
        </p:nvSpPr>
        <p:spPr/>
        <p:txBody>
          <a:bodyPr/>
          <a:lstStyle/>
          <a:p>
            <a:r>
              <a:rPr lang="en-US" dirty="0"/>
              <a:t>Our EER-diagram will have format in UML notation, which applies left to right and top to down notation to read entities with relationships</a:t>
            </a:r>
            <a:r>
              <a:rPr lang="en-US" dirty="0" smtClean="0"/>
              <a:t>.</a:t>
            </a:r>
          </a:p>
          <a:p>
            <a:endParaRPr lang="ru-RU" dirty="0"/>
          </a:p>
          <a:p>
            <a:endParaRPr lang="ru-RU" dirty="0"/>
          </a:p>
        </p:txBody>
      </p:sp>
    </p:spTree>
    <p:extLst>
      <p:ext uri="{BB962C8B-B14F-4D97-AF65-F5344CB8AC3E}">
        <p14:creationId xmlns:p14="http://schemas.microsoft.com/office/powerpoint/2010/main" val="2394583653"/>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86521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30520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062" y="365125"/>
            <a:ext cx="11147738" cy="2390954"/>
          </a:xfrm>
        </p:spPr>
        <p:txBody>
          <a:bodyPr>
            <a:normAutofit fontScale="90000"/>
          </a:bodyPr>
          <a:lstStyle/>
          <a:p>
            <a:r>
              <a:rPr lang="en-US" b="1" dirty="0" smtClean="0">
                <a:solidFill>
                  <a:srgbClr val="002060"/>
                </a:solidFill>
                <a:latin typeface="Times New Roman" panose="02020603050405020304" pitchFamily="18" charset="0"/>
                <a:cs typeface="Times New Roman" panose="02020603050405020304" pitchFamily="18" charset="0"/>
              </a:rPr>
              <a:t>4. Logical </a:t>
            </a:r>
            <a:r>
              <a:rPr lang="en-US" b="1" dirty="0">
                <a:solidFill>
                  <a:srgbClr val="002060"/>
                </a:solidFill>
                <a:latin typeface="Times New Roman" panose="02020603050405020304" pitchFamily="18" charset="0"/>
                <a:cs typeface="Times New Roman" panose="02020603050405020304" pitchFamily="18" charset="0"/>
              </a:rPr>
              <a:t>and Physical Database Design (</a:t>
            </a:r>
            <a:r>
              <a:rPr lang="en-US" b="1" i="1" dirty="0" err="1">
                <a:solidFill>
                  <a:srgbClr val="002060"/>
                </a:solidFill>
                <a:latin typeface="Times New Roman" panose="02020603050405020304" pitchFamily="18" charset="0"/>
                <a:cs typeface="Times New Roman" panose="02020603050405020304" pitchFamily="18" charset="0"/>
              </a:rPr>
              <a:t>ERWin</a:t>
            </a:r>
            <a:r>
              <a:rPr lang="en-US" b="1" dirty="0" smtClean="0">
                <a:solidFill>
                  <a:srgbClr val="002060"/>
                </a:solidFill>
                <a:latin typeface="Times New Roman" panose="02020603050405020304" pitchFamily="18" charset="0"/>
                <a:cs typeface="Times New Roman" panose="02020603050405020304" pitchFamily="18" charset="0"/>
              </a:rPr>
              <a:t>)</a:t>
            </a:r>
            <a:br>
              <a:rPr lang="en-US" b="1" dirty="0" smtClean="0">
                <a:solidFill>
                  <a:srgbClr val="002060"/>
                </a:solidFill>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We are going to apply IE notation in ER-Win Software to draw relationships and entities. </a:t>
            </a:r>
            <a:r>
              <a:rPr lang="ru-RU" dirty="0"/>
              <a:t/>
            </a:r>
            <a:br>
              <a:rPr lang="ru-RU" dirty="0"/>
            </a:b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pic>
        <p:nvPicPr>
          <p:cNvPr id="103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62" y="1711551"/>
            <a:ext cx="9410528" cy="5146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62" y="1726504"/>
            <a:ext cx="9521832" cy="513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62" y="1726503"/>
            <a:ext cx="9521832" cy="44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58" y="36987"/>
            <a:ext cx="8012521" cy="437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681" y="4419715"/>
            <a:ext cx="6629908"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301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9"/>
                                        </p:tgtEl>
                                        <p:attrNameLst>
                                          <p:attrName>style.visibility</p:attrName>
                                        </p:attrNameLst>
                                      </p:cBhvr>
                                      <p:to>
                                        <p:strVal val="visible"/>
                                      </p:to>
                                    </p:set>
                                    <p:anim calcmode="lin" valueType="num">
                                      <p:cBhvr additive="base">
                                        <p:cTn id="7" dur="500" fill="hold"/>
                                        <p:tgtEl>
                                          <p:spTgt spid="1039"/>
                                        </p:tgtEl>
                                        <p:attrNameLst>
                                          <p:attrName>ppt_x</p:attrName>
                                        </p:attrNameLst>
                                      </p:cBhvr>
                                      <p:tavLst>
                                        <p:tav tm="0">
                                          <p:val>
                                            <p:strVal val="#ppt_x"/>
                                          </p:val>
                                        </p:tav>
                                        <p:tav tm="100000">
                                          <p:val>
                                            <p:strVal val="#ppt_x"/>
                                          </p:val>
                                        </p:tav>
                                      </p:tavLst>
                                    </p:anim>
                                    <p:anim calcmode="lin" valueType="num">
                                      <p:cBhvr additive="base">
                                        <p:cTn id="8" dur="500" fill="hold"/>
                                        <p:tgtEl>
                                          <p:spTgt spid="10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40"/>
                                        </p:tgtEl>
                                        <p:attrNameLst>
                                          <p:attrName>style.visibility</p:attrName>
                                        </p:attrNameLst>
                                      </p:cBhvr>
                                      <p:to>
                                        <p:strVal val="visible"/>
                                      </p:to>
                                    </p:set>
                                    <p:animEffect transition="in" filter="fade">
                                      <p:cBhvr>
                                        <p:cTn id="13" dur="1000"/>
                                        <p:tgtEl>
                                          <p:spTgt spid="1040"/>
                                        </p:tgtEl>
                                      </p:cBhvr>
                                    </p:animEffect>
                                    <p:anim calcmode="lin" valueType="num">
                                      <p:cBhvr>
                                        <p:cTn id="14" dur="1000" fill="hold"/>
                                        <p:tgtEl>
                                          <p:spTgt spid="1040"/>
                                        </p:tgtEl>
                                        <p:attrNameLst>
                                          <p:attrName>ppt_x</p:attrName>
                                        </p:attrNameLst>
                                      </p:cBhvr>
                                      <p:tavLst>
                                        <p:tav tm="0">
                                          <p:val>
                                            <p:strVal val="#ppt_x"/>
                                          </p:val>
                                        </p:tav>
                                        <p:tav tm="100000">
                                          <p:val>
                                            <p:strVal val="#ppt_x"/>
                                          </p:val>
                                        </p:tav>
                                      </p:tavLst>
                                    </p:anim>
                                    <p:anim calcmode="lin" valueType="num">
                                      <p:cBhvr>
                                        <p:cTn id="15" dur="1000" fill="hold"/>
                                        <p:tgtEl>
                                          <p:spTgt spid="104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41"/>
                                        </p:tgtEl>
                                        <p:attrNameLst>
                                          <p:attrName>style.visibility</p:attrName>
                                        </p:attrNameLst>
                                      </p:cBhvr>
                                      <p:to>
                                        <p:strVal val="visible"/>
                                      </p:to>
                                    </p:set>
                                    <p:anim calcmode="lin" valueType="num">
                                      <p:cBhvr additive="base">
                                        <p:cTn id="20" dur="500" fill="hold"/>
                                        <p:tgtEl>
                                          <p:spTgt spid="1041"/>
                                        </p:tgtEl>
                                        <p:attrNameLst>
                                          <p:attrName>ppt_x</p:attrName>
                                        </p:attrNameLst>
                                      </p:cBhvr>
                                      <p:tavLst>
                                        <p:tav tm="0">
                                          <p:val>
                                            <p:strVal val="#ppt_x"/>
                                          </p:val>
                                        </p:tav>
                                        <p:tav tm="100000">
                                          <p:val>
                                            <p:strVal val="#ppt_x"/>
                                          </p:val>
                                        </p:tav>
                                      </p:tavLst>
                                    </p:anim>
                                    <p:anim calcmode="lin" valueType="num">
                                      <p:cBhvr additive="base">
                                        <p:cTn id="21" dur="500" fill="hold"/>
                                        <p:tgtEl>
                                          <p:spTgt spid="104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42"/>
                                        </p:tgtEl>
                                        <p:attrNameLst>
                                          <p:attrName>style.visibility</p:attrName>
                                        </p:attrNameLst>
                                      </p:cBhvr>
                                      <p:to>
                                        <p:strVal val="visible"/>
                                      </p:to>
                                    </p:set>
                                    <p:animEffect transition="in" filter="fade">
                                      <p:cBhvr>
                                        <p:cTn id="26"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solidFill>
                  <a:srgbClr val="002060"/>
                </a:solidFill>
              </a:rPr>
              <a:t>4.2</a:t>
            </a:r>
            <a:r>
              <a:rPr lang="en-US" dirty="0">
                <a:solidFill>
                  <a:srgbClr val="002060"/>
                </a:solidFill>
              </a:rPr>
              <a:t>	</a:t>
            </a:r>
            <a:r>
              <a:rPr lang="en-US" b="1" i="1" dirty="0">
                <a:solidFill>
                  <a:srgbClr val="002060"/>
                </a:solidFill>
              </a:rPr>
              <a:t>ER-Win</a:t>
            </a:r>
            <a:r>
              <a:rPr lang="en-US" b="1" dirty="0">
                <a:solidFill>
                  <a:srgbClr val="002060"/>
                </a:solidFill>
              </a:rPr>
              <a:t>: Physical Diagram</a:t>
            </a:r>
            <a:r>
              <a:rPr lang="ru-RU" dirty="0">
                <a:solidFill>
                  <a:srgbClr val="002060"/>
                </a:solidFill>
              </a:rPr>
              <a:t/>
            </a:r>
            <a:br>
              <a:rPr lang="ru-RU" dirty="0">
                <a:solidFill>
                  <a:srgbClr val="002060"/>
                </a:solidFill>
              </a:rPr>
            </a:br>
            <a:endParaRPr lang="ru-RU" dirty="0">
              <a:solidFill>
                <a:srgbClr val="002060"/>
              </a:solidFill>
            </a:endParaRPr>
          </a:p>
        </p:txBody>
      </p:sp>
      <p:pic>
        <p:nvPicPr>
          <p:cNvPr id="20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33" y="1106450"/>
            <a:ext cx="9513810" cy="534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33" y="1044030"/>
            <a:ext cx="9701097" cy="558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53" y="1027906"/>
            <a:ext cx="10030647" cy="560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53" y="1044030"/>
            <a:ext cx="10166114" cy="558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620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61"/>
                                        </p:tgtEl>
                                        <p:attrNameLst>
                                          <p:attrName>style.visibility</p:attrName>
                                        </p:attrNameLst>
                                      </p:cBhvr>
                                      <p:to>
                                        <p:strVal val="visible"/>
                                      </p:to>
                                    </p:set>
                                    <p:anim calcmode="lin" valueType="num">
                                      <p:cBhvr additive="base">
                                        <p:cTn id="7" dur="500" fill="hold"/>
                                        <p:tgtEl>
                                          <p:spTgt spid="2061"/>
                                        </p:tgtEl>
                                        <p:attrNameLst>
                                          <p:attrName>ppt_x</p:attrName>
                                        </p:attrNameLst>
                                      </p:cBhvr>
                                      <p:tavLst>
                                        <p:tav tm="0">
                                          <p:val>
                                            <p:strVal val="#ppt_x"/>
                                          </p:val>
                                        </p:tav>
                                        <p:tav tm="100000">
                                          <p:val>
                                            <p:strVal val="#ppt_x"/>
                                          </p:val>
                                        </p:tav>
                                      </p:tavLst>
                                    </p:anim>
                                    <p:anim calcmode="lin" valueType="num">
                                      <p:cBhvr additive="base">
                                        <p:cTn id="8" dur="500" fill="hold"/>
                                        <p:tgtEl>
                                          <p:spTgt spid="20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62"/>
                                        </p:tgtEl>
                                        <p:attrNameLst>
                                          <p:attrName>style.visibility</p:attrName>
                                        </p:attrNameLst>
                                      </p:cBhvr>
                                      <p:to>
                                        <p:strVal val="visible"/>
                                      </p:to>
                                    </p:set>
                                    <p:anim calcmode="lin" valueType="num">
                                      <p:cBhvr additive="base">
                                        <p:cTn id="13" dur="500" fill="hold"/>
                                        <p:tgtEl>
                                          <p:spTgt spid="2062"/>
                                        </p:tgtEl>
                                        <p:attrNameLst>
                                          <p:attrName>ppt_x</p:attrName>
                                        </p:attrNameLst>
                                      </p:cBhvr>
                                      <p:tavLst>
                                        <p:tav tm="0">
                                          <p:val>
                                            <p:strVal val="#ppt_x"/>
                                          </p:val>
                                        </p:tav>
                                        <p:tav tm="100000">
                                          <p:val>
                                            <p:strVal val="#ppt_x"/>
                                          </p:val>
                                        </p:tav>
                                      </p:tavLst>
                                    </p:anim>
                                    <p:anim calcmode="lin" valueType="num">
                                      <p:cBhvr additive="base">
                                        <p:cTn id="14" dur="500" fill="hold"/>
                                        <p:tgtEl>
                                          <p:spTgt spid="20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63"/>
                                        </p:tgtEl>
                                        <p:attrNameLst>
                                          <p:attrName>style.visibility</p:attrName>
                                        </p:attrNameLst>
                                      </p:cBhvr>
                                      <p:to>
                                        <p:strVal val="visible"/>
                                      </p:to>
                                    </p:set>
                                    <p:animEffect transition="in" filter="fade">
                                      <p:cBhvr>
                                        <p:cTn id="19" dur="1000"/>
                                        <p:tgtEl>
                                          <p:spTgt spid="2063"/>
                                        </p:tgtEl>
                                      </p:cBhvr>
                                    </p:animEffect>
                                    <p:anim calcmode="lin" valueType="num">
                                      <p:cBhvr>
                                        <p:cTn id="20" dur="1000" fill="hold"/>
                                        <p:tgtEl>
                                          <p:spTgt spid="2063"/>
                                        </p:tgtEl>
                                        <p:attrNameLst>
                                          <p:attrName>ppt_x</p:attrName>
                                        </p:attrNameLst>
                                      </p:cBhvr>
                                      <p:tavLst>
                                        <p:tav tm="0">
                                          <p:val>
                                            <p:strVal val="#ppt_x"/>
                                          </p:val>
                                        </p:tav>
                                        <p:tav tm="100000">
                                          <p:val>
                                            <p:strVal val="#ppt_x"/>
                                          </p:val>
                                        </p:tav>
                                      </p:tavLst>
                                    </p:anim>
                                    <p:anim calcmode="lin" valueType="num">
                                      <p:cBhvr>
                                        <p:cTn id="21" dur="1000" fill="hold"/>
                                        <p:tgtEl>
                                          <p:spTgt spid="20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i="1" dirty="0"/>
              <a:t>Forward Engineering by ER-WIN</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96" y="1336228"/>
            <a:ext cx="8067125" cy="5521772"/>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96" y="1231441"/>
            <a:ext cx="8633796" cy="5626559"/>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596" y="541984"/>
            <a:ext cx="9116272" cy="6316016"/>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65124"/>
            <a:ext cx="9646276" cy="6492875"/>
          </a:xfrm>
          <a:prstGeom prst="rect">
            <a:avLst/>
          </a:prstGeom>
        </p:spPr>
      </p:pic>
      <p:pic>
        <p:nvPicPr>
          <p:cNvPr id="8" name="Рисунок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365123"/>
            <a:ext cx="9929611" cy="6492876"/>
          </a:xfrm>
          <a:prstGeom prst="rect">
            <a:avLst/>
          </a:prstGeom>
        </p:spPr>
      </p:pic>
      <p:pic>
        <p:nvPicPr>
          <p:cNvPr id="9" name="Рисунок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58977"/>
            <a:ext cx="10484476" cy="6803810"/>
          </a:xfrm>
          <a:prstGeom prst="rect">
            <a:avLst/>
          </a:prstGeom>
        </p:spPr>
      </p:pic>
      <p:pic>
        <p:nvPicPr>
          <p:cNvPr id="10" name="Рисунок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54189"/>
            <a:ext cx="10618216" cy="6908598"/>
          </a:xfrm>
          <a:prstGeom prst="rect">
            <a:avLst/>
          </a:prstGeom>
        </p:spPr>
      </p:pic>
      <p:pic>
        <p:nvPicPr>
          <p:cNvPr id="11" name="Рисунок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 y="54189"/>
            <a:ext cx="11062955" cy="6908598"/>
          </a:xfrm>
          <a:prstGeom prst="rect">
            <a:avLst/>
          </a:prstGeom>
        </p:spPr>
      </p:pic>
      <p:pic>
        <p:nvPicPr>
          <p:cNvPr id="12" name="Рисунок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 y="-1"/>
            <a:ext cx="11153108" cy="6857999"/>
          </a:xfrm>
          <a:prstGeom prst="rect">
            <a:avLst/>
          </a:prstGeom>
        </p:spPr>
      </p:pic>
      <p:pic>
        <p:nvPicPr>
          <p:cNvPr id="13" name="Рисунок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 y="0"/>
            <a:ext cx="8590213" cy="6857998"/>
          </a:xfrm>
          <a:prstGeom prst="rect">
            <a:avLst/>
          </a:prstGeom>
        </p:spPr>
      </p:pic>
    </p:spTree>
    <p:extLst>
      <p:ext uri="{BB962C8B-B14F-4D97-AF65-F5344CB8AC3E}">
        <p14:creationId xmlns:p14="http://schemas.microsoft.com/office/powerpoint/2010/main" val="411578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2" name="Заголовок 1"/>
          <p:cNvSpPr>
            <a:spLocks noGrp="1"/>
          </p:cNvSpPr>
          <p:nvPr>
            <p:ph type="title"/>
          </p:nvPr>
        </p:nvSpPr>
        <p:spPr>
          <a:xfrm>
            <a:off x="0" y="0"/>
            <a:ext cx="12192000" cy="6858000"/>
          </a:xfrm>
        </p:spPr>
        <p:txBody>
          <a:bodyPr>
            <a:noAutofit/>
          </a:bodyPr>
          <a:lstStyle/>
          <a:p>
            <a:r>
              <a:rPr lang="en-US" sz="3600" b="1" dirty="0" smtClean="0">
                <a:solidFill>
                  <a:schemeClr val="bg1"/>
                </a:solidFill>
                <a:latin typeface="Times New Roman" panose="02020603050405020304" pitchFamily="18" charset="0"/>
                <a:cs typeface="Times New Roman" panose="02020603050405020304" pitchFamily="18" charset="0"/>
              </a:rPr>
              <a:t/>
            </a:r>
            <a:br>
              <a:rPr lang="en-US" sz="3600" b="1" dirty="0" smtClean="0">
                <a:solidFill>
                  <a:schemeClr val="bg1"/>
                </a:solidFill>
                <a:latin typeface="Times New Roman" panose="02020603050405020304" pitchFamily="18" charset="0"/>
                <a:cs typeface="Times New Roman" panose="02020603050405020304" pitchFamily="18" charset="0"/>
              </a:rPr>
            </a:br>
            <a:r>
              <a:rPr lang="en-US" sz="4000" b="1" dirty="0" smtClean="0">
                <a:solidFill>
                  <a:srgbClr val="FFFF00"/>
                </a:solidFill>
                <a:latin typeface="Times New Roman" panose="02020603050405020304" pitchFamily="18" charset="0"/>
                <a:cs typeface="Times New Roman" panose="02020603050405020304" pitchFamily="18" charset="0"/>
              </a:rPr>
              <a:t>Outline</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solidFill>
                  <a:schemeClr val="bg1"/>
                </a:solidFill>
                <a:latin typeface="Times New Roman" panose="02020603050405020304" pitchFamily="18" charset="0"/>
                <a:cs typeface="Times New Roman" panose="02020603050405020304" pitchFamily="18" charset="0"/>
              </a:rPr>
              <a:t>   </a:t>
            </a:r>
            <a:r>
              <a:rPr lang="en-US" sz="3200" b="1" dirty="0" smtClean="0">
                <a:solidFill>
                  <a:schemeClr val="bg1"/>
                </a:solidFill>
                <a:latin typeface="Times New Roman" panose="02020603050405020304" pitchFamily="18" charset="0"/>
                <a:cs typeface="Times New Roman" panose="02020603050405020304" pitchFamily="18" charset="0"/>
              </a:rPr>
              <a:t>1 </a:t>
            </a:r>
            <a:r>
              <a:rPr lang="en-US" sz="3200" b="1" dirty="0">
                <a:solidFill>
                  <a:schemeClr val="bg1"/>
                </a:solidFill>
                <a:latin typeface="Times New Roman" panose="02020603050405020304" pitchFamily="18" charset="0"/>
                <a:cs typeface="Times New Roman" panose="02020603050405020304" pitchFamily="18" charset="0"/>
              </a:rPr>
              <a:t>Introduction</a:t>
            </a:r>
            <a:r>
              <a:rPr lang="en-US" sz="3200" dirty="0">
                <a:solidFill>
                  <a:schemeClr val="bg1"/>
                </a:solidFill>
                <a:latin typeface="Times New Roman" panose="02020603050405020304" pitchFamily="18" charset="0"/>
                <a:cs typeface="Times New Roman" panose="02020603050405020304" pitchFamily="18" charset="0"/>
              </a:rPr>
              <a:t>	</a:t>
            </a:r>
            <a:r>
              <a:rPr lang="ru-RU" sz="3200" dirty="0">
                <a:solidFill>
                  <a:schemeClr val="bg1"/>
                </a:solidFill>
                <a:latin typeface="Times New Roman" panose="02020603050405020304" pitchFamily="18" charset="0"/>
                <a:cs typeface="Times New Roman" panose="02020603050405020304" pitchFamily="18" charset="0"/>
              </a:rPr>
              <a:t/>
            </a:r>
            <a:br>
              <a:rPr lang="ru-RU" sz="3200" dirty="0">
                <a:solidFill>
                  <a:schemeClr val="bg1"/>
                </a:solidFill>
                <a:latin typeface="Times New Roman" panose="02020603050405020304" pitchFamily="18" charset="0"/>
                <a:cs typeface="Times New Roman" panose="02020603050405020304" pitchFamily="18" charset="0"/>
              </a:rPr>
            </a:br>
            <a:r>
              <a:rPr lang="en-US" sz="3200" dirty="0" smtClean="0">
                <a:solidFill>
                  <a:schemeClr val="bg1"/>
                </a:solidFill>
                <a:latin typeface="Times New Roman" panose="02020603050405020304" pitchFamily="18" charset="0"/>
                <a:cs typeface="Times New Roman" panose="02020603050405020304" pitchFamily="18" charset="0"/>
              </a:rPr>
              <a:t>   </a:t>
            </a:r>
            <a:r>
              <a:rPr lang="en-US" sz="3200" b="1" dirty="0" smtClean="0">
                <a:solidFill>
                  <a:schemeClr val="bg1"/>
                </a:solidFill>
                <a:latin typeface="Times New Roman" panose="02020603050405020304" pitchFamily="18" charset="0"/>
                <a:cs typeface="Times New Roman" panose="02020603050405020304" pitchFamily="18" charset="0"/>
              </a:rPr>
              <a:t>2 </a:t>
            </a:r>
            <a:r>
              <a:rPr lang="en-US" sz="3200" b="1" dirty="0">
                <a:solidFill>
                  <a:schemeClr val="bg1"/>
                </a:solidFill>
                <a:latin typeface="Times New Roman" panose="02020603050405020304" pitchFamily="18" charset="0"/>
                <a:cs typeface="Times New Roman" panose="02020603050405020304" pitchFamily="18" charset="0"/>
              </a:rPr>
              <a:t>Specific Requirements</a:t>
            </a: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t>
            </a:r>
            <a:r>
              <a:rPr lang="en-US" sz="3200" dirty="0" smtClean="0">
                <a:solidFill>
                  <a:schemeClr val="bg2"/>
                </a:solidFill>
                <a:latin typeface="Times New Roman" panose="02020603050405020304" pitchFamily="18" charset="0"/>
                <a:cs typeface="Times New Roman" panose="02020603050405020304" pitchFamily="18" charset="0"/>
              </a:rPr>
              <a:t>2.1 </a:t>
            </a:r>
            <a:r>
              <a:rPr lang="en-US" sz="3200" dirty="0">
                <a:solidFill>
                  <a:schemeClr val="bg2"/>
                </a:solidFill>
                <a:latin typeface="Times New Roman" panose="02020603050405020304" pitchFamily="18" charset="0"/>
                <a:cs typeface="Times New Roman" panose="02020603050405020304" pitchFamily="18" charset="0"/>
              </a:rPr>
              <a:t>Logical Database Requirements	</a:t>
            </a:r>
            <a:r>
              <a:rPr lang="ru-RU" sz="3200" dirty="0">
                <a:solidFill>
                  <a:schemeClr val="bg2"/>
                </a:solidFill>
                <a:latin typeface="Times New Roman" panose="02020603050405020304" pitchFamily="18" charset="0"/>
                <a:cs typeface="Times New Roman" panose="02020603050405020304" pitchFamily="18" charset="0"/>
              </a:rPr>
              <a:t/>
            </a:r>
            <a:br>
              <a:rPr lang="ru-RU" sz="3200" dirty="0">
                <a:solidFill>
                  <a:schemeClr val="bg2"/>
                </a:solidFill>
                <a:latin typeface="Times New Roman" panose="02020603050405020304" pitchFamily="18" charset="0"/>
                <a:cs typeface="Times New Roman" panose="02020603050405020304" pitchFamily="18" charset="0"/>
              </a:rPr>
            </a:br>
            <a:r>
              <a:rPr lang="en-US" sz="3200" dirty="0" smtClean="0">
                <a:solidFill>
                  <a:schemeClr val="bg2"/>
                </a:solidFill>
                <a:latin typeface="Times New Roman" panose="02020603050405020304" pitchFamily="18" charset="0"/>
                <a:cs typeface="Times New Roman" panose="02020603050405020304" pitchFamily="18" charset="0"/>
              </a:rPr>
              <a:t>           2.1.1 </a:t>
            </a:r>
            <a:r>
              <a:rPr lang="en-US" sz="3200" dirty="0">
                <a:solidFill>
                  <a:schemeClr val="bg2"/>
                </a:solidFill>
                <a:latin typeface="Times New Roman" panose="02020603050405020304" pitchFamily="18" charset="0"/>
                <a:cs typeface="Times New Roman" panose="02020603050405020304" pitchFamily="18" charset="0"/>
              </a:rPr>
              <a:t>Entities type definition tables	</a:t>
            </a:r>
            <a:r>
              <a:rPr lang="ru-RU" sz="3200" dirty="0">
                <a:solidFill>
                  <a:schemeClr val="bg2"/>
                </a:solidFill>
                <a:latin typeface="Times New Roman" panose="02020603050405020304" pitchFamily="18" charset="0"/>
                <a:cs typeface="Times New Roman" panose="02020603050405020304" pitchFamily="18" charset="0"/>
              </a:rPr>
              <a:t/>
            </a:r>
            <a:br>
              <a:rPr lang="ru-RU" sz="3200" dirty="0">
                <a:solidFill>
                  <a:schemeClr val="bg2"/>
                </a:solidFill>
                <a:latin typeface="Times New Roman" panose="02020603050405020304" pitchFamily="18" charset="0"/>
                <a:cs typeface="Times New Roman" panose="02020603050405020304" pitchFamily="18" charset="0"/>
              </a:rPr>
            </a:br>
            <a:r>
              <a:rPr lang="en-US" sz="3200" dirty="0" smtClean="0">
                <a:solidFill>
                  <a:schemeClr val="bg2"/>
                </a:solidFill>
                <a:latin typeface="Times New Roman" panose="02020603050405020304" pitchFamily="18" charset="0"/>
                <a:cs typeface="Times New Roman" panose="02020603050405020304" pitchFamily="18" charset="0"/>
              </a:rPr>
              <a:t>           2.1.2 </a:t>
            </a:r>
            <a:r>
              <a:rPr lang="en-US" sz="3200" dirty="0">
                <a:solidFill>
                  <a:schemeClr val="bg2"/>
                </a:solidFill>
                <a:latin typeface="Times New Roman" panose="02020603050405020304" pitchFamily="18" charset="0"/>
                <a:cs typeface="Times New Roman" panose="02020603050405020304" pitchFamily="18" charset="0"/>
              </a:rPr>
              <a:t>Relationships type definition tables</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a:r>
            <a:br>
              <a:rPr lang="ru-RU"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t>
            </a:r>
            <a:r>
              <a:rPr lang="en-US" sz="3200" b="1" dirty="0" smtClean="0">
                <a:solidFill>
                  <a:schemeClr val="bg1"/>
                </a:solidFill>
                <a:latin typeface="Times New Roman" panose="02020603050405020304" pitchFamily="18" charset="0"/>
                <a:cs typeface="Times New Roman" panose="02020603050405020304" pitchFamily="18" charset="0"/>
              </a:rPr>
              <a:t>3 </a:t>
            </a:r>
            <a:r>
              <a:rPr lang="en-US" sz="3200" b="1" dirty="0">
                <a:solidFill>
                  <a:schemeClr val="bg1"/>
                </a:solidFill>
                <a:latin typeface="Times New Roman" panose="02020603050405020304" pitchFamily="18" charset="0"/>
                <a:cs typeface="Times New Roman" panose="02020603050405020304" pitchFamily="18" charset="0"/>
              </a:rPr>
              <a:t>Conceptual Entity-Relationship Design</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a:r>
            <a:br>
              <a:rPr lang="ru-RU"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t>
            </a:r>
            <a:r>
              <a:rPr lang="en-US" sz="3200" dirty="0" smtClean="0">
                <a:solidFill>
                  <a:schemeClr val="bg2"/>
                </a:solidFill>
                <a:latin typeface="Times New Roman" panose="02020603050405020304" pitchFamily="18" charset="0"/>
                <a:cs typeface="Times New Roman" panose="02020603050405020304" pitchFamily="18" charset="0"/>
              </a:rPr>
              <a:t>3.1.1 </a:t>
            </a:r>
            <a:r>
              <a:rPr lang="en-US" sz="3200" dirty="0">
                <a:solidFill>
                  <a:schemeClr val="bg2"/>
                </a:solidFill>
                <a:latin typeface="Times New Roman" panose="02020603050405020304" pitchFamily="18" charset="0"/>
                <a:cs typeface="Times New Roman" panose="02020603050405020304" pitchFamily="18" charset="0"/>
              </a:rPr>
              <a:t>ER/EER-diagram	</a:t>
            </a:r>
            <a:r>
              <a:rPr lang="ru-RU" sz="3200" dirty="0">
                <a:latin typeface="Times New Roman" panose="02020603050405020304" pitchFamily="18" charset="0"/>
                <a:cs typeface="Times New Roman" panose="02020603050405020304" pitchFamily="18" charset="0"/>
              </a:rPr>
              <a:t/>
            </a:r>
            <a:br>
              <a:rPr lang="ru-RU"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t>
            </a:r>
            <a:r>
              <a:rPr lang="en-US" sz="3200" b="1" dirty="0" smtClean="0">
                <a:solidFill>
                  <a:schemeClr val="bg1"/>
                </a:solidFill>
                <a:latin typeface="Times New Roman" panose="02020603050405020304" pitchFamily="18" charset="0"/>
                <a:cs typeface="Times New Roman" panose="02020603050405020304" pitchFamily="18" charset="0"/>
              </a:rPr>
              <a:t>4 </a:t>
            </a:r>
            <a:r>
              <a:rPr lang="en-US" sz="3200" b="1" dirty="0">
                <a:solidFill>
                  <a:schemeClr val="bg1"/>
                </a:solidFill>
                <a:latin typeface="Times New Roman" panose="02020603050405020304" pitchFamily="18" charset="0"/>
                <a:cs typeface="Times New Roman" panose="02020603050405020304" pitchFamily="18" charset="0"/>
              </a:rPr>
              <a:t>Logical and Physical Database Design (</a:t>
            </a:r>
            <a:r>
              <a:rPr lang="en-US" sz="3200" b="1" dirty="0" err="1">
                <a:solidFill>
                  <a:schemeClr val="bg1"/>
                </a:solidFill>
                <a:latin typeface="Times New Roman" panose="02020603050405020304" pitchFamily="18" charset="0"/>
                <a:cs typeface="Times New Roman" panose="02020603050405020304" pitchFamily="18" charset="0"/>
              </a:rPr>
              <a:t>ERWin</a:t>
            </a:r>
            <a:r>
              <a:rPr lang="en-US" sz="3200" b="1" dirty="0">
                <a:solidFill>
                  <a:schemeClr val="bg1"/>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a:r>
            <a:br>
              <a:rPr lang="ru-RU" sz="3200" dirty="0">
                <a:latin typeface="Times New Roman" panose="02020603050405020304" pitchFamily="18" charset="0"/>
                <a:cs typeface="Times New Roman" panose="02020603050405020304" pitchFamily="18" charset="0"/>
              </a:rPr>
            </a:br>
            <a:r>
              <a:rPr lang="en-US" sz="3200" dirty="0" smtClean="0">
                <a:solidFill>
                  <a:schemeClr val="bg2"/>
                </a:solidFill>
                <a:latin typeface="Times New Roman" panose="02020603050405020304" pitchFamily="18" charset="0"/>
                <a:cs typeface="Times New Roman" panose="02020603050405020304" pitchFamily="18" charset="0"/>
              </a:rPr>
              <a:t>       4.1 </a:t>
            </a:r>
            <a:r>
              <a:rPr lang="en-US" sz="3200" dirty="0" err="1">
                <a:solidFill>
                  <a:schemeClr val="bg2"/>
                </a:solidFill>
                <a:latin typeface="Times New Roman" panose="02020603050405020304" pitchFamily="18" charset="0"/>
                <a:cs typeface="Times New Roman" panose="02020603050405020304" pitchFamily="18" charset="0"/>
              </a:rPr>
              <a:t>ERWin</a:t>
            </a:r>
            <a:r>
              <a:rPr lang="en-US" sz="3200" dirty="0">
                <a:solidFill>
                  <a:schemeClr val="bg2"/>
                </a:solidFill>
                <a:latin typeface="Times New Roman" panose="02020603050405020304" pitchFamily="18" charset="0"/>
                <a:cs typeface="Times New Roman" panose="02020603050405020304" pitchFamily="18" charset="0"/>
              </a:rPr>
              <a:t>: Logical Diagram	</a:t>
            </a:r>
            <a:r>
              <a:rPr lang="ru-RU" sz="3200" dirty="0">
                <a:solidFill>
                  <a:schemeClr val="bg2"/>
                </a:solidFill>
                <a:latin typeface="Times New Roman" panose="02020603050405020304" pitchFamily="18" charset="0"/>
                <a:cs typeface="Times New Roman" panose="02020603050405020304" pitchFamily="18" charset="0"/>
              </a:rPr>
              <a:t/>
            </a:r>
            <a:br>
              <a:rPr lang="ru-RU" sz="3200" dirty="0">
                <a:solidFill>
                  <a:schemeClr val="bg2"/>
                </a:solidFill>
                <a:latin typeface="Times New Roman" panose="02020603050405020304" pitchFamily="18" charset="0"/>
                <a:cs typeface="Times New Roman" panose="02020603050405020304" pitchFamily="18" charset="0"/>
              </a:rPr>
            </a:br>
            <a:r>
              <a:rPr lang="en-US" sz="3200" dirty="0" smtClean="0">
                <a:solidFill>
                  <a:schemeClr val="bg2"/>
                </a:solidFill>
                <a:latin typeface="Times New Roman" panose="02020603050405020304" pitchFamily="18" charset="0"/>
                <a:cs typeface="Times New Roman" panose="02020603050405020304" pitchFamily="18" charset="0"/>
              </a:rPr>
              <a:t>       4.2 </a:t>
            </a:r>
            <a:r>
              <a:rPr lang="en-US" sz="3200" dirty="0">
                <a:solidFill>
                  <a:schemeClr val="bg2"/>
                </a:solidFill>
                <a:latin typeface="Times New Roman" panose="02020603050405020304" pitchFamily="18" charset="0"/>
                <a:cs typeface="Times New Roman" panose="02020603050405020304" pitchFamily="18" charset="0"/>
              </a:rPr>
              <a:t>ER-Win: Physical Diagram	</a:t>
            </a:r>
            <a:r>
              <a:rPr lang="ru-RU" sz="3200" dirty="0">
                <a:solidFill>
                  <a:schemeClr val="bg2"/>
                </a:solidFill>
                <a:latin typeface="Times New Roman" panose="02020603050405020304" pitchFamily="18" charset="0"/>
                <a:cs typeface="Times New Roman" panose="02020603050405020304" pitchFamily="18" charset="0"/>
              </a:rPr>
              <a:t/>
            </a:r>
            <a:br>
              <a:rPr lang="ru-RU" sz="3200" dirty="0">
                <a:solidFill>
                  <a:schemeClr val="bg2"/>
                </a:solidFill>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t>
            </a:r>
            <a:r>
              <a:rPr lang="en-US" sz="3200" b="1" dirty="0" smtClean="0">
                <a:solidFill>
                  <a:schemeClr val="bg1"/>
                </a:solidFill>
                <a:latin typeface="Times New Roman" panose="02020603050405020304" pitchFamily="18" charset="0"/>
                <a:cs typeface="Times New Roman" panose="02020603050405020304" pitchFamily="18" charset="0"/>
              </a:rPr>
              <a:t>5 </a:t>
            </a:r>
            <a:r>
              <a:rPr lang="en-US" sz="3200" b="1" dirty="0">
                <a:solidFill>
                  <a:schemeClr val="bg1"/>
                </a:solidFill>
                <a:latin typeface="Times New Roman" panose="02020603050405020304" pitchFamily="18" charset="0"/>
                <a:cs typeface="Times New Roman" panose="02020603050405020304" pitchFamily="18" charset="0"/>
              </a:rPr>
              <a:t>Relation Schemas List and Validation by Normal Form</a:t>
            </a:r>
            <a:r>
              <a:rPr lang="en-US" sz="3200" dirty="0">
                <a:solidFill>
                  <a:schemeClr val="bg1"/>
                </a:solidFill>
                <a:latin typeface="Times New Roman" panose="02020603050405020304" pitchFamily="18" charset="0"/>
                <a:cs typeface="Times New Roman" panose="02020603050405020304" pitchFamily="18" charset="0"/>
              </a:rPr>
              <a:t>	</a:t>
            </a:r>
            <a:r>
              <a:rPr lang="ru-RU" sz="3200" dirty="0">
                <a:solidFill>
                  <a:schemeClr val="bg1"/>
                </a:solidFill>
                <a:latin typeface="Times New Roman" panose="02020603050405020304" pitchFamily="18" charset="0"/>
                <a:cs typeface="Times New Roman" panose="02020603050405020304" pitchFamily="18" charset="0"/>
              </a:rPr>
              <a:t/>
            </a:r>
            <a:br>
              <a:rPr lang="ru-RU"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 </a:t>
            </a:r>
            <a:r>
              <a:rPr lang="en-US" sz="3200" dirty="0" smtClean="0">
                <a:solidFill>
                  <a:schemeClr val="bg1"/>
                </a:solidFill>
                <a:latin typeface="Times New Roman" panose="02020603050405020304" pitchFamily="18" charset="0"/>
                <a:cs typeface="Times New Roman" panose="02020603050405020304" pitchFamily="18" charset="0"/>
              </a:rPr>
              <a:t>  </a:t>
            </a:r>
            <a:r>
              <a:rPr lang="en-US" sz="3200" b="1" dirty="0" smtClean="0">
                <a:solidFill>
                  <a:schemeClr val="bg1"/>
                </a:solidFill>
                <a:latin typeface="Times New Roman" panose="02020603050405020304" pitchFamily="18" charset="0"/>
                <a:cs typeface="Times New Roman" panose="02020603050405020304" pitchFamily="18" charset="0"/>
              </a:rPr>
              <a:t>6 </a:t>
            </a:r>
            <a:r>
              <a:rPr lang="en-US" sz="3200" b="1" dirty="0">
                <a:solidFill>
                  <a:schemeClr val="bg1"/>
                </a:solidFill>
                <a:latin typeface="Times New Roman" panose="02020603050405020304" pitchFamily="18" charset="0"/>
                <a:cs typeface="Times New Roman" panose="02020603050405020304" pitchFamily="18" charset="0"/>
              </a:rPr>
              <a:t>SQL Queries (samples)</a:t>
            </a:r>
            <a:r>
              <a:rPr lang="en-US" sz="3200" dirty="0">
                <a:solidFill>
                  <a:schemeClr val="bg1"/>
                </a:solidFill>
                <a:latin typeface="Times New Roman" panose="02020603050405020304" pitchFamily="18" charset="0"/>
                <a:cs typeface="Times New Roman" panose="02020603050405020304" pitchFamily="18" charset="0"/>
              </a:rPr>
              <a:t>	</a:t>
            </a:r>
            <a:r>
              <a:rPr lang="ru-RU" sz="3200" dirty="0">
                <a:solidFill>
                  <a:schemeClr val="bg1"/>
                </a:solidFill>
                <a:latin typeface="Times New Roman" panose="02020603050405020304" pitchFamily="18" charset="0"/>
                <a:cs typeface="Times New Roman" panose="02020603050405020304" pitchFamily="18" charset="0"/>
              </a:rPr>
              <a:t/>
            </a:r>
            <a:br>
              <a:rPr lang="ru-RU" sz="3200" dirty="0">
                <a:solidFill>
                  <a:schemeClr val="bg1"/>
                </a:solidFill>
                <a:latin typeface="Times New Roman" panose="02020603050405020304" pitchFamily="18" charset="0"/>
                <a:cs typeface="Times New Roman" panose="02020603050405020304" pitchFamily="18" charset="0"/>
              </a:rPr>
            </a:br>
            <a:r>
              <a:rPr lang="en-US" sz="3200" dirty="0" smtClean="0">
                <a:solidFill>
                  <a:schemeClr val="bg1"/>
                </a:solidFill>
                <a:latin typeface="Times New Roman" panose="02020603050405020304" pitchFamily="18" charset="0"/>
                <a:cs typeface="Times New Roman" panose="02020603050405020304" pitchFamily="18" charset="0"/>
              </a:rPr>
              <a:t>   </a:t>
            </a:r>
            <a:r>
              <a:rPr lang="en-US" sz="3200" b="1" dirty="0" smtClean="0">
                <a:solidFill>
                  <a:schemeClr val="bg1"/>
                </a:solidFill>
                <a:latin typeface="Times New Roman" panose="02020603050405020304" pitchFamily="18" charset="0"/>
                <a:cs typeface="Times New Roman" panose="02020603050405020304" pitchFamily="18" charset="0"/>
              </a:rPr>
              <a:t>7 </a:t>
            </a:r>
            <a:r>
              <a:rPr lang="en-US" sz="3200" b="1" dirty="0">
                <a:solidFill>
                  <a:schemeClr val="bg1"/>
                </a:solidFill>
                <a:latin typeface="Times New Roman" panose="02020603050405020304" pitchFamily="18" charset="0"/>
                <a:cs typeface="Times New Roman" panose="02020603050405020304" pitchFamily="18" charset="0"/>
              </a:rPr>
              <a:t>User Interface / </a:t>
            </a:r>
            <a:r>
              <a:rPr lang="en-US" sz="3200" b="1" dirty="0" smtClean="0">
                <a:solidFill>
                  <a:schemeClr val="bg1"/>
                </a:solidFill>
                <a:latin typeface="Times New Roman" panose="02020603050405020304" pitchFamily="18" charset="0"/>
                <a:cs typeface="Times New Roman" panose="02020603050405020304" pitchFamily="18" charset="0"/>
              </a:rPr>
              <a:t>Application</a:t>
            </a:r>
            <a:br>
              <a:rPr lang="en-US" sz="3200" b="1" dirty="0" smtClean="0">
                <a:solidFill>
                  <a:schemeClr val="bg1"/>
                </a:solidFill>
                <a:latin typeface="Times New Roman" panose="02020603050405020304" pitchFamily="18" charset="0"/>
                <a:cs typeface="Times New Roman" panose="02020603050405020304" pitchFamily="18" charset="0"/>
              </a:rPr>
            </a:br>
            <a:r>
              <a:rPr lang="en-US" sz="3200" b="1" dirty="0" smtClean="0">
                <a:solidFill>
                  <a:schemeClr val="bg1"/>
                </a:solidFill>
                <a:latin typeface="Times New Roman" panose="02020603050405020304" pitchFamily="18" charset="0"/>
                <a:cs typeface="Times New Roman" panose="02020603050405020304" pitchFamily="18" charset="0"/>
              </a:rPr>
              <a:t>   8 Conclusion</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a:r>
            <a:br>
              <a:rPr lang="ru-RU" sz="3200" dirty="0">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606928"/>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1668" y="296215"/>
            <a:ext cx="11719774" cy="1394474"/>
          </a:xfrm>
        </p:spPr>
        <p:txBody>
          <a:bodyPr>
            <a:normAutofit fontScale="90000"/>
          </a:bodyPr>
          <a:lstStyle/>
          <a:p>
            <a:pPr lvl="0"/>
            <a:r>
              <a:rPr lang="en-US" b="1" dirty="0" smtClean="0"/>
              <a:t>5. </a:t>
            </a:r>
            <a:r>
              <a:rPr lang="en-US" b="1" dirty="0" smtClean="0">
                <a:solidFill>
                  <a:srgbClr val="002060"/>
                </a:solidFill>
              </a:rPr>
              <a:t>Relation </a:t>
            </a:r>
            <a:r>
              <a:rPr lang="en-US" b="1" dirty="0">
                <a:solidFill>
                  <a:srgbClr val="002060"/>
                </a:solidFill>
              </a:rPr>
              <a:t>Schemas List and Validation by Normal Form</a:t>
            </a:r>
            <a:r>
              <a:rPr lang="ru-RU" dirty="0">
                <a:solidFill>
                  <a:srgbClr val="002060"/>
                </a:solidFill>
              </a:rPr>
              <a:t/>
            </a:r>
            <a:br>
              <a:rPr lang="ru-RU" dirty="0">
                <a:solidFill>
                  <a:srgbClr val="002060"/>
                </a:solidFill>
              </a:rPr>
            </a:br>
            <a:endParaRPr lang="ru-RU" dirty="0">
              <a:solidFill>
                <a:srgbClr val="002060"/>
              </a:solidFill>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67" y="1139691"/>
            <a:ext cx="9221273" cy="492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37" y="1138294"/>
            <a:ext cx="11500835" cy="548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38" y="1004552"/>
            <a:ext cx="9948930" cy="561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137" y="993452"/>
            <a:ext cx="8004222" cy="5864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342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 calcmode="lin" valueType="num">
                                      <p:cBhvr additive="base">
                                        <p:cTn id="7" dur="500" fill="hold"/>
                                        <p:tgtEl>
                                          <p:spTgt spid="3077"/>
                                        </p:tgtEl>
                                        <p:attrNameLst>
                                          <p:attrName>ppt_x</p:attrName>
                                        </p:attrNameLst>
                                      </p:cBhvr>
                                      <p:tavLst>
                                        <p:tav tm="0">
                                          <p:val>
                                            <p:strVal val="#ppt_x"/>
                                          </p:val>
                                        </p:tav>
                                        <p:tav tm="100000">
                                          <p:val>
                                            <p:strVal val="#ppt_x"/>
                                          </p:val>
                                        </p:tav>
                                      </p:tavLst>
                                    </p:anim>
                                    <p:anim calcmode="lin" valueType="num">
                                      <p:cBhvr additive="base">
                                        <p:cTn id="8"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ppt_x"/>
                                          </p:val>
                                        </p:tav>
                                        <p:tav tm="100000">
                                          <p:val>
                                            <p:strVal val="#ppt_x"/>
                                          </p:val>
                                        </p:tav>
                                      </p:tavLst>
                                    </p:anim>
                                    <p:anim calcmode="lin" valueType="num">
                                      <p:cBhvr additive="base">
                                        <p:cTn id="14"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9"/>
                                        </p:tgtEl>
                                        <p:attrNameLst>
                                          <p:attrName>style.visibility</p:attrName>
                                        </p:attrNameLst>
                                      </p:cBhvr>
                                      <p:to>
                                        <p:strVal val="visible"/>
                                      </p:to>
                                    </p:set>
                                    <p:animEffect transition="in" filter="fade">
                                      <p:cBhvr>
                                        <p:cTn id="19" dur="1000"/>
                                        <p:tgtEl>
                                          <p:spTgt spid="3079"/>
                                        </p:tgtEl>
                                      </p:cBhvr>
                                    </p:animEffect>
                                    <p:anim calcmode="lin" valueType="num">
                                      <p:cBhvr>
                                        <p:cTn id="20" dur="1000" fill="hold"/>
                                        <p:tgtEl>
                                          <p:spTgt spid="3079"/>
                                        </p:tgtEl>
                                        <p:attrNameLst>
                                          <p:attrName>ppt_x</p:attrName>
                                        </p:attrNameLst>
                                      </p:cBhvr>
                                      <p:tavLst>
                                        <p:tav tm="0">
                                          <p:val>
                                            <p:strVal val="#ppt_x"/>
                                          </p:val>
                                        </p:tav>
                                        <p:tav tm="100000">
                                          <p:val>
                                            <p:strVal val="#ppt_x"/>
                                          </p:val>
                                        </p:tav>
                                      </p:tavLst>
                                    </p:anim>
                                    <p:anim calcmode="lin" valueType="num">
                                      <p:cBhvr>
                                        <p:cTn id="21" dur="1000" fill="hold"/>
                                        <p:tgtEl>
                                          <p:spTgt spid="30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283336"/>
            <a:ext cx="10515600" cy="605306"/>
          </a:xfrm>
        </p:spPr>
        <p:txBody>
          <a:bodyPr>
            <a:normAutofit fontScale="90000"/>
          </a:bodyPr>
          <a:lstStyle/>
          <a:p>
            <a:r>
              <a:rPr lang="en-US" sz="4000" b="1" i="1" dirty="0" smtClean="0">
                <a:latin typeface="Times New Roman" panose="02020603050405020304" pitchFamily="18" charset="0"/>
                <a:cs typeface="Times New Roman" panose="02020603050405020304" pitchFamily="18" charset="0"/>
              </a:rPr>
              <a:t>       </a:t>
            </a:r>
            <a:r>
              <a:rPr lang="en-US" sz="4000" b="1" i="1" dirty="0" smtClean="0">
                <a:solidFill>
                  <a:srgbClr val="002060"/>
                </a:solidFill>
                <a:latin typeface="Times New Roman" panose="02020603050405020304" pitchFamily="18" charset="0"/>
                <a:cs typeface="Times New Roman" panose="02020603050405020304" pitchFamily="18" charset="0"/>
              </a:rPr>
              <a:t>“</a:t>
            </a:r>
            <a:r>
              <a:rPr lang="en-US" sz="4000" b="1" i="1" dirty="0">
                <a:solidFill>
                  <a:srgbClr val="002060"/>
                </a:solidFill>
                <a:latin typeface="Times New Roman" panose="02020603050405020304" pitchFamily="18" charset="0"/>
                <a:cs typeface="Times New Roman" panose="02020603050405020304" pitchFamily="18" charset="0"/>
              </a:rPr>
              <a:t>INSERT” commands for create sample data</a:t>
            </a:r>
            <a:endParaRPr lang="ru-RU" sz="4000" dirty="0">
              <a:solidFill>
                <a:srgbClr val="002060"/>
              </a:solidFill>
              <a:latin typeface="Times New Roman" panose="02020603050405020304" pitchFamily="18" charset="0"/>
              <a:cs typeface="Times New Roman" panose="02020603050405020304" pitchFamily="18" charset="0"/>
            </a:endParaRPr>
          </a:p>
        </p:txBody>
      </p:sp>
      <p:sp>
        <p:nvSpPr>
          <p:cNvPr id="3" name="Текст 2"/>
          <p:cNvSpPr>
            <a:spLocks noGrp="1"/>
          </p:cNvSpPr>
          <p:nvPr>
            <p:ph type="body" idx="1"/>
          </p:nvPr>
        </p:nvSpPr>
        <p:spPr>
          <a:xfrm>
            <a:off x="128789" y="888642"/>
            <a:ext cx="11925836" cy="5821251"/>
          </a:xfrm>
        </p:spPr>
        <p:txBody>
          <a:bodyPr>
            <a:normAutofit fontScale="62500" lnSpcReduction="20000"/>
          </a:bodyPr>
          <a:lstStyle/>
          <a:p>
            <a:r>
              <a:rPr lang="en-US" dirty="0" smtClean="0"/>
              <a:t>I</a:t>
            </a:r>
            <a:r>
              <a:rPr lang="en-US" dirty="0" smtClean="0">
                <a:solidFill>
                  <a:schemeClr val="tx1"/>
                </a:solidFill>
                <a:latin typeface="Times New Roman" panose="02020603050405020304" pitchFamily="18" charset="0"/>
                <a:cs typeface="Times New Roman" panose="02020603050405020304" pitchFamily="18" charset="0"/>
              </a:rPr>
              <a:t>NSERT INTO User (</a:t>
            </a:r>
            <a:r>
              <a:rPr lang="en-US" dirty="0" err="1" smtClean="0">
                <a:solidFill>
                  <a:schemeClr val="tx1"/>
                </a:solidFill>
                <a:latin typeface="Times New Roman" panose="02020603050405020304" pitchFamily="18" charset="0"/>
                <a:cs typeface="Times New Roman" panose="02020603050405020304" pitchFamily="18" charset="0"/>
              </a:rPr>
              <a:t>User_Id</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First_Name</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Last_Name</a:t>
            </a:r>
            <a:r>
              <a:rPr lang="en-US" dirty="0" smtClean="0">
                <a:solidFill>
                  <a:schemeClr val="tx1"/>
                </a:solidFill>
                <a:latin typeface="Times New Roman" panose="02020603050405020304" pitchFamily="18" charset="0"/>
                <a:cs typeface="Times New Roman" panose="02020603050405020304" pitchFamily="18" charset="0"/>
              </a:rPr>
              <a:t>, Username, Password, </a:t>
            </a:r>
            <a:r>
              <a:rPr lang="en-US" dirty="0" err="1" smtClean="0">
                <a:solidFill>
                  <a:schemeClr val="tx1"/>
                </a:solidFill>
                <a:latin typeface="Times New Roman" panose="02020603050405020304" pitchFamily="18" charset="0"/>
                <a:cs typeface="Times New Roman" panose="02020603050405020304" pitchFamily="18" charset="0"/>
              </a:rPr>
              <a:t>Finger_Sign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User_Image</a:t>
            </a:r>
            <a:r>
              <a:rPr lang="en-US" dirty="0" smtClean="0">
                <a:solidFill>
                  <a:schemeClr val="tx1"/>
                </a:solidFill>
                <a:latin typeface="Times New Roman" panose="02020603050405020304" pitchFamily="18" charset="0"/>
                <a:cs typeface="Times New Roman" panose="02020603050405020304" pitchFamily="18" charset="0"/>
              </a:rPr>
              <a:t>) Values ('1254', '</a:t>
            </a:r>
            <a:r>
              <a:rPr lang="en-US" dirty="0" err="1" smtClean="0">
                <a:solidFill>
                  <a:schemeClr val="tx1"/>
                </a:solidFill>
                <a:latin typeface="Times New Roman" panose="02020603050405020304" pitchFamily="18" charset="0"/>
                <a:cs typeface="Times New Roman" panose="02020603050405020304" pitchFamily="18" charset="0"/>
              </a:rPr>
              <a:t>Maftuna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Sharabbaeva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sharabbaeva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qwert</a:t>
            </a:r>
            <a:r>
              <a:rPr lang="en-US" dirty="0" smtClean="0">
                <a:solidFill>
                  <a:schemeClr val="tx1"/>
                </a:solidFill>
                <a:latin typeface="Times New Roman" panose="02020603050405020304" pitchFamily="18" charset="0"/>
                <a:cs typeface="Times New Roman" panose="02020603050405020304" pitchFamily="18" charset="0"/>
              </a:rPr>
              <a:t>', '10101', '0011');</a:t>
            </a:r>
          </a:p>
          <a:p>
            <a:r>
              <a:rPr lang="en-US" dirty="0" smtClean="0">
                <a:solidFill>
                  <a:schemeClr val="tx1"/>
                </a:solidFill>
                <a:latin typeface="Times New Roman" panose="02020603050405020304" pitchFamily="18" charset="0"/>
                <a:cs typeface="Times New Roman" panose="02020603050405020304" pitchFamily="18" charset="0"/>
              </a:rPr>
              <a:t>INSERT INTO User (</a:t>
            </a:r>
            <a:r>
              <a:rPr lang="en-US" dirty="0" err="1" smtClean="0">
                <a:solidFill>
                  <a:schemeClr val="tx1"/>
                </a:solidFill>
                <a:latin typeface="Times New Roman" panose="02020603050405020304" pitchFamily="18" charset="0"/>
                <a:cs typeface="Times New Roman" panose="02020603050405020304" pitchFamily="18" charset="0"/>
              </a:rPr>
              <a:t>User_Id</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First_Name</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Last_Name</a:t>
            </a:r>
            <a:r>
              <a:rPr lang="en-US" dirty="0" smtClean="0">
                <a:solidFill>
                  <a:schemeClr val="tx1"/>
                </a:solidFill>
                <a:latin typeface="Times New Roman" panose="02020603050405020304" pitchFamily="18" charset="0"/>
                <a:cs typeface="Times New Roman" panose="02020603050405020304" pitchFamily="18" charset="0"/>
              </a:rPr>
              <a:t>, Username, Password, </a:t>
            </a:r>
            <a:r>
              <a:rPr lang="en-US" dirty="0" err="1" smtClean="0">
                <a:solidFill>
                  <a:schemeClr val="tx1"/>
                </a:solidFill>
                <a:latin typeface="Times New Roman" panose="02020603050405020304" pitchFamily="18" charset="0"/>
                <a:cs typeface="Times New Roman" panose="02020603050405020304" pitchFamily="18" charset="0"/>
              </a:rPr>
              <a:t>Finger_Sign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User_Image</a:t>
            </a:r>
            <a:r>
              <a:rPr lang="en-US" dirty="0" smtClean="0">
                <a:solidFill>
                  <a:schemeClr val="tx1"/>
                </a:solidFill>
                <a:latin typeface="Times New Roman" panose="02020603050405020304" pitchFamily="18" charset="0"/>
                <a:cs typeface="Times New Roman" panose="02020603050405020304" pitchFamily="18" charset="0"/>
              </a:rPr>
              <a:t>) Values ('5454', '</a:t>
            </a:r>
            <a:r>
              <a:rPr lang="en-US" dirty="0" err="1" smtClean="0">
                <a:solidFill>
                  <a:schemeClr val="tx1"/>
                </a:solidFill>
                <a:latin typeface="Times New Roman" panose="02020603050405020304" pitchFamily="18" charset="0"/>
                <a:cs typeface="Times New Roman" panose="02020603050405020304" pitchFamily="18" charset="0"/>
              </a:rPr>
              <a:t>Munira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shodiyeva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weerer</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qaqa</a:t>
            </a:r>
            <a:r>
              <a:rPr lang="en-US" dirty="0" smtClean="0">
                <a:solidFill>
                  <a:schemeClr val="tx1"/>
                </a:solidFill>
                <a:latin typeface="Times New Roman" panose="02020603050405020304" pitchFamily="18" charset="0"/>
                <a:cs typeface="Times New Roman" panose="02020603050405020304" pitchFamily="18" charset="0"/>
              </a:rPr>
              <a:t>', '11111', '10101');</a:t>
            </a:r>
          </a:p>
          <a:p>
            <a:r>
              <a:rPr lang="en-US" dirty="0" smtClean="0">
                <a:solidFill>
                  <a:schemeClr val="tx1"/>
                </a:solidFill>
                <a:latin typeface="Times New Roman" panose="02020603050405020304" pitchFamily="18" charset="0"/>
                <a:cs typeface="Times New Roman" panose="02020603050405020304" pitchFamily="18" charset="0"/>
              </a:rPr>
              <a:t>INSERT INTO User (</a:t>
            </a:r>
            <a:r>
              <a:rPr lang="en-US" dirty="0" err="1" smtClean="0">
                <a:solidFill>
                  <a:schemeClr val="tx1"/>
                </a:solidFill>
                <a:latin typeface="Times New Roman" panose="02020603050405020304" pitchFamily="18" charset="0"/>
                <a:cs typeface="Times New Roman" panose="02020603050405020304" pitchFamily="18" charset="0"/>
              </a:rPr>
              <a:t>User_Id</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First_Name</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Last_Name</a:t>
            </a:r>
            <a:r>
              <a:rPr lang="en-US" dirty="0" smtClean="0">
                <a:solidFill>
                  <a:schemeClr val="tx1"/>
                </a:solidFill>
                <a:latin typeface="Times New Roman" panose="02020603050405020304" pitchFamily="18" charset="0"/>
                <a:cs typeface="Times New Roman" panose="02020603050405020304" pitchFamily="18" charset="0"/>
              </a:rPr>
              <a:t>, Username, Password, </a:t>
            </a:r>
            <a:r>
              <a:rPr lang="en-US" dirty="0" err="1" smtClean="0">
                <a:solidFill>
                  <a:schemeClr val="tx1"/>
                </a:solidFill>
                <a:latin typeface="Times New Roman" panose="02020603050405020304" pitchFamily="18" charset="0"/>
                <a:cs typeface="Times New Roman" panose="02020603050405020304" pitchFamily="18" charset="0"/>
              </a:rPr>
              <a:t>Finger_Sign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User_Image</a:t>
            </a:r>
            <a:r>
              <a:rPr lang="en-US" dirty="0" smtClean="0">
                <a:solidFill>
                  <a:schemeClr val="tx1"/>
                </a:solidFill>
                <a:latin typeface="Times New Roman" panose="02020603050405020304" pitchFamily="18" charset="0"/>
                <a:cs typeface="Times New Roman" panose="02020603050405020304" pitchFamily="18" charset="0"/>
              </a:rPr>
              <a:t>) Values ('7878', '</a:t>
            </a:r>
            <a:r>
              <a:rPr lang="en-US" dirty="0" err="1" smtClean="0">
                <a:solidFill>
                  <a:schemeClr val="tx1"/>
                </a:solidFill>
                <a:latin typeface="Times New Roman" panose="02020603050405020304" pitchFamily="18" charset="0"/>
                <a:cs typeface="Times New Roman" panose="02020603050405020304" pitchFamily="18" charset="0"/>
              </a:rPr>
              <a:t>Musina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Sherzodova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ewewewew</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assas</a:t>
            </a:r>
            <a:r>
              <a:rPr lang="en-US" dirty="0" smtClean="0">
                <a:solidFill>
                  <a:schemeClr val="tx1"/>
                </a:solidFill>
                <a:latin typeface="Times New Roman" panose="02020603050405020304" pitchFamily="18" charset="0"/>
                <a:cs typeface="Times New Roman" panose="02020603050405020304" pitchFamily="18" charset="0"/>
              </a:rPr>
              <a:t>', '11000', '1111');</a:t>
            </a:r>
          </a:p>
          <a:p>
            <a:r>
              <a:rPr lang="en-US" dirty="0" smtClean="0">
                <a:solidFill>
                  <a:schemeClr val="tx1"/>
                </a:solidFill>
                <a:latin typeface="Times New Roman" panose="02020603050405020304" pitchFamily="18" charset="0"/>
                <a:cs typeface="Times New Roman" panose="02020603050405020304" pitchFamily="18" charset="0"/>
              </a:rPr>
              <a:t>INSERT INTO User (</a:t>
            </a:r>
            <a:r>
              <a:rPr lang="en-US" dirty="0" err="1" smtClean="0">
                <a:solidFill>
                  <a:schemeClr val="tx1"/>
                </a:solidFill>
                <a:latin typeface="Times New Roman" panose="02020603050405020304" pitchFamily="18" charset="0"/>
                <a:cs typeface="Times New Roman" panose="02020603050405020304" pitchFamily="18" charset="0"/>
              </a:rPr>
              <a:t>User_Id</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First_Name</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Last_Name</a:t>
            </a:r>
            <a:r>
              <a:rPr lang="en-US" dirty="0" smtClean="0">
                <a:solidFill>
                  <a:schemeClr val="tx1"/>
                </a:solidFill>
                <a:latin typeface="Times New Roman" panose="02020603050405020304" pitchFamily="18" charset="0"/>
                <a:cs typeface="Times New Roman" panose="02020603050405020304" pitchFamily="18" charset="0"/>
              </a:rPr>
              <a:t>, Username, Password, </a:t>
            </a:r>
            <a:r>
              <a:rPr lang="en-US" dirty="0" err="1" smtClean="0">
                <a:solidFill>
                  <a:schemeClr val="tx1"/>
                </a:solidFill>
                <a:latin typeface="Times New Roman" panose="02020603050405020304" pitchFamily="18" charset="0"/>
                <a:cs typeface="Times New Roman" panose="02020603050405020304" pitchFamily="18" charset="0"/>
              </a:rPr>
              <a:t>Finger_Sign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User_Image</a:t>
            </a:r>
            <a:r>
              <a:rPr lang="en-US" dirty="0" smtClean="0">
                <a:solidFill>
                  <a:schemeClr val="tx1"/>
                </a:solidFill>
                <a:latin typeface="Times New Roman" panose="02020603050405020304" pitchFamily="18" charset="0"/>
                <a:cs typeface="Times New Roman" panose="02020603050405020304" pitchFamily="18" charset="0"/>
              </a:rPr>
              <a:t>) Values ('1212', '</a:t>
            </a:r>
            <a:r>
              <a:rPr lang="en-US" dirty="0" err="1" smtClean="0">
                <a:solidFill>
                  <a:schemeClr val="tx1"/>
                </a:solidFill>
                <a:latin typeface="Times New Roman" panose="02020603050405020304" pitchFamily="18" charset="0"/>
                <a:cs typeface="Times New Roman" panose="02020603050405020304" pitchFamily="18" charset="0"/>
              </a:rPr>
              <a:t>Nurina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Nuridinpva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rererer</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dsdsdsd</a:t>
            </a:r>
            <a:r>
              <a:rPr lang="en-US" dirty="0" smtClean="0">
                <a:solidFill>
                  <a:schemeClr val="tx1"/>
                </a:solidFill>
                <a:latin typeface="Times New Roman" panose="02020603050405020304" pitchFamily="18" charset="0"/>
                <a:cs typeface="Times New Roman" panose="02020603050405020304" pitchFamily="18" charset="0"/>
              </a:rPr>
              <a:t>', '11001', '00101');</a:t>
            </a:r>
          </a:p>
          <a:p>
            <a:r>
              <a:rPr lang="en-US" dirty="0" smtClean="0">
                <a:solidFill>
                  <a:schemeClr val="tx1"/>
                </a:solidFill>
                <a:latin typeface="Times New Roman" panose="02020603050405020304" pitchFamily="18" charset="0"/>
                <a:cs typeface="Times New Roman" panose="02020603050405020304" pitchFamily="18" charset="0"/>
              </a:rPr>
              <a:t>INSERT INTO User (</a:t>
            </a:r>
            <a:r>
              <a:rPr lang="en-US" dirty="0" err="1" smtClean="0">
                <a:solidFill>
                  <a:schemeClr val="tx1"/>
                </a:solidFill>
                <a:latin typeface="Times New Roman" panose="02020603050405020304" pitchFamily="18" charset="0"/>
                <a:cs typeface="Times New Roman" panose="02020603050405020304" pitchFamily="18" charset="0"/>
              </a:rPr>
              <a:t>User_Id</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First_Name</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Last_Name</a:t>
            </a:r>
            <a:r>
              <a:rPr lang="en-US" dirty="0" smtClean="0">
                <a:solidFill>
                  <a:schemeClr val="tx1"/>
                </a:solidFill>
                <a:latin typeface="Times New Roman" panose="02020603050405020304" pitchFamily="18" charset="0"/>
                <a:cs typeface="Times New Roman" panose="02020603050405020304" pitchFamily="18" charset="0"/>
              </a:rPr>
              <a:t>, Username, Password, </a:t>
            </a:r>
            <a:r>
              <a:rPr lang="en-US" dirty="0" err="1" smtClean="0">
                <a:solidFill>
                  <a:schemeClr val="tx1"/>
                </a:solidFill>
                <a:latin typeface="Times New Roman" panose="02020603050405020304" pitchFamily="18" charset="0"/>
                <a:cs typeface="Times New Roman" panose="02020603050405020304" pitchFamily="18" charset="0"/>
              </a:rPr>
              <a:t>Finger_Sign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User_Image</a:t>
            </a:r>
            <a:r>
              <a:rPr lang="en-US" dirty="0" smtClean="0">
                <a:solidFill>
                  <a:schemeClr val="tx1"/>
                </a:solidFill>
                <a:latin typeface="Times New Roman" panose="02020603050405020304" pitchFamily="18" charset="0"/>
                <a:cs typeface="Times New Roman" panose="02020603050405020304" pitchFamily="18" charset="0"/>
              </a:rPr>
              <a:t>) Values ('4545', '</a:t>
            </a:r>
            <a:r>
              <a:rPr lang="en-US" dirty="0" err="1" smtClean="0">
                <a:solidFill>
                  <a:schemeClr val="tx1"/>
                </a:solidFill>
                <a:latin typeface="Times New Roman" panose="02020603050405020304" pitchFamily="18" charset="0"/>
                <a:cs typeface="Times New Roman" panose="02020603050405020304" pitchFamily="18" charset="0"/>
              </a:rPr>
              <a:t>kamola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karimova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rererere</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ssfsffs</a:t>
            </a:r>
            <a:r>
              <a:rPr lang="en-US" dirty="0" smtClean="0">
                <a:solidFill>
                  <a:schemeClr val="tx1"/>
                </a:solidFill>
                <a:latin typeface="Times New Roman" panose="02020603050405020304" pitchFamily="18" charset="0"/>
                <a:cs typeface="Times New Roman" panose="02020603050405020304" pitchFamily="18" charset="0"/>
              </a:rPr>
              <a:t>', 111000', '000001');</a:t>
            </a:r>
          </a:p>
          <a:p>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INSERT INTO Rank (Number, Category) Values ('1', 'Music');</a:t>
            </a:r>
          </a:p>
          <a:p>
            <a:r>
              <a:rPr lang="en-US" dirty="0" smtClean="0">
                <a:solidFill>
                  <a:schemeClr val="tx1"/>
                </a:solidFill>
                <a:latin typeface="Times New Roman" panose="02020603050405020304" pitchFamily="18" charset="0"/>
                <a:cs typeface="Times New Roman" panose="02020603050405020304" pitchFamily="18" charset="0"/>
              </a:rPr>
              <a:t>INSERT INTO Rank (Number, Category) Values ('2', 'Art');</a:t>
            </a:r>
          </a:p>
          <a:p>
            <a:r>
              <a:rPr lang="en-US" dirty="0" smtClean="0">
                <a:solidFill>
                  <a:schemeClr val="tx1"/>
                </a:solidFill>
                <a:latin typeface="Times New Roman" panose="02020603050405020304" pitchFamily="18" charset="0"/>
                <a:cs typeface="Times New Roman" panose="02020603050405020304" pitchFamily="18" charset="0"/>
              </a:rPr>
              <a:t>INSERT INTO Rank (Number, Category) Values ('3', 'Physics');</a:t>
            </a:r>
          </a:p>
          <a:p>
            <a:r>
              <a:rPr lang="en-US" dirty="0" smtClean="0">
                <a:solidFill>
                  <a:schemeClr val="tx1"/>
                </a:solidFill>
                <a:latin typeface="Times New Roman" panose="02020603050405020304" pitchFamily="18" charset="0"/>
                <a:cs typeface="Times New Roman" panose="02020603050405020304" pitchFamily="18" charset="0"/>
              </a:rPr>
              <a:t>INSERT INTO Rank (Number, Category) Values ('4', 'Computer Network');</a:t>
            </a:r>
          </a:p>
          <a:p>
            <a:r>
              <a:rPr lang="en-US" dirty="0" smtClean="0">
                <a:solidFill>
                  <a:schemeClr val="tx1"/>
                </a:solidFill>
                <a:latin typeface="Times New Roman" panose="02020603050405020304" pitchFamily="18" charset="0"/>
                <a:cs typeface="Times New Roman" panose="02020603050405020304" pitchFamily="18" charset="0"/>
              </a:rPr>
              <a:t>INSERT INTO Rank (Number, Category) Values ('8', 'Mathematics');</a:t>
            </a:r>
          </a:p>
          <a:p>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INSERT INTO Chat (Group, Name, Bio, Channel, </a:t>
            </a:r>
            <a:r>
              <a:rPr lang="en-US" dirty="0" err="1" smtClean="0">
                <a:solidFill>
                  <a:schemeClr val="tx1"/>
                </a:solidFill>
                <a:latin typeface="Times New Roman" panose="02020603050405020304" pitchFamily="18" charset="0"/>
                <a:cs typeface="Times New Roman" panose="02020603050405020304" pitchFamily="18" charset="0"/>
              </a:rPr>
              <a:t>OneToOneChat</a:t>
            </a:r>
            <a:r>
              <a:rPr lang="en-US" dirty="0" smtClean="0">
                <a:solidFill>
                  <a:schemeClr val="tx1"/>
                </a:solidFill>
                <a:latin typeface="Times New Roman" panose="02020603050405020304" pitchFamily="18" charset="0"/>
                <a:cs typeface="Times New Roman" panose="02020603050405020304" pitchFamily="18" charset="0"/>
              </a:rPr>
              <a:t>, Call) Values ('Super', '</a:t>
            </a:r>
            <a:r>
              <a:rPr lang="en-US" dirty="0" err="1" smtClean="0">
                <a:solidFill>
                  <a:schemeClr val="tx1"/>
                </a:solidFill>
                <a:latin typeface="Times New Roman" panose="02020603050405020304" pitchFamily="18" charset="0"/>
                <a:cs typeface="Times New Roman" panose="02020603050405020304" pitchFamily="18" charset="0"/>
              </a:rPr>
              <a:t>Maftuna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Sharabbaeva</a:t>
            </a:r>
            <a:r>
              <a:rPr lang="en-US" dirty="0" smtClean="0">
                <a:solidFill>
                  <a:schemeClr val="tx1"/>
                </a:solidFill>
                <a:latin typeface="Times New Roman" panose="02020603050405020304" pitchFamily="18" charset="0"/>
                <a:cs typeface="Times New Roman" panose="02020603050405020304" pitchFamily="18" charset="0"/>
              </a:rPr>
              <a:t>', 'Never give up', Null, Null, '1');</a:t>
            </a:r>
          </a:p>
          <a:p>
            <a:r>
              <a:rPr lang="en-US" dirty="0" smtClean="0">
                <a:solidFill>
                  <a:schemeClr val="tx1"/>
                </a:solidFill>
                <a:latin typeface="Times New Roman" panose="02020603050405020304" pitchFamily="18" charset="0"/>
                <a:cs typeface="Times New Roman" panose="02020603050405020304" pitchFamily="18" charset="0"/>
              </a:rPr>
              <a:t>INSERT INTO Chat (Group, Name, Bio, Channel, </a:t>
            </a:r>
            <a:r>
              <a:rPr lang="en-US" dirty="0" err="1" smtClean="0">
                <a:solidFill>
                  <a:schemeClr val="tx1"/>
                </a:solidFill>
                <a:latin typeface="Times New Roman" panose="02020603050405020304" pitchFamily="18" charset="0"/>
                <a:cs typeface="Times New Roman" panose="02020603050405020304" pitchFamily="18" charset="0"/>
              </a:rPr>
              <a:t>OneToOneChat</a:t>
            </a:r>
            <a:r>
              <a:rPr lang="en-US" dirty="0" smtClean="0">
                <a:solidFill>
                  <a:schemeClr val="tx1"/>
                </a:solidFill>
                <a:latin typeface="Times New Roman" panose="02020603050405020304" pitchFamily="18" charset="0"/>
                <a:cs typeface="Times New Roman" panose="02020603050405020304" pitchFamily="18" charset="0"/>
              </a:rPr>
              <a:t>, Call) Values ('IUT', '</a:t>
            </a:r>
            <a:r>
              <a:rPr lang="en-US" dirty="0" err="1" smtClean="0">
                <a:solidFill>
                  <a:schemeClr val="tx1"/>
                </a:solidFill>
                <a:latin typeface="Times New Roman" panose="02020603050405020304" pitchFamily="18" charset="0"/>
                <a:cs typeface="Times New Roman" panose="02020603050405020304" pitchFamily="18" charset="0"/>
              </a:rPr>
              <a:t>Munisa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rajabova</a:t>
            </a:r>
            <a:r>
              <a:rPr lang="en-US" dirty="0" smtClean="0">
                <a:solidFill>
                  <a:schemeClr val="tx1"/>
                </a:solidFill>
                <a:latin typeface="Times New Roman" panose="02020603050405020304" pitchFamily="18" charset="0"/>
                <a:cs typeface="Times New Roman" panose="02020603050405020304" pitchFamily="18" charset="0"/>
              </a:rPr>
              <a:t>', 'Try', Null, Null, '8');</a:t>
            </a:r>
          </a:p>
          <a:p>
            <a:r>
              <a:rPr lang="en-US" dirty="0" smtClean="0">
                <a:solidFill>
                  <a:schemeClr val="tx1"/>
                </a:solidFill>
                <a:latin typeface="Times New Roman" panose="02020603050405020304" pitchFamily="18" charset="0"/>
                <a:cs typeface="Times New Roman" panose="02020603050405020304" pitchFamily="18" charset="0"/>
              </a:rPr>
              <a:t>INSERT INTO Chat (Group, Name, Bio, Channel, </a:t>
            </a:r>
            <a:r>
              <a:rPr lang="en-US" dirty="0" err="1" smtClean="0">
                <a:solidFill>
                  <a:schemeClr val="tx1"/>
                </a:solidFill>
                <a:latin typeface="Times New Roman" panose="02020603050405020304" pitchFamily="18" charset="0"/>
                <a:cs typeface="Times New Roman" panose="02020603050405020304" pitchFamily="18" charset="0"/>
              </a:rPr>
              <a:t>OneToOneChat</a:t>
            </a:r>
            <a:r>
              <a:rPr lang="en-US" dirty="0" smtClean="0">
                <a:solidFill>
                  <a:schemeClr val="tx1"/>
                </a:solidFill>
                <a:latin typeface="Times New Roman" panose="02020603050405020304" pitchFamily="18" charset="0"/>
                <a:cs typeface="Times New Roman" panose="02020603050405020304" pitchFamily="18" charset="0"/>
              </a:rPr>
              <a:t>, Call) Values (Null, '</a:t>
            </a:r>
            <a:r>
              <a:rPr lang="en-US" dirty="0" err="1" smtClean="0">
                <a:solidFill>
                  <a:schemeClr val="tx1"/>
                </a:solidFill>
                <a:latin typeface="Times New Roman" panose="02020603050405020304" pitchFamily="18" charset="0"/>
                <a:cs typeface="Times New Roman" panose="02020603050405020304" pitchFamily="18" charset="0"/>
              </a:rPr>
              <a:t>Munavara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teromova</a:t>
            </a:r>
            <a:r>
              <a:rPr lang="en-US" dirty="0" smtClean="0">
                <a:solidFill>
                  <a:schemeClr val="tx1"/>
                </a:solidFill>
                <a:latin typeface="Times New Roman" panose="02020603050405020304" pitchFamily="18" charset="0"/>
                <a:cs typeface="Times New Roman" panose="02020603050405020304" pitchFamily="18" charset="0"/>
              </a:rPr>
              <a:t>', 'Work hard', Null, '</a:t>
            </a:r>
            <a:r>
              <a:rPr lang="en-US" dirty="0" err="1" smtClean="0">
                <a:solidFill>
                  <a:schemeClr val="tx1"/>
                </a:solidFill>
                <a:latin typeface="Times New Roman" panose="02020603050405020304" pitchFamily="18" charset="0"/>
                <a:cs typeface="Times New Roman" panose="02020603050405020304" pitchFamily="18" charset="0"/>
              </a:rPr>
              <a:t>Munisa</a:t>
            </a:r>
            <a:r>
              <a:rPr lang="en-US" dirty="0" smtClean="0">
                <a:solidFill>
                  <a:schemeClr val="tx1"/>
                </a:solidFill>
                <a:latin typeface="Times New Roman" panose="02020603050405020304" pitchFamily="18" charset="0"/>
                <a:cs typeface="Times New Roman" panose="02020603050405020304" pitchFamily="18" charset="0"/>
              </a:rPr>
              <a:t>', Null);</a:t>
            </a:r>
          </a:p>
          <a:p>
            <a:r>
              <a:rPr lang="en-US" dirty="0" smtClean="0">
                <a:solidFill>
                  <a:schemeClr val="tx1"/>
                </a:solidFill>
                <a:latin typeface="Times New Roman" panose="02020603050405020304" pitchFamily="18" charset="0"/>
                <a:cs typeface="Times New Roman" panose="02020603050405020304" pitchFamily="18" charset="0"/>
              </a:rPr>
              <a:t>INSERT INTO Chat (Group, Name, Bio, Channel, </a:t>
            </a:r>
            <a:r>
              <a:rPr lang="en-US" dirty="0" err="1" smtClean="0">
                <a:solidFill>
                  <a:schemeClr val="tx1"/>
                </a:solidFill>
                <a:latin typeface="Times New Roman" panose="02020603050405020304" pitchFamily="18" charset="0"/>
                <a:cs typeface="Times New Roman" panose="02020603050405020304" pitchFamily="18" charset="0"/>
              </a:rPr>
              <a:t>OneToOneChat</a:t>
            </a:r>
            <a:r>
              <a:rPr lang="en-US" dirty="0" smtClean="0">
                <a:solidFill>
                  <a:schemeClr val="tx1"/>
                </a:solidFill>
                <a:latin typeface="Times New Roman" panose="02020603050405020304" pitchFamily="18" charset="0"/>
                <a:cs typeface="Times New Roman" panose="02020603050405020304" pitchFamily="18" charset="0"/>
              </a:rPr>
              <a:t>, Call) Values (Null, '</a:t>
            </a:r>
            <a:r>
              <a:rPr lang="en-US" dirty="0" err="1" smtClean="0">
                <a:solidFill>
                  <a:schemeClr val="tx1"/>
                </a:solidFill>
                <a:latin typeface="Times New Roman" panose="02020603050405020304" pitchFamily="18" charset="0"/>
                <a:cs typeface="Times New Roman" panose="02020603050405020304" pitchFamily="18" charset="0"/>
              </a:rPr>
              <a:t>Misora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manazariva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Producs</a:t>
            </a:r>
            <a:r>
              <a:rPr lang="en-US" dirty="0" smtClean="0">
                <a:solidFill>
                  <a:schemeClr val="tx1"/>
                </a:solidFill>
                <a:latin typeface="Times New Roman" panose="02020603050405020304" pitchFamily="18" charset="0"/>
                <a:cs typeface="Times New Roman" panose="02020603050405020304" pitchFamily="18" charset="0"/>
              </a:rPr>
              <a:t> Of Tashkent', Null,  Null); </a:t>
            </a:r>
          </a:p>
          <a:p>
            <a:r>
              <a:rPr lang="en-US" dirty="0" smtClean="0">
                <a:solidFill>
                  <a:schemeClr val="tx1"/>
                </a:solidFill>
                <a:latin typeface="Times New Roman" panose="02020603050405020304" pitchFamily="18" charset="0"/>
                <a:cs typeface="Times New Roman" panose="02020603050405020304" pitchFamily="18" charset="0"/>
              </a:rPr>
              <a:t>INSERT INTO Chat (Group, Name, Bio, Channel, </a:t>
            </a:r>
            <a:r>
              <a:rPr lang="en-US" dirty="0" err="1" smtClean="0">
                <a:solidFill>
                  <a:schemeClr val="tx1"/>
                </a:solidFill>
                <a:latin typeface="Times New Roman" panose="02020603050405020304" pitchFamily="18" charset="0"/>
                <a:cs typeface="Times New Roman" panose="02020603050405020304" pitchFamily="18" charset="0"/>
              </a:rPr>
              <a:t>OneToOneChat</a:t>
            </a:r>
            <a:r>
              <a:rPr lang="en-US" dirty="0" smtClean="0">
                <a:solidFill>
                  <a:schemeClr val="tx1"/>
                </a:solidFill>
                <a:latin typeface="Times New Roman" panose="02020603050405020304" pitchFamily="18" charset="0"/>
                <a:cs typeface="Times New Roman" panose="02020603050405020304" pitchFamily="18" charset="0"/>
              </a:rPr>
              <a:t>, Call) Values ('Super', '</a:t>
            </a:r>
            <a:r>
              <a:rPr lang="en-US" dirty="0" err="1" smtClean="0">
                <a:solidFill>
                  <a:schemeClr val="tx1"/>
                </a:solidFill>
                <a:latin typeface="Times New Roman" panose="02020603050405020304" pitchFamily="18" charset="0"/>
                <a:cs typeface="Times New Roman" panose="02020603050405020304" pitchFamily="18" charset="0"/>
              </a:rPr>
              <a:t>Mosira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Muioioiva</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Beleive</a:t>
            </a:r>
            <a:r>
              <a:rPr lang="en-US" dirty="0" smtClean="0">
                <a:solidFill>
                  <a:schemeClr val="tx1"/>
                </a:solidFill>
                <a:latin typeface="Times New Roman" panose="02020603050405020304" pitchFamily="18" charset="0"/>
                <a:cs typeface="Times New Roman" panose="02020603050405020304" pitchFamily="18" charset="0"/>
              </a:rPr>
              <a:t> in yourself', Null, Null, '9');</a:t>
            </a:r>
          </a:p>
          <a:p>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1488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0166" y="0"/>
            <a:ext cx="10515600" cy="6748530"/>
          </a:xfrm>
        </p:spPr>
        <p:txBody>
          <a:bodyPr>
            <a:normAutofit fontScale="90000"/>
          </a:bodyPr>
          <a:lstStyle/>
          <a:p>
            <a:pPr lvl="0"/>
            <a:r>
              <a:rPr lang="en-US" b="1" dirty="0" smtClean="0">
                <a:solidFill>
                  <a:srgbClr val="002060"/>
                </a:solidFill>
              </a:rPr>
              <a:t/>
            </a:r>
            <a:br>
              <a:rPr lang="en-US" b="1" dirty="0" smtClean="0">
                <a:solidFill>
                  <a:srgbClr val="002060"/>
                </a:solidFill>
              </a:rPr>
            </a:br>
            <a:r>
              <a:rPr lang="en-US" b="1" dirty="0" smtClean="0">
                <a:solidFill>
                  <a:srgbClr val="002060"/>
                </a:solidFill>
              </a:rPr>
              <a:t>6. </a:t>
            </a:r>
            <a:r>
              <a:rPr lang="ru-RU" b="1" dirty="0" smtClean="0">
                <a:solidFill>
                  <a:srgbClr val="002060"/>
                </a:solidFill>
              </a:rPr>
              <a:t>SQL </a:t>
            </a:r>
            <a:r>
              <a:rPr lang="ru-RU" b="1" dirty="0" err="1">
                <a:solidFill>
                  <a:srgbClr val="002060"/>
                </a:solidFill>
              </a:rPr>
              <a:t>Queries</a:t>
            </a:r>
            <a:r>
              <a:rPr lang="ru-RU" b="1" dirty="0">
                <a:solidFill>
                  <a:srgbClr val="002060"/>
                </a:solidFill>
              </a:rPr>
              <a:t> (</a:t>
            </a:r>
            <a:r>
              <a:rPr lang="ru-RU" b="1" dirty="0" err="1">
                <a:solidFill>
                  <a:srgbClr val="002060"/>
                </a:solidFill>
              </a:rPr>
              <a:t>samples</a:t>
            </a:r>
            <a:r>
              <a:rPr lang="ru-RU" b="1" dirty="0" smtClean="0">
                <a:solidFill>
                  <a:srgbClr val="002060"/>
                </a:solidFill>
              </a:rPr>
              <a:t>)</a:t>
            </a:r>
            <a:r>
              <a:rPr lang="en-US" b="1" dirty="0" smtClean="0"/>
              <a:t/>
            </a:r>
            <a:br>
              <a:rPr lang="en-US" b="1" dirty="0" smtClean="0"/>
            </a:br>
            <a:r>
              <a:rPr lang="en-US" b="1" dirty="0" smtClean="0"/>
              <a:t/>
            </a:r>
            <a:br>
              <a:rPr lang="en-US" b="1" dirty="0" smtClean="0"/>
            </a:br>
            <a:r>
              <a:rPr lang="en-US" sz="2400" b="1" dirty="0" smtClean="0">
                <a:latin typeface="Times New Roman" panose="02020603050405020304" pitchFamily="18" charset="0"/>
                <a:cs typeface="Times New Roman" panose="02020603050405020304" pitchFamily="18" charset="0"/>
              </a:rPr>
              <a:t>Query 1.</a:t>
            </a:r>
            <a:r>
              <a:rPr lang="en-US" sz="2400" dirty="0" smtClean="0">
                <a:latin typeface="Times New Roman" panose="02020603050405020304" pitchFamily="18" charset="0"/>
                <a:cs typeface="Times New Roman" panose="02020603050405020304" pitchFamily="18" charset="0"/>
              </a:rPr>
              <a:t> Retrieve username and sign of finger of the receiver of message when she is at the same time sender.</a:t>
            </a:r>
            <a:r>
              <a:rPr lang="en-US" b="1" dirty="0" smtClean="0"/>
              <a:t/>
            </a:r>
            <a:br>
              <a:rPr lang="en-US" b="1" dirty="0" smtClean="0"/>
            </a:br>
            <a:r>
              <a:rPr lang="en-US" b="1" dirty="0" smtClean="0"/>
              <a:t/>
            </a:r>
            <a:br>
              <a:rPr lang="en-US" b="1" dirty="0" smtClean="0"/>
            </a:b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Query</a:t>
            </a:r>
            <a:r>
              <a:rPr lang="en-US" b="1" dirty="0" smtClean="0"/>
              <a:t/>
            </a:r>
            <a:br>
              <a:rPr lang="en-US" b="1" dirty="0" smtClean="0"/>
            </a:br>
            <a:r>
              <a:rPr lang="en-US" b="1" dirty="0"/>
              <a:t/>
            </a:r>
            <a:br>
              <a:rPr lang="en-US" b="1" dirty="0"/>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400" b="1" dirty="0" err="1" smtClean="0">
                <a:latin typeface="Times New Roman" panose="02020603050405020304" pitchFamily="18" charset="0"/>
                <a:cs typeface="Times New Roman" panose="02020603050405020304" pitchFamily="18" charset="0"/>
              </a:rPr>
              <a:t>Query</a:t>
            </a:r>
            <a:r>
              <a:rPr lang="en-US" sz="2400" b="1" dirty="0" smtClean="0">
                <a:latin typeface="Times New Roman" panose="02020603050405020304" pitchFamily="18" charset="0"/>
                <a:cs typeface="Times New Roman" panose="02020603050405020304" pitchFamily="18" charset="0"/>
              </a:rPr>
              <a:t> 2. </a:t>
            </a:r>
            <a:r>
              <a:rPr lang="en-US" sz="2400" dirty="0">
                <a:latin typeface="Times New Roman" panose="02020603050405020304" pitchFamily="18" charset="0"/>
                <a:cs typeface="Times New Roman" panose="02020603050405020304" pitchFamily="18" charset="0"/>
              </a:rPr>
              <a:t>R</a:t>
            </a:r>
            <a:r>
              <a:rPr lang="en-US" sz="2400" dirty="0" smtClean="0">
                <a:latin typeface="Times New Roman" panose="02020603050405020304" pitchFamily="18" charset="0"/>
                <a:cs typeface="Times New Roman" panose="02020603050405020304" pitchFamily="18" charset="0"/>
              </a:rPr>
              <a:t>etrieve distinct name of user and number of rank if receiver is in first rank.</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Query</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b="1" dirty="0" smtClean="0"/>
              <a:t/>
            </a:r>
            <a:br>
              <a:rPr lang="en-US" b="1" dirty="0" smtClean="0"/>
            </a:br>
            <a:r>
              <a:rPr lang="ru-RU" dirty="0"/>
              <a:t/>
            </a:r>
            <a:br>
              <a:rPr lang="ru-RU" dirty="0"/>
            </a:b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534" y="2298759"/>
            <a:ext cx="4687079" cy="135960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534" y="4983601"/>
            <a:ext cx="4954710" cy="1372593"/>
          </a:xfrm>
          <a:prstGeom prst="rect">
            <a:avLst/>
          </a:prstGeom>
        </p:spPr>
      </p:pic>
    </p:spTree>
    <p:extLst>
      <p:ext uri="{BB962C8B-B14F-4D97-AF65-F5344CB8AC3E}">
        <p14:creationId xmlns:p14="http://schemas.microsoft.com/office/powerpoint/2010/main" val="3355435966"/>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03" y="421850"/>
            <a:ext cx="10515600" cy="3390296"/>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Query 3.</a:t>
            </a:r>
            <a:r>
              <a:rPr lang="en-US" sz="2400" dirty="0" smtClean="0">
                <a:latin typeface="Times New Roman" panose="02020603050405020304" pitchFamily="18" charset="0"/>
                <a:cs typeface="Times New Roman" panose="02020603050405020304" pitchFamily="18" charset="0"/>
              </a:rPr>
              <a:t> Retrieve  number of most hated advice</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Query</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dirty="0" smtClean="0"/>
              <a:t/>
            </a:r>
            <a:br>
              <a:rPr lang="en-US" dirty="0" smtClean="0"/>
            </a:br>
            <a:r>
              <a:rPr lang="en-US" dirty="0"/>
              <a:t/>
            </a:r>
            <a:br>
              <a:rPr lang="en-US" dirty="0"/>
            </a:br>
            <a:endParaRPr lang="ru-RU" dirty="0"/>
          </a:p>
        </p:txBody>
      </p:sp>
      <p:sp>
        <p:nvSpPr>
          <p:cNvPr id="3" name="Текст 2"/>
          <p:cNvSpPr>
            <a:spLocks noGrp="1"/>
          </p:cNvSpPr>
          <p:nvPr>
            <p:ph type="body" idx="1"/>
          </p:nvPr>
        </p:nvSpPr>
        <p:spPr>
          <a:xfrm>
            <a:off x="831850" y="3567449"/>
            <a:ext cx="10515600" cy="2522202"/>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Query 4. </a:t>
            </a:r>
            <a:r>
              <a:rPr lang="en-US" dirty="0">
                <a:solidFill>
                  <a:schemeClr val="tx1"/>
                </a:solidFill>
                <a:latin typeface="Times New Roman" panose="02020603050405020304" pitchFamily="18" charset="0"/>
                <a:cs typeface="Times New Roman" panose="02020603050405020304" pitchFamily="18" charset="0"/>
              </a:rPr>
              <a:t>R</a:t>
            </a:r>
            <a:r>
              <a:rPr lang="en-US" dirty="0" smtClean="0">
                <a:solidFill>
                  <a:schemeClr val="tx1"/>
                </a:solidFill>
                <a:latin typeface="Times New Roman" panose="02020603050405020304" pitchFamily="18" charset="0"/>
                <a:cs typeface="Times New Roman" panose="02020603050405020304" pitchFamily="18" charset="0"/>
              </a:rPr>
              <a:t>etrieve category which has rank higher than average</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accent1">
                    <a:lumMod val="75000"/>
                  </a:schemeClr>
                </a:solidFill>
                <a:latin typeface="Times New Roman" panose="02020603050405020304" pitchFamily="18" charset="0"/>
                <a:cs typeface="Times New Roman" panose="02020603050405020304" pitchFamily="18" charset="0"/>
              </a:rPr>
              <a:t>Query</a:t>
            </a:r>
          </a:p>
          <a:p>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30" y="1575551"/>
            <a:ext cx="7298084" cy="1461429"/>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728" y="4782996"/>
            <a:ext cx="5008725" cy="1693087"/>
          </a:xfrm>
          <a:prstGeom prst="rect">
            <a:avLst/>
          </a:prstGeom>
        </p:spPr>
      </p:pic>
    </p:spTree>
    <p:extLst>
      <p:ext uri="{BB962C8B-B14F-4D97-AF65-F5344CB8AC3E}">
        <p14:creationId xmlns:p14="http://schemas.microsoft.com/office/powerpoint/2010/main" val="3862645506"/>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224306"/>
          </a:xfrm>
        </p:spPr>
        <p:txBody>
          <a:bodyPr>
            <a:normAutofit/>
          </a:bodyPr>
          <a:lstStyle/>
          <a:p>
            <a:r>
              <a:rPr lang="en-US" sz="2700" b="1" dirty="0" smtClean="0">
                <a:latin typeface="Times New Roman" panose="02020603050405020304" pitchFamily="18" charset="0"/>
                <a:cs typeface="Times New Roman" panose="02020603050405020304" pitchFamily="18" charset="0"/>
              </a:rPr>
              <a:t>Query 5.</a:t>
            </a:r>
            <a:r>
              <a:rPr lang="en-US" sz="2700" dirty="0" smtClean="0">
                <a:latin typeface="Times New Roman" panose="02020603050405020304" pitchFamily="18" charset="0"/>
                <a:cs typeface="Times New Roman" panose="02020603050405020304" pitchFamily="18" charset="0"/>
              </a:rPr>
              <a:t> retrieve distinct id of sender when her first name is either </a:t>
            </a:r>
            <a:r>
              <a:rPr lang="en-US" sz="2700" dirty="0" err="1" smtClean="0">
                <a:latin typeface="Times New Roman" panose="02020603050405020304" pitchFamily="18" charset="0"/>
                <a:cs typeface="Times New Roman" panose="02020603050405020304" pitchFamily="18" charset="0"/>
              </a:rPr>
              <a:t>Maftuna</a:t>
            </a:r>
            <a:r>
              <a:rPr lang="en-US" sz="2700" dirty="0" smtClean="0">
                <a:latin typeface="Times New Roman" panose="02020603050405020304" pitchFamily="18" charset="0"/>
                <a:cs typeface="Times New Roman" panose="02020603050405020304" pitchFamily="18" charset="0"/>
              </a:rPr>
              <a:t> or </a:t>
            </a:r>
            <a:r>
              <a:rPr lang="en-US" sz="2700" dirty="0" err="1" smtClean="0">
                <a:latin typeface="Times New Roman" panose="02020603050405020304" pitchFamily="18" charset="0"/>
                <a:cs typeface="Times New Roman" panose="02020603050405020304" pitchFamily="18" charset="0"/>
              </a:rPr>
              <a:t>Muhayyo</a:t>
            </a:r>
            <a:r>
              <a:rPr lang="en-US" sz="2700" dirty="0" smtClean="0">
                <a:latin typeface="Times New Roman" panose="02020603050405020304" pitchFamily="18" charset="0"/>
                <a:cs typeface="Times New Roman" panose="02020603050405020304" pitchFamily="18" charset="0"/>
              </a:rPr>
              <a:t> and last name is </a:t>
            </a:r>
            <a:r>
              <a:rPr lang="en-US" sz="2700" dirty="0" err="1" smtClean="0">
                <a:latin typeface="Times New Roman" panose="02020603050405020304" pitchFamily="18" charset="0"/>
                <a:cs typeface="Times New Roman" panose="02020603050405020304" pitchFamily="18" charset="0"/>
              </a:rPr>
              <a:t>Sharabbaeva</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smtClean="0">
                <a:solidFill>
                  <a:schemeClr val="accent1">
                    <a:lumMod val="75000"/>
                  </a:schemeClr>
                </a:solidFill>
                <a:latin typeface="Times New Roman" panose="02020603050405020304" pitchFamily="18" charset="0"/>
                <a:cs typeface="Times New Roman" panose="02020603050405020304" pitchFamily="18" charset="0"/>
              </a:rPr>
              <a:t>Query</a:t>
            </a: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dirty="0" smtClean="0"/>
              <a:t/>
            </a:r>
            <a:br>
              <a:rPr lang="en-US" dirty="0" smtClean="0"/>
            </a:br>
            <a:r>
              <a:rPr lang="en-US" dirty="0"/>
              <a:t/>
            </a:r>
            <a:br>
              <a:rPr lang="en-US" dirty="0"/>
            </a:br>
            <a:r>
              <a:rPr lang="en-US" dirty="0" smtClean="0"/>
              <a:t/>
            </a:r>
            <a:br>
              <a:rPr lang="en-US" dirty="0" smtClean="0"/>
            </a:b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250" y="2700008"/>
            <a:ext cx="9565471" cy="3098626"/>
          </a:xfrm>
          <a:prstGeom prst="rect">
            <a:avLst/>
          </a:prstGeom>
        </p:spPr>
      </p:pic>
    </p:spTree>
    <p:extLst>
      <p:ext uri="{BB962C8B-B14F-4D97-AF65-F5344CB8AC3E}">
        <p14:creationId xmlns:p14="http://schemas.microsoft.com/office/powerpoint/2010/main" val="3441586354"/>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Заголовок 1"/>
          <p:cNvSpPr>
            <a:spLocks noGrp="1"/>
          </p:cNvSpPr>
          <p:nvPr>
            <p:ph type="title"/>
          </p:nvPr>
        </p:nvSpPr>
        <p:spPr>
          <a:xfrm>
            <a:off x="838200" y="365125"/>
            <a:ext cx="10515600" cy="5906886"/>
          </a:xfrm>
        </p:spPr>
        <p:txBody>
          <a:bodyPr>
            <a:normAutofit fontScale="90000"/>
          </a:bodyPr>
          <a:lstStyle/>
          <a:p>
            <a:pPr algn="ctr"/>
            <a:r>
              <a:rPr lang="en-US" sz="7200" dirty="0" smtClean="0">
                <a:solidFill>
                  <a:schemeClr val="bg1"/>
                </a:solidFill>
                <a:latin typeface="Times New Roman" panose="02020603050405020304" pitchFamily="18" charset="0"/>
                <a:cs typeface="Times New Roman" panose="02020603050405020304" pitchFamily="18" charset="0"/>
              </a:rPr>
              <a:t/>
            </a:r>
            <a:br>
              <a:rPr lang="en-US" sz="7200" dirty="0" smtClean="0">
                <a:solidFill>
                  <a:schemeClr val="bg1"/>
                </a:solidFill>
                <a:latin typeface="Times New Roman" panose="02020603050405020304" pitchFamily="18" charset="0"/>
                <a:cs typeface="Times New Roman" panose="02020603050405020304" pitchFamily="18" charset="0"/>
              </a:rPr>
            </a:br>
            <a:r>
              <a:rPr lang="en-US" sz="7200" dirty="0">
                <a:solidFill>
                  <a:schemeClr val="bg1"/>
                </a:solidFill>
                <a:latin typeface="Times New Roman" panose="02020603050405020304" pitchFamily="18" charset="0"/>
                <a:cs typeface="Times New Roman" panose="02020603050405020304" pitchFamily="18" charset="0"/>
              </a:rPr>
              <a:t/>
            </a:r>
            <a:br>
              <a:rPr lang="en-US" sz="7200" dirty="0">
                <a:solidFill>
                  <a:schemeClr val="bg1"/>
                </a:solidFill>
                <a:latin typeface="Times New Roman" panose="02020603050405020304" pitchFamily="18" charset="0"/>
                <a:cs typeface="Times New Roman" panose="02020603050405020304" pitchFamily="18" charset="0"/>
              </a:rPr>
            </a:br>
            <a:r>
              <a:rPr lang="en-US" sz="7200" dirty="0" smtClean="0">
                <a:solidFill>
                  <a:schemeClr val="bg1"/>
                </a:solidFill>
                <a:latin typeface="Times New Roman" panose="02020603050405020304" pitchFamily="18" charset="0"/>
                <a:cs typeface="Times New Roman" panose="02020603050405020304" pitchFamily="18" charset="0"/>
              </a:rPr>
              <a:t/>
            </a:r>
            <a:br>
              <a:rPr lang="en-US" sz="7200" dirty="0" smtClean="0">
                <a:solidFill>
                  <a:schemeClr val="bg1"/>
                </a:solidFill>
                <a:latin typeface="Times New Roman" panose="02020603050405020304" pitchFamily="18" charset="0"/>
                <a:cs typeface="Times New Roman" panose="02020603050405020304" pitchFamily="18" charset="0"/>
              </a:rPr>
            </a:br>
            <a:r>
              <a:rPr lang="en-US" sz="7200" dirty="0">
                <a:solidFill>
                  <a:schemeClr val="bg1"/>
                </a:solidFill>
                <a:latin typeface="Times New Roman" panose="02020603050405020304" pitchFamily="18" charset="0"/>
                <a:cs typeface="Times New Roman" panose="02020603050405020304" pitchFamily="18" charset="0"/>
              </a:rPr>
              <a:t/>
            </a:r>
            <a:br>
              <a:rPr lang="en-US" sz="7200" dirty="0">
                <a:solidFill>
                  <a:schemeClr val="bg1"/>
                </a:solidFill>
                <a:latin typeface="Times New Roman" panose="02020603050405020304" pitchFamily="18" charset="0"/>
                <a:cs typeface="Times New Roman" panose="02020603050405020304" pitchFamily="18" charset="0"/>
              </a:rPr>
            </a:br>
            <a:r>
              <a:rPr lang="en-US" sz="7200" dirty="0" smtClean="0">
                <a:solidFill>
                  <a:schemeClr val="bg1"/>
                </a:solidFill>
                <a:latin typeface="Times New Roman" panose="02020603050405020304" pitchFamily="18" charset="0"/>
                <a:cs typeface="Times New Roman" panose="02020603050405020304" pitchFamily="18" charset="0"/>
              </a:rPr>
              <a:t>Let’s make life easier and luckier than yesterday</a:t>
            </a:r>
            <a:endParaRPr lang="ru-RU" sz="7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561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115" y="-145143"/>
            <a:ext cx="7837952" cy="6858000"/>
          </a:xfrm>
          <a:prstGeom prst="rect">
            <a:avLst/>
          </a:prstGeom>
        </p:spPr>
      </p:pic>
      <p:pic>
        <p:nvPicPr>
          <p:cNvPr id="6" name="Объект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rot="551641">
            <a:off x="6528681" y="912814"/>
            <a:ext cx="5412793" cy="5032371"/>
          </a:xfrm>
        </p:spPr>
      </p:pic>
      <p:sp>
        <p:nvSpPr>
          <p:cNvPr id="2" name="Заголовок 1"/>
          <p:cNvSpPr>
            <a:spLocks noGrp="1"/>
          </p:cNvSpPr>
          <p:nvPr>
            <p:ph type="title"/>
          </p:nvPr>
        </p:nvSpPr>
        <p:spPr>
          <a:xfrm>
            <a:off x="624115" y="-145142"/>
            <a:ext cx="11353800" cy="6858000"/>
          </a:xfrm>
        </p:spPr>
        <p:txBody>
          <a:bodyPr>
            <a:normAutofit/>
          </a:bodyPr>
          <a:lstStyle/>
          <a:p>
            <a:pPr lvl="0"/>
            <a:r>
              <a:rPr lang="en-US" sz="4000" b="1" dirty="0" smtClean="0">
                <a:solidFill>
                  <a:schemeClr val="bg1"/>
                </a:solidFill>
                <a:latin typeface="Times New Roman" panose="02020603050405020304" pitchFamily="18" charset="0"/>
                <a:cs typeface="Times New Roman" panose="02020603050405020304" pitchFamily="18" charset="0"/>
              </a:rPr>
              <a:t>1. </a:t>
            </a:r>
            <a:r>
              <a:rPr lang="ru-RU" sz="4000" b="1" dirty="0" err="1">
                <a:solidFill>
                  <a:schemeClr val="bg1"/>
                </a:solidFill>
              </a:rPr>
              <a:t>Introduction</a:t>
            </a:r>
            <a:r>
              <a:rPr lang="ru-RU" sz="4000" b="1" dirty="0">
                <a:solidFill>
                  <a:schemeClr val="bg1"/>
                </a:solidFill>
              </a:rPr>
              <a:t/>
            </a:r>
            <a:br>
              <a:rPr lang="ru-RU" sz="4000" b="1" dirty="0">
                <a:solidFill>
                  <a:schemeClr val="bg1"/>
                </a:solidFill>
              </a:rPr>
            </a:br>
            <a:r>
              <a:rPr lang="en-US" sz="4000" b="1" dirty="0" smtClean="0">
                <a:solidFill>
                  <a:schemeClr val="bg1"/>
                </a:solidFill>
              </a:rPr>
              <a:t/>
            </a:r>
            <a:br>
              <a:rPr lang="en-US" sz="4000" b="1" dirty="0" smtClean="0">
                <a:solidFill>
                  <a:schemeClr val="bg1"/>
                </a:solidFill>
              </a:rPr>
            </a:br>
            <a:r>
              <a:rPr lang="en-US" sz="4000" dirty="0" smtClean="0">
                <a:solidFill>
                  <a:srgbClr val="FF0000"/>
                </a:solidFill>
                <a:latin typeface="Times New Roman" panose="02020603050405020304" pitchFamily="18" charset="0"/>
                <a:cs typeface="Times New Roman" panose="02020603050405020304" pitchFamily="18" charset="0"/>
              </a:rPr>
              <a:t>Coming </a:t>
            </a:r>
            <a:r>
              <a:rPr lang="en-US" sz="4000" dirty="0">
                <a:solidFill>
                  <a:srgbClr val="FF0000"/>
                </a:solidFill>
                <a:latin typeface="Times New Roman" panose="02020603050405020304" pitchFamily="18" charset="0"/>
                <a:cs typeface="Times New Roman" panose="02020603050405020304" pitchFamily="18" charset="0"/>
              </a:rPr>
              <a:t>software production is Host DBMS, “WFP-Chat” desktop application, “WFP-Chat” android application as well as “WFP-Chat” web site. </a:t>
            </a:r>
            <a:r>
              <a:rPr lang="en-US" sz="4000" dirty="0" smtClean="0">
                <a:solidFill>
                  <a:srgbClr val="FF0000"/>
                </a:solidFill>
                <a:latin typeface="Times New Roman" panose="02020603050405020304" pitchFamily="18" charset="0"/>
                <a:cs typeface="Times New Roman" panose="02020603050405020304" pitchFamily="18" charset="0"/>
              </a:rPr>
              <a:t/>
            </a:r>
            <a:br>
              <a:rPr lang="en-US" sz="4000" dirty="0" smtClean="0">
                <a:solidFill>
                  <a:srgbClr val="FF0000"/>
                </a:solidFill>
                <a:latin typeface="Times New Roman" panose="02020603050405020304" pitchFamily="18" charset="0"/>
                <a:cs typeface="Times New Roman" panose="02020603050405020304" pitchFamily="18" charset="0"/>
              </a:rPr>
            </a:br>
            <a:r>
              <a:rPr lang="en-US" sz="4000" dirty="0" smtClean="0">
                <a:solidFill>
                  <a:srgbClr val="FF0000"/>
                </a:solidFill>
                <a:latin typeface="Times New Roman" panose="02020603050405020304" pitchFamily="18" charset="0"/>
                <a:cs typeface="Times New Roman" panose="02020603050405020304" pitchFamily="18" charset="0"/>
              </a:rPr>
              <a:t/>
            </a:r>
            <a:br>
              <a:rPr lang="en-US" sz="4000" dirty="0" smtClean="0">
                <a:solidFill>
                  <a:srgbClr val="FF0000"/>
                </a:solidFill>
                <a:latin typeface="Times New Roman" panose="02020603050405020304" pitchFamily="18" charset="0"/>
                <a:cs typeface="Times New Roman" panose="02020603050405020304" pitchFamily="18" charset="0"/>
              </a:rPr>
            </a:br>
            <a:r>
              <a:rPr lang="en-US" sz="4000" dirty="0" smtClean="0">
                <a:solidFill>
                  <a:schemeClr val="bg1"/>
                </a:solidFill>
                <a:latin typeface="Times New Roman" panose="02020603050405020304" pitchFamily="18" charset="0"/>
                <a:cs typeface="Times New Roman" panose="02020603050405020304" pitchFamily="18" charset="0"/>
              </a:rPr>
              <a:t>The </a:t>
            </a:r>
            <a:r>
              <a:rPr lang="en-US" sz="4000" dirty="0">
                <a:solidFill>
                  <a:schemeClr val="bg1"/>
                </a:solidFill>
                <a:latin typeface="Times New Roman" panose="02020603050405020304" pitchFamily="18" charset="0"/>
                <a:cs typeface="Times New Roman" panose="02020603050405020304" pitchFamily="18" charset="0"/>
              </a:rPr>
              <a:t>WFP-Chat (With famous people chat) is designed for everyone especially who wants to change their as well as world’s life</a:t>
            </a:r>
            <a:r>
              <a:rPr lang="en-US" sz="4000" dirty="0" smtClean="0">
                <a:solidFill>
                  <a:schemeClr val="bg1"/>
                </a:solidFill>
                <a:latin typeface="Times New Roman" panose="02020603050405020304" pitchFamily="18" charset="0"/>
                <a:cs typeface="Times New Roman" panose="02020603050405020304" pitchFamily="18" charset="0"/>
              </a:rPr>
              <a:t>.</a:t>
            </a:r>
            <a:br>
              <a:rPr lang="en-US" sz="4000" dirty="0" smtClean="0">
                <a:solidFill>
                  <a:schemeClr val="bg1"/>
                </a:solidFill>
                <a:latin typeface="Times New Roman" panose="02020603050405020304" pitchFamily="18" charset="0"/>
                <a:cs typeface="Times New Roman" panose="02020603050405020304" pitchFamily="18" charset="0"/>
              </a:rPr>
            </a:br>
            <a:r>
              <a:rPr lang="en-US" sz="4000" dirty="0" smtClean="0">
                <a:solidFill>
                  <a:srgbClr val="FF0000"/>
                </a:solidFill>
                <a:latin typeface="Times New Roman" panose="02020603050405020304" pitchFamily="18" charset="0"/>
                <a:cs typeface="Times New Roman" panose="02020603050405020304" pitchFamily="18" charset="0"/>
              </a:rPr>
              <a:t/>
            </a:r>
            <a:br>
              <a:rPr lang="en-US" sz="4000" dirty="0" smtClean="0">
                <a:solidFill>
                  <a:srgbClr val="FF0000"/>
                </a:solidFill>
                <a:latin typeface="Times New Roman" panose="02020603050405020304" pitchFamily="18" charset="0"/>
                <a:cs typeface="Times New Roman" panose="02020603050405020304" pitchFamily="18" charset="0"/>
              </a:rPr>
            </a:br>
            <a:r>
              <a:rPr lang="en-US" sz="4000" dirty="0" smtClean="0">
                <a:solidFill>
                  <a:srgbClr val="00B0F0"/>
                </a:solidFill>
                <a:latin typeface="Times New Roman" panose="02020603050405020304" pitchFamily="18" charset="0"/>
                <a:cs typeface="Times New Roman" panose="02020603050405020304" pitchFamily="18" charset="0"/>
              </a:rPr>
              <a:t>For </a:t>
            </a:r>
            <a:r>
              <a:rPr lang="en-US" sz="4000" dirty="0">
                <a:solidFill>
                  <a:srgbClr val="00B0F0"/>
                </a:solidFill>
                <a:latin typeface="Times New Roman" panose="02020603050405020304" pitchFamily="18" charset="0"/>
                <a:cs typeface="Times New Roman" panose="02020603050405020304" pitchFamily="18" charset="0"/>
              </a:rPr>
              <a:t>our application, every entities and relationships have crucial role.</a:t>
            </a:r>
            <a:r>
              <a:rPr lang="en-US" sz="4000" dirty="0" smtClean="0">
                <a:solidFill>
                  <a:srgbClr val="00B0F0"/>
                </a:solidFill>
                <a:latin typeface="Times New Roman" panose="02020603050405020304" pitchFamily="18" charset="0"/>
                <a:cs typeface="Times New Roman" panose="02020603050405020304" pitchFamily="18" charset="0"/>
              </a:rPr>
              <a:t> </a:t>
            </a:r>
            <a:endParaRPr lang="ru-RU" sz="4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97825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532263"/>
            <a:ext cx="10515600" cy="2222951"/>
          </a:xfrm>
        </p:spPr>
        <p:txBody>
          <a:bodyPr/>
          <a:lstStyle/>
          <a:p>
            <a:pPr lvl="0"/>
            <a:r>
              <a:rPr lang="en-US" b="1" dirty="0" smtClean="0">
                <a:solidFill>
                  <a:srgbClr val="FF0000"/>
                </a:solidFill>
              </a:rPr>
              <a:t/>
            </a:r>
            <a:br>
              <a:rPr lang="en-US" b="1" dirty="0" smtClean="0">
                <a:solidFill>
                  <a:srgbClr val="FF0000"/>
                </a:solidFill>
              </a:rPr>
            </a:br>
            <a:r>
              <a:rPr lang="en-US" b="1" dirty="0" smtClean="0">
                <a:solidFill>
                  <a:srgbClr val="7030A0"/>
                </a:solidFill>
              </a:rPr>
              <a:t>2. </a:t>
            </a:r>
            <a:r>
              <a:rPr lang="en-US" b="1" dirty="0" err="1" smtClean="0">
                <a:solidFill>
                  <a:srgbClr val="7030A0"/>
                </a:solidFill>
              </a:rPr>
              <a:t>Secific</a:t>
            </a:r>
            <a:r>
              <a:rPr lang="en-US" b="1" dirty="0" smtClean="0">
                <a:solidFill>
                  <a:srgbClr val="7030A0"/>
                </a:solidFill>
              </a:rPr>
              <a:t> </a:t>
            </a:r>
            <a:r>
              <a:rPr lang="en-US" b="1" dirty="0">
                <a:solidFill>
                  <a:srgbClr val="7030A0"/>
                </a:solidFill>
              </a:rPr>
              <a:t>Requirements</a:t>
            </a:r>
            <a:r>
              <a:rPr lang="ru-RU" dirty="0">
                <a:solidFill>
                  <a:srgbClr val="FF0000"/>
                </a:solidFill>
              </a:rPr>
              <a:t/>
            </a:r>
            <a:br>
              <a:rPr lang="ru-RU" dirty="0">
                <a:solidFill>
                  <a:srgbClr val="FF0000"/>
                </a:solidFill>
              </a:rPr>
            </a:br>
            <a:endParaRPr lang="ru-RU" dirty="0">
              <a:solidFill>
                <a:srgbClr val="FF0000"/>
              </a:solidFill>
            </a:endParaRPr>
          </a:p>
        </p:txBody>
      </p:sp>
      <p:pic>
        <p:nvPicPr>
          <p:cNvPr id="9" name="Объект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39788" y="1010856"/>
            <a:ext cx="4728435" cy="5376296"/>
          </a:xfrm>
        </p:spPr>
      </p:pic>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628" y="1010856"/>
            <a:ext cx="3622355" cy="1254672"/>
          </a:xfrm>
          <a:prstGeom prst="rect">
            <a:avLst/>
          </a:prstGeom>
        </p:spPr>
      </p:pic>
      <p:pic>
        <p:nvPicPr>
          <p:cNvPr id="11" name="Рисунок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810" y="2265527"/>
            <a:ext cx="5031856" cy="4285397"/>
          </a:xfrm>
          <a:prstGeom prst="rect">
            <a:avLst/>
          </a:prstGeom>
        </p:spPr>
      </p:pic>
    </p:spTree>
    <p:extLst>
      <p:ext uri="{BB962C8B-B14F-4D97-AF65-F5344CB8AC3E}">
        <p14:creationId xmlns:p14="http://schemas.microsoft.com/office/powerpoint/2010/main" val="368506825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68" y="283335"/>
            <a:ext cx="11745532" cy="5306096"/>
          </a:xfrm>
        </p:spPr>
      </p:pic>
    </p:spTree>
    <p:extLst>
      <p:ext uri="{BB962C8B-B14F-4D97-AF65-F5344CB8AC3E}">
        <p14:creationId xmlns:p14="http://schemas.microsoft.com/office/powerpoint/2010/main" val="293444443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709893"/>
          </a:xfrm>
        </p:spPr>
      </p:pic>
    </p:spTree>
    <p:extLst>
      <p:ext uri="{BB962C8B-B14F-4D97-AF65-F5344CB8AC3E}">
        <p14:creationId xmlns:p14="http://schemas.microsoft.com/office/powerpoint/2010/main" val="150812193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38" y="-1"/>
            <a:ext cx="12288537" cy="2743201"/>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53048"/>
            <a:ext cx="12192000" cy="4095482"/>
          </a:xfrm>
          <a:prstGeom prst="rect">
            <a:avLst/>
          </a:prstGeom>
        </p:spPr>
      </p:pic>
    </p:spTree>
    <p:extLst>
      <p:ext uri="{BB962C8B-B14F-4D97-AF65-F5344CB8AC3E}">
        <p14:creationId xmlns:p14="http://schemas.microsoft.com/office/powerpoint/2010/main" val="351389810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4842456"/>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214057"/>
          </a:xfrm>
          <a:prstGeom prst="rect">
            <a:avLst/>
          </a:prstGeom>
        </p:spPr>
      </p:pic>
    </p:spTree>
    <p:extLst>
      <p:ext uri="{BB962C8B-B14F-4D97-AF65-F5344CB8AC3E}">
        <p14:creationId xmlns:p14="http://schemas.microsoft.com/office/powerpoint/2010/main" val="6948927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solidFill>
                  <a:srgbClr val="002060"/>
                </a:solidFill>
              </a:rPr>
              <a:t>2.1.2</a:t>
            </a:r>
            <a:r>
              <a:rPr lang="en-US" dirty="0">
                <a:solidFill>
                  <a:srgbClr val="002060"/>
                </a:solidFill>
              </a:rPr>
              <a:t>	</a:t>
            </a:r>
            <a:r>
              <a:rPr lang="en-US" b="1" dirty="0">
                <a:solidFill>
                  <a:srgbClr val="002060"/>
                </a:solidFill>
              </a:rPr>
              <a:t>Relationships type definition tables</a:t>
            </a:r>
            <a:r>
              <a:rPr lang="ru-RU" dirty="0"/>
              <a:t/>
            </a:r>
            <a:br>
              <a:rPr lang="ru-RU" dirty="0"/>
            </a:b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04" y="930834"/>
            <a:ext cx="12087896" cy="5534359"/>
          </a:xfrm>
        </p:spPr>
      </p:pic>
    </p:spTree>
    <p:extLst>
      <p:ext uri="{BB962C8B-B14F-4D97-AF65-F5344CB8AC3E}">
        <p14:creationId xmlns:p14="http://schemas.microsoft.com/office/powerpoint/2010/main" val="2726141549"/>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518</Words>
  <Application>Microsoft Office PowerPoint</Application>
  <PresentationFormat>Широкоэкранный</PresentationFormat>
  <Paragraphs>36</Paragraphs>
  <Slides>25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25</vt:i4>
      </vt:variant>
    </vt:vector>
  </HeadingPairs>
  <TitlesOfParts>
    <vt:vector size="30" baseType="lpstr">
      <vt:lpstr>Arial</vt:lpstr>
      <vt:lpstr>Calibri</vt:lpstr>
      <vt:lpstr>Calibri Light</vt:lpstr>
      <vt:lpstr>Times New Roman</vt:lpstr>
      <vt:lpstr>Тема Office</vt:lpstr>
      <vt:lpstr>                                                    WFP-Chat      Team: Peace Name: Maftuna Sharabbaeva U1510067* Kamola Samigova U1510077 Group: #004 </vt:lpstr>
      <vt:lpstr> Outline    1 Introduction     2 Specific Requirements         2.1 Logical Database Requirements             2.1.1 Entities type definition tables             2.1.2 Relationships type definition tables     3 Conceptual Entity-Relationship Design         3.1.1 ER/EER-diagram     4 Logical and Physical Database Design (ERWin)         4.1 ERWin: Logical Diagram         4.2 ER-Win: Physical Diagram     5 Relation Schemas List and Validation by Normal Form     6 SQL Queries (samples)     7 User Interface / Application    8 Conclusion  </vt:lpstr>
      <vt:lpstr>1. Introduction  Coming software production is Host DBMS, “WFP-Chat” desktop application, “WFP-Chat” android application as well as “WFP-Chat” web site.   The WFP-Chat (With famous people chat) is designed for everyone especially who wants to change their as well as world’s life.  For our application, every entities and relationships have crucial role. </vt:lpstr>
      <vt:lpstr> 2. Secific Requirements </vt:lpstr>
      <vt:lpstr>Презентация PowerPoint</vt:lpstr>
      <vt:lpstr>Презентация PowerPoint</vt:lpstr>
      <vt:lpstr>Презентация PowerPoint</vt:lpstr>
      <vt:lpstr>Презентация PowerPoint</vt:lpstr>
      <vt:lpstr>2.1.2 Relationships type definition tables </vt:lpstr>
      <vt:lpstr>Презентация PowerPoint</vt:lpstr>
      <vt:lpstr>Презентация PowerPoint</vt:lpstr>
      <vt:lpstr>Презентация PowerPoint</vt:lpstr>
      <vt:lpstr>Презентация PowerPoint</vt:lpstr>
      <vt:lpstr>Презентация PowerPoint</vt:lpstr>
      <vt:lpstr>3. Conceptual Entity-Relationship Design</vt:lpstr>
      <vt:lpstr>Презентация PowerPoint</vt:lpstr>
      <vt:lpstr>4. Logical and Physical Database Design (ERWin) We are going to apply IE notation in ER-Win Software to draw relationships and entities.   </vt:lpstr>
      <vt:lpstr>4.2 ER-Win: Physical Diagram </vt:lpstr>
      <vt:lpstr>Forward Engineering by ER-WIN</vt:lpstr>
      <vt:lpstr>5. Relation Schemas List and Validation by Normal Form </vt:lpstr>
      <vt:lpstr>       “INSERT” commands for create sample data</vt:lpstr>
      <vt:lpstr> 6. SQL Queries (samples)  Query 1. Retrieve username and sign of finger of the receiver of message when she is at the same time sender.  Query     Query 2. Retrieve distinct name of user and number of rank if receiver is in first rank.    Query    </vt:lpstr>
      <vt:lpstr>Query 3. Retrieve  number of most hated advice  Query   </vt:lpstr>
      <vt:lpstr>Query 5. retrieve distinct id of sender when her first name is either Maftuna or Muhayyo and last name is Sharabbaeva  Query    </vt:lpstr>
      <vt:lpstr>    Let’s make life easier and luckier than yesterday</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WFP-Chat      Team: Peace Name: Maftuna Sharabbaeva U1510067 Kamola Samigova U1510077 Group: #004 </dc:title>
  <dc:creator>Пользователь Windows</dc:creator>
  <cp:lastModifiedBy>Пользователь Windows</cp:lastModifiedBy>
  <cp:revision>31</cp:revision>
  <dcterms:created xsi:type="dcterms:W3CDTF">2018-05-05T04:59:01Z</dcterms:created>
  <dcterms:modified xsi:type="dcterms:W3CDTF">2018-05-05T12:34:00Z</dcterms:modified>
</cp:coreProperties>
</file>