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7" r:id="rId10"/>
    <p:sldId id="276" r:id="rId11"/>
    <p:sldId id="268" r:id="rId12"/>
    <p:sldId id="272" r:id="rId13"/>
    <p:sldId id="273" r:id="rId14"/>
    <p:sldId id="269" r:id="rId15"/>
    <p:sldId id="270" r:id="rId16"/>
    <p:sldId id="274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an" initials="JD" lastIdx="4" clrIdx="0">
    <p:extLst>
      <p:ext uri="{19B8F6BF-5375-455C-9EA6-DF929625EA0E}">
        <p15:presenceInfo xmlns:p15="http://schemas.microsoft.com/office/powerpoint/2012/main" userId="S::jdean@theadditiveagency.com::48d7c856-aa91-4f9a-9c9d-c7de74b978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3B8"/>
    <a:srgbClr val="707780"/>
    <a:srgbClr val="D74100"/>
    <a:srgbClr val="000000"/>
    <a:srgbClr val="404040"/>
    <a:srgbClr val="6D777E"/>
    <a:srgbClr val="F76900"/>
    <a:srgbClr val="F76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628B9-6739-4625-9A9C-C684CA44DC03}" v="77" dt="2022-01-19T15:59:55.529"/>
  </p1510:revLst>
</p1510:revInfo>
</file>

<file path=ppt/tableStyles.xml><?xml version="1.0" encoding="utf-8"?>
<a:tblStyleLst xmlns:a="http://schemas.openxmlformats.org/drawingml/2006/main" def="{10A1B5D5-9B99-4C35-A422-299274C87663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89524"/>
  </p:normalViewPr>
  <p:slideViewPr>
    <p:cSldViewPr snapToGrid="0" snapToObjects="1">
      <p:cViewPr varScale="1">
        <p:scale>
          <a:sx n="97" d="100"/>
          <a:sy n="97" d="100"/>
        </p:scale>
        <p:origin x="84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1379A-EF37-704C-8538-D0F73F424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CBE97-3D0C-5045-9FE9-7F95CA6BE3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2166-158B-7043-BC3D-862E3961C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385E-9AEC-AE4B-9F29-034FFD6546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B6664E-7B47-9F48-A0F4-96D7B082E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0C87-C4B2-804D-A271-30F16C3C06F1}" type="datetimeFigureOut">
              <a:rPr lang="en-US" smtClean="0"/>
              <a:t>12/8/2022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88AB-38D9-574D-9FE4-C1ABD659377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CC7F-D7FD-7142-9894-9CD0A54C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is very much a tour of the modern database landscape. Before we begin that tour, its helpful to understand how we got here and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is very much a tour of the modern database landscape. Before we begin that tour, its helpful to understand how we got here and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with Block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4"/>
            <a:ext cx="6583680" cy="10397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8F9EC-C13C-3244-AC5A-91BF689983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520" y="462117"/>
            <a:ext cx="4749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828800"/>
            <a:ext cx="1051560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070103"/>
            <a:ext cx="12192000" cy="4787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5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59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0AED49-A5B0-4BBF-826C-56FC24D5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5A70DA-63FD-4145-903A-620B1F3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24830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C7815-9B69-4EE8-8D46-ED8B9AD6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A0199-A9E4-4F85-ABE6-52E2C25F8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A903D-7A87-4900-AE5B-73EE129E81F9}"/>
              </a:ext>
            </a:extLst>
          </p:cNvPr>
          <p:cNvSpPr/>
          <p:nvPr userDrawn="1"/>
        </p:nvSpPr>
        <p:spPr>
          <a:xfrm>
            <a:off x="403860" y="6246796"/>
            <a:ext cx="9685020" cy="597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Question Mark with solid fill">
            <a:extLst>
              <a:ext uri="{FF2B5EF4-FFF2-40B4-BE49-F238E27FC236}">
                <a16:creationId xmlns:a16="http://schemas.microsoft.com/office/drawing/2014/main" id="{84A212AE-199D-47A3-B4E4-93924F0AC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286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6F351-3093-4099-8CF3-C1C0AC5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9E2F0E-9A09-4F07-9E87-85829375107A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F449EA-6210-4D20-A9E5-FFC14EC0511A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BA1868-EC31-4730-9C2E-8A8435FEDCAE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DFB112F-18DE-4FFF-BC43-33EE03847B1F}"/>
              </a:ext>
            </a:extLst>
          </p:cNvPr>
          <p:cNvSpPr/>
          <p:nvPr userDrawn="1"/>
        </p:nvSpPr>
        <p:spPr>
          <a:xfrm>
            <a:off x="2033214" y="6194076"/>
            <a:ext cx="9685020" cy="597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lassroom with solid fill">
            <a:extLst>
              <a:ext uri="{FF2B5EF4-FFF2-40B4-BE49-F238E27FC236}">
                <a16:creationId xmlns:a16="http://schemas.microsoft.com/office/drawing/2014/main" id="{DBB42664-DC9E-4868-BE4A-C99970544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670" y="2971799"/>
            <a:ext cx="914400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8978229-C228-4D31-B1CA-C79D78C1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438" y="365125"/>
            <a:ext cx="9345075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0158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F3D5C-5A63-401E-A78C-0A13285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FC982F-3C14-465F-B483-5A8711A994A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32414-0FB4-429E-99D1-D62F8AFA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A806-B64D-40CB-8247-B77E1A8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B5C1D1D-59ED-41C2-B37B-CA8C610C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7259D-8717-4B2F-8499-DC915B42C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2DD99-972F-4B6B-9E7B-4E6185E19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9F9C1-4D95-46A3-A2B9-8FAA1F06E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ED9EBD-4530-446B-B806-AB7D6207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74068-BECC-4EF9-A749-D1326595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46607C3-6300-481E-920A-4C452775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413073C6-3F9C-404A-975B-F421E415F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F89FC09-B149-4B0B-9930-D0DD44DE1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D5310ADF-6FF0-4F2B-824A-EB4C47A59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651519F-89CC-469B-BBF1-EDEA415B1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A7844EF1-5394-4E27-B194-B9D1DD03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5F669B5-42B7-4D12-BBEC-81025C692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AD29D43-34C3-432B-A444-04647555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FD7A081-1381-4D98-B552-56ABBC935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38CCD1-BC46-41CC-BB8D-126092E49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AD8D122-D001-46A8-B359-5C6ED2138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9DDB347-8EE7-45A6-907A-46A8BCF69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955B5BA-3504-4C4D-A74E-BD9F8BA87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4EF2466-CC35-4DB4-BB48-8FF49076D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ED7F19-FE59-4BD1-94F3-E8E49FAF2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369294A-790B-4B91-BA2E-03D9EC8A3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7AAF55C5-FF9F-43DE-B43B-C2FD1F72D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E82EFE9-9D50-4294-B350-56498C088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2A0348D-0524-40B2-B300-24E0F8DD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9F2DC1F-CF90-4B13-AFEA-5551EF7D0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phic 30" descr="Ticket">
            <a:extLst>
              <a:ext uri="{FF2B5EF4-FFF2-40B4-BE49-F238E27FC236}">
                <a16:creationId xmlns:a16="http://schemas.microsoft.com/office/drawing/2014/main" id="{6793A380-3C9C-4138-A55E-B54BD8415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363" y="4693435"/>
            <a:ext cx="1587530" cy="1587530"/>
          </a:xfrm>
          <a:prstGeom prst="rect">
            <a:avLst/>
          </a:prstGeom>
        </p:spPr>
      </p:pic>
      <p:sp>
        <p:nvSpPr>
          <p:cNvPr id="32" name="Content Placeholder 33">
            <a:extLst>
              <a:ext uri="{FF2B5EF4-FFF2-40B4-BE49-F238E27FC236}">
                <a16:creationId xmlns:a16="http://schemas.microsoft.com/office/drawing/2014/main" id="{F460DEEE-6719-4998-B3C8-95A95EF3A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0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DE7C0-4A02-1347-8B49-C655A637D8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663" y="449766"/>
            <a:ext cx="4749800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917E3E-A32B-BC4D-9084-D6E0D36175FD}"/>
              </a:ext>
            </a:extLst>
          </p:cNvPr>
          <p:cNvSpPr txBox="1"/>
          <p:nvPr userDrawn="1"/>
        </p:nvSpPr>
        <p:spPr>
          <a:xfrm>
            <a:off x="722313" y="3612672"/>
            <a:ext cx="77724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5400" kern="1200" dirty="0">
                <a:solidFill>
                  <a:schemeClr val="bg1"/>
                </a:solidFill>
                <a:latin typeface="Sherman Sans Book" pitchFamily="2" charset="77"/>
                <a:cs typeface="Verdana" panose="020B0604030504040204" pitchFamily="34" charset="0"/>
              </a:rPr>
              <a:t>The End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6888BB-66BF-4B4F-8168-90CDB05E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1811298"/>
            <a:ext cx="6641914" cy="1737360"/>
          </a:xfrm>
        </p:spPr>
        <p:txBody>
          <a:bodyPr tIns="0" bIns="0" anchor="b" anchorCtr="0"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3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SU End Section - Do not Show This Slide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836989"/>
            <a:ext cx="10515600" cy="13636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5357813"/>
            <a:ext cx="10515600" cy="7194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4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2SU END SECTION – DO NOT DISPLAY</a:t>
            </a:r>
          </a:p>
        </p:txBody>
      </p:sp>
    </p:spTree>
    <p:extLst>
      <p:ext uri="{BB962C8B-B14F-4D97-AF65-F5344CB8AC3E}">
        <p14:creationId xmlns:p14="http://schemas.microsoft.com/office/powerpoint/2010/main" val="941715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070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43559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836989"/>
            <a:ext cx="10515600" cy="13636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357813"/>
            <a:ext cx="10515600" cy="7194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956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Circ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836989"/>
            <a:ext cx="10515600" cy="13636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357813"/>
            <a:ext cx="10515600" cy="7194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73E81-1640-46B8-ACFE-6B0865836AD3}"/>
              </a:ext>
            </a:extLst>
          </p:cNvPr>
          <p:cNvSpPr/>
          <p:nvPr userDrawn="1"/>
        </p:nvSpPr>
        <p:spPr>
          <a:xfrm>
            <a:off x="8075597" y="780733"/>
            <a:ext cx="3060834" cy="2915222"/>
          </a:xfrm>
          <a:prstGeom prst="ellipse">
            <a:avLst/>
          </a:prstGeom>
          <a:solidFill>
            <a:srgbClr val="ADB3B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Logo Box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1E331D-B26E-4E48-94CA-704F5D2740E1}"/>
              </a:ext>
            </a:extLst>
          </p:cNvPr>
          <p:cNvSpPr/>
          <p:nvPr userDrawn="1"/>
        </p:nvSpPr>
        <p:spPr>
          <a:xfrm>
            <a:off x="7169216" y="1249110"/>
            <a:ext cx="3869357" cy="233229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836989"/>
            <a:ext cx="10515600" cy="136366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357813"/>
            <a:ext cx="10515600" cy="7194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32CA8-6483-4521-BDF7-2F50B083882D}"/>
              </a:ext>
            </a:extLst>
          </p:cNvPr>
          <p:cNvSpPr/>
          <p:nvPr userDrawn="1"/>
        </p:nvSpPr>
        <p:spPr>
          <a:xfrm>
            <a:off x="7016816" y="1096710"/>
            <a:ext cx="3869357" cy="2332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1F14BDD-9218-4AED-B3B0-211AC31F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7A3CBE6-97F8-4378-8FB3-E1A78FD13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DA62D-03C4-4C68-8B43-3F3DD028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3DA44-ACBD-4D31-B07F-FEC5E0037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FB189-BB76-4118-943E-CEFB582F6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3379CE-0C95-40CD-86F6-2C9B6A0A2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D2016-89AD-4141-ACA5-B2A73296F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B78762E7-1197-4408-AC9C-3DE5A967D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568" y="4356015"/>
            <a:ext cx="1185673" cy="118567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8A8113-7EAF-4E59-893C-73EC871F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4" y="683394"/>
            <a:ext cx="7357584" cy="564040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 sz="3200"/>
            </a:lvl1pPr>
            <a:lvl2pPr marL="685783" indent="-228594">
              <a:lnSpc>
                <a:spcPct val="100000"/>
              </a:lnSpc>
              <a:buFont typeface="Arial" panose="020B0604020202020204" pitchFamily="34" charset="0"/>
              <a:buChar char="•"/>
              <a:defRPr sz="2800"/>
            </a:lvl2pPr>
            <a:lvl3pPr marL="1142971" indent="-228594">
              <a:lnSpc>
                <a:spcPct val="100000"/>
              </a:lnSpc>
              <a:buFont typeface="Arial" panose="020B0604020202020204" pitchFamily="34" charset="0"/>
              <a:buChar char="•"/>
              <a:defRPr sz="2800"/>
            </a:lvl3pPr>
            <a:lvl4pPr marL="1600160" indent="-228594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4pPr>
            <a:lvl5pPr marL="2057349" indent="-228594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18" y="365127"/>
            <a:ext cx="2849078" cy="3638982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90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 sz="3200"/>
            </a:lvl1pPr>
            <a:lvl2pPr marL="685783" indent="-228594">
              <a:lnSpc>
                <a:spcPct val="100000"/>
              </a:lnSpc>
              <a:buFont typeface="Arial" panose="020B0604020202020204" pitchFamily="34" charset="0"/>
              <a:buChar char="•"/>
              <a:defRPr sz="2800"/>
            </a:lvl2pPr>
            <a:lvl3pPr marL="1142971" indent="-228594">
              <a:lnSpc>
                <a:spcPct val="100000"/>
              </a:lnSpc>
              <a:buFont typeface="Arial" panose="020B0604020202020204" pitchFamily="34" charset="0"/>
              <a:buChar char="•"/>
              <a:defRPr sz="2800"/>
            </a:lvl3pPr>
            <a:lvl4pPr marL="1600160" indent="-228594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4pPr>
            <a:lvl5pPr marL="2057349" indent="-228594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1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9525" indent="0">
              <a:buNone/>
              <a:tabLst/>
              <a:defRPr sz="2800"/>
            </a:lvl2pPr>
            <a:lvl3pPr marL="9525" indent="0">
              <a:buNone/>
              <a:tabLst/>
              <a:defRPr sz="2800"/>
            </a:lvl3pPr>
            <a:lvl4pPr marL="9525" indent="0">
              <a:buNone/>
              <a:tabLst/>
              <a:defRPr sz="2400"/>
            </a:lvl4pPr>
            <a:lvl5pPr marL="9525" indent="0">
              <a:buNone/>
              <a:tabLst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7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85783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2971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0160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57349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594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85783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2971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0160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57349" indent="-228594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61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5625"/>
            <a:ext cx="5157787" cy="73152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51761"/>
            <a:ext cx="5157787" cy="35252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825625"/>
            <a:ext cx="5183188" cy="73152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651761"/>
            <a:ext cx="5183188" cy="35252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254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584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B074448F-ECDF-DC44-9F43-FD59771C7B33}"/>
              </a:ext>
            </a:extLst>
          </p:cNvPr>
          <p:cNvSpPr txBox="1"/>
          <p:nvPr userDrawn="1"/>
        </p:nvSpPr>
        <p:spPr>
          <a:xfrm>
            <a:off x="838201" y="6355847"/>
            <a:ext cx="2986668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Sherman Serif Book" pitchFamily="2" charset="77"/>
                <a:ea typeface="Sherman Serif Book" pitchFamily="2" charset="77"/>
                <a:cs typeface="Verdana" panose="020B0604030504040204" pitchFamily="34" charset="0"/>
              </a:rPr>
              <a:t>Syracuse University School of Information Studies</a:t>
            </a:r>
          </a:p>
        </p:txBody>
      </p:sp>
    </p:spTree>
    <p:extLst>
      <p:ext uri="{BB962C8B-B14F-4D97-AF65-F5344CB8AC3E}">
        <p14:creationId xmlns:p14="http://schemas.microsoft.com/office/powerpoint/2010/main" val="36689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5" r:id="rId2"/>
    <p:sldLayoutId id="2147483663" r:id="rId3"/>
    <p:sldLayoutId id="2147483676" r:id="rId4"/>
    <p:sldLayoutId id="2147483674" r:id="rId5"/>
    <p:sldLayoutId id="2147483650" r:id="rId6"/>
    <p:sldLayoutId id="2147483671" r:id="rId7"/>
    <p:sldLayoutId id="2147483652" r:id="rId8"/>
    <p:sldLayoutId id="2147483653" r:id="rId9"/>
    <p:sldLayoutId id="2147483672" r:id="rId10"/>
    <p:sldLayoutId id="2147483655" r:id="rId11"/>
    <p:sldLayoutId id="2147483654" r:id="rId12"/>
    <p:sldLayoutId id="2147483677" r:id="rId13"/>
    <p:sldLayoutId id="2147483678" r:id="rId14"/>
    <p:sldLayoutId id="2147483673" r:id="rId15"/>
    <p:sldLayoutId id="2147483661" r:id="rId16"/>
    <p:sldLayoutId id="2147483679" r:id="rId17"/>
    <p:sldLayoutId id="2147483680" r:id="rId18"/>
    <p:sldLayoutId id="2147483681" r:id="rId19"/>
    <p:sldLayoutId id="2147483684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Sherman Sans Book" pitchFamily="2" charset="77"/>
          <a:cs typeface="Verdana" panose="020B060403050404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4%ED%8C%8C%EC%B9%98_%EC%8A%A4%ED%8C%8C%ED%81%A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us-gattol.name/ws/mongodb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1/" TargetMode="External"/><Relationship Id="rId2" Type="http://schemas.openxmlformats.org/officeDocument/2006/relationships/hyperlink" Target="http://localhost:27017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4%ED%8C%8C%EC%B9%98_%EC%8A%A4%ED%8C%8C%ED%81%A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us-gattol.name/ws/mongodb.html" TargetMode="Externa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owintelligence.org/2020/06/30/graph-theory-and-network-science-for-natural-language-processing-part-2-databases-and-analytics-engine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hyperlink" Target="http://localhost:7687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4%ED%8C%8C%EC%B9%98_%EC%8A%A4%ED%8C%8C%ED%81%A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owintelligence.org/2020/06/30/graph-theory-and-network-science-for-natural-language-processing-part-2-databases-and-analytics-engines/" TargetMode="Externa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ekir.info/post/chroot-as-docker-alternative-for-build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4%ED%8C%8C%EC%B9%98_%EC%8A%A4%ED%8C%8C%ED%81%A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Jupyter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HDFS_(Hadoop_Distributed_Filesystem)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uku.it/minio-wants-to-be-the-mysql-of-object-storage/" TargetMode="Externa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70/" TargetMode="External"/><Relationship Id="rId2" Type="http://schemas.openxmlformats.org/officeDocument/2006/relationships/hyperlink" Target="http://localhost:9001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4%ED%8C%8C%EC%B9%98_%EC%8A%A4%ED%8C%8C%ED%81%A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972FB9-A7A6-455F-B84B-58C6012A8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591050"/>
            <a:ext cx="6583680" cy="16621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Michael Fudge</a:t>
            </a:r>
          </a:p>
          <a:p>
            <a:pPr marL="0" indent="0">
              <a:buNone/>
            </a:pPr>
            <a:r>
              <a:rPr lang="en-US" sz="2000" dirty="0"/>
              <a:t>Professor of Practice</a:t>
            </a:r>
          </a:p>
          <a:p>
            <a:pPr marL="0" indent="0">
              <a:buNone/>
            </a:pPr>
            <a:r>
              <a:rPr lang="en-US" sz="2000" dirty="0"/>
              <a:t>Syracuse University</a:t>
            </a:r>
          </a:p>
          <a:p>
            <a:pPr marL="0" indent="0">
              <a:buNone/>
            </a:pPr>
            <a:r>
              <a:rPr lang="en-US" sz="2000" dirty="0"/>
              <a:t>CASL Workshop, December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02624-E350-47C2-891A-D6984EFC0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Applications of Opensource in Big Data Management</a:t>
            </a:r>
            <a:br>
              <a:rPr lang="en-US" sz="4400" dirty="0"/>
            </a:br>
            <a:r>
              <a:rPr lang="en-US" sz="4400" dirty="0"/>
              <a:t>with Examples</a:t>
            </a:r>
          </a:p>
        </p:txBody>
      </p:sp>
    </p:spTree>
    <p:extLst>
      <p:ext uri="{BB962C8B-B14F-4D97-AF65-F5344CB8AC3E}">
        <p14:creationId xmlns:p14="http://schemas.microsoft.com/office/powerpoint/2010/main" val="13502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B52FF-840C-8C56-C810-ED62D5C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 Video On Transformations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282CB9-F52F-8FCC-5AA7-FC7DDF182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91897-3ED7-59F9-F41E-2E70988005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  <a:p>
            <a:r>
              <a:rPr lang="en-US" dirty="0"/>
              <a:t>Adding Schema</a:t>
            </a:r>
          </a:p>
          <a:p>
            <a:r>
              <a:rPr lang="en-US" dirty="0"/>
              <a:t>3 Ways to Reference a column.</a:t>
            </a:r>
          </a:p>
          <a:p>
            <a:r>
              <a:rPr lang="en-US" dirty="0"/>
              <a:t>Column Transformations</a:t>
            </a:r>
          </a:p>
          <a:p>
            <a:r>
              <a:rPr lang="en-US" dirty="0"/>
              <a:t>Row Transformations</a:t>
            </a:r>
          </a:p>
          <a:p>
            <a:r>
              <a:rPr lang="en-US" dirty="0"/>
              <a:t>Sorting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AB5546-19A5-AB62-9E31-0F887171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4C53F-FCC8-6023-A3C6-BBA0247AB0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  <a:p>
            <a:r>
              <a:rPr lang="en-US" dirty="0"/>
              <a:t>Joins</a:t>
            </a:r>
          </a:p>
          <a:p>
            <a:r>
              <a:rPr lang="en-US" dirty="0"/>
              <a:t>Unions</a:t>
            </a:r>
          </a:p>
          <a:p>
            <a:r>
              <a:rPr lang="en-US" dirty="0"/>
              <a:t>Nested Columns</a:t>
            </a:r>
          </a:p>
          <a:p>
            <a:r>
              <a:rPr lang="en-US" dirty="0"/>
              <a:t>Explain / DAG</a:t>
            </a:r>
          </a:p>
        </p:txBody>
      </p:sp>
    </p:spTree>
    <p:extLst>
      <p:ext uri="{BB962C8B-B14F-4D97-AF65-F5344CB8AC3E}">
        <p14:creationId xmlns:p14="http://schemas.microsoft.com/office/powerpoint/2010/main" val="324985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6C3A753-EC79-844E-2F5A-88518112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45439" y="2382634"/>
            <a:ext cx="1763813" cy="917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Graphic 5" descr="Table outline">
            <a:extLst>
              <a:ext uri="{FF2B5EF4-FFF2-40B4-BE49-F238E27FC236}">
                <a16:creationId xmlns:a16="http://schemas.microsoft.com/office/drawing/2014/main" id="{807C54F1-3B14-F239-91C7-0C2FA1C22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0145" y="36798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8B067DD-E68D-5B84-8FFA-BBB3A3FD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31421" y="3315534"/>
            <a:ext cx="3128728" cy="10429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4332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84F-809E-91E0-3AC4-23A9299F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4D62-F6B0-C963-436C-A2AE0551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Server is </a:t>
            </a:r>
            <a:r>
              <a:rPr lang="en-US" dirty="0">
                <a:hlinkClick r:id="rId2"/>
              </a:rPr>
              <a:t>http://localhost:27017</a:t>
            </a:r>
            <a:r>
              <a:rPr lang="en-US" dirty="0"/>
              <a:t> </a:t>
            </a:r>
          </a:p>
          <a:p>
            <a:r>
              <a:rPr lang="en-US" dirty="0"/>
              <a:t>The Mongo Admin UI is </a:t>
            </a:r>
            <a:r>
              <a:rPr lang="en-US" dirty="0">
                <a:hlinkClick r:id="rId3"/>
              </a:rPr>
              <a:t>http://localhost:8881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name is </a:t>
            </a:r>
            <a:r>
              <a:rPr lang="en-US" b="1" dirty="0"/>
              <a:t>admin</a:t>
            </a:r>
          </a:p>
          <a:p>
            <a:pPr lvl="1"/>
            <a:r>
              <a:rPr lang="en-US" dirty="0"/>
              <a:t>Password is </a:t>
            </a:r>
            <a:r>
              <a:rPr lang="en-US" b="1" dirty="0" err="1"/>
              <a:t>mongopw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34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MongoDb</a:t>
            </a:r>
            <a:r>
              <a:rPr lang="en-US" dirty="0"/>
              <a:t> from Spark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E712B1-4E0C-66AE-8864-B0BEA46E5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17620" y="1335159"/>
            <a:ext cx="1763813" cy="917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F8CFC7F-1D47-86D8-A55D-ED635DE18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31421" y="3048050"/>
            <a:ext cx="3128728" cy="10429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5429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0BFFB54-5E96-F97E-51D8-A547698F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31045" y="3251186"/>
            <a:ext cx="2517211" cy="101444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867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84F-809E-91E0-3AC4-23A9299F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4D62-F6B0-C963-436C-A2AE0551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Neo4j Server is </a:t>
            </a:r>
            <a:r>
              <a:rPr lang="en-US" dirty="0">
                <a:hlinkClick r:id="rId2"/>
              </a:rPr>
              <a:t>http://localhost:7687</a:t>
            </a:r>
            <a:r>
              <a:rPr lang="en-US" dirty="0"/>
              <a:t> </a:t>
            </a:r>
          </a:p>
          <a:p>
            <a:r>
              <a:rPr lang="en-US" dirty="0"/>
              <a:t>The Neo4j Admin UI is </a:t>
            </a:r>
            <a:r>
              <a:rPr lang="en-US" dirty="0">
                <a:hlinkClick r:id="rId3"/>
              </a:rPr>
              <a:t>http://localhost:7474</a:t>
            </a:r>
            <a:endParaRPr lang="en-US" dirty="0"/>
          </a:p>
          <a:p>
            <a:pPr lvl="1"/>
            <a:r>
              <a:rPr lang="en-US" dirty="0"/>
              <a:t>No Username or Password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04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Neo4j from Spark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E712B1-4E0C-66AE-8864-B0BEA46E5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07743" y="1657348"/>
            <a:ext cx="1763813" cy="917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FDF21B1-B48A-0F24-736A-9873DE406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31045" y="3251186"/>
            <a:ext cx="2517211" cy="101444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22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972FB9-A7A6-455F-B84B-58C6012A8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591050"/>
            <a:ext cx="6583680" cy="16621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Michael Fudge</a:t>
            </a:r>
          </a:p>
          <a:p>
            <a:pPr marL="0" indent="0">
              <a:buNone/>
            </a:pPr>
            <a:r>
              <a:rPr lang="en-US" sz="2000" dirty="0"/>
              <a:t>mafudge@syr.edu</a:t>
            </a:r>
          </a:p>
          <a:p>
            <a:pPr marL="0" indent="0">
              <a:buNone/>
            </a:pPr>
            <a:r>
              <a:rPr lang="en-US" sz="2000" dirty="0"/>
              <a:t>Professor of Practice</a:t>
            </a:r>
          </a:p>
          <a:p>
            <a:pPr marL="0" indent="0">
              <a:buNone/>
            </a:pPr>
            <a:r>
              <a:rPr lang="en-US" sz="2000" dirty="0"/>
              <a:t>Syracuse University</a:t>
            </a:r>
          </a:p>
          <a:p>
            <a:pPr marL="0" indent="0">
              <a:buNone/>
            </a:pPr>
            <a:r>
              <a:rPr lang="en-US" sz="2000" dirty="0"/>
              <a:t>CASL Workshop, December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02624-E350-47C2-891A-D6984EFC0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Applications of Opensource in Big Data Management</a:t>
            </a:r>
            <a:br>
              <a:rPr lang="en-US" sz="4400" dirty="0"/>
            </a:br>
            <a:r>
              <a:rPr lang="en-US" sz="4400" dirty="0"/>
              <a:t>with Examples</a:t>
            </a:r>
          </a:p>
        </p:txBody>
      </p:sp>
    </p:spTree>
    <p:extLst>
      <p:ext uri="{BB962C8B-B14F-4D97-AF65-F5344CB8AC3E}">
        <p14:creationId xmlns:p14="http://schemas.microsoft.com/office/powerpoint/2010/main" val="9382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7F6E13-B2AD-421F-8A03-40C0D649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667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Setting up your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Basic docker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and Spark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Object Storage and HDFS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Spark Data 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Spark SQL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MongoDb</a:t>
            </a:r>
            <a:r>
              <a:rPr lang="en-US" sz="2400" dirty="0"/>
              <a:t>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Accessing </a:t>
            </a:r>
            <a:r>
              <a:rPr lang="en-US" sz="2400" dirty="0" err="1"/>
              <a:t>MongoDb</a:t>
            </a:r>
            <a:r>
              <a:rPr lang="en-US" sz="2400" dirty="0"/>
              <a:t> from Spark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Neo4j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Accessing Neo4j from Spark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EB22E-E3D9-48AC-AE28-365301AC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438" y="365125"/>
            <a:ext cx="9539870" cy="1325563"/>
          </a:xfrm>
        </p:spPr>
        <p:txBody>
          <a:bodyPr/>
          <a:lstStyle/>
          <a:p>
            <a:r>
              <a:rPr lang="en-US" dirty="0"/>
              <a:t>Code Walkthroughs and Demonstrations</a:t>
            </a:r>
          </a:p>
        </p:txBody>
      </p:sp>
    </p:spTree>
    <p:extLst>
      <p:ext uri="{BB962C8B-B14F-4D97-AF65-F5344CB8AC3E}">
        <p14:creationId xmlns:p14="http://schemas.microsoft.com/office/powerpoint/2010/main" val="323335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Computer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3D4AD5C6-1F89-0464-FCA0-3CA51CFBC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250" y="3455299"/>
            <a:ext cx="1745353" cy="17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3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Docker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1DA7CD7-66BC-B0E2-4E93-9229AE35B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03488" y="3585494"/>
            <a:ext cx="1768769" cy="126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and Spark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E712B1-4E0C-66AE-8864-B0BEA46E5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17620" y="1335159"/>
            <a:ext cx="1763813" cy="917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86DD346-6F76-8FFA-6489-91718CA58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21029" y="2784886"/>
            <a:ext cx="1356994" cy="15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6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9F9424-4C50-0C26-7D19-A145D3B0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04242E-D257-F48F-CA3E-09D4E55B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at </a:t>
            </a:r>
            <a:r>
              <a:rPr lang="en-US" dirty="0">
                <a:hlinkClick r:id="rId2"/>
              </a:rPr>
              <a:t>http://localhost:8888</a:t>
            </a:r>
            <a:endParaRPr lang="en-US" dirty="0"/>
          </a:p>
          <a:p>
            <a:r>
              <a:rPr lang="en-US" dirty="0"/>
              <a:t>Password is SU2orange!</a:t>
            </a:r>
          </a:p>
        </p:txBody>
      </p:sp>
    </p:spTree>
    <p:extLst>
      <p:ext uri="{BB962C8B-B14F-4D97-AF65-F5344CB8AC3E}">
        <p14:creationId xmlns:p14="http://schemas.microsoft.com/office/powerpoint/2010/main" val="420803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 and HDFS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860D7FF-8C3A-815C-9C7D-DF0F18004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81371" y="3836989"/>
            <a:ext cx="3443470" cy="103304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D3BCD98-5078-72B1-7FD6-24A93B0F3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55451" y="1784350"/>
            <a:ext cx="1943100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84F-809E-91E0-3AC4-23A9299F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 / HDFS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4D62-F6B0-C963-436C-A2AE0551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Minio</a:t>
            </a:r>
            <a:r>
              <a:rPr lang="en-US" dirty="0"/>
              <a:t> S3 compatible storage </a:t>
            </a:r>
            <a:r>
              <a:rPr lang="en-US" dirty="0">
                <a:hlinkClick r:id="rId2"/>
              </a:rPr>
              <a:t>http://localhost:9001</a:t>
            </a:r>
            <a:endParaRPr lang="en-US" dirty="0"/>
          </a:p>
          <a:p>
            <a:pPr lvl="1"/>
            <a:r>
              <a:rPr lang="en-US" dirty="0"/>
              <a:t>User name is </a:t>
            </a:r>
            <a:r>
              <a:rPr lang="en-US" b="1" dirty="0" err="1"/>
              <a:t>minio</a:t>
            </a:r>
            <a:endParaRPr lang="en-US" b="1" dirty="0"/>
          </a:p>
          <a:p>
            <a:pPr lvl="1"/>
            <a:r>
              <a:rPr lang="en-US" dirty="0"/>
              <a:t>Password is </a:t>
            </a:r>
            <a:r>
              <a:rPr lang="en-US" b="1" dirty="0"/>
              <a:t>SU2orange!</a:t>
            </a:r>
          </a:p>
          <a:p>
            <a:r>
              <a:rPr lang="en-US" dirty="0"/>
              <a:t>HDFS is accessible at </a:t>
            </a:r>
            <a:r>
              <a:rPr lang="en-US" dirty="0">
                <a:hlinkClick r:id="rId3"/>
              </a:rPr>
              <a:t>http://localhost:50070/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58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54D3A-FC92-D83B-5A96-E9157F4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Data Transformations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38ED-B3C0-8112-898C-1DFB87BA8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6C3A753-EC79-844E-2F5A-88518112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45439" y="2382634"/>
            <a:ext cx="1763813" cy="917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DFEF5DF8-31ED-65EF-1F96-D760BFB33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0145" y="3545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9525"/>
      </p:ext>
    </p:extLst>
  </p:cSld>
  <p:clrMapOvr>
    <a:masterClrMapping/>
  </p:clrMapOvr>
</p:sld>
</file>

<file path=ppt/theme/theme1.xml><?xml version="1.0" encoding="utf-8"?>
<a:theme xmlns:a="http://schemas.openxmlformats.org/drawingml/2006/main" name="SU Theme">
  <a:themeElements>
    <a:clrScheme name="Theme-Colors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ustom 1">
      <a:majorFont>
        <a:latin typeface="Sherman Sans Book"/>
        <a:ea typeface=""/>
        <a:cs typeface=""/>
      </a:majorFont>
      <a:minorFont>
        <a:latin typeface="Sherman Sans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8448</TotalTime>
  <Words>311</Words>
  <Application>Microsoft Office PowerPoint</Application>
  <PresentationFormat>Widescreen</PresentationFormat>
  <Paragraphs>67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Sherman Sans</vt:lpstr>
      <vt:lpstr>Sherman Sans Book</vt:lpstr>
      <vt:lpstr>Sherman Serif Book</vt:lpstr>
      <vt:lpstr>SU Theme</vt:lpstr>
      <vt:lpstr>Applications of Opensource in Big Data Management with Examples</vt:lpstr>
      <vt:lpstr>Code Walkthroughs and Demonstrations</vt:lpstr>
      <vt:lpstr>Setting Up Your Computer</vt:lpstr>
      <vt:lpstr>Basic Docker Commands</vt:lpstr>
      <vt:lpstr>Jupyter and Spark Introduction</vt:lpstr>
      <vt:lpstr>Jupyter Notes</vt:lpstr>
      <vt:lpstr>Object Storage and HDFS</vt:lpstr>
      <vt:lpstr>Object Storage / HDFS Notes</vt:lpstr>
      <vt:lpstr>Spark Data Transformations</vt:lpstr>
      <vt:lpstr>Two Part Video On Transformations</vt:lpstr>
      <vt:lpstr>Spark SQL</vt:lpstr>
      <vt:lpstr>MongoDb Basics</vt:lpstr>
      <vt:lpstr>MongoDb Notes</vt:lpstr>
      <vt:lpstr>Accessing MongoDb from Spark</vt:lpstr>
      <vt:lpstr>Neo4j Basics</vt:lpstr>
      <vt:lpstr>Neo4j Notes</vt:lpstr>
      <vt:lpstr>Accessing Neo4j from Spark</vt:lpstr>
      <vt:lpstr>Applications of Opensource in Big Data Management with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 Jr</dc:creator>
  <cp:lastModifiedBy>Michael A Fudge Jr</cp:lastModifiedBy>
  <cp:revision>173</cp:revision>
  <dcterms:created xsi:type="dcterms:W3CDTF">2019-07-05T14:23:44Z</dcterms:created>
  <dcterms:modified xsi:type="dcterms:W3CDTF">2022-12-08T19:20:39Z</dcterms:modified>
</cp:coreProperties>
</file>