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953" r:id="rId4"/>
    <p:sldId id="952" r:id="rId5"/>
    <p:sldId id="972" r:id="rId6"/>
    <p:sldId id="973" r:id="rId7"/>
    <p:sldId id="1024" r:id="rId8"/>
    <p:sldId id="974" r:id="rId9"/>
    <p:sldId id="976" r:id="rId10"/>
    <p:sldId id="1022" r:id="rId11"/>
    <p:sldId id="1023" r:id="rId12"/>
    <p:sldId id="954" r:id="rId13"/>
    <p:sldId id="867" r:id="rId14"/>
    <p:sldId id="1025" r:id="rId15"/>
    <p:sldId id="1026" r:id="rId16"/>
    <p:sldId id="1027" r:id="rId17"/>
    <p:sldId id="1040" r:id="rId18"/>
    <p:sldId id="1028" r:id="rId19"/>
    <p:sldId id="1037" r:id="rId20"/>
    <p:sldId id="1038" r:id="rId21"/>
    <p:sldId id="1039" r:id="rId22"/>
    <p:sldId id="1036" r:id="rId23"/>
    <p:sldId id="1029" r:id="rId24"/>
    <p:sldId id="1030" r:id="rId25"/>
    <p:sldId id="1031" r:id="rId26"/>
    <p:sldId id="1032" r:id="rId27"/>
    <p:sldId id="1033" r:id="rId28"/>
    <p:sldId id="1043" r:id="rId29"/>
    <p:sldId id="1041" r:id="rId30"/>
    <p:sldId id="1044" r:id="rId31"/>
    <p:sldId id="968" r:id="rId32"/>
    <p:sldId id="8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What Is Key-Value" id="{D21AFCCA-D36A-44F3-9F02-EDEEC5B741E0}">
          <p14:sldIdLst>
            <p14:sldId id="953"/>
            <p14:sldId id="952"/>
            <p14:sldId id="972"/>
            <p14:sldId id="973"/>
            <p14:sldId id="1024"/>
          </p14:sldIdLst>
        </p14:section>
        <p14:section name="Neo4j" id="{8D00063C-BE18-41C0-9003-D9834AA20757}">
          <p14:sldIdLst>
            <p14:sldId id="974"/>
            <p14:sldId id="976"/>
            <p14:sldId id="1022"/>
            <p14:sldId id="1023"/>
            <p14:sldId id="954"/>
            <p14:sldId id="867"/>
            <p14:sldId id="1025"/>
            <p14:sldId id="1026"/>
            <p14:sldId id="1027"/>
            <p14:sldId id="1040"/>
            <p14:sldId id="1028"/>
            <p14:sldId id="1037"/>
            <p14:sldId id="1038"/>
            <p14:sldId id="1039"/>
            <p14:sldId id="1036"/>
            <p14:sldId id="1029"/>
            <p14:sldId id="1030"/>
            <p14:sldId id="1031"/>
            <p14:sldId id="1032"/>
          </p14:sldIdLst>
        </p14:section>
        <p14:section name="Graph Data Modeling" id="{DD3E4A19-3FB4-47B7-AE23-E17DAE1341BB}">
          <p14:sldIdLst>
            <p14:sldId id="1033"/>
            <p14:sldId id="1043"/>
          </p14:sldIdLst>
        </p14:section>
        <p14:section name="Graph Data Science" id="{C6315058-6A12-41F1-A994-0BC293973D1E}">
          <p14:sldIdLst>
            <p14:sldId id="1041"/>
            <p14:sldId id="1044"/>
          </p14:sldIdLst>
        </p14:section>
        <p14:section name="Summary" id="{D51B9783-61E3-4E05-9F60-FA19EFC4680A}">
          <p14:sldIdLst>
            <p14:sldId id="968"/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67333" autoAdjust="0"/>
  </p:normalViewPr>
  <p:slideViewPr>
    <p:cSldViewPr snapToGrid="0">
      <p:cViewPr varScale="1">
        <p:scale>
          <a:sx n="77" d="100"/>
          <a:sy n="77" d="100"/>
        </p:scale>
        <p:origin x="18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6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1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0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copy and use this slide each time you are pausing your lecture to ask students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Please delete this slide if you do not need to use it.</a:t>
            </a:r>
          </a:p>
          <a:p>
            <a:endParaRPr lang="en-US" dirty="0"/>
          </a:p>
          <a:p>
            <a:r>
              <a:rPr lang="en-US" dirty="0"/>
              <a:t>Matching lists, strings, sets, hashes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539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821DA97-DF19-4B3A-8C53-5400D5B51E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28BE222-313A-4897-A391-4C78A90FA72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287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D34B342-F7FD-4A14-B389-6348228F9A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16E71D9-D43F-4AA3-8BD9-8981B390BD8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726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116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  <p:sldLayoutId id="2147483674" r:id="rId24"/>
    <p:sldLayoutId id="2147483678" r:id="rId25"/>
    <p:sldLayoutId id="2147483679" r:id="rId26"/>
    <p:sldLayoutId id="2147483682" r:id="rId27"/>
    <p:sldLayoutId id="2147483684" r:id="rId28"/>
    <p:sldLayoutId id="214748368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GM9bB4ytGao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I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35945-CE93-4894-93FE-0D680347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Physical Data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A1288-630E-4184-94A1-C42958762B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Node Contains:</a:t>
            </a:r>
          </a:p>
          <a:p>
            <a:pPr lvl="1"/>
            <a:r>
              <a:rPr lang="en-US" dirty="0"/>
              <a:t>Labels 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Defined Relationships</a:t>
            </a:r>
          </a:p>
          <a:p>
            <a:pPr lvl="1"/>
            <a:r>
              <a:rPr lang="en-US" dirty="0"/>
              <a:t>Pointers to other nodes that satisfy the relationship</a:t>
            </a:r>
          </a:p>
          <a:p>
            <a:r>
              <a:rPr lang="en-US" dirty="0"/>
              <a:t>Relationship data stored, not calculated</a:t>
            </a:r>
          </a:p>
          <a:p>
            <a:r>
              <a:rPr lang="en-US" dirty="0"/>
              <a:t>Faster than relational indexing</a:t>
            </a:r>
          </a:p>
          <a:p>
            <a:r>
              <a:rPr lang="en-US" dirty="0"/>
              <a:t>Can’t be queries with Standard SQL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C33FE13-143A-49E0-AD7A-4393FF3B9113}"/>
              </a:ext>
            </a:extLst>
          </p:cNvPr>
          <p:cNvSpPr/>
          <p:nvPr/>
        </p:nvSpPr>
        <p:spPr>
          <a:xfrm>
            <a:off x="6019800" y="1816616"/>
            <a:ext cx="1966586" cy="373241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Customer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ORDERS:</a:t>
            </a:r>
          </a:p>
          <a:p>
            <a:pPr algn="ctr"/>
            <a:r>
              <a:rPr lang="en-US" dirty="0"/>
              <a:t>Number: 1234</a:t>
            </a:r>
            <a:br>
              <a:rPr lang="en-US" dirty="0"/>
            </a:br>
            <a:r>
              <a:rPr lang="en-US" dirty="0"/>
              <a:t>&lt;product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Number: 1234</a:t>
            </a:r>
            <a:br>
              <a:rPr lang="en-US" dirty="0"/>
            </a:br>
            <a:r>
              <a:rPr lang="en-US" dirty="0"/>
              <a:t>&lt;product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7642D4F-CF8C-4B17-8F49-1227BB45AA40}"/>
              </a:ext>
            </a:extLst>
          </p:cNvPr>
          <p:cNvSpPr/>
          <p:nvPr/>
        </p:nvSpPr>
        <p:spPr>
          <a:xfrm>
            <a:off x="9823537" y="1857368"/>
            <a:ext cx="1782349" cy="196306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AB12</a:t>
            </a:r>
          </a:p>
          <a:p>
            <a:pPr algn="ctr"/>
            <a:r>
              <a:rPr lang="en-US" dirty="0"/>
              <a:t>Amount: $25</a:t>
            </a:r>
          </a:p>
          <a:p>
            <a:pPr algn="ctr"/>
            <a:r>
              <a:rPr lang="en-US" dirty="0"/>
              <a:t>Name: Mouse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84D6D219-E2C7-4109-BDAA-64E40C4CBD13}"/>
              </a:ext>
            </a:extLst>
          </p:cNvPr>
          <p:cNvSpPr/>
          <p:nvPr/>
        </p:nvSpPr>
        <p:spPr>
          <a:xfrm>
            <a:off x="9823537" y="4265112"/>
            <a:ext cx="1782349" cy="191185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AB17</a:t>
            </a:r>
          </a:p>
          <a:p>
            <a:pPr algn="ctr"/>
            <a:r>
              <a:rPr lang="en-US" dirty="0"/>
              <a:t>Amount: $75</a:t>
            </a:r>
          </a:p>
          <a:p>
            <a:pPr algn="ctr"/>
            <a:r>
              <a:rPr lang="en-US" dirty="0"/>
              <a:t>Name: Keyboard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3093F-C473-4B15-83F7-51A31CC7302B}"/>
              </a:ext>
            </a:extLst>
          </p:cNvPr>
          <p:cNvCxnSpPr>
            <a:cxnSpLocks/>
          </p:cNvCxnSpPr>
          <p:nvPr/>
        </p:nvCxnSpPr>
        <p:spPr>
          <a:xfrm flipV="1">
            <a:off x="7790145" y="2605414"/>
            <a:ext cx="2033392" cy="180374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B0308-C2A5-4F8C-BE1E-0825D4049508}"/>
              </a:ext>
            </a:extLst>
          </p:cNvPr>
          <p:cNvCxnSpPr>
            <a:cxnSpLocks/>
          </p:cNvCxnSpPr>
          <p:nvPr/>
        </p:nvCxnSpPr>
        <p:spPr>
          <a:xfrm flipV="1">
            <a:off x="7790145" y="5004145"/>
            <a:ext cx="2033392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2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27AC41B-683D-405E-8EAF-BC292E5E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What is Neo4j?</a:t>
            </a:r>
          </a:p>
        </p:txBody>
      </p:sp>
      <p:pic>
        <p:nvPicPr>
          <p:cNvPr id="13" name="Online Media 12" title="What Is Neo4j?">
            <a:hlinkClick r:id="" action="ppaction://media"/>
            <a:extLst>
              <a:ext uri="{FF2B5EF4-FFF2-40B4-BE49-F238E27FC236}">
                <a16:creationId xmlns:a16="http://schemas.microsoft.com/office/drawing/2014/main" id="{070FD342-0DB8-4748-A12E-903EB7E2A78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83310" y="1725744"/>
            <a:ext cx="8825380" cy="49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7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True or 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Neo4j stores relationships within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Neo4j does not require an index to find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Neo4j is open source.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8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6B8-945F-4F6C-814C-72D730E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3560-827C-488D-96FA-D69AC5DE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Neo4j in docker</a:t>
            </a:r>
          </a:p>
          <a:p>
            <a:r>
              <a:rPr lang="en-US" dirty="0"/>
              <a:t>Connect to web UI:</a:t>
            </a:r>
          </a:p>
          <a:p>
            <a:pPr lvl="1"/>
            <a:r>
              <a:rPr lang="en-US" dirty="0">
                <a:hlinkClick r:id="rId3"/>
              </a:rPr>
              <a:t>http://localhost:7474/</a:t>
            </a:r>
            <a:endParaRPr lang="en-US" dirty="0"/>
          </a:p>
          <a:p>
            <a:r>
              <a:rPr lang="en-US" dirty="0"/>
              <a:t>Load up some sample data:</a:t>
            </a:r>
          </a:p>
          <a:p>
            <a:pPr lvl="1"/>
            <a:r>
              <a:rPr lang="en-US" dirty="0"/>
              <a:t>:play movie graph</a:t>
            </a:r>
          </a:p>
          <a:p>
            <a:pPr lvl="1"/>
            <a:r>
              <a:rPr lang="en-US" dirty="0"/>
              <a:t>:play </a:t>
            </a:r>
            <a:r>
              <a:rPr lang="en-US" dirty="0" err="1"/>
              <a:t>northwind</a:t>
            </a:r>
            <a:r>
              <a:rPr lang="en-US" dirty="0"/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338391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4B7A4-B49E-41B2-AD37-7BB4EC4B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Logical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4BB37-90AB-4FA6-A207-4D23C345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Edition limited to single database - </a:t>
            </a:r>
            <a:r>
              <a:rPr lang="en-US" b="1" dirty="0"/>
              <a:t>neo4j</a:t>
            </a:r>
            <a:endParaRPr lang="en-US" dirty="0"/>
          </a:p>
          <a:p>
            <a:r>
              <a:rPr lang="en-US" dirty="0"/>
              <a:t>Labels allow us to group common nodes together.</a:t>
            </a:r>
          </a:p>
          <a:p>
            <a:r>
              <a:rPr lang="en-US" dirty="0"/>
              <a:t>No required schema for nodes.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0BF40-0B98-4FB3-B7CC-15F6A0E82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Cypher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6D5951-7B77-4D7A-BF04-8F51F0DBD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2E955FA6-F260-4F19-9E4B-A8DCC13DA7A6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8899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634-E0D1-4DF9-B22C-BF1DC163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A1AB-B70C-45FC-B660-C90FFF3E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494-6EA3-458F-A119-A35517E3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to avoid dupes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278D-E0A6-4506-9330-CE3B005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9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2BBC-8FF2-4797-927A-5C64BCCD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EF1F-C379-46AB-887A-EC8A5B78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8EB2-B5BD-41BF-AA48-A5A56A5C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93C1-6C74-4346-8B50-1F545ABA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Graph Database?</a:t>
            </a:r>
          </a:p>
          <a:p>
            <a:r>
              <a:rPr lang="en-US" dirty="0"/>
              <a:t>Neo4j Architecture</a:t>
            </a:r>
          </a:p>
          <a:p>
            <a:r>
              <a:rPr lang="en-US" dirty="0"/>
              <a:t>????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DDDB-1E10-4B5D-878D-3EA6F447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F867-7265-4766-A559-5FCC4225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026D-7F4F-4F70-B2D5-5117CF4B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253D-368B-40ED-8C15-A86C6264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4EA3-BC90-49C1-9CDA-A318E2A83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6192AD-0D15-4DB2-86C8-546790826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01907F0E-1AF2-499A-9FE3-FECA13862376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73548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63F-CED3-4494-9DD5-05713C59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D9BC-3384-4B20-AD9D-D801BFD8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671C-9E2C-4389-9B27-37F0030A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1618-13E2-45B3-BE37-48BB2700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the “Awesome Procedures on Cypher” plugin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'https://raw.githubusercontent.com/</a:t>
            </a:r>
            <a:r>
              <a:rPr lang="en-US" dirty="0" err="1">
                <a:solidFill>
                  <a:srgbClr val="B58900"/>
                </a:solidFill>
                <a:effectLst/>
              </a:rPr>
              <a:t>mafudge</a:t>
            </a:r>
            <a:r>
              <a:rPr lang="en-US" dirty="0">
                <a:solidFill>
                  <a:srgbClr val="B58900"/>
                </a:solidFill>
                <a:effectLst/>
              </a:rPr>
              <a:t>/ist769/main/datasets/json-samples/</a:t>
            </a:r>
            <a:r>
              <a:rPr lang="en-US" dirty="0" err="1">
                <a:solidFill>
                  <a:srgbClr val="B58900"/>
                </a:solidFill>
                <a:effectLst/>
              </a:rPr>
              <a:t>stocks.json</a:t>
            </a:r>
            <a:r>
              <a:rPr lang="en-US" dirty="0">
                <a:solidFill>
                  <a:srgbClr val="B58900"/>
                </a:solidFill>
                <a:effectLst/>
              </a:rPr>
              <a:t>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uri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apoc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</a:rPr>
              <a:t>load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json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uri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yield</a:t>
            </a:r>
            <a:r>
              <a:rPr lang="en-US" dirty="0">
                <a:solidFill>
                  <a:srgbClr val="333333"/>
                </a:solidFill>
                <a:effectLst/>
              </a:rPr>
              <a:t> value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value</a:t>
            </a:r>
            <a:r>
              <a:rPr lang="en-US" dirty="0">
                <a:solidFill>
                  <a:srgbClr val="586E75"/>
                </a:solidFill>
                <a:effectLst/>
              </a:rPr>
              <a:t>;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43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E917-8BE6-42CB-83C7-2C4260C1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and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45AC-7D42-4D62-BD1A-72FCA73C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65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80A2-1919-4C3A-9BDC-F8EA8D88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C074-E890-4379-B726-9C518974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7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0EE4-6A78-4885-8B6E-5BD7515CE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49A2-2257-48EA-9A99-FC6EAA67F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https://neo4j.com/developer/data-modeling/</a:t>
            </a:r>
          </a:p>
        </p:txBody>
      </p:sp>
      <p:pic>
        <p:nvPicPr>
          <p:cNvPr id="5" name="Media Placeholder 4">
            <a:extLst>
              <a:ext uri="{FF2B5EF4-FFF2-40B4-BE49-F238E27FC236}">
                <a16:creationId xmlns:a16="http://schemas.microsoft.com/office/drawing/2014/main" id="{BACC3CBC-F4E8-4326-82BA-C63AFEA8FC7E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815" y="3173257"/>
            <a:ext cx="2990928" cy="112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60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69258F-D75A-46E2-8100-31044D61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483BF-657E-4E91-96C4-B71BDFA5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7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AB5A-F0F7-40C3-B6C0-288DA1331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 Science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166A-037A-41EB-90F9-4B4E9F65F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https://neo4j.com/product/graph-data-science-library/</a:t>
            </a:r>
          </a:p>
        </p:txBody>
      </p:sp>
      <p:pic>
        <p:nvPicPr>
          <p:cNvPr id="5" name="Media Placeholder 4">
            <a:extLst>
              <a:ext uri="{FF2B5EF4-FFF2-40B4-BE49-F238E27FC236}">
                <a16:creationId xmlns:a16="http://schemas.microsoft.com/office/drawing/2014/main" id="{CD1AA4CF-7E38-4624-A4A8-FF8670F5AE97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3" y="3147025"/>
            <a:ext cx="3060457" cy="11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1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16759-F4B6-4BBD-A616-2308262D9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A556F3-20A4-468B-98B1-D91BD1C55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 descr="Network with solid fill">
            <a:extLst>
              <a:ext uri="{FF2B5EF4-FFF2-40B4-BE49-F238E27FC236}">
                <a16:creationId xmlns:a16="http://schemas.microsoft.com/office/drawing/2014/main" id="{6B05A426-BF67-4DD2-8736-5C9B68D31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4318" y="3052763"/>
            <a:ext cx="1613770" cy="16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4A5F8D-DF7D-420E-A8F3-0F22252C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D3DD7-BA80-4F35-8CC5-D51059DF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65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73AAC5-9B37-4C9A-BB85-7E9A301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- Matching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F7F5EF-8F19-4259-9792-5E27E2F5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382993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Ordered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Pub/Sub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839CDA2-5C98-4F0B-B59C-7A9638EE7A24}"/>
              </a:ext>
            </a:extLst>
          </p:cNvPr>
          <p:cNvSpPr txBox="1">
            <a:spLocks/>
          </p:cNvSpPr>
          <p:nvPr/>
        </p:nvSpPr>
        <p:spPr>
          <a:xfrm>
            <a:off x="4659630" y="1868161"/>
            <a:ext cx="3829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dirty="0"/>
              <a:t>Storing a webpage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Creating a table of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Real-Time Messaging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Creating a queue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Building a leaderboard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7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93B91-D790-430E-976F-B3BD667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30940-C3A4-4051-A50C-9A7BB51DB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Graph Data Model consists of Nodes and Edges</a:t>
            </a:r>
          </a:p>
          <a:p>
            <a:r>
              <a:rPr lang="en-US" dirty="0"/>
              <a:t>Nodes are like Entities. They have a type and attributes.</a:t>
            </a:r>
          </a:p>
          <a:p>
            <a:r>
              <a:rPr lang="en-US" dirty="0"/>
              <a:t>Edges connect nodes. They can be one-way or two-way.</a:t>
            </a:r>
          </a:p>
          <a:p>
            <a:r>
              <a:rPr lang="en-US" dirty="0"/>
              <a:t>Edges can carry attributes as well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8DE97D-B863-41F9-ACEF-76B2057BB361}"/>
              </a:ext>
            </a:extLst>
          </p:cNvPr>
          <p:cNvSpPr/>
          <p:nvPr/>
        </p:nvSpPr>
        <p:spPr>
          <a:xfrm>
            <a:off x="7697244" y="1993834"/>
            <a:ext cx="1014608" cy="977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1FBDA7-DAEC-403D-AE52-40D614981044}"/>
              </a:ext>
            </a:extLst>
          </p:cNvPr>
          <p:cNvSpPr/>
          <p:nvPr/>
        </p:nvSpPr>
        <p:spPr>
          <a:xfrm>
            <a:off x="7597036" y="4557930"/>
            <a:ext cx="1014608" cy="977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</a:t>
            </a:r>
            <a:br>
              <a:rPr lang="en-US" dirty="0"/>
            </a:br>
            <a:r>
              <a:rPr lang="en-US" dirty="0"/>
              <a:t>Dick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AB3D02-256B-4013-B956-9FF70F6EA390}"/>
              </a:ext>
            </a:extLst>
          </p:cNvPr>
          <p:cNvSpPr/>
          <p:nvPr/>
        </p:nvSpPr>
        <p:spPr>
          <a:xfrm>
            <a:off x="10542740" y="3512779"/>
            <a:ext cx="1014608" cy="977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</a:t>
            </a:r>
            <a:br>
              <a:rPr lang="en-US" dirty="0"/>
            </a:br>
            <a:r>
              <a:rPr lang="en-US" dirty="0"/>
              <a:t>Harry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FE7AF-858B-435A-89B8-E5B471BB1F15}"/>
              </a:ext>
            </a:extLst>
          </p:cNvPr>
          <p:cNvCxnSpPr/>
          <p:nvPr/>
        </p:nvCxnSpPr>
        <p:spPr>
          <a:xfrm>
            <a:off x="7773966" y="2970864"/>
            <a:ext cx="0" cy="151894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E3B5FE-97C7-4491-A405-0F3F4A62F7E5}"/>
              </a:ext>
            </a:extLst>
          </p:cNvPr>
          <p:cNvCxnSpPr>
            <a:cxnSpLocks/>
          </p:cNvCxnSpPr>
          <p:nvPr/>
        </p:nvCxnSpPr>
        <p:spPr>
          <a:xfrm>
            <a:off x="8937842" y="2482349"/>
            <a:ext cx="1696755" cy="946651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A9954F-F109-435F-A25C-D23F98401BB6}"/>
              </a:ext>
            </a:extLst>
          </p:cNvPr>
          <p:cNvSpPr txBox="1"/>
          <p:nvPr/>
        </p:nvSpPr>
        <p:spPr>
          <a:xfrm>
            <a:off x="6639568" y="3400136"/>
            <a:ext cx="69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80489-4251-4D54-B0D3-1C4A01BDCAC5}"/>
              </a:ext>
            </a:extLst>
          </p:cNvPr>
          <p:cNvSpPr txBox="1"/>
          <p:nvPr/>
        </p:nvSpPr>
        <p:spPr>
          <a:xfrm>
            <a:off x="9716363" y="2366483"/>
            <a:ext cx="68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6FED31-9C52-4B74-887B-4E011CF7DED9}"/>
              </a:ext>
            </a:extLst>
          </p:cNvPr>
          <p:cNvCxnSpPr>
            <a:cxnSpLocks/>
          </p:cNvCxnSpPr>
          <p:nvPr/>
        </p:nvCxnSpPr>
        <p:spPr>
          <a:xfrm flipV="1">
            <a:off x="8711852" y="4220661"/>
            <a:ext cx="1722329" cy="61424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3D13FA-E676-42EE-9907-9A1866519AFE}"/>
              </a:ext>
            </a:extLst>
          </p:cNvPr>
          <p:cNvSpPr txBox="1"/>
          <p:nvPr/>
        </p:nvSpPr>
        <p:spPr>
          <a:xfrm>
            <a:off x="9144251" y="4678797"/>
            <a:ext cx="118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E21D6-7A99-493B-96C1-1035325BAFA5}"/>
              </a:ext>
            </a:extLst>
          </p:cNvPr>
          <p:cNvCxnSpPr>
            <a:cxnSpLocks/>
          </p:cNvCxnSpPr>
          <p:nvPr/>
        </p:nvCxnSpPr>
        <p:spPr>
          <a:xfrm flipH="1" flipV="1">
            <a:off x="8769252" y="2996780"/>
            <a:ext cx="1558629" cy="86443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85837C-EF76-424C-B99B-4FFFF4BBF9F8}"/>
              </a:ext>
            </a:extLst>
          </p:cNvPr>
          <p:cNvSpPr txBox="1"/>
          <p:nvPr/>
        </p:nvSpPr>
        <p:spPr>
          <a:xfrm>
            <a:off x="8391490" y="3419228"/>
            <a:ext cx="139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Employment</a:t>
            </a:r>
          </a:p>
          <a:p>
            <a:r>
              <a:rPr lang="en-US" dirty="0"/>
              <a:t>Reference To</a:t>
            </a:r>
          </a:p>
        </p:txBody>
      </p:sp>
    </p:spTree>
    <p:extLst>
      <p:ext uri="{BB962C8B-B14F-4D97-AF65-F5344CB8AC3E}">
        <p14:creationId xmlns:p14="http://schemas.microsoft.com/office/powerpoint/2010/main" val="34344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24CD7-5C54-4FB6-9D58-E61B0AB4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Vs Relational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B8AAE9-01FF-4032-BE59-84CFBF153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9AA306-2A10-47EB-9EAD-48620D281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Node Label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Node Property</a:t>
            </a:r>
          </a:p>
          <a:p>
            <a:r>
              <a:rPr lang="en-US" dirty="0"/>
              <a:t>Relationship</a:t>
            </a:r>
          </a:p>
          <a:p>
            <a:r>
              <a:rPr lang="en-US" dirty="0"/>
              <a:t>Relationship Direction</a:t>
            </a:r>
          </a:p>
          <a:p>
            <a:r>
              <a:rPr lang="en-US" dirty="0"/>
              <a:t>Relationship Attributes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C802B-E625-4448-9973-B747A6041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C23E31-B341-41A4-9733-9375D59CE9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Table </a:t>
            </a:r>
          </a:p>
          <a:p>
            <a:r>
              <a:rPr lang="en-US" dirty="0"/>
              <a:t>Row in Table</a:t>
            </a:r>
          </a:p>
          <a:p>
            <a:r>
              <a:rPr lang="en-US" dirty="0"/>
              <a:t>Column in Table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(No equivalent)</a:t>
            </a:r>
          </a:p>
          <a:p>
            <a:r>
              <a:rPr lang="en-US" dirty="0"/>
              <a:t>Associative Entity / Bridge table</a:t>
            </a:r>
          </a:p>
        </p:txBody>
      </p:sp>
    </p:spTree>
    <p:extLst>
      <p:ext uri="{BB962C8B-B14F-4D97-AF65-F5344CB8AC3E}">
        <p14:creationId xmlns:p14="http://schemas.microsoft.com/office/powerpoint/2010/main" val="15919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315DD-776C-41E3-91D3-ADA5D871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Graph instead of Relational?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470B84-4B14-4A66-BD86-DEBE8ADE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05"/>
            <a:ext cx="10515600" cy="5049621"/>
          </a:xfrm>
        </p:spPr>
        <p:txBody>
          <a:bodyPr>
            <a:normAutofit/>
          </a:bodyPr>
          <a:lstStyle/>
          <a:p>
            <a:r>
              <a:rPr lang="en-US" dirty="0"/>
              <a:t>Relational is not good for complex relationships</a:t>
            </a:r>
          </a:p>
          <a:p>
            <a:pPr lvl="1"/>
            <a:r>
              <a:rPr lang="en-US" dirty="0"/>
              <a:t>One-way Relationships (Most Common)</a:t>
            </a:r>
          </a:p>
          <a:p>
            <a:pPr lvl="2"/>
            <a:r>
              <a:rPr lang="en-US" dirty="0"/>
              <a:t>Paying an Invoice, Enrolling in a course</a:t>
            </a:r>
          </a:p>
          <a:p>
            <a:pPr lvl="1"/>
            <a:r>
              <a:rPr lang="en-US" dirty="0"/>
              <a:t>Recursive Relationships (Parent-Child)</a:t>
            </a:r>
          </a:p>
          <a:p>
            <a:pPr lvl="2"/>
            <a:r>
              <a:rPr lang="en-US" dirty="0"/>
              <a:t>Organizational Charts</a:t>
            </a:r>
          </a:p>
          <a:p>
            <a:pPr lvl="2"/>
            <a:r>
              <a:rPr lang="en-US" dirty="0"/>
              <a:t>Product Categories</a:t>
            </a:r>
          </a:p>
          <a:p>
            <a:pPr lvl="2"/>
            <a:r>
              <a:rPr lang="en-US" dirty="0"/>
              <a:t>Security Permissions</a:t>
            </a:r>
          </a:p>
          <a:p>
            <a:pPr lvl="2"/>
            <a:r>
              <a:rPr lang="en-US" dirty="0"/>
              <a:t>File Systems</a:t>
            </a:r>
          </a:p>
          <a:p>
            <a:pPr lvl="1"/>
            <a:r>
              <a:rPr lang="en-US" dirty="0"/>
              <a:t>Complex Relationships (True Graphs)</a:t>
            </a:r>
          </a:p>
          <a:p>
            <a:pPr lvl="2"/>
            <a:r>
              <a:rPr lang="en-US" dirty="0"/>
              <a:t>Email Interactions / Social Media – Community detection</a:t>
            </a:r>
          </a:p>
          <a:p>
            <a:pPr lvl="2"/>
            <a:r>
              <a:rPr lang="en-US" dirty="0"/>
              <a:t>Path finding</a:t>
            </a:r>
          </a:p>
          <a:p>
            <a:pPr lvl="2"/>
            <a:r>
              <a:rPr lang="en-US" dirty="0"/>
              <a:t>Centrality – like Google’s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122065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True or 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Relationships in the graph data model are two-way.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graph data model cannot store attributes with the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graph data model is better suited for parent-child relationships than the relational data model.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0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78CD14-9D39-4747-B284-A717C5B2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5F5623C-D38D-4084-9FCF-84B5B6116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Graph Database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ABAA79-514A-44DE-AAF7-5110E721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3" y="3035777"/>
            <a:ext cx="3074980" cy="116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63A83B-35DB-4484-B138-83D210DF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46F04-8312-4990-A578-DC7880DF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Graph Model Database</a:t>
            </a:r>
          </a:p>
          <a:p>
            <a:r>
              <a:rPr lang="en-US" dirty="0"/>
              <a:t>ACID-Compliant</a:t>
            </a:r>
          </a:p>
          <a:p>
            <a:r>
              <a:rPr lang="en-US" dirty="0"/>
              <a:t>Commercial Version supports High-Availability</a:t>
            </a:r>
          </a:p>
          <a:p>
            <a:r>
              <a:rPr lang="en-US" dirty="0"/>
              <a:t>Custom Query Language called Cypher</a:t>
            </a:r>
          </a:p>
          <a:p>
            <a:r>
              <a:rPr lang="en-US" dirty="0"/>
              <a:t>Written in Java</a:t>
            </a:r>
          </a:p>
          <a:p>
            <a:r>
              <a:rPr lang="en-US" dirty="0"/>
              <a:t>Very performant:</a:t>
            </a:r>
          </a:p>
          <a:p>
            <a:pPr lvl="1"/>
            <a:r>
              <a:rPr lang="en-US" dirty="0"/>
              <a:t>Can handle billions of nodes on a single instance</a:t>
            </a:r>
          </a:p>
          <a:p>
            <a:pPr lvl="1"/>
            <a:r>
              <a:rPr lang="en-US" dirty="0"/>
              <a:t>Can traverse 1000’s of relationships in sub-second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3531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2180</TotalTime>
  <Words>625</Words>
  <Application>Microsoft Office PowerPoint</Application>
  <PresentationFormat>Widescreen</PresentationFormat>
  <Paragraphs>158</Paragraphs>
  <Slides>32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Sherman Sans Book</vt:lpstr>
      <vt:lpstr>IST769 Theme</vt:lpstr>
      <vt:lpstr>IST769 Unit I </vt:lpstr>
      <vt:lpstr>Agenda</vt:lpstr>
      <vt:lpstr>Graph Databases</vt:lpstr>
      <vt:lpstr>Graph Databases</vt:lpstr>
      <vt:lpstr>Graph Vs Relational</vt:lpstr>
      <vt:lpstr>Why Graph instead of Relational?</vt:lpstr>
      <vt:lpstr>Check Yourself – True or False</vt:lpstr>
      <vt:lpstr>Neo4j</vt:lpstr>
      <vt:lpstr>Neo4j</vt:lpstr>
      <vt:lpstr>Neo4J Physical Data Model</vt:lpstr>
      <vt:lpstr>Video: What is Neo4j?</vt:lpstr>
      <vt:lpstr>Check Yourself – True or False</vt:lpstr>
      <vt:lpstr>Demo: Neo4J</vt:lpstr>
      <vt:lpstr>Neo4j Logical Model</vt:lpstr>
      <vt:lpstr>Cypher Basics</vt:lpstr>
      <vt:lpstr>CREATE Nodes</vt:lpstr>
      <vt:lpstr>MERGE to avoid dupes</vt:lpstr>
      <vt:lpstr>CREATE Relationships</vt:lpstr>
      <vt:lpstr>UPDATE data</vt:lpstr>
      <vt:lpstr>DELETE data</vt:lpstr>
      <vt:lpstr>MATCH queries</vt:lpstr>
      <vt:lpstr>Importing Data</vt:lpstr>
      <vt:lpstr>Import CSV</vt:lpstr>
      <vt:lpstr>Importing JSON</vt:lpstr>
      <vt:lpstr>Neo4j and Spark</vt:lpstr>
      <vt:lpstr>PowerPoint Presentation</vt:lpstr>
      <vt:lpstr>Graph Data Modeling</vt:lpstr>
      <vt:lpstr>PowerPoint Presentation</vt:lpstr>
      <vt:lpstr>Graph Data Science Library</vt:lpstr>
      <vt:lpstr>Algorithms</vt:lpstr>
      <vt:lpstr>Check Yourself - Matching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47</cp:revision>
  <dcterms:created xsi:type="dcterms:W3CDTF">2021-09-15T16:31:23Z</dcterms:created>
  <dcterms:modified xsi:type="dcterms:W3CDTF">2021-11-01T16:23:44Z</dcterms:modified>
</cp:coreProperties>
</file>