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318" r:id="rId4"/>
    <p:sldId id="823" r:id="rId5"/>
    <p:sldId id="830" r:id="rId6"/>
    <p:sldId id="820" r:id="rId7"/>
    <p:sldId id="821" r:id="rId8"/>
    <p:sldId id="738" r:id="rId9"/>
    <p:sldId id="822" r:id="rId10"/>
    <p:sldId id="824" r:id="rId11"/>
    <p:sldId id="825" r:id="rId12"/>
    <p:sldId id="826" r:id="rId13"/>
    <p:sldId id="696" r:id="rId14"/>
    <p:sldId id="742" r:id="rId15"/>
    <p:sldId id="741" r:id="rId16"/>
    <p:sldId id="828" r:id="rId17"/>
    <p:sldId id="700" r:id="rId18"/>
    <p:sldId id="744" r:id="rId19"/>
    <p:sldId id="832" r:id="rId20"/>
    <p:sldId id="831" r:id="rId21"/>
    <p:sldId id="829" r:id="rId22"/>
    <p:sldId id="702" r:id="rId23"/>
    <p:sldId id="750" r:id="rId24"/>
    <p:sldId id="763" r:id="rId25"/>
    <p:sldId id="833" r:id="rId26"/>
    <p:sldId id="834" r:id="rId27"/>
    <p:sldId id="835" r:id="rId28"/>
    <p:sldId id="827" r:id="rId29"/>
    <p:sldId id="836" r:id="rId30"/>
    <p:sldId id="837" r:id="rId31"/>
    <p:sldId id="838" r:id="rId32"/>
    <p:sldId id="715" r:id="rId33"/>
    <p:sldId id="753" r:id="rId34"/>
    <p:sldId id="724" r:id="rId35"/>
    <p:sldId id="757" r:id="rId36"/>
    <p:sldId id="719" r:id="rId37"/>
    <p:sldId id="840" r:id="rId38"/>
    <p:sldId id="843" r:id="rId39"/>
    <p:sldId id="844" r:id="rId40"/>
    <p:sldId id="845" r:id="rId41"/>
    <p:sldId id="841" r:id="rId42"/>
    <p:sldId id="848" r:id="rId43"/>
    <p:sldId id="847" r:id="rId44"/>
    <p:sldId id="849" r:id="rId45"/>
    <p:sldId id="850" r:id="rId46"/>
    <p:sldId id="851" r:id="rId47"/>
    <p:sldId id="733" r:id="rId48"/>
    <p:sldId id="712" r:id="rId49"/>
    <p:sldId id="734" r:id="rId50"/>
    <p:sldId id="272" r:id="rId51"/>
    <p:sldId id="735" r:id="rId52"/>
    <p:sldId id="846" r:id="rId53"/>
    <p:sldId id="317" r:id="rId54"/>
    <p:sldId id="29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C8D9A0-33AC-4741-8255-3848AC11943B}">
          <p14:sldIdLst>
            <p14:sldId id="256"/>
            <p14:sldId id="257"/>
          </p14:sldIdLst>
        </p14:section>
        <p14:section name="Why Streaming Databases?" id="{3E0D5D87-7903-42CC-9ED6-4B51C2FC1691}">
          <p14:sldIdLst>
            <p14:sldId id="318"/>
            <p14:sldId id="823"/>
            <p14:sldId id="830"/>
            <p14:sldId id="820"/>
            <p14:sldId id="821"/>
            <p14:sldId id="738"/>
            <p14:sldId id="822"/>
            <p14:sldId id="824"/>
            <p14:sldId id="825"/>
          </p14:sldIdLst>
        </p14:section>
        <p14:section name="Apache Kafka" id="{573C0539-4F6B-4B37-97C0-E3B1FC1445A2}">
          <p14:sldIdLst>
            <p14:sldId id="826"/>
            <p14:sldId id="696"/>
            <p14:sldId id="742"/>
            <p14:sldId id="741"/>
            <p14:sldId id="828"/>
            <p14:sldId id="700"/>
            <p14:sldId id="744"/>
            <p14:sldId id="832"/>
            <p14:sldId id="831"/>
          </p14:sldIdLst>
        </p14:section>
        <p14:section name="Kafka Scalability" id="{80C3A4F5-AE9A-4401-9C72-42C102420582}">
          <p14:sldIdLst>
            <p14:sldId id="829"/>
            <p14:sldId id="702"/>
            <p14:sldId id="750"/>
            <p14:sldId id="763"/>
            <p14:sldId id="833"/>
            <p14:sldId id="834"/>
            <p14:sldId id="835"/>
            <p14:sldId id="827"/>
            <p14:sldId id="836"/>
          </p14:sldIdLst>
        </p14:section>
        <p14:section name="Streaming SQL with KSQLdb" id="{C11A1FB8-26F5-4CE8-859C-7A277F440D1B}">
          <p14:sldIdLst>
            <p14:sldId id="837"/>
            <p14:sldId id="838"/>
            <p14:sldId id="715"/>
            <p14:sldId id="753"/>
            <p14:sldId id="724"/>
            <p14:sldId id="757"/>
            <p14:sldId id="719"/>
            <p14:sldId id="840"/>
            <p14:sldId id="843"/>
            <p14:sldId id="844"/>
            <p14:sldId id="845"/>
            <p14:sldId id="841"/>
            <p14:sldId id="848"/>
            <p14:sldId id="847"/>
            <p14:sldId id="849"/>
            <p14:sldId id="850"/>
            <p14:sldId id="851"/>
          </p14:sldIdLst>
        </p14:section>
        <p14:section name="Window Functions" id="{B38ED301-63AE-4608-8A49-2426FDBB4262}">
          <p14:sldIdLst>
            <p14:sldId id="733"/>
            <p14:sldId id="712"/>
            <p14:sldId id="734"/>
            <p14:sldId id="272"/>
            <p14:sldId id="735"/>
            <p14:sldId id="846"/>
          </p14:sldIdLst>
        </p14:section>
        <p14:section name="Summary" id="{51B41072-FA40-40F7-95EF-35793F7F4220}">
          <p14:sldIdLst>
            <p14:sldId id="317"/>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8F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71987" autoAdjust="0"/>
  </p:normalViewPr>
  <p:slideViewPr>
    <p:cSldViewPr snapToGrid="0">
      <p:cViewPr varScale="1">
        <p:scale>
          <a:sx n="117" d="100"/>
          <a:sy n="117" d="100"/>
        </p:scale>
        <p:origin x="1284" y="84"/>
      </p:cViewPr>
      <p:guideLst/>
    </p:cSldViewPr>
  </p:slideViewPr>
  <p:notesTextViewPr>
    <p:cViewPr>
      <p:scale>
        <a:sx n="1" d="1"/>
        <a:sy n="1" d="1"/>
      </p:scale>
      <p:origin x="0" y="0"/>
    </p:cViewPr>
  </p:notesTextViewPr>
  <p:notesViewPr>
    <p:cSldViewPr snapToGrid="0">
      <p:cViewPr varScale="1">
        <p:scale>
          <a:sx n="124" d="100"/>
          <a:sy n="124" d="100"/>
        </p:scale>
        <p:origin x="111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2B9E90-3C61-45DF-89B9-8DAF142DA5E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4EC3824-811C-4D27-8173-E10631900D97}">
      <dgm:prSet/>
      <dgm:spPr/>
      <dgm:t>
        <a:bodyPr/>
        <a:lstStyle/>
        <a:p>
          <a:r>
            <a:rPr lang="en-US" dirty="0"/>
            <a:t>A distributed commit-log architecture</a:t>
          </a:r>
        </a:p>
      </dgm:t>
    </dgm:pt>
    <dgm:pt modelId="{D283EA61-197F-4CDD-9C17-EFDD86EEAC8B}" type="parTrans" cxnId="{53DF7903-E3C6-4266-A55D-13E33D78E98E}">
      <dgm:prSet/>
      <dgm:spPr/>
      <dgm:t>
        <a:bodyPr/>
        <a:lstStyle/>
        <a:p>
          <a:endParaRPr lang="en-US"/>
        </a:p>
      </dgm:t>
    </dgm:pt>
    <dgm:pt modelId="{EF078A58-EAAD-4A09-8598-A9BEE0F9F740}" type="sibTrans" cxnId="{53DF7903-E3C6-4266-A55D-13E33D78E98E}">
      <dgm:prSet/>
      <dgm:spPr/>
      <dgm:t>
        <a:bodyPr/>
        <a:lstStyle/>
        <a:p>
          <a:endParaRPr lang="en-US"/>
        </a:p>
      </dgm:t>
    </dgm:pt>
    <dgm:pt modelId="{B6FDA6F3-162E-4BC8-8526-9B95C02CC317}">
      <dgm:prSet custT="1"/>
      <dgm:spPr/>
      <dgm:t>
        <a:bodyPr/>
        <a:lstStyle/>
        <a:p>
          <a:r>
            <a:rPr lang="en-US" sz="1800" dirty="0"/>
            <a:t>Time-ordered</a:t>
          </a:r>
        </a:p>
      </dgm:t>
    </dgm:pt>
    <dgm:pt modelId="{C80E5CEF-CE49-4530-9C30-4EEABB582CD5}" type="parTrans" cxnId="{4AA31EEF-3246-4B62-AEE3-E6489FA34717}">
      <dgm:prSet/>
      <dgm:spPr/>
      <dgm:t>
        <a:bodyPr/>
        <a:lstStyle/>
        <a:p>
          <a:endParaRPr lang="en-US"/>
        </a:p>
      </dgm:t>
    </dgm:pt>
    <dgm:pt modelId="{F4C38E65-F274-4C45-A3BF-64721D6170F6}" type="sibTrans" cxnId="{4AA31EEF-3246-4B62-AEE3-E6489FA34717}">
      <dgm:prSet/>
      <dgm:spPr/>
      <dgm:t>
        <a:bodyPr/>
        <a:lstStyle/>
        <a:p>
          <a:endParaRPr lang="en-US"/>
        </a:p>
      </dgm:t>
    </dgm:pt>
    <dgm:pt modelId="{C984FB49-B97C-4AA5-A58C-4677BBC2B0DC}">
      <dgm:prSet custT="1"/>
      <dgm:spPr/>
      <dgm:t>
        <a:bodyPr/>
        <a:lstStyle/>
        <a:p>
          <a:r>
            <a:rPr lang="en-US" sz="1800" dirty="0"/>
            <a:t>Append only</a:t>
          </a:r>
        </a:p>
      </dgm:t>
    </dgm:pt>
    <dgm:pt modelId="{C25064C1-E63E-4E56-AF6E-38A65386BB67}" type="parTrans" cxnId="{B670934F-B084-42D3-82E5-0BC27F2F953F}">
      <dgm:prSet/>
      <dgm:spPr/>
      <dgm:t>
        <a:bodyPr/>
        <a:lstStyle/>
        <a:p>
          <a:endParaRPr lang="en-US"/>
        </a:p>
      </dgm:t>
    </dgm:pt>
    <dgm:pt modelId="{622429AF-54FF-4C17-BEEA-31AE96D50796}" type="sibTrans" cxnId="{B670934F-B084-42D3-82E5-0BC27F2F953F}">
      <dgm:prSet/>
      <dgm:spPr/>
      <dgm:t>
        <a:bodyPr/>
        <a:lstStyle/>
        <a:p>
          <a:endParaRPr lang="en-US"/>
        </a:p>
      </dgm:t>
    </dgm:pt>
    <dgm:pt modelId="{89C58C6D-D085-4DC1-B229-938487A1AE4E}">
      <dgm:prSet/>
      <dgm:spPr/>
      <dgm:t>
        <a:bodyPr/>
        <a:lstStyle/>
        <a:p>
          <a:r>
            <a:rPr lang="en-US" dirty="0"/>
            <a:t>Elastically scales out horizontally</a:t>
          </a:r>
        </a:p>
      </dgm:t>
    </dgm:pt>
    <dgm:pt modelId="{210514A4-888D-4D83-8D16-7FC0D22B0C3C}" type="parTrans" cxnId="{440E83A6-DCB5-4173-9713-97B9B5A08716}">
      <dgm:prSet/>
      <dgm:spPr/>
      <dgm:t>
        <a:bodyPr/>
        <a:lstStyle/>
        <a:p>
          <a:endParaRPr lang="en-US"/>
        </a:p>
      </dgm:t>
    </dgm:pt>
    <dgm:pt modelId="{48BE644D-1CBF-49B7-BE7C-0330677FBB4C}" type="sibTrans" cxnId="{440E83A6-DCB5-4173-9713-97B9B5A08716}">
      <dgm:prSet/>
      <dgm:spPr/>
      <dgm:t>
        <a:bodyPr/>
        <a:lstStyle/>
        <a:p>
          <a:endParaRPr lang="en-US"/>
        </a:p>
      </dgm:t>
    </dgm:pt>
    <dgm:pt modelId="{DA49AD37-8B1B-4479-951E-D117051C9295}">
      <dgm:prSet/>
      <dgm:spPr/>
      <dgm:t>
        <a:bodyPr/>
        <a:lstStyle/>
        <a:p>
          <a:r>
            <a:rPr lang="en-US"/>
            <a:t>Highly fault-tolerant</a:t>
          </a:r>
        </a:p>
      </dgm:t>
    </dgm:pt>
    <dgm:pt modelId="{FC5A6734-1CD2-422B-849E-2C05C5F9EB85}" type="parTrans" cxnId="{B7A90782-78BE-4C38-96BC-39E0476B7FAD}">
      <dgm:prSet/>
      <dgm:spPr/>
      <dgm:t>
        <a:bodyPr/>
        <a:lstStyle/>
        <a:p>
          <a:endParaRPr lang="en-US"/>
        </a:p>
      </dgm:t>
    </dgm:pt>
    <dgm:pt modelId="{0292ED6E-90CF-4348-9F32-1A317EAEFA47}" type="sibTrans" cxnId="{B7A90782-78BE-4C38-96BC-39E0476B7FAD}">
      <dgm:prSet/>
      <dgm:spPr/>
      <dgm:t>
        <a:bodyPr/>
        <a:lstStyle/>
        <a:p>
          <a:endParaRPr lang="en-US"/>
        </a:p>
      </dgm:t>
    </dgm:pt>
    <dgm:pt modelId="{6C3607F6-1ABB-403B-B529-0818524B44A5}">
      <dgm:prSet/>
      <dgm:spPr/>
      <dgm:t>
        <a:bodyPr/>
        <a:lstStyle/>
        <a:p>
          <a:r>
            <a:rPr lang="en-US" dirty="0"/>
            <a:t>Data organized by </a:t>
          </a:r>
          <a:r>
            <a:rPr lang="en-US" b="1" dirty="0"/>
            <a:t>topic</a:t>
          </a:r>
          <a:r>
            <a:rPr lang="en-US" dirty="0"/>
            <a:t>—a subject area like “orders” or </a:t>
          </a:r>
          <a:br>
            <a:rPr lang="en-US" dirty="0"/>
          </a:br>
          <a:r>
            <a:rPr lang="en-US" dirty="0"/>
            <a:t>“shipping notifications”</a:t>
          </a:r>
        </a:p>
      </dgm:t>
    </dgm:pt>
    <dgm:pt modelId="{2E952844-E147-4CD6-9234-7CE611B66343}" type="parTrans" cxnId="{55AD9356-EBF9-4B80-9A23-EF631EB867FB}">
      <dgm:prSet/>
      <dgm:spPr/>
      <dgm:t>
        <a:bodyPr/>
        <a:lstStyle/>
        <a:p>
          <a:endParaRPr lang="en-US"/>
        </a:p>
      </dgm:t>
    </dgm:pt>
    <dgm:pt modelId="{D7A1F66B-0F37-4133-9549-9B4762AB38E1}" type="sibTrans" cxnId="{55AD9356-EBF9-4B80-9A23-EF631EB867FB}">
      <dgm:prSet/>
      <dgm:spPr/>
      <dgm:t>
        <a:bodyPr/>
        <a:lstStyle/>
        <a:p>
          <a:endParaRPr lang="en-US"/>
        </a:p>
      </dgm:t>
    </dgm:pt>
    <dgm:pt modelId="{0609DCF2-63B1-4ACF-9BB2-59CB9EAD368B}">
      <dgm:prSet/>
      <dgm:spPr/>
      <dgm:t>
        <a:bodyPr/>
        <a:lstStyle/>
        <a:p>
          <a:r>
            <a:rPr lang="en-US" b="1" dirty="0"/>
            <a:t>Data In </a:t>
          </a:r>
          <a:r>
            <a:rPr lang="en-US" dirty="0"/>
            <a:t>is time-ordered, append only immutable</a:t>
          </a:r>
        </a:p>
      </dgm:t>
    </dgm:pt>
    <dgm:pt modelId="{BA1998D0-7B35-4FC7-B73A-A9AAF86BB80B}" type="parTrans" cxnId="{E44DD160-ADDF-43EB-ABFE-0B2A3EB79E92}">
      <dgm:prSet/>
      <dgm:spPr/>
      <dgm:t>
        <a:bodyPr/>
        <a:lstStyle/>
        <a:p>
          <a:endParaRPr lang="en-US"/>
        </a:p>
      </dgm:t>
    </dgm:pt>
    <dgm:pt modelId="{DA1CFE57-464E-4075-8FFD-0BEBDC748243}" type="sibTrans" cxnId="{E44DD160-ADDF-43EB-ABFE-0B2A3EB79E92}">
      <dgm:prSet/>
      <dgm:spPr/>
      <dgm:t>
        <a:bodyPr/>
        <a:lstStyle/>
        <a:p>
          <a:endParaRPr lang="en-US"/>
        </a:p>
      </dgm:t>
    </dgm:pt>
    <dgm:pt modelId="{2CFF2BF5-3A75-49F1-8175-439266D266C6}">
      <dgm:prSet/>
      <dgm:spPr/>
      <dgm:t>
        <a:bodyPr/>
        <a:lstStyle/>
        <a:p>
          <a:r>
            <a:rPr lang="en-US" b="1" dirty="0"/>
            <a:t>Data Out </a:t>
          </a:r>
          <a:r>
            <a:rPr lang="en-US" dirty="0"/>
            <a:t>is processed exactly once by each consumer</a:t>
          </a:r>
        </a:p>
      </dgm:t>
    </dgm:pt>
    <dgm:pt modelId="{F4DB577C-A830-45C7-911F-470482F60A99}" type="parTrans" cxnId="{39C67E6C-6883-4CF4-B169-62BC78586D8B}">
      <dgm:prSet/>
      <dgm:spPr/>
      <dgm:t>
        <a:bodyPr/>
        <a:lstStyle/>
        <a:p>
          <a:endParaRPr lang="en-US"/>
        </a:p>
      </dgm:t>
    </dgm:pt>
    <dgm:pt modelId="{90330FC5-C984-4C6F-BB39-1F05190CA498}" type="sibTrans" cxnId="{39C67E6C-6883-4CF4-B169-62BC78586D8B}">
      <dgm:prSet/>
      <dgm:spPr/>
      <dgm:t>
        <a:bodyPr/>
        <a:lstStyle/>
        <a:p>
          <a:endParaRPr lang="en-US"/>
        </a:p>
      </dgm:t>
    </dgm:pt>
    <dgm:pt modelId="{50DA9867-7663-45FE-AF13-4CE3CA2E4C1C}" type="pres">
      <dgm:prSet presAssocID="{DE2B9E90-3C61-45DF-89B9-8DAF142DA5EC}" presName="root" presStyleCnt="0">
        <dgm:presLayoutVars>
          <dgm:dir/>
          <dgm:resizeHandles val="exact"/>
        </dgm:presLayoutVars>
      </dgm:prSet>
      <dgm:spPr/>
    </dgm:pt>
    <dgm:pt modelId="{A385FF30-3D6A-499D-9893-8297F4C68461}" type="pres">
      <dgm:prSet presAssocID="{C4EC3824-811C-4D27-8173-E10631900D97}" presName="compNode" presStyleCnt="0"/>
      <dgm:spPr/>
    </dgm:pt>
    <dgm:pt modelId="{04EEE0A7-6039-45ED-9B23-F7A4A4F4EBD6}" type="pres">
      <dgm:prSet presAssocID="{C4EC3824-811C-4D27-8173-E10631900D97}" presName="bgRect" presStyleLbl="bgShp" presStyleIdx="0" presStyleCnt="6"/>
      <dgm:spPr/>
    </dgm:pt>
    <dgm:pt modelId="{AED37962-F95E-43D1-ABC8-011E3A36B9C6}" type="pres">
      <dgm:prSet presAssocID="{C4EC3824-811C-4D27-8173-E10631900D9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721E975-A7DB-41D9-9DEC-A2AEDB1AAB8E}" type="pres">
      <dgm:prSet presAssocID="{C4EC3824-811C-4D27-8173-E10631900D97}" presName="spaceRect" presStyleCnt="0"/>
      <dgm:spPr/>
    </dgm:pt>
    <dgm:pt modelId="{F44B4C2B-EE3F-492D-9655-9593B9EFEC29}" type="pres">
      <dgm:prSet presAssocID="{C4EC3824-811C-4D27-8173-E10631900D97}" presName="parTx" presStyleLbl="revTx" presStyleIdx="0" presStyleCnt="7">
        <dgm:presLayoutVars>
          <dgm:chMax val="0"/>
          <dgm:chPref val="0"/>
        </dgm:presLayoutVars>
      </dgm:prSet>
      <dgm:spPr/>
    </dgm:pt>
    <dgm:pt modelId="{926FAC9D-C85F-484C-8415-0D442FC92400}" type="pres">
      <dgm:prSet presAssocID="{C4EC3824-811C-4D27-8173-E10631900D97}" presName="desTx" presStyleLbl="revTx" presStyleIdx="1" presStyleCnt="7">
        <dgm:presLayoutVars/>
      </dgm:prSet>
      <dgm:spPr/>
    </dgm:pt>
    <dgm:pt modelId="{4119F4DE-F769-4BBE-B1DC-48AF361FBC89}" type="pres">
      <dgm:prSet presAssocID="{EF078A58-EAAD-4A09-8598-A9BEE0F9F740}" presName="sibTrans" presStyleCnt="0"/>
      <dgm:spPr/>
    </dgm:pt>
    <dgm:pt modelId="{E90A438E-B685-4F51-BB2D-578B9ADE59BD}" type="pres">
      <dgm:prSet presAssocID="{89C58C6D-D085-4DC1-B229-938487A1AE4E}" presName="compNode" presStyleCnt="0"/>
      <dgm:spPr/>
    </dgm:pt>
    <dgm:pt modelId="{1D598727-279C-4A54-83A2-683004014C27}" type="pres">
      <dgm:prSet presAssocID="{89C58C6D-D085-4DC1-B229-938487A1AE4E}" presName="bgRect" presStyleLbl="bgShp" presStyleIdx="1" presStyleCnt="6"/>
      <dgm:spPr/>
    </dgm:pt>
    <dgm:pt modelId="{FBA661B2-BF73-4E20-B696-3CCA0378E092}" type="pres">
      <dgm:prSet presAssocID="{89C58C6D-D085-4DC1-B229-938487A1AE4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6DA502A-ADB4-4F08-9BD3-0698D7C4BCEE}" type="pres">
      <dgm:prSet presAssocID="{89C58C6D-D085-4DC1-B229-938487A1AE4E}" presName="spaceRect" presStyleCnt="0"/>
      <dgm:spPr/>
    </dgm:pt>
    <dgm:pt modelId="{85ADE603-E063-48C9-A613-5CF55B701C90}" type="pres">
      <dgm:prSet presAssocID="{89C58C6D-D085-4DC1-B229-938487A1AE4E}" presName="parTx" presStyleLbl="revTx" presStyleIdx="2" presStyleCnt="7">
        <dgm:presLayoutVars>
          <dgm:chMax val="0"/>
          <dgm:chPref val="0"/>
        </dgm:presLayoutVars>
      </dgm:prSet>
      <dgm:spPr/>
    </dgm:pt>
    <dgm:pt modelId="{4E15B64E-53A8-4FD7-9893-3F992EED60DC}" type="pres">
      <dgm:prSet presAssocID="{48BE644D-1CBF-49B7-BE7C-0330677FBB4C}" presName="sibTrans" presStyleCnt="0"/>
      <dgm:spPr/>
    </dgm:pt>
    <dgm:pt modelId="{1872543C-BA42-4189-9355-664268710F20}" type="pres">
      <dgm:prSet presAssocID="{DA49AD37-8B1B-4479-951E-D117051C9295}" presName="compNode" presStyleCnt="0"/>
      <dgm:spPr/>
    </dgm:pt>
    <dgm:pt modelId="{42056A4B-06F9-4807-9837-C2037E01D7D2}" type="pres">
      <dgm:prSet presAssocID="{DA49AD37-8B1B-4479-951E-D117051C9295}" presName="bgRect" presStyleLbl="bgShp" presStyleIdx="2" presStyleCnt="6"/>
      <dgm:spPr/>
    </dgm:pt>
    <dgm:pt modelId="{0983C0EE-330F-40F3-B10D-8C02327E1B3D}" type="pres">
      <dgm:prSet presAssocID="{DA49AD37-8B1B-4479-951E-D117051C929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DF000155-1A25-45E7-9944-D808A7DF64B1}" type="pres">
      <dgm:prSet presAssocID="{DA49AD37-8B1B-4479-951E-D117051C9295}" presName="spaceRect" presStyleCnt="0"/>
      <dgm:spPr/>
    </dgm:pt>
    <dgm:pt modelId="{145771E0-455C-42C1-80BC-C8D8680180CB}" type="pres">
      <dgm:prSet presAssocID="{DA49AD37-8B1B-4479-951E-D117051C9295}" presName="parTx" presStyleLbl="revTx" presStyleIdx="3" presStyleCnt="7">
        <dgm:presLayoutVars>
          <dgm:chMax val="0"/>
          <dgm:chPref val="0"/>
        </dgm:presLayoutVars>
      </dgm:prSet>
      <dgm:spPr/>
    </dgm:pt>
    <dgm:pt modelId="{0B466B3B-BE13-406C-81DC-DE0919BEFF71}" type="pres">
      <dgm:prSet presAssocID="{0292ED6E-90CF-4348-9F32-1A317EAEFA47}" presName="sibTrans" presStyleCnt="0"/>
      <dgm:spPr/>
    </dgm:pt>
    <dgm:pt modelId="{130B641C-9931-4533-80F4-58375AB0999E}" type="pres">
      <dgm:prSet presAssocID="{6C3607F6-1ABB-403B-B529-0818524B44A5}" presName="compNode" presStyleCnt="0"/>
      <dgm:spPr/>
    </dgm:pt>
    <dgm:pt modelId="{21C9F520-1EB1-4170-BDC2-7C73E7BC4B95}" type="pres">
      <dgm:prSet presAssocID="{6C3607F6-1ABB-403B-B529-0818524B44A5}" presName="bgRect" presStyleLbl="bgShp" presStyleIdx="3" presStyleCnt="6"/>
      <dgm:spPr/>
    </dgm:pt>
    <dgm:pt modelId="{B1AB2B6B-A4A0-497F-B401-FCCE28E201D4}" type="pres">
      <dgm:prSet presAssocID="{6C3607F6-1ABB-403B-B529-0818524B44A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ug boat"/>
        </a:ext>
      </dgm:extLst>
    </dgm:pt>
    <dgm:pt modelId="{5451456A-3500-48AB-BF6E-31DE2FEE3458}" type="pres">
      <dgm:prSet presAssocID="{6C3607F6-1ABB-403B-B529-0818524B44A5}" presName="spaceRect" presStyleCnt="0"/>
      <dgm:spPr/>
    </dgm:pt>
    <dgm:pt modelId="{EC9879CD-A86E-43F1-9F95-22EA20C1BE07}" type="pres">
      <dgm:prSet presAssocID="{6C3607F6-1ABB-403B-B529-0818524B44A5}" presName="parTx" presStyleLbl="revTx" presStyleIdx="4" presStyleCnt="7">
        <dgm:presLayoutVars>
          <dgm:chMax val="0"/>
          <dgm:chPref val="0"/>
        </dgm:presLayoutVars>
      </dgm:prSet>
      <dgm:spPr/>
    </dgm:pt>
    <dgm:pt modelId="{0D5FDC53-1101-41E8-B068-9018E97DA1D2}" type="pres">
      <dgm:prSet presAssocID="{D7A1F66B-0F37-4133-9549-9B4762AB38E1}" presName="sibTrans" presStyleCnt="0"/>
      <dgm:spPr/>
    </dgm:pt>
    <dgm:pt modelId="{388EB54D-46AC-4A5E-92AD-467A17FAF281}" type="pres">
      <dgm:prSet presAssocID="{0609DCF2-63B1-4ACF-9BB2-59CB9EAD368B}" presName="compNode" presStyleCnt="0"/>
      <dgm:spPr/>
    </dgm:pt>
    <dgm:pt modelId="{0B604E6F-7947-4A9C-9D81-A56C5EC306A3}" type="pres">
      <dgm:prSet presAssocID="{0609DCF2-63B1-4ACF-9BB2-59CB9EAD368B}" presName="bgRect" presStyleLbl="bgShp" presStyleIdx="4" presStyleCnt="6"/>
      <dgm:spPr/>
    </dgm:pt>
    <dgm:pt modelId="{C444A5CC-3076-4C67-8EE5-CE9021347AB9}" type="pres">
      <dgm:prSet presAssocID="{0609DCF2-63B1-4ACF-9BB2-59CB9EAD368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ECE274B8-4019-433F-83C1-FEE5399C4D7E}" type="pres">
      <dgm:prSet presAssocID="{0609DCF2-63B1-4ACF-9BB2-59CB9EAD368B}" presName="spaceRect" presStyleCnt="0"/>
      <dgm:spPr/>
    </dgm:pt>
    <dgm:pt modelId="{FACD0E56-92C1-43EE-9191-8B4F704666AE}" type="pres">
      <dgm:prSet presAssocID="{0609DCF2-63B1-4ACF-9BB2-59CB9EAD368B}" presName="parTx" presStyleLbl="revTx" presStyleIdx="5" presStyleCnt="7">
        <dgm:presLayoutVars>
          <dgm:chMax val="0"/>
          <dgm:chPref val="0"/>
        </dgm:presLayoutVars>
      </dgm:prSet>
      <dgm:spPr/>
    </dgm:pt>
    <dgm:pt modelId="{933B39A4-754A-448D-9B70-6B1C04502A46}" type="pres">
      <dgm:prSet presAssocID="{DA1CFE57-464E-4075-8FFD-0BEBDC748243}" presName="sibTrans" presStyleCnt="0"/>
      <dgm:spPr/>
    </dgm:pt>
    <dgm:pt modelId="{0C71A5BE-D6AE-49B7-BD9B-BD636B644207}" type="pres">
      <dgm:prSet presAssocID="{2CFF2BF5-3A75-49F1-8175-439266D266C6}" presName="compNode" presStyleCnt="0"/>
      <dgm:spPr/>
    </dgm:pt>
    <dgm:pt modelId="{DB3AB369-5FCF-4B41-900B-64111AF429BB}" type="pres">
      <dgm:prSet presAssocID="{2CFF2BF5-3A75-49F1-8175-439266D266C6}" presName="bgRect" presStyleLbl="bgShp" presStyleIdx="5" presStyleCnt="6"/>
      <dgm:spPr/>
    </dgm:pt>
    <dgm:pt modelId="{552CCE5B-ADD3-4FD0-BB77-1A2E55E0B615}" type="pres">
      <dgm:prSet presAssocID="{2CFF2BF5-3A75-49F1-8175-439266D266C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hopping cart"/>
        </a:ext>
      </dgm:extLst>
    </dgm:pt>
    <dgm:pt modelId="{701ED75B-4D95-4C42-BB9D-80D083F02A46}" type="pres">
      <dgm:prSet presAssocID="{2CFF2BF5-3A75-49F1-8175-439266D266C6}" presName="spaceRect" presStyleCnt="0"/>
      <dgm:spPr/>
    </dgm:pt>
    <dgm:pt modelId="{0DA36B56-FAA5-4645-95C4-DCFD8A97A67C}" type="pres">
      <dgm:prSet presAssocID="{2CFF2BF5-3A75-49F1-8175-439266D266C6}" presName="parTx" presStyleLbl="revTx" presStyleIdx="6" presStyleCnt="7">
        <dgm:presLayoutVars>
          <dgm:chMax val="0"/>
          <dgm:chPref val="0"/>
        </dgm:presLayoutVars>
      </dgm:prSet>
      <dgm:spPr/>
    </dgm:pt>
  </dgm:ptLst>
  <dgm:cxnLst>
    <dgm:cxn modelId="{53DF7903-E3C6-4266-A55D-13E33D78E98E}" srcId="{DE2B9E90-3C61-45DF-89B9-8DAF142DA5EC}" destId="{C4EC3824-811C-4D27-8173-E10631900D97}" srcOrd="0" destOrd="0" parTransId="{D283EA61-197F-4CDD-9C17-EFDD86EEAC8B}" sibTransId="{EF078A58-EAAD-4A09-8598-A9BEE0F9F740}"/>
    <dgm:cxn modelId="{3C173E5F-6F65-437D-B2F1-B91F4CDCBA51}" type="presOf" srcId="{89C58C6D-D085-4DC1-B229-938487A1AE4E}" destId="{85ADE603-E063-48C9-A613-5CF55B701C90}" srcOrd="0" destOrd="0" presId="urn:microsoft.com/office/officeart/2018/2/layout/IconVerticalSolidList"/>
    <dgm:cxn modelId="{E44DD160-ADDF-43EB-ABFE-0B2A3EB79E92}" srcId="{DE2B9E90-3C61-45DF-89B9-8DAF142DA5EC}" destId="{0609DCF2-63B1-4ACF-9BB2-59CB9EAD368B}" srcOrd="4" destOrd="0" parTransId="{BA1998D0-7B35-4FC7-B73A-A9AAF86BB80B}" sibTransId="{DA1CFE57-464E-4075-8FFD-0BEBDC748243}"/>
    <dgm:cxn modelId="{39C67E6C-6883-4CF4-B169-62BC78586D8B}" srcId="{DE2B9E90-3C61-45DF-89B9-8DAF142DA5EC}" destId="{2CFF2BF5-3A75-49F1-8175-439266D266C6}" srcOrd="5" destOrd="0" parTransId="{F4DB577C-A830-45C7-911F-470482F60A99}" sibTransId="{90330FC5-C984-4C6F-BB39-1F05190CA498}"/>
    <dgm:cxn modelId="{B670934F-B084-42D3-82E5-0BC27F2F953F}" srcId="{C4EC3824-811C-4D27-8173-E10631900D97}" destId="{C984FB49-B97C-4AA5-A58C-4677BBC2B0DC}" srcOrd="1" destOrd="0" parTransId="{C25064C1-E63E-4E56-AF6E-38A65386BB67}" sibTransId="{622429AF-54FF-4C17-BEEA-31AE96D50796}"/>
    <dgm:cxn modelId="{0440E452-386F-4552-8A60-7365295DAF2B}" type="presOf" srcId="{DE2B9E90-3C61-45DF-89B9-8DAF142DA5EC}" destId="{50DA9867-7663-45FE-AF13-4CE3CA2E4C1C}" srcOrd="0" destOrd="0" presId="urn:microsoft.com/office/officeart/2018/2/layout/IconVerticalSolidList"/>
    <dgm:cxn modelId="{55AD9356-EBF9-4B80-9A23-EF631EB867FB}" srcId="{DE2B9E90-3C61-45DF-89B9-8DAF142DA5EC}" destId="{6C3607F6-1ABB-403B-B529-0818524B44A5}" srcOrd="3" destOrd="0" parTransId="{2E952844-E147-4CD6-9234-7CE611B66343}" sibTransId="{D7A1F66B-0F37-4133-9549-9B4762AB38E1}"/>
    <dgm:cxn modelId="{B7A90782-78BE-4C38-96BC-39E0476B7FAD}" srcId="{DE2B9E90-3C61-45DF-89B9-8DAF142DA5EC}" destId="{DA49AD37-8B1B-4479-951E-D117051C9295}" srcOrd="2" destOrd="0" parTransId="{FC5A6734-1CD2-422B-849E-2C05C5F9EB85}" sibTransId="{0292ED6E-90CF-4348-9F32-1A317EAEFA47}"/>
    <dgm:cxn modelId="{290A9793-3E9B-42F3-A825-9730EAB38B41}" type="presOf" srcId="{0609DCF2-63B1-4ACF-9BB2-59CB9EAD368B}" destId="{FACD0E56-92C1-43EE-9191-8B4F704666AE}" srcOrd="0" destOrd="0" presId="urn:microsoft.com/office/officeart/2018/2/layout/IconVerticalSolidList"/>
    <dgm:cxn modelId="{68403B96-5C5B-424D-8F59-ECEC39F181D7}" type="presOf" srcId="{C984FB49-B97C-4AA5-A58C-4677BBC2B0DC}" destId="{926FAC9D-C85F-484C-8415-0D442FC92400}" srcOrd="0" destOrd="1" presId="urn:microsoft.com/office/officeart/2018/2/layout/IconVerticalSolidList"/>
    <dgm:cxn modelId="{AC5F71A4-45AB-49D6-BDF5-DAA2373923C7}" type="presOf" srcId="{DA49AD37-8B1B-4479-951E-D117051C9295}" destId="{145771E0-455C-42C1-80BC-C8D8680180CB}" srcOrd="0" destOrd="0" presId="urn:microsoft.com/office/officeart/2018/2/layout/IconVerticalSolidList"/>
    <dgm:cxn modelId="{440E83A6-DCB5-4173-9713-97B9B5A08716}" srcId="{DE2B9E90-3C61-45DF-89B9-8DAF142DA5EC}" destId="{89C58C6D-D085-4DC1-B229-938487A1AE4E}" srcOrd="1" destOrd="0" parTransId="{210514A4-888D-4D83-8D16-7FC0D22B0C3C}" sibTransId="{48BE644D-1CBF-49B7-BE7C-0330677FBB4C}"/>
    <dgm:cxn modelId="{147D06B6-2BF1-446D-BAAD-A41A2CF4F8EF}" type="presOf" srcId="{B6FDA6F3-162E-4BC8-8526-9B95C02CC317}" destId="{926FAC9D-C85F-484C-8415-0D442FC92400}" srcOrd="0" destOrd="0" presId="urn:microsoft.com/office/officeart/2018/2/layout/IconVerticalSolidList"/>
    <dgm:cxn modelId="{2528BDC7-03C6-492C-81E2-6DD37D67E74D}" type="presOf" srcId="{C4EC3824-811C-4D27-8173-E10631900D97}" destId="{F44B4C2B-EE3F-492D-9655-9593B9EFEC29}" srcOrd="0" destOrd="0" presId="urn:microsoft.com/office/officeart/2018/2/layout/IconVerticalSolidList"/>
    <dgm:cxn modelId="{4AA31EEF-3246-4B62-AEE3-E6489FA34717}" srcId="{C4EC3824-811C-4D27-8173-E10631900D97}" destId="{B6FDA6F3-162E-4BC8-8526-9B95C02CC317}" srcOrd="0" destOrd="0" parTransId="{C80E5CEF-CE49-4530-9C30-4EEABB582CD5}" sibTransId="{F4C38E65-F274-4C45-A3BF-64721D6170F6}"/>
    <dgm:cxn modelId="{6F117FF2-3050-47DD-B7ED-37772F21A18A}" type="presOf" srcId="{2CFF2BF5-3A75-49F1-8175-439266D266C6}" destId="{0DA36B56-FAA5-4645-95C4-DCFD8A97A67C}" srcOrd="0" destOrd="0" presId="urn:microsoft.com/office/officeart/2018/2/layout/IconVerticalSolidList"/>
    <dgm:cxn modelId="{C82C57F8-C4BB-4D29-B5D8-20A37839A2E9}" type="presOf" srcId="{6C3607F6-1ABB-403B-B529-0818524B44A5}" destId="{EC9879CD-A86E-43F1-9F95-22EA20C1BE07}" srcOrd="0" destOrd="0" presId="urn:microsoft.com/office/officeart/2018/2/layout/IconVerticalSolidList"/>
    <dgm:cxn modelId="{C7AB9A69-968F-44FD-AB69-A1F30FAD5F79}" type="presParOf" srcId="{50DA9867-7663-45FE-AF13-4CE3CA2E4C1C}" destId="{A385FF30-3D6A-499D-9893-8297F4C68461}" srcOrd="0" destOrd="0" presId="urn:microsoft.com/office/officeart/2018/2/layout/IconVerticalSolidList"/>
    <dgm:cxn modelId="{FFE044E7-C413-4D09-8D8D-6203BC6B25A4}" type="presParOf" srcId="{A385FF30-3D6A-499D-9893-8297F4C68461}" destId="{04EEE0A7-6039-45ED-9B23-F7A4A4F4EBD6}" srcOrd="0" destOrd="0" presId="urn:microsoft.com/office/officeart/2018/2/layout/IconVerticalSolidList"/>
    <dgm:cxn modelId="{92F8AC41-1D1B-4E91-B7E5-384FB7612F4B}" type="presParOf" srcId="{A385FF30-3D6A-499D-9893-8297F4C68461}" destId="{AED37962-F95E-43D1-ABC8-011E3A36B9C6}" srcOrd="1" destOrd="0" presId="urn:microsoft.com/office/officeart/2018/2/layout/IconVerticalSolidList"/>
    <dgm:cxn modelId="{C1F3C2AF-C9D3-4CF3-B832-A22A40281725}" type="presParOf" srcId="{A385FF30-3D6A-499D-9893-8297F4C68461}" destId="{F721E975-A7DB-41D9-9DEC-A2AEDB1AAB8E}" srcOrd="2" destOrd="0" presId="urn:microsoft.com/office/officeart/2018/2/layout/IconVerticalSolidList"/>
    <dgm:cxn modelId="{CB7C8BED-7D90-4610-9EB5-22B9F2A8E297}" type="presParOf" srcId="{A385FF30-3D6A-499D-9893-8297F4C68461}" destId="{F44B4C2B-EE3F-492D-9655-9593B9EFEC29}" srcOrd="3" destOrd="0" presId="urn:microsoft.com/office/officeart/2018/2/layout/IconVerticalSolidList"/>
    <dgm:cxn modelId="{A7150341-4C63-4C01-AE7F-0B940852C2DC}" type="presParOf" srcId="{A385FF30-3D6A-499D-9893-8297F4C68461}" destId="{926FAC9D-C85F-484C-8415-0D442FC92400}" srcOrd="4" destOrd="0" presId="urn:microsoft.com/office/officeart/2018/2/layout/IconVerticalSolidList"/>
    <dgm:cxn modelId="{87AC0E58-36EA-4720-A4FE-C7FC5E318BB8}" type="presParOf" srcId="{50DA9867-7663-45FE-AF13-4CE3CA2E4C1C}" destId="{4119F4DE-F769-4BBE-B1DC-48AF361FBC89}" srcOrd="1" destOrd="0" presId="urn:microsoft.com/office/officeart/2018/2/layout/IconVerticalSolidList"/>
    <dgm:cxn modelId="{A3A987F6-3539-41F8-8AD5-869A31035D78}" type="presParOf" srcId="{50DA9867-7663-45FE-AF13-4CE3CA2E4C1C}" destId="{E90A438E-B685-4F51-BB2D-578B9ADE59BD}" srcOrd="2" destOrd="0" presId="urn:microsoft.com/office/officeart/2018/2/layout/IconVerticalSolidList"/>
    <dgm:cxn modelId="{97F32EFF-A8E3-46D4-A078-8B4B28EFC0D8}" type="presParOf" srcId="{E90A438E-B685-4F51-BB2D-578B9ADE59BD}" destId="{1D598727-279C-4A54-83A2-683004014C27}" srcOrd="0" destOrd="0" presId="urn:microsoft.com/office/officeart/2018/2/layout/IconVerticalSolidList"/>
    <dgm:cxn modelId="{62B18766-CB3D-45C2-BB21-DA8C1A917938}" type="presParOf" srcId="{E90A438E-B685-4F51-BB2D-578B9ADE59BD}" destId="{FBA661B2-BF73-4E20-B696-3CCA0378E092}" srcOrd="1" destOrd="0" presId="urn:microsoft.com/office/officeart/2018/2/layout/IconVerticalSolidList"/>
    <dgm:cxn modelId="{79E38D95-ED91-4B12-8F4F-9F3584026BA2}" type="presParOf" srcId="{E90A438E-B685-4F51-BB2D-578B9ADE59BD}" destId="{96DA502A-ADB4-4F08-9BD3-0698D7C4BCEE}" srcOrd="2" destOrd="0" presId="urn:microsoft.com/office/officeart/2018/2/layout/IconVerticalSolidList"/>
    <dgm:cxn modelId="{F23781BA-8A58-41DE-A711-DBFFD1D3CCC1}" type="presParOf" srcId="{E90A438E-B685-4F51-BB2D-578B9ADE59BD}" destId="{85ADE603-E063-48C9-A613-5CF55B701C90}" srcOrd="3" destOrd="0" presId="urn:microsoft.com/office/officeart/2018/2/layout/IconVerticalSolidList"/>
    <dgm:cxn modelId="{37552A0C-DD0C-49FB-91A2-256D89402210}" type="presParOf" srcId="{50DA9867-7663-45FE-AF13-4CE3CA2E4C1C}" destId="{4E15B64E-53A8-4FD7-9893-3F992EED60DC}" srcOrd="3" destOrd="0" presId="urn:microsoft.com/office/officeart/2018/2/layout/IconVerticalSolidList"/>
    <dgm:cxn modelId="{0CC993AC-D59F-4FE8-B07D-84CE69451F35}" type="presParOf" srcId="{50DA9867-7663-45FE-AF13-4CE3CA2E4C1C}" destId="{1872543C-BA42-4189-9355-664268710F20}" srcOrd="4" destOrd="0" presId="urn:microsoft.com/office/officeart/2018/2/layout/IconVerticalSolidList"/>
    <dgm:cxn modelId="{8F219672-3FD0-4424-9903-C1FA04C62E20}" type="presParOf" srcId="{1872543C-BA42-4189-9355-664268710F20}" destId="{42056A4B-06F9-4807-9837-C2037E01D7D2}" srcOrd="0" destOrd="0" presId="urn:microsoft.com/office/officeart/2018/2/layout/IconVerticalSolidList"/>
    <dgm:cxn modelId="{BB65AC71-D54A-4515-AFEF-B892510F0F6D}" type="presParOf" srcId="{1872543C-BA42-4189-9355-664268710F20}" destId="{0983C0EE-330F-40F3-B10D-8C02327E1B3D}" srcOrd="1" destOrd="0" presId="urn:microsoft.com/office/officeart/2018/2/layout/IconVerticalSolidList"/>
    <dgm:cxn modelId="{19EE02CF-6725-4290-95DA-6CC2A5CC1AD0}" type="presParOf" srcId="{1872543C-BA42-4189-9355-664268710F20}" destId="{DF000155-1A25-45E7-9944-D808A7DF64B1}" srcOrd="2" destOrd="0" presId="urn:microsoft.com/office/officeart/2018/2/layout/IconVerticalSolidList"/>
    <dgm:cxn modelId="{CADF26CD-2E52-4185-9712-E56C030D342C}" type="presParOf" srcId="{1872543C-BA42-4189-9355-664268710F20}" destId="{145771E0-455C-42C1-80BC-C8D8680180CB}" srcOrd="3" destOrd="0" presId="urn:microsoft.com/office/officeart/2018/2/layout/IconVerticalSolidList"/>
    <dgm:cxn modelId="{24725907-582A-4647-836F-57C13FFF58F0}" type="presParOf" srcId="{50DA9867-7663-45FE-AF13-4CE3CA2E4C1C}" destId="{0B466B3B-BE13-406C-81DC-DE0919BEFF71}" srcOrd="5" destOrd="0" presId="urn:microsoft.com/office/officeart/2018/2/layout/IconVerticalSolidList"/>
    <dgm:cxn modelId="{B044CB9C-E8C3-4B7B-9337-6EE1A4B08990}" type="presParOf" srcId="{50DA9867-7663-45FE-AF13-4CE3CA2E4C1C}" destId="{130B641C-9931-4533-80F4-58375AB0999E}" srcOrd="6" destOrd="0" presId="urn:microsoft.com/office/officeart/2018/2/layout/IconVerticalSolidList"/>
    <dgm:cxn modelId="{09731C23-F065-4ABB-A16E-024C7875D063}" type="presParOf" srcId="{130B641C-9931-4533-80F4-58375AB0999E}" destId="{21C9F520-1EB1-4170-BDC2-7C73E7BC4B95}" srcOrd="0" destOrd="0" presId="urn:microsoft.com/office/officeart/2018/2/layout/IconVerticalSolidList"/>
    <dgm:cxn modelId="{B6D15F7F-C47B-4544-877E-B5894BD04D90}" type="presParOf" srcId="{130B641C-9931-4533-80F4-58375AB0999E}" destId="{B1AB2B6B-A4A0-497F-B401-FCCE28E201D4}" srcOrd="1" destOrd="0" presId="urn:microsoft.com/office/officeart/2018/2/layout/IconVerticalSolidList"/>
    <dgm:cxn modelId="{CDCA2CF9-6B1D-4BA9-8AE4-0199B1D63DFB}" type="presParOf" srcId="{130B641C-9931-4533-80F4-58375AB0999E}" destId="{5451456A-3500-48AB-BF6E-31DE2FEE3458}" srcOrd="2" destOrd="0" presId="urn:microsoft.com/office/officeart/2018/2/layout/IconVerticalSolidList"/>
    <dgm:cxn modelId="{A9370384-0DED-4F6E-8C12-68E6949E4424}" type="presParOf" srcId="{130B641C-9931-4533-80F4-58375AB0999E}" destId="{EC9879CD-A86E-43F1-9F95-22EA20C1BE07}" srcOrd="3" destOrd="0" presId="urn:microsoft.com/office/officeart/2018/2/layout/IconVerticalSolidList"/>
    <dgm:cxn modelId="{3FCF54F7-656E-434B-A7BC-65B4A977F549}" type="presParOf" srcId="{50DA9867-7663-45FE-AF13-4CE3CA2E4C1C}" destId="{0D5FDC53-1101-41E8-B068-9018E97DA1D2}" srcOrd="7" destOrd="0" presId="urn:microsoft.com/office/officeart/2018/2/layout/IconVerticalSolidList"/>
    <dgm:cxn modelId="{DC2052D6-F101-489B-8D0A-4DC1842190D3}" type="presParOf" srcId="{50DA9867-7663-45FE-AF13-4CE3CA2E4C1C}" destId="{388EB54D-46AC-4A5E-92AD-467A17FAF281}" srcOrd="8" destOrd="0" presId="urn:microsoft.com/office/officeart/2018/2/layout/IconVerticalSolidList"/>
    <dgm:cxn modelId="{99106067-B371-4FEA-8A28-B9092660EEB6}" type="presParOf" srcId="{388EB54D-46AC-4A5E-92AD-467A17FAF281}" destId="{0B604E6F-7947-4A9C-9D81-A56C5EC306A3}" srcOrd="0" destOrd="0" presId="urn:microsoft.com/office/officeart/2018/2/layout/IconVerticalSolidList"/>
    <dgm:cxn modelId="{C646740C-E71B-4569-B20F-17C5927F1F1B}" type="presParOf" srcId="{388EB54D-46AC-4A5E-92AD-467A17FAF281}" destId="{C444A5CC-3076-4C67-8EE5-CE9021347AB9}" srcOrd="1" destOrd="0" presId="urn:microsoft.com/office/officeart/2018/2/layout/IconVerticalSolidList"/>
    <dgm:cxn modelId="{89F2FF5A-8A45-4BA5-B427-1BFDCC6BDAB9}" type="presParOf" srcId="{388EB54D-46AC-4A5E-92AD-467A17FAF281}" destId="{ECE274B8-4019-433F-83C1-FEE5399C4D7E}" srcOrd="2" destOrd="0" presId="urn:microsoft.com/office/officeart/2018/2/layout/IconVerticalSolidList"/>
    <dgm:cxn modelId="{6C412A71-47F8-4F66-83E1-FFBA61B5D631}" type="presParOf" srcId="{388EB54D-46AC-4A5E-92AD-467A17FAF281}" destId="{FACD0E56-92C1-43EE-9191-8B4F704666AE}" srcOrd="3" destOrd="0" presId="urn:microsoft.com/office/officeart/2018/2/layout/IconVerticalSolidList"/>
    <dgm:cxn modelId="{ADCE307F-23F9-47A2-938E-1413F68A654E}" type="presParOf" srcId="{50DA9867-7663-45FE-AF13-4CE3CA2E4C1C}" destId="{933B39A4-754A-448D-9B70-6B1C04502A46}" srcOrd="9" destOrd="0" presId="urn:microsoft.com/office/officeart/2018/2/layout/IconVerticalSolidList"/>
    <dgm:cxn modelId="{4AC890E1-8AE5-4B75-9547-1C3EEF4AB899}" type="presParOf" srcId="{50DA9867-7663-45FE-AF13-4CE3CA2E4C1C}" destId="{0C71A5BE-D6AE-49B7-BD9B-BD636B644207}" srcOrd="10" destOrd="0" presId="urn:microsoft.com/office/officeart/2018/2/layout/IconVerticalSolidList"/>
    <dgm:cxn modelId="{77FA2189-8A67-4CED-BB35-844A399B56FD}" type="presParOf" srcId="{0C71A5BE-D6AE-49B7-BD9B-BD636B644207}" destId="{DB3AB369-5FCF-4B41-900B-64111AF429BB}" srcOrd="0" destOrd="0" presId="urn:microsoft.com/office/officeart/2018/2/layout/IconVerticalSolidList"/>
    <dgm:cxn modelId="{9602BA41-2CA9-40D2-95EB-2636804AC680}" type="presParOf" srcId="{0C71A5BE-D6AE-49B7-BD9B-BD636B644207}" destId="{552CCE5B-ADD3-4FD0-BB77-1A2E55E0B615}" srcOrd="1" destOrd="0" presId="urn:microsoft.com/office/officeart/2018/2/layout/IconVerticalSolidList"/>
    <dgm:cxn modelId="{645A254C-3FAF-4206-8D67-F8548F087545}" type="presParOf" srcId="{0C71A5BE-D6AE-49B7-BD9B-BD636B644207}" destId="{701ED75B-4D95-4C42-BB9D-80D083F02A46}" srcOrd="2" destOrd="0" presId="urn:microsoft.com/office/officeart/2018/2/layout/IconVerticalSolidList"/>
    <dgm:cxn modelId="{690D70ED-CD10-4E4F-8C7C-6921A31F8F08}" type="presParOf" srcId="{0C71A5BE-D6AE-49B7-BD9B-BD636B644207}" destId="{0DA36B56-FAA5-4645-95C4-DCFD8A97A6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EE0A7-6039-45ED-9B23-F7A4A4F4EBD6}">
      <dsp:nvSpPr>
        <dsp:cNvPr id="0" name=""/>
        <dsp:cNvSpPr/>
      </dsp:nvSpPr>
      <dsp:spPr>
        <a:xfrm>
          <a:off x="0" y="1844"/>
          <a:ext cx="7485517" cy="7860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37962-F95E-43D1-ABC8-011E3A36B9C6}">
      <dsp:nvSpPr>
        <dsp:cNvPr id="0" name=""/>
        <dsp:cNvSpPr/>
      </dsp:nvSpPr>
      <dsp:spPr>
        <a:xfrm>
          <a:off x="237779" y="178705"/>
          <a:ext cx="432325" cy="432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4B4C2B-EE3F-492D-9655-9593B9EFEC29}">
      <dsp:nvSpPr>
        <dsp:cNvPr id="0" name=""/>
        <dsp:cNvSpPr/>
      </dsp:nvSpPr>
      <dsp:spPr>
        <a:xfrm>
          <a:off x="907884" y="1844"/>
          <a:ext cx="3368482" cy="786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90" tIns="83190" rIns="83190" bIns="83190" numCol="1" spcCol="1270" anchor="ctr" anchorCtr="0">
          <a:noAutofit/>
        </a:bodyPr>
        <a:lstStyle/>
        <a:p>
          <a:pPr marL="0" lvl="0" indent="0" algn="l" defTabSz="844550">
            <a:lnSpc>
              <a:spcPct val="90000"/>
            </a:lnSpc>
            <a:spcBef>
              <a:spcPct val="0"/>
            </a:spcBef>
            <a:spcAft>
              <a:spcPct val="35000"/>
            </a:spcAft>
            <a:buNone/>
          </a:pPr>
          <a:r>
            <a:rPr lang="en-US" sz="1900" kern="1200" dirty="0"/>
            <a:t>A distributed commit-log architecture</a:t>
          </a:r>
        </a:p>
      </dsp:txBody>
      <dsp:txXfrm>
        <a:off x="907884" y="1844"/>
        <a:ext cx="3368482" cy="786047"/>
      </dsp:txXfrm>
    </dsp:sp>
    <dsp:sp modelId="{926FAC9D-C85F-484C-8415-0D442FC92400}">
      <dsp:nvSpPr>
        <dsp:cNvPr id="0" name=""/>
        <dsp:cNvSpPr/>
      </dsp:nvSpPr>
      <dsp:spPr>
        <a:xfrm>
          <a:off x="4276367" y="1844"/>
          <a:ext cx="3209149" cy="786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90" tIns="83190" rIns="83190" bIns="83190" numCol="1" spcCol="1270" anchor="ctr" anchorCtr="0">
          <a:noAutofit/>
        </a:bodyPr>
        <a:lstStyle/>
        <a:p>
          <a:pPr marL="0" lvl="0" indent="0" algn="l" defTabSz="800100">
            <a:lnSpc>
              <a:spcPct val="90000"/>
            </a:lnSpc>
            <a:spcBef>
              <a:spcPct val="0"/>
            </a:spcBef>
            <a:spcAft>
              <a:spcPct val="35000"/>
            </a:spcAft>
            <a:buNone/>
          </a:pPr>
          <a:r>
            <a:rPr lang="en-US" sz="1800" kern="1200" dirty="0"/>
            <a:t>Time-ordered</a:t>
          </a:r>
        </a:p>
        <a:p>
          <a:pPr marL="0" lvl="0" indent="0" algn="l" defTabSz="800100">
            <a:lnSpc>
              <a:spcPct val="90000"/>
            </a:lnSpc>
            <a:spcBef>
              <a:spcPct val="0"/>
            </a:spcBef>
            <a:spcAft>
              <a:spcPct val="35000"/>
            </a:spcAft>
            <a:buNone/>
          </a:pPr>
          <a:r>
            <a:rPr lang="en-US" sz="1800" kern="1200" dirty="0"/>
            <a:t>Append only</a:t>
          </a:r>
        </a:p>
      </dsp:txBody>
      <dsp:txXfrm>
        <a:off x="4276367" y="1844"/>
        <a:ext cx="3209149" cy="786047"/>
      </dsp:txXfrm>
    </dsp:sp>
    <dsp:sp modelId="{1D598727-279C-4A54-83A2-683004014C27}">
      <dsp:nvSpPr>
        <dsp:cNvPr id="0" name=""/>
        <dsp:cNvSpPr/>
      </dsp:nvSpPr>
      <dsp:spPr>
        <a:xfrm>
          <a:off x="0" y="984403"/>
          <a:ext cx="7485517" cy="7860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661B2-BF73-4E20-B696-3CCA0378E092}">
      <dsp:nvSpPr>
        <dsp:cNvPr id="0" name=""/>
        <dsp:cNvSpPr/>
      </dsp:nvSpPr>
      <dsp:spPr>
        <a:xfrm>
          <a:off x="237779" y="1161264"/>
          <a:ext cx="432325" cy="4323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DE603-E063-48C9-A613-5CF55B701C90}">
      <dsp:nvSpPr>
        <dsp:cNvPr id="0" name=""/>
        <dsp:cNvSpPr/>
      </dsp:nvSpPr>
      <dsp:spPr>
        <a:xfrm>
          <a:off x="907884" y="984403"/>
          <a:ext cx="6577632" cy="786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90" tIns="83190" rIns="83190" bIns="83190" numCol="1" spcCol="1270" anchor="ctr" anchorCtr="0">
          <a:noAutofit/>
        </a:bodyPr>
        <a:lstStyle/>
        <a:p>
          <a:pPr marL="0" lvl="0" indent="0" algn="l" defTabSz="844550">
            <a:lnSpc>
              <a:spcPct val="90000"/>
            </a:lnSpc>
            <a:spcBef>
              <a:spcPct val="0"/>
            </a:spcBef>
            <a:spcAft>
              <a:spcPct val="35000"/>
            </a:spcAft>
            <a:buNone/>
          </a:pPr>
          <a:r>
            <a:rPr lang="en-US" sz="1900" kern="1200" dirty="0"/>
            <a:t>Elastically scales out horizontally</a:t>
          </a:r>
        </a:p>
      </dsp:txBody>
      <dsp:txXfrm>
        <a:off x="907884" y="984403"/>
        <a:ext cx="6577632" cy="786047"/>
      </dsp:txXfrm>
    </dsp:sp>
    <dsp:sp modelId="{42056A4B-06F9-4807-9837-C2037E01D7D2}">
      <dsp:nvSpPr>
        <dsp:cNvPr id="0" name=""/>
        <dsp:cNvSpPr/>
      </dsp:nvSpPr>
      <dsp:spPr>
        <a:xfrm>
          <a:off x="0" y="1966962"/>
          <a:ext cx="7485517" cy="7860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3C0EE-330F-40F3-B10D-8C02327E1B3D}">
      <dsp:nvSpPr>
        <dsp:cNvPr id="0" name=""/>
        <dsp:cNvSpPr/>
      </dsp:nvSpPr>
      <dsp:spPr>
        <a:xfrm>
          <a:off x="237779" y="2143823"/>
          <a:ext cx="432325" cy="4323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5771E0-455C-42C1-80BC-C8D8680180CB}">
      <dsp:nvSpPr>
        <dsp:cNvPr id="0" name=""/>
        <dsp:cNvSpPr/>
      </dsp:nvSpPr>
      <dsp:spPr>
        <a:xfrm>
          <a:off x="907884" y="1966962"/>
          <a:ext cx="6577632" cy="786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90" tIns="83190" rIns="83190" bIns="83190" numCol="1" spcCol="1270" anchor="ctr" anchorCtr="0">
          <a:noAutofit/>
        </a:bodyPr>
        <a:lstStyle/>
        <a:p>
          <a:pPr marL="0" lvl="0" indent="0" algn="l" defTabSz="844550">
            <a:lnSpc>
              <a:spcPct val="90000"/>
            </a:lnSpc>
            <a:spcBef>
              <a:spcPct val="0"/>
            </a:spcBef>
            <a:spcAft>
              <a:spcPct val="35000"/>
            </a:spcAft>
            <a:buNone/>
          </a:pPr>
          <a:r>
            <a:rPr lang="en-US" sz="1900" kern="1200"/>
            <a:t>Highly fault-tolerant</a:t>
          </a:r>
        </a:p>
      </dsp:txBody>
      <dsp:txXfrm>
        <a:off x="907884" y="1966962"/>
        <a:ext cx="6577632" cy="786047"/>
      </dsp:txXfrm>
    </dsp:sp>
    <dsp:sp modelId="{21C9F520-1EB1-4170-BDC2-7C73E7BC4B95}">
      <dsp:nvSpPr>
        <dsp:cNvPr id="0" name=""/>
        <dsp:cNvSpPr/>
      </dsp:nvSpPr>
      <dsp:spPr>
        <a:xfrm>
          <a:off x="0" y="2949521"/>
          <a:ext cx="7485517" cy="7860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B2B6B-A4A0-497F-B401-FCCE28E201D4}">
      <dsp:nvSpPr>
        <dsp:cNvPr id="0" name=""/>
        <dsp:cNvSpPr/>
      </dsp:nvSpPr>
      <dsp:spPr>
        <a:xfrm>
          <a:off x="237779" y="3126381"/>
          <a:ext cx="432325" cy="4323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9879CD-A86E-43F1-9F95-22EA20C1BE07}">
      <dsp:nvSpPr>
        <dsp:cNvPr id="0" name=""/>
        <dsp:cNvSpPr/>
      </dsp:nvSpPr>
      <dsp:spPr>
        <a:xfrm>
          <a:off x="907884" y="2949521"/>
          <a:ext cx="6577632" cy="786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90" tIns="83190" rIns="83190" bIns="83190" numCol="1" spcCol="1270" anchor="ctr" anchorCtr="0">
          <a:noAutofit/>
        </a:bodyPr>
        <a:lstStyle/>
        <a:p>
          <a:pPr marL="0" lvl="0" indent="0" algn="l" defTabSz="844550">
            <a:lnSpc>
              <a:spcPct val="90000"/>
            </a:lnSpc>
            <a:spcBef>
              <a:spcPct val="0"/>
            </a:spcBef>
            <a:spcAft>
              <a:spcPct val="35000"/>
            </a:spcAft>
            <a:buNone/>
          </a:pPr>
          <a:r>
            <a:rPr lang="en-US" sz="1900" kern="1200" dirty="0"/>
            <a:t>Data organized by </a:t>
          </a:r>
          <a:r>
            <a:rPr lang="en-US" sz="1900" b="1" kern="1200" dirty="0"/>
            <a:t>topic</a:t>
          </a:r>
          <a:r>
            <a:rPr lang="en-US" sz="1900" kern="1200" dirty="0"/>
            <a:t>—a subject area like “orders” or </a:t>
          </a:r>
          <a:br>
            <a:rPr lang="en-US" sz="1900" kern="1200" dirty="0"/>
          </a:br>
          <a:r>
            <a:rPr lang="en-US" sz="1900" kern="1200" dirty="0"/>
            <a:t>“shipping notifications”</a:t>
          </a:r>
        </a:p>
      </dsp:txBody>
      <dsp:txXfrm>
        <a:off x="907884" y="2949521"/>
        <a:ext cx="6577632" cy="786047"/>
      </dsp:txXfrm>
    </dsp:sp>
    <dsp:sp modelId="{0B604E6F-7947-4A9C-9D81-A56C5EC306A3}">
      <dsp:nvSpPr>
        <dsp:cNvPr id="0" name=""/>
        <dsp:cNvSpPr/>
      </dsp:nvSpPr>
      <dsp:spPr>
        <a:xfrm>
          <a:off x="0" y="3932080"/>
          <a:ext cx="7485517" cy="7860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44A5CC-3076-4C67-8EE5-CE9021347AB9}">
      <dsp:nvSpPr>
        <dsp:cNvPr id="0" name=""/>
        <dsp:cNvSpPr/>
      </dsp:nvSpPr>
      <dsp:spPr>
        <a:xfrm>
          <a:off x="237779" y="4108940"/>
          <a:ext cx="432325" cy="4323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CD0E56-92C1-43EE-9191-8B4F704666AE}">
      <dsp:nvSpPr>
        <dsp:cNvPr id="0" name=""/>
        <dsp:cNvSpPr/>
      </dsp:nvSpPr>
      <dsp:spPr>
        <a:xfrm>
          <a:off x="907884" y="3932080"/>
          <a:ext cx="6577632" cy="786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90" tIns="83190" rIns="83190" bIns="83190" numCol="1" spcCol="1270" anchor="ctr" anchorCtr="0">
          <a:noAutofit/>
        </a:bodyPr>
        <a:lstStyle/>
        <a:p>
          <a:pPr marL="0" lvl="0" indent="0" algn="l" defTabSz="844550">
            <a:lnSpc>
              <a:spcPct val="90000"/>
            </a:lnSpc>
            <a:spcBef>
              <a:spcPct val="0"/>
            </a:spcBef>
            <a:spcAft>
              <a:spcPct val="35000"/>
            </a:spcAft>
            <a:buNone/>
          </a:pPr>
          <a:r>
            <a:rPr lang="en-US" sz="1900" b="1" kern="1200" dirty="0"/>
            <a:t>Data In </a:t>
          </a:r>
          <a:r>
            <a:rPr lang="en-US" sz="1900" kern="1200" dirty="0"/>
            <a:t>is time-ordered, append only immutable</a:t>
          </a:r>
        </a:p>
      </dsp:txBody>
      <dsp:txXfrm>
        <a:off x="907884" y="3932080"/>
        <a:ext cx="6577632" cy="786047"/>
      </dsp:txXfrm>
    </dsp:sp>
    <dsp:sp modelId="{DB3AB369-5FCF-4B41-900B-64111AF429BB}">
      <dsp:nvSpPr>
        <dsp:cNvPr id="0" name=""/>
        <dsp:cNvSpPr/>
      </dsp:nvSpPr>
      <dsp:spPr>
        <a:xfrm>
          <a:off x="0" y="4914639"/>
          <a:ext cx="7485517" cy="7860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CCE5B-ADD3-4FD0-BB77-1A2E55E0B615}">
      <dsp:nvSpPr>
        <dsp:cNvPr id="0" name=""/>
        <dsp:cNvSpPr/>
      </dsp:nvSpPr>
      <dsp:spPr>
        <a:xfrm>
          <a:off x="237779" y="5091499"/>
          <a:ext cx="432325" cy="4323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A36B56-FAA5-4645-95C4-DCFD8A97A67C}">
      <dsp:nvSpPr>
        <dsp:cNvPr id="0" name=""/>
        <dsp:cNvSpPr/>
      </dsp:nvSpPr>
      <dsp:spPr>
        <a:xfrm>
          <a:off x="907884" y="4914639"/>
          <a:ext cx="6577632" cy="786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90" tIns="83190" rIns="83190" bIns="83190" numCol="1" spcCol="1270" anchor="ctr" anchorCtr="0">
          <a:noAutofit/>
        </a:bodyPr>
        <a:lstStyle/>
        <a:p>
          <a:pPr marL="0" lvl="0" indent="0" algn="l" defTabSz="844550">
            <a:lnSpc>
              <a:spcPct val="90000"/>
            </a:lnSpc>
            <a:spcBef>
              <a:spcPct val="0"/>
            </a:spcBef>
            <a:spcAft>
              <a:spcPct val="35000"/>
            </a:spcAft>
            <a:buNone/>
          </a:pPr>
          <a:r>
            <a:rPr lang="en-US" sz="1900" b="1" kern="1200" dirty="0"/>
            <a:t>Data Out </a:t>
          </a:r>
          <a:r>
            <a:rPr lang="en-US" sz="1900" kern="1200" dirty="0"/>
            <a:t>is processed exactly once by each consumer</a:t>
          </a:r>
        </a:p>
      </dsp:txBody>
      <dsp:txXfrm>
        <a:off x="907884" y="4914639"/>
        <a:ext cx="6577632" cy="7860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1CC0A-FF6A-4A75-95F6-15616FFD7B43}"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94204-373F-47F9-8FE0-3E640F987E1D}" type="slidenum">
              <a:rPr lang="en-US" smtClean="0"/>
              <a:t>‹#›</a:t>
            </a:fld>
            <a:endParaRPr lang="en-US"/>
          </a:p>
        </p:txBody>
      </p:sp>
    </p:spTree>
    <p:extLst>
      <p:ext uri="{BB962C8B-B14F-4D97-AF65-F5344CB8AC3E}">
        <p14:creationId xmlns:p14="http://schemas.microsoft.com/office/powerpoint/2010/main" val="335506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SETUP</a:t>
            </a:r>
          </a:p>
          <a:p>
            <a:endParaRPr lang="en-US" dirty="0"/>
          </a:p>
          <a:p>
            <a:r>
              <a:rPr lang="en-US" dirty="0"/>
              <a:t>.\</a:t>
            </a:r>
            <a:r>
              <a:rPr lang="en-US" dirty="0" err="1"/>
              <a:t>kafka</a:t>
            </a:r>
            <a:r>
              <a:rPr lang="en-US" dirty="0"/>
              <a:t>&gt; docker-compose up –d</a:t>
            </a:r>
          </a:p>
          <a:p>
            <a:endParaRPr lang="en-US" dirty="0"/>
          </a:p>
          <a:p>
            <a:r>
              <a:rPr lang="en-US" dirty="0"/>
              <a:t>.\</a:t>
            </a:r>
            <a:r>
              <a:rPr lang="en-US" dirty="0" err="1"/>
              <a:t>kafka</a:t>
            </a:r>
            <a:r>
              <a:rPr lang="en-US" dirty="0"/>
              <a:t>&gt; docker-compose exec broker bash</a:t>
            </a:r>
          </a:p>
          <a:p>
            <a:endParaRPr lang="en-US" dirty="0"/>
          </a:p>
          <a:p>
            <a:r>
              <a:rPr lang="en-US" dirty="0"/>
              <a:t>DEMO START</a:t>
            </a:r>
          </a:p>
          <a:p>
            <a:endParaRPr lang="en-US" dirty="0"/>
          </a:p>
          <a:p>
            <a:r>
              <a:rPr lang="en-US" dirty="0"/>
              <a:t>$ </a:t>
            </a:r>
            <a:r>
              <a:rPr lang="en-US" dirty="0" err="1"/>
              <a:t>kafka</a:t>
            </a:r>
            <a:r>
              <a:rPr lang="en-US" dirty="0"/>
              <a:t>-topics --zookeeper zookeeper:2181 --create --topic test --replication-factor 1 --partitions 1</a:t>
            </a:r>
          </a:p>
          <a:p>
            <a:endParaRPr lang="en-US" dirty="0"/>
          </a:p>
          <a:p>
            <a:r>
              <a:rPr lang="en-US" dirty="0"/>
              <a:t>TERMINAL WINDOW 1</a:t>
            </a:r>
          </a:p>
          <a:p>
            <a:r>
              <a:rPr lang="en-US" dirty="0"/>
              <a:t>$ </a:t>
            </a:r>
            <a:r>
              <a:rPr lang="en-US" dirty="0" err="1"/>
              <a:t>kafka</a:t>
            </a:r>
            <a:r>
              <a:rPr lang="en-US" dirty="0"/>
              <a:t>-console-producer --broker-list localhost:9092 --topic test</a:t>
            </a:r>
          </a:p>
          <a:p>
            <a:endParaRPr lang="en-US" dirty="0"/>
          </a:p>
          <a:p>
            <a:r>
              <a:rPr lang="en-US" dirty="0"/>
              <a:t>TERMINAL WINDOW 2</a:t>
            </a:r>
          </a:p>
          <a:p>
            <a:r>
              <a:rPr lang="en-US" dirty="0"/>
              <a:t>$ </a:t>
            </a:r>
            <a:r>
              <a:rPr lang="en-US" dirty="0" err="1"/>
              <a:t>kafka</a:t>
            </a:r>
            <a:r>
              <a:rPr lang="en-US" dirty="0"/>
              <a:t>-console-consumer --bootstrap-server localhost:9092 --topic test</a:t>
            </a:r>
          </a:p>
          <a:p>
            <a:endParaRPr lang="en-US" dirty="0"/>
          </a:p>
          <a:p>
            <a:r>
              <a:rPr lang="en-US" dirty="0"/>
              <a:t>Let the data stream flow over you!!!! Anything can be placed in the stream!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Stop the consumer and restart it you only see new messages.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kafka</a:t>
            </a:r>
            <a:r>
              <a:rPr lang="en-US" dirty="0"/>
              <a:t>-console-consumer --bootstrap-server localhost:9092 --topic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Stop the consumer and restart it –from-beginning gives you the old messages.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kafka</a:t>
            </a:r>
            <a:r>
              <a:rPr lang="en-US" dirty="0"/>
              <a:t>-console-consumer --bootstrap-server localhost:9092 --topic test --from-beginning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294204-373F-47F9-8FE0-3E640F987E1D}" type="slidenum">
              <a:rPr lang="en-US" smtClean="0"/>
              <a:t>5</a:t>
            </a:fld>
            <a:endParaRPr lang="en-US"/>
          </a:p>
        </p:txBody>
      </p:sp>
    </p:spTree>
    <p:extLst>
      <p:ext uri="{BB962C8B-B14F-4D97-AF65-F5344CB8AC3E}">
        <p14:creationId xmlns:p14="http://schemas.microsoft.com/office/powerpoint/2010/main" val="3472464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Kafka cluster has 3 Broker A, B and C. </a:t>
            </a:r>
          </a:p>
          <a:p>
            <a:r>
              <a:rPr lang="en-US" dirty="0"/>
              <a:t>There is a single topic “Test” with replication factor of 3 and 2 partitions.</a:t>
            </a:r>
          </a:p>
          <a:p>
            <a:endParaRPr lang="en-US" dirty="0"/>
          </a:p>
          <a:p>
            <a:r>
              <a:rPr lang="en-US" dirty="0"/>
              <a:t>The lead partitions are underlined. These are assigned by the Zookeeper service which is required to run a kafka cluster. </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24</a:t>
            </a:fld>
            <a:endParaRPr lang="en-US" dirty="0"/>
          </a:p>
        </p:txBody>
      </p:sp>
    </p:spTree>
    <p:extLst>
      <p:ext uri="{BB962C8B-B14F-4D97-AF65-F5344CB8AC3E}">
        <p14:creationId xmlns:p14="http://schemas.microsoft.com/office/powerpoint/2010/main" val="3083306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maximum scalability, you want the number of consumers in a consumer group to match the number of partitions in a topic. </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25</a:t>
            </a:fld>
            <a:endParaRPr lang="en-US" dirty="0"/>
          </a:p>
        </p:txBody>
      </p:sp>
    </p:spTree>
    <p:extLst>
      <p:ext uri="{BB962C8B-B14F-4D97-AF65-F5344CB8AC3E}">
        <p14:creationId xmlns:p14="http://schemas.microsoft.com/office/powerpoint/2010/main" val="848025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26</a:t>
            </a:fld>
            <a:endParaRPr lang="en-US" dirty="0"/>
          </a:p>
        </p:txBody>
      </p:sp>
    </p:spTree>
    <p:extLst>
      <p:ext uri="{BB962C8B-B14F-4D97-AF65-F5344CB8AC3E}">
        <p14:creationId xmlns:p14="http://schemas.microsoft.com/office/powerpoint/2010/main" val="858402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27</a:t>
            </a:fld>
            <a:endParaRPr lang="en-US" dirty="0"/>
          </a:p>
        </p:txBody>
      </p:sp>
    </p:spTree>
    <p:extLst>
      <p:ext uri="{BB962C8B-B14F-4D97-AF65-F5344CB8AC3E}">
        <p14:creationId xmlns:p14="http://schemas.microsoft.com/office/powerpoint/2010/main" val="1081294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28</a:t>
            </a:fld>
            <a:endParaRPr lang="en-US" dirty="0"/>
          </a:p>
        </p:txBody>
      </p:sp>
    </p:spTree>
    <p:extLst>
      <p:ext uri="{BB962C8B-B14F-4D97-AF65-F5344CB8AC3E}">
        <p14:creationId xmlns:p14="http://schemas.microsoft.com/office/powerpoint/2010/main" val="3980132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 (topics are append-only no updates)</a:t>
            </a:r>
          </a:p>
          <a:p>
            <a:pPr marL="228600" indent="-228600">
              <a:buAutoNum type="arabicPeriod"/>
            </a:pPr>
            <a:r>
              <a:rPr lang="en-US" dirty="0"/>
              <a:t>T</a:t>
            </a:r>
          </a:p>
          <a:p>
            <a:pPr marL="228600" indent="-228600">
              <a:buAutoNum type="arabicPeriod"/>
            </a:pPr>
            <a:r>
              <a:rPr lang="en-US" dirty="0"/>
              <a:t>T</a:t>
            </a:r>
          </a:p>
          <a:p>
            <a:pPr marL="228600" indent="-228600">
              <a:buAutoNum type="arabicPeriod"/>
            </a:pPr>
            <a:r>
              <a:rPr lang="en-US" dirty="0"/>
              <a:t>T (consumers in a consumer group distribute topics)</a:t>
            </a:r>
          </a:p>
          <a:p>
            <a:pPr marL="228600" indent="-228600">
              <a:buAutoNum type="arabicPeriod"/>
            </a:pPr>
            <a:r>
              <a:rPr lang="en-US" dirty="0"/>
              <a:t>F (partitions are replicated)</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E294204-373F-47F9-8FE0-3E640F987E1D}" type="slidenum">
              <a:rPr lang="en-US" smtClean="0"/>
              <a:t>29</a:t>
            </a:fld>
            <a:endParaRPr lang="en-US"/>
          </a:p>
        </p:txBody>
      </p:sp>
    </p:spTree>
    <p:extLst>
      <p:ext uri="{BB962C8B-B14F-4D97-AF65-F5344CB8AC3E}">
        <p14:creationId xmlns:p14="http://schemas.microsoft.com/office/powerpoint/2010/main" val="3135188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schema of ATM again in the consumer</a:t>
            </a:r>
          </a:p>
          <a:p>
            <a:endParaRPr lang="en-US" dirty="0"/>
          </a:p>
          <a:p>
            <a:r>
              <a:rPr lang="en-US" dirty="0"/>
              <a:t>KSQL&gt; CREATE STREAM USERS (user varchar) with (</a:t>
            </a:r>
            <a:r>
              <a:rPr lang="en-US" dirty="0" err="1"/>
              <a:t>kafka_topic</a:t>
            </a:r>
            <a:r>
              <a:rPr lang="en-US" dirty="0"/>
              <a:t>='atm', </a:t>
            </a:r>
            <a:r>
              <a:rPr lang="en-US" dirty="0" err="1"/>
              <a:t>value_format</a:t>
            </a:r>
            <a:r>
              <a:rPr lang="en-US" dirty="0"/>
              <a:t>='json');</a:t>
            </a:r>
          </a:p>
          <a:p>
            <a:endParaRPr lang="en-US" dirty="0"/>
          </a:p>
          <a:p>
            <a:r>
              <a:rPr lang="en-US" dirty="0"/>
              <a:t># Explain this statement!!!</a:t>
            </a:r>
          </a:p>
          <a:p>
            <a:endParaRPr lang="en-US" dirty="0"/>
          </a:p>
          <a:p>
            <a:r>
              <a:rPr lang="en-US" dirty="0"/>
              <a:t># RUN A PROGRAM USING THIS STREAM</a:t>
            </a:r>
          </a:p>
          <a:p>
            <a:r>
              <a:rPr lang="en-US" dirty="0"/>
              <a:t>KSQL&gt; select * from USERS emit changes;</a:t>
            </a:r>
          </a:p>
          <a:p>
            <a:endParaRPr lang="en-US" dirty="0"/>
          </a:p>
          <a:p>
            <a:r>
              <a:rPr lang="en-US" dirty="0"/>
              <a:t># Discuss what is seen in the output. But don’t explain it all at this time! </a:t>
            </a:r>
          </a:p>
          <a:p>
            <a:r>
              <a:rPr lang="en-US" dirty="0"/>
              <a:t># This is a non-persistent query. Press CTRL + C to break</a:t>
            </a:r>
          </a:p>
          <a:p>
            <a:endParaRPr lang="en-US" dirty="0"/>
          </a:p>
          <a:p>
            <a:r>
              <a:rPr lang="en-US" dirty="0"/>
              <a:t>KSQL&gt; select * from USERS emit changes  limit 3; </a:t>
            </a:r>
          </a:p>
          <a:p>
            <a:endParaRPr lang="en-US" dirty="0"/>
          </a:p>
          <a:p>
            <a:r>
              <a:rPr lang="en-US" dirty="0"/>
              <a:t># You only get 3</a:t>
            </a:r>
          </a:p>
        </p:txBody>
      </p:sp>
      <p:sp>
        <p:nvSpPr>
          <p:cNvPr id="4" name="Slide Number Placeholder 3"/>
          <p:cNvSpPr>
            <a:spLocks noGrp="1"/>
          </p:cNvSpPr>
          <p:nvPr>
            <p:ph type="sldNum" sz="quarter" idx="10"/>
          </p:nvPr>
        </p:nvSpPr>
        <p:spPr/>
        <p:txBody>
          <a:bodyPr/>
          <a:lstStyle/>
          <a:p>
            <a:fld id="{E564724E-7CB4-4288-908A-97852378BB2E}" type="slidenum">
              <a:rPr lang="en-US" smtClean="0"/>
              <a:t>33</a:t>
            </a:fld>
            <a:endParaRPr lang="en-US" dirty="0"/>
          </a:p>
        </p:txBody>
      </p:sp>
    </p:spTree>
    <p:extLst>
      <p:ext uri="{BB962C8B-B14F-4D97-AF65-F5344CB8AC3E}">
        <p14:creationId xmlns:p14="http://schemas.microsoft.com/office/powerpoint/2010/main" val="2910940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34</a:t>
            </a:fld>
            <a:endParaRPr lang="en-US" dirty="0"/>
          </a:p>
        </p:txBody>
      </p:sp>
    </p:spTree>
    <p:extLst>
      <p:ext uri="{BB962C8B-B14F-4D97-AF65-F5344CB8AC3E}">
        <p14:creationId xmlns:p14="http://schemas.microsoft.com/office/powerpoint/2010/main" val="319221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schema of ATM again in the consumer</a:t>
            </a:r>
          </a:p>
          <a:p>
            <a:endParaRPr lang="en-US" dirty="0"/>
          </a:p>
          <a:p>
            <a:r>
              <a:rPr lang="en-US" dirty="0"/>
              <a:t>KSQL&gt; CREATE STREAM USERS (user varchar) with (</a:t>
            </a:r>
            <a:r>
              <a:rPr lang="en-US" dirty="0" err="1"/>
              <a:t>kafka_topic</a:t>
            </a:r>
            <a:r>
              <a:rPr lang="en-US" dirty="0"/>
              <a:t>='atm', </a:t>
            </a:r>
            <a:r>
              <a:rPr lang="en-US" dirty="0" err="1"/>
              <a:t>value_format</a:t>
            </a:r>
            <a:r>
              <a:rPr lang="en-US" dirty="0"/>
              <a:t>='json');</a:t>
            </a:r>
          </a:p>
          <a:p>
            <a:endParaRPr lang="en-US" dirty="0"/>
          </a:p>
          <a:p>
            <a:r>
              <a:rPr lang="en-US" dirty="0"/>
              <a:t># Explain this statement!!!</a:t>
            </a:r>
          </a:p>
          <a:p>
            <a:endParaRPr lang="en-US" dirty="0"/>
          </a:p>
          <a:p>
            <a:r>
              <a:rPr lang="en-US" dirty="0"/>
              <a:t># RUN A PROGRAM USING THIS STREAM</a:t>
            </a:r>
          </a:p>
          <a:p>
            <a:r>
              <a:rPr lang="en-US" dirty="0"/>
              <a:t>KSQL&gt; select * from USERS emit changes;</a:t>
            </a:r>
          </a:p>
          <a:p>
            <a:endParaRPr lang="en-US" dirty="0"/>
          </a:p>
          <a:p>
            <a:r>
              <a:rPr lang="en-US" dirty="0"/>
              <a:t># Discuss what is seen in the output. But don’t explain it all at this time! </a:t>
            </a:r>
          </a:p>
          <a:p>
            <a:r>
              <a:rPr lang="en-US" dirty="0"/>
              <a:t># This is a non-persistent query. Press CTRL + C to break</a:t>
            </a:r>
          </a:p>
          <a:p>
            <a:endParaRPr lang="en-US" dirty="0"/>
          </a:p>
          <a:p>
            <a:r>
              <a:rPr lang="en-US" dirty="0"/>
              <a:t>KSQL&gt; select * from USERS emit changes  limit 3; </a:t>
            </a:r>
          </a:p>
          <a:p>
            <a:endParaRPr lang="en-US" dirty="0"/>
          </a:p>
          <a:p>
            <a:r>
              <a:rPr lang="en-US" dirty="0"/>
              <a:t># You only get 3</a:t>
            </a:r>
          </a:p>
        </p:txBody>
      </p:sp>
      <p:sp>
        <p:nvSpPr>
          <p:cNvPr id="4" name="Slide Number Placeholder 3"/>
          <p:cNvSpPr>
            <a:spLocks noGrp="1"/>
          </p:cNvSpPr>
          <p:nvPr>
            <p:ph type="sldNum" sz="quarter" idx="10"/>
          </p:nvPr>
        </p:nvSpPr>
        <p:spPr/>
        <p:txBody>
          <a:bodyPr/>
          <a:lstStyle/>
          <a:p>
            <a:fld id="{E564724E-7CB4-4288-908A-97852378BB2E}" type="slidenum">
              <a:rPr lang="en-US" smtClean="0"/>
              <a:t>37</a:t>
            </a:fld>
            <a:endParaRPr lang="en-US" dirty="0"/>
          </a:p>
        </p:txBody>
      </p:sp>
    </p:spTree>
    <p:extLst>
      <p:ext uri="{BB962C8B-B14F-4D97-AF65-F5344CB8AC3E}">
        <p14:creationId xmlns:p14="http://schemas.microsoft.com/office/powerpoint/2010/main" val="119164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schema of ATM again in the consumer</a:t>
            </a:r>
          </a:p>
          <a:p>
            <a:endParaRPr lang="en-US" dirty="0"/>
          </a:p>
          <a:p>
            <a:r>
              <a:rPr lang="en-US" dirty="0"/>
              <a:t>KSQL&gt; CREATE STREAM USERS (user varchar) with (</a:t>
            </a:r>
            <a:r>
              <a:rPr lang="en-US" dirty="0" err="1"/>
              <a:t>kafka_topic</a:t>
            </a:r>
            <a:r>
              <a:rPr lang="en-US" dirty="0"/>
              <a:t>='atm', </a:t>
            </a:r>
            <a:r>
              <a:rPr lang="en-US" dirty="0" err="1"/>
              <a:t>value_format</a:t>
            </a:r>
            <a:r>
              <a:rPr lang="en-US" dirty="0"/>
              <a:t>='json');</a:t>
            </a:r>
          </a:p>
          <a:p>
            <a:endParaRPr lang="en-US" dirty="0"/>
          </a:p>
          <a:p>
            <a:r>
              <a:rPr lang="en-US" dirty="0"/>
              <a:t># Explain this statement!!!</a:t>
            </a:r>
          </a:p>
          <a:p>
            <a:endParaRPr lang="en-US" dirty="0"/>
          </a:p>
          <a:p>
            <a:r>
              <a:rPr lang="en-US" dirty="0"/>
              <a:t># RUN A PROGRAM USING THIS STREAM</a:t>
            </a:r>
          </a:p>
          <a:p>
            <a:r>
              <a:rPr lang="en-US" dirty="0"/>
              <a:t>KSQL&gt; select * from USERS emit changes;</a:t>
            </a:r>
          </a:p>
          <a:p>
            <a:endParaRPr lang="en-US" dirty="0"/>
          </a:p>
          <a:p>
            <a:r>
              <a:rPr lang="en-US" dirty="0"/>
              <a:t># Discuss what is seen in the output. But don’t explain it all at this time! </a:t>
            </a:r>
          </a:p>
          <a:p>
            <a:r>
              <a:rPr lang="en-US" dirty="0"/>
              <a:t># This is a non-persistent query. Press CTRL + C to break</a:t>
            </a:r>
          </a:p>
          <a:p>
            <a:endParaRPr lang="en-US" dirty="0"/>
          </a:p>
          <a:p>
            <a:r>
              <a:rPr lang="en-US" dirty="0"/>
              <a:t>KSQL&gt; select * from USERS emit changes  limit 3; </a:t>
            </a:r>
          </a:p>
          <a:p>
            <a:endParaRPr lang="en-US" dirty="0"/>
          </a:p>
          <a:p>
            <a:r>
              <a:rPr lang="en-US" dirty="0"/>
              <a:t># You only get 3</a:t>
            </a:r>
          </a:p>
        </p:txBody>
      </p:sp>
      <p:sp>
        <p:nvSpPr>
          <p:cNvPr id="4" name="Slide Number Placeholder 3"/>
          <p:cNvSpPr>
            <a:spLocks noGrp="1"/>
          </p:cNvSpPr>
          <p:nvPr>
            <p:ph type="sldNum" sz="quarter" idx="10"/>
          </p:nvPr>
        </p:nvSpPr>
        <p:spPr/>
        <p:txBody>
          <a:bodyPr/>
          <a:lstStyle/>
          <a:p>
            <a:fld id="{E564724E-7CB4-4288-908A-97852378BB2E}" type="slidenum">
              <a:rPr lang="en-US" smtClean="0"/>
              <a:t>39</a:t>
            </a:fld>
            <a:endParaRPr lang="en-US" dirty="0"/>
          </a:p>
        </p:txBody>
      </p:sp>
    </p:spTree>
    <p:extLst>
      <p:ext uri="{BB962C8B-B14F-4D97-AF65-F5344CB8AC3E}">
        <p14:creationId xmlns:p14="http://schemas.microsoft.com/office/powerpoint/2010/main" val="287853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new world of microservice architectures where systems are architected to handle single responsibilities in order to address scalability, we have unique data challenges.</a:t>
            </a:r>
          </a:p>
          <a:p>
            <a:endParaRPr lang="en-US" dirty="0"/>
          </a:p>
          <a:p>
            <a:r>
              <a:rPr lang="en-US" dirty="0"/>
              <a:t>READ SLIDE</a:t>
            </a:r>
          </a:p>
          <a:p>
            <a:endParaRPr lang="en-US" dirty="0"/>
          </a:p>
          <a:p>
            <a:r>
              <a:rPr lang="en-US" dirty="0"/>
              <a:t>Mainly around data integration. That is with our data stored in 4 different places, how to we insure that each of these persistent data stores contain the most timely and accurate information?</a:t>
            </a:r>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6</a:t>
            </a:fld>
            <a:endParaRPr lang="en-US" dirty="0"/>
          </a:p>
        </p:txBody>
      </p:sp>
    </p:spTree>
    <p:extLst>
      <p:ext uri="{BB962C8B-B14F-4D97-AF65-F5344CB8AC3E}">
        <p14:creationId xmlns:p14="http://schemas.microsoft.com/office/powerpoint/2010/main" val="2810592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schema of ATM again in the consumer</a:t>
            </a:r>
          </a:p>
          <a:p>
            <a:endParaRPr lang="en-US" dirty="0"/>
          </a:p>
          <a:p>
            <a:r>
              <a:rPr lang="en-US" dirty="0"/>
              <a:t>KSQL&gt; CREATE STREAM USERS (user varchar) with (</a:t>
            </a:r>
            <a:r>
              <a:rPr lang="en-US" dirty="0" err="1"/>
              <a:t>kafka_topic</a:t>
            </a:r>
            <a:r>
              <a:rPr lang="en-US" dirty="0"/>
              <a:t>='atm', </a:t>
            </a:r>
            <a:r>
              <a:rPr lang="en-US" dirty="0" err="1"/>
              <a:t>value_format</a:t>
            </a:r>
            <a:r>
              <a:rPr lang="en-US" dirty="0"/>
              <a:t>='json');</a:t>
            </a:r>
          </a:p>
          <a:p>
            <a:endParaRPr lang="en-US" dirty="0"/>
          </a:p>
          <a:p>
            <a:r>
              <a:rPr lang="en-US" dirty="0"/>
              <a:t># Explain this statement!!!</a:t>
            </a:r>
          </a:p>
          <a:p>
            <a:endParaRPr lang="en-US" dirty="0"/>
          </a:p>
          <a:p>
            <a:r>
              <a:rPr lang="en-US" dirty="0"/>
              <a:t># RUN A PROGRAM USING THIS STREAM</a:t>
            </a:r>
          </a:p>
          <a:p>
            <a:r>
              <a:rPr lang="en-US" dirty="0"/>
              <a:t>KSQL&gt; select * from USERS emit changes;</a:t>
            </a:r>
          </a:p>
          <a:p>
            <a:endParaRPr lang="en-US" dirty="0"/>
          </a:p>
          <a:p>
            <a:r>
              <a:rPr lang="en-US" dirty="0"/>
              <a:t># Discuss what is seen in the output. But don’t explain it all at this time! </a:t>
            </a:r>
          </a:p>
          <a:p>
            <a:r>
              <a:rPr lang="en-US" dirty="0"/>
              <a:t># This is a non-persistent query. Press CTRL + C to break</a:t>
            </a:r>
          </a:p>
          <a:p>
            <a:endParaRPr lang="en-US" dirty="0"/>
          </a:p>
          <a:p>
            <a:r>
              <a:rPr lang="en-US" dirty="0"/>
              <a:t>KSQL&gt; select * from USERS emit changes  limit 3; </a:t>
            </a:r>
          </a:p>
          <a:p>
            <a:endParaRPr lang="en-US" dirty="0"/>
          </a:p>
          <a:p>
            <a:r>
              <a:rPr lang="en-US" dirty="0"/>
              <a:t># You only get 3</a:t>
            </a:r>
          </a:p>
        </p:txBody>
      </p:sp>
      <p:sp>
        <p:nvSpPr>
          <p:cNvPr id="4" name="Slide Number Placeholder 3"/>
          <p:cNvSpPr>
            <a:spLocks noGrp="1"/>
          </p:cNvSpPr>
          <p:nvPr>
            <p:ph type="sldNum" sz="quarter" idx="10"/>
          </p:nvPr>
        </p:nvSpPr>
        <p:spPr/>
        <p:txBody>
          <a:bodyPr/>
          <a:lstStyle/>
          <a:p>
            <a:fld id="{E564724E-7CB4-4288-908A-97852378BB2E}" type="slidenum">
              <a:rPr lang="en-US" smtClean="0"/>
              <a:t>40</a:t>
            </a:fld>
            <a:endParaRPr lang="en-US" dirty="0"/>
          </a:p>
        </p:txBody>
      </p:sp>
    </p:spTree>
    <p:extLst>
      <p:ext uri="{BB962C8B-B14F-4D97-AF65-F5344CB8AC3E}">
        <p14:creationId xmlns:p14="http://schemas.microsoft.com/office/powerpoint/2010/main" val="2482300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True</a:t>
            </a:r>
          </a:p>
          <a:p>
            <a:pPr marL="228600" indent="-228600">
              <a:buAutoNum type="arabicPeriod"/>
            </a:pPr>
            <a:r>
              <a:rPr lang="en-US" dirty="0"/>
              <a:t>False – DESCRIBE</a:t>
            </a:r>
          </a:p>
          <a:p>
            <a:pPr marL="228600" indent="-228600">
              <a:buAutoNum type="arabicPeriod"/>
            </a:pPr>
            <a:r>
              <a:rPr lang="en-US" dirty="0"/>
              <a:t>False – you must add the schema </a:t>
            </a:r>
          </a:p>
        </p:txBody>
      </p:sp>
      <p:sp>
        <p:nvSpPr>
          <p:cNvPr id="4" name="Slide Number Placeholder 3"/>
          <p:cNvSpPr>
            <a:spLocks noGrp="1"/>
          </p:cNvSpPr>
          <p:nvPr>
            <p:ph type="sldNum" sz="quarter" idx="5"/>
          </p:nvPr>
        </p:nvSpPr>
        <p:spPr/>
        <p:txBody>
          <a:bodyPr/>
          <a:lstStyle/>
          <a:p>
            <a:fld id="{BE294204-373F-47F9-8FE0-3E640F987E1D}" type="slidenum">
              <a:rPr lang="en-US" smtClean="0"/>
              <a:t>41</a:t>
            </a:fld>
            <a:endParaRPr lang="en-US"/>
          </a:p>
        </p:txBody>
      </p:sp>
    </p:spTree>
    <p:extLst>
      <p:ext uri="{BB962C8B-B14F-4D97-AF65-F5344CB8AC3E}">
        <p14:creationId xmlns:p14="http://schemas.microsoft.com/office/powerpoint/2010/main" val="407947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44</a:t>
            </a:fld>
            <a:endParaRPr lang="en-US" dirty="0"/>
          </a:p>
        </p:txBody>
      </p:sp>
    </p:spTree>
    <p:extLst>
      <p:ext uri="{BB962C8B-B14F-4D97-AF65-F5344CB8AC3E}">
        <p14:creationId xmlns:p14="http://schemas.microsoft.com/office/powerpoint/2010/main" val="3587036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Stream</a:t>
            </a:r>
          </a:p>
          <a:p>
            <a:pPr marL="228600" indent="-228600">
              <a:buAutoNum type="arabicPeriod"/>
            </a:pPr>
            <a:r>
              <a:rPr lang="en-US" dirty="0"/>
              <a:t>Table</a:t>
            </a:r>
          </a:p>
          <a:p>
            <a:pPr marL="228600" indent="-228600">
              <a:buAutoNum type="arabicPeriod"/>
            </a:pPr>
            <a:r>
              <a:rPr lang="en-US" dirty="0"/>
              <a:t>Table</a:t>
            </a:r>
          </a:p>
          <a:p>
            <a:pPr marL="228600" indent="-228600">
              <a:buAutoNum type="arabicPeriod"/>
            </a:pPr>
            <a:r>
              <a:rPr lang="en-US" dirty="0"/>
              <a:t>Stream</a:t>
            </a:r>
          </a:p>
          <a:p>
            <a:pPr marL="0" indent="0">
              <a:buNone/>
            </a:pPr>
            <a:endParaRPr lang="en-US" dirty="0"/>
          </a:p>
        </p:txBody>
      </p:sp>
      <p:sp>
        <p:nvSpPr>
          <p:cNvPr id="4" name="Slide Number Placeholder 3"/>
          <p:cNvSpPr>
            <a:spLocks noGrp="1"/>
          </p:cNvSpPr>
          <p:nvPr>
            <p:ph type="sldNum" sz="quarter" idx="5"/>
          </p:nvPr>
        </p:nvSpPr>
        <p:spPr/>
        <p:txBody>
          <a:bodyPr/>
          <a:lstStyle/>
          <a:p>
            <a:fld id="{BE294204-373F-47F9-8FE0-3E640F987E1D}" type="slidenum">
              <a:rPr lang="en-US" smtClean="0"/>
              <a:t>45</a:t>
            </a:fld>
            <a:endParaRPr lang="en-US"/>
          </a:p>
        </p:txBody>
      </p:sp>
    </p:spTree>
    <p:extLst>
      <p:ext uri="{BB962C8B-B14F-4D97-AF65-F5344CB8AC3E}">
        <p14:creationId xmlns:p14="http://schemas.microsoft.com/office/powerpoint/2010/main" val="1021358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94204-373F-47F9-8FE0-3E640F987E1D}" type="slidenum">
              <a:rPr lang="en-US" smtClean="0"/>
              <a:t>48</a:t>
            </a:fld>
            <a:endParaRPr lang="en-US"/>
          </a:p>
        </p:txBody>
      </p:sp>
    </p:spTree>
    <p:extLst>
      <p:ext uri="{BB962C8B-B14F-4D97-AF65-F5344CB8AC3E}">
        <p14:creationId xmlns:p14="http://schemas.microsoft.com/office/powerpoint/2010/main" val="1786147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51</a:t>
            </a:fld>
            <a:endParaRPr lang="en-US" dirty="0"/>
          </a:p>
        </p:txBody>
      </p:sp>
    </p:spTree>
    <p:extLst>
      <p:ext uri="{BB962C8B-B14F-4D97-AF65-F5344CB8AC3E}">
        <p14:creationId xmlns:p14="http://schemas.microsoft.com/office/powerpoint/2010/main" val="860424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Session</a:t>
            </a:r>
          </a:p>
          <a:p>
            <a:r>
              <a:rPr lang="en-US" dirty="0"/>
              <a:t>2. Tumbling</a:t>
            </a:r>
          </a:p>
          <a:p>
            <a:r>
              <a:rPr lang="en-US" dirty="0"/>
              <a:t>3. Hopping</a:t>
            </a:r>
          </a:p>
        </p:txBody>
      </p:sp>
      <p:sp>
        <p:nvSpPr>
          <p:cNvPr id="4" name="Slide Number Placeholder 3"/>
          <p:cNvSpPr>
            <a:spLocks noGrp="1"/>
          </p:cNvSpPr>
          <p:nvPr>
            <p:ph type="sldNum" sz="quarter" idx="5"/>
          </p:nvPr>
        </p:nvSpPr>
        <p:spPr/>
        <p:txBody>
          <a:bodyPr/>
          <a:lstStyle/>
          <a:p>
            <a:fld id="{BE294204-373F-47F9-8FE0-3E640F987E1D}" type="slidenum">
              <a:rPr lang="en-US" smtClean="0"/>
              <a:t>52</a:t>
            </a:fld>
            <a:endParaRPr lang="en-US"/>
          </a:p>
        </p:txBody>
      </p:sp>
    </p:spTree>
    <p:extLst>
      <p:ext uri="{BB962C8B-B14F-4D97-AF65-F5344CB8AC3E}">
        <p14:creationId xmlns:p14="http://schemas.microsoft.com/office/powerpoint/2010/main" val="3633455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example </a:t>
            </a:r>
          </a:p>
          <a:p>
            <a:endParaRPr lang="en-US" dirty="0"/>
          </a:p>
          <a:p>
            <a:r>
              <a:rPr lang="en-US" dirty="0"/>
              <a:t>[1] when a product is added to the shopping cart, it gets stored in the Redis key-value store so that this information can be quickly access by the website. </a:t>
            </a:r>
          </a:p>
          <a:p>
            <a:endParaRPr lang="en-US" dirty="0"/>
          </a:p>
          <a:p>
            <a:r>
              <a:rPr lang="en-US" dirty="0"/>
              <a:t>[2] This same shopping cart information in addition to the product catalog data, needs to land in the Hadoop web analytics platform so that we use machine learning to update the product recommendations in real time.</a:t>
            </a:r>
          </a:p>
          <a:p>
            <a:endParaRPr lang="en-US" dirty="0"/>
          </a:p>
          <a:p>
            <a:r>
              <a:rPr lang="en-US" dirty="0"/>
              <a:t>[3] These product recommendations are stored in neo4j, a graph database which provides the best performance for this type of data on our website. </a:t>
            </a:r>
          </a:p>
          <a:p>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7</a:t>
            </a:fld>
            <a:endParaRPr lang="en-US" dirty="0"/>
          </a:p>
        </p:txBody>
      </p:sp>
    </p:spTree>
    <p:extLst>
      <p:ext uri="{BB962C8B-B14F-4D97-AF65-F5344CB8AC3E}">
        <p14:creationId xmlns:p14="http://schemas.microsoft.com/office/powerpoint/2010/main" val="353424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a:t>
            </a:r>
          </a:p>
          <a:p>
            <a:pPr marL="228600" indent="-228600">
              <a:buAutoNum type="arabicPeriod"/>
            </a:pPr>
            <a:r>
              <a:rPr lang="en-US" dirty="0"/>
              <a:t>B</a:t>
            </a:r>
          </a:p>
          <a:p>
            <a:pPr marL="228600" indent="-228600">
              <a:buAutoNum type="arabicPeriod"/>
            </a:pPr>
            <a:r>
              <a:rPr lang="en-US" dirty="0"/>
              <a:t>E</a:t>
            </a:r>
          </a:p>
          <a:p>
            <a:pPr marL="228600" indent="-228600">
              <a:buAutoNum type="arabicPeriod"/>
            </a:pPr>
            <a:r>
              <a:rPr lang="en-US" dirty="0"/>
              <a:t>A</a:t>
            </a:r>
          </a:p>
          <a:p>
            <a:pPr marL="228600" indent="-228600">
              <a:buAutoNum type="arabicPeriod"/>
            </a:pPr>
            <a:r>
              <a:rPr lang="en-US" dirty="0"/>
              <a:t>D</a:t>
            </a:r>
          </a:p>
        </p:txBody>
      </p:sp>
      <p:sp>
        <p:nvSpPr>
          <p:cNvPr id="4" name="Slide Number Placeholder 3"/>
          <p:cNvSpPr>
            <a:spLocks noGrp="1"/>
          </p:cNvSpPr>
          <p:nvPr>
            <p:ph type="sldNum" sz="quarter" idx="5"/>
          </p:nvPr>
        </p:nvSpPr>
        <p:spPr/>
        <p:txBody>
          <a:bodyPr/>
          <a:lstStyle/>
          <a:p>
            <a:fld id="{BE294204-373F-47F9-8FE0-3E640F987E1D}" type="slidenum">
              <a:rPr lang="en-US" smtClean="0"/>
              <a:t>11</a:t>
            </a:fld>
            <a:endParaRPr lang="en-US"/>
          </a:p>
        </p:txBody>
      </p:sp>
    </p:spTree>
    <p:extLst>
      <p:ext uri="{BB962C8B-B14F-4D97-AF65-F5344CB8AC3E}">
        <p14:creationId xmlns:p14="http://schemas.microsoft.com/office/powerpoint/2010/main" val="4063929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14</a:t>
            </a:fld>
            <a:endParaRPr lang="en-US" dirty="0"/>
          </a:p>
        </p:txBody>
      </p:sp>
    </p:spTree>
    <p:extLst>
      <p:ext uri="{BB962C8B-B14F-4D97-AF65-F5344CB8AC3E}">
        <p14:creationId xmlns:p14="http://schemas.microsoft.com/office/powerpoint/2010/main" val="1751272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a:t>The </a:t>
            </a:r>
            <a:r>
              <a:rPr lang="en-US" b="1" dirty="0"/>
              <a:t>Producer</a:t>
            </a:r>
            <a:r>
              <a:rPr lang="en-US" dirty="0"/>
              <a:t> API allows an application to publish a stream of records to one or more Kafka topics.</a:t>
            </a:r>
          </a:p>
          <a:p>
            <a:pPr marL="457200" indent="-457200">
              <a:buFont typeface="+mj-lt"/>
              <a:buAutoNum type="arabicPeriod"/>
            </a:pPr>
            <a:r>
              <a:rPr lang="en-US" dirty="0"/>
              <a:t>The </a:t>
            </a:r>
            <a:r>
              <a:rPr lang="en-US" b="1" dirty="0"/>
              <a:t>Consumer</a:t>
            </a:r>
            <a:r>
              <a:rPr lang="en-US" dirty="0"/>
              <a:t> API allows an application to subscribe to one or more topics and process the stream of records produced to them.</a:t>
            </a:r>
          </a:p>
          <a:p>
            <a:pPr marL="457200" indent="-457200">
              <a:buFont typeface="+mj-lt"/>
              <a:buAutoNum type="arabicPeriod"/>
            </a:pPr>
            <a:r>
              <a:rPr lang="en-US" dirty="0"/>
              <a:t>The </a:t>
            </a:r>
            <a:r>
              <a:rPr lang="en-US" b="1" dirty="0"/>
              <a:t>Streams</a:t>
            </a:r>
            <a:r>
              <a:rPr lang="en-US" dirty="0"/>
              <a:t> API allows an application to act as a stream processor, consuming an input stream from one or more topics and producing an output stream to one or more output topics, effectively transforming the input streams to output streams.</a:t>
            </a:r>
          </a:p>
          <a:p>
            <a:pPr marL="457200" indent="-457200">
              <a:buFont typeface="+mj-lt"/>
              <a:buAutoNum type="arabicPeriod"/>
            </a:pPr>
            <a:r>
              <a:rPr lang="en-US" dirty="0"/>
              <a:t>The </a:t>
            </a:r>
            <a:r>
              <a:rPr lang="en-US" b="1" dirty="0"/>
              <a:t>Connector</a:t>
            </a:r>
            <a:r>
              <a:rPr lang="en-US" dirty="0"/>
              <a:t> API allows building and running reusable producers or consumers that connect Kafka topics to existing applications or data systems, such as relational databases.</a:t>
            </a:r>
          </a:p>
          <a:p>
            <a:endParaRPr lang="en-US" dirty="0"/>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16</a:t>
            </a:fld>
            <a:endParaRPr lang="en-US" dirty="0"/>
          </a:p>
        </p:txBody>
      </p:sp>
    </p:spTree>
    <p:extLst>
      <p:ext uri="{BB962C8B-B14F-4D97-AF65-F5344CB8AC3E}">
        <p14:creationId xmlns:p14="http://schemas.microsoft.com/office/powerpoint/2010/main" val="69450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when 3 messages arrive the first might be written to partition 0, the second to partition 1 and the 3</a:t>
            </a:r>
            <a:r>
              <a:rPr lang="en-US" baseline="30000" dirty="0"/>
              <a:t>rd</a:t>
            </a:r>
            <a:r>
              <a:rPr lang="en-US" dirty="0"/>
              <a:t> to partition 2.</a:t>
            </a:r>
          </a:p>
        </p:txBody>
      </p:sp>
      <p:sp>
        <p:nvSpPr>
          <p:cNvPr id="4" name="Slide Number Placeholder 3"/>
          <p:cNvSpPr>
            <a:spLocks noGrp="1"/>
          </p:cNvSpPr>
          <p:nvPr>
            <p:ph type="sldNum" sz="quarter" idx="10"/>
          </p:nvPr>
        </p:nvSpPr>
        <p:spPr/>
        <p:txBody>
          <a:bodyPr/>
          <a:lstStyle/>
          <a:p>
            <a:fld id="{E564724E-7CB4-4288-908A-97852378BB2E}" type="slidenum">
              <a:rPr lang="en-US" smtClean="0"/>
              <a:t>17</a:t>
            </a:fld>
            <a:endParaRPr lang="en-US" dirty="0"/>
          </a:p>
        </p:txBody>
      </p:sp>
    </p:spTree>
    <p:extLst>
      <p:ext uri="{BB962C8B-B14F-4D97-AF65-F5344CB8AC3E}">
        <p14:creationId xmlns:p14="http://schemas.microsoft.com/office/powerpoint/2010/main" val="257438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a:t>
            </a:r>
          </a:p>
          <a:p>
            <a:pPr marL="228600" indent="-228600">
              <a:buAutoNum type="arabicPeriod"/>
            </a:pPr>
            <a:r>
              <a:rPr lang="en-US" dirty="0"/>
              <a:t>B</a:t>
            </a:r>
          </a:p>
          <a:p>
            <a:pPr marL="228600" indent="-228600">
              <a:buAutoNum type="arabicPeriod"/>
            </a:pPr>
            <a:r>
              <a:rPr lang="en-US" dirty="0"/>
              <a:t>C</a:t>
            </a:r>
          </a:p>
          <a:p>
            <a:pPr marL="228600" indent="-228600">
              <a:buAutoNum type="arabicPeriod"/>
            </a:pPr>
            <a:r>
              <a:rPr lang="en-US" dirty="0"/>
              <a:t>F</a:t>
            </a:r>
          </a:p>
          <a:p>
            <a:pPr marL="228600" indent="-228600">
              <a:buAutoNum type="arabicPeriod"/>
            </a:pPr>
            <a:r>
              <a:rPr lang="en-US" dirty="0"/>
              <a:t>E</a:t>
            </a:r>
          </a:p>
          <a:p>
            <a:pPr marL="228600" indent="-228600">
              <a:buAutoNum type="arabicPeriod"/>
            </a:pPr>
            <a:r>
              <a:rPr lang="en-US" dirty="0"/>
              <a:t>A</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E294204-373F-47F9-8FE0-3E640F987E1D}" type="slidenum">
              <a:rPr lang="en-US" smtClean="0"/>
              <a:t>20</a:t>
            </a:fld>
            <a:endParaRPr lang="en-US"/>
          </a:p>
        </p:txBody>
      </p:sp>
    </p:spTree>
    <p:extLst>
      <p:ext uri="{BB962C8B-B14F-4D97-AF65-F5344CB8AC3E}">
        <p14:creationId xmlns:p14="http://schemas.microsoft.com/office/powerpoint/2010/main" val="41171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single consumer, there is no scale. As data is written from producer to one of the four partitions in a round-robin fashion, the single consumer must read from all 4 partitions.</a:t>
            </a:r>
          </a:p>
          <a:p>
            <a:endParaRPr lang="en-US" dirty="0"/>
          </a:p>
          <a:p>
            <a:r>
              <a:rPr lang="en-US" dirty="0"/>
              <a:t>With 4 consumers in a consumer group, as data is written from producer to one of the four partitions in a round-robin fashion, each consumer can receive messages from its own partition. Allowing emails to be sent at 4x the rate.</a:t>
            </a:r>
          </a:p>
        </p:txBody>
      </p:sp>
      <p:sp>
        <p:nvSpPr>
          <p:cNvPr id="4" name="Slide Number Placeholder 3"/>
          <p:cNvSpPr>
            <a:spLocks noGrp="1"/>
          </p:cNvSpPr>
          <p:nvPr>
            <p:ph type="sldNum" sz="quarter" idx="10"/>
          </p:nvPr>
        </p:nvSpPr>
        <p:spPr/>
        <p:txBody>
          <a:bodyPr/>
          <a:lstStyle/>
          <a:p>
            <a:fld id="{E564724E-7CB4-4288-908A-97852378BB2E}" type="slidenum">
              <a:rPr lang="en-US" smtClean="0"/>
              <a:t>23</a:t>
            </a:fld>
            <a:endParaRPr lang="en-US" dirty="0"/>
          </a:p>
        </p:txBody>
      </p:sp>
    </p:spTree>
    <p:extLst>
      <p:ext uri="{BB962C8B-B14F-4D97-AF65-F5344CB8AC3E}">
        <p14:creationId xmlns:p14="http://schemas.microsoft.com/office/powerpoint/2010/main" val="113797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11/14/2021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21" name="Rectangle 20">
            <a:extLst>
              <a:ext uri="{FF2B5EF4-FFF2-40B4-BE49-F238E27FC236}">
                <a16:creationId xmlns:a16="http://schemas.microsoft.com/office/drawing/2014/main" id="{6C86ECF4-C636-4D30-96FA-384DF58B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34C7AB-0E0A-4D3D-8942-28C4BA6D6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3048" y="227"/>
            <a:ext cx="12188952" cy="455189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D923BAFF-55B1-434E-B65D-386761D64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3EA79B1B-5E4D-4D2E-8F9E-2859B7896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8C5A2BB0-F4C4-47E5-A2D9-789D9F799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861A3308-A2E1-4D93-9DC9-443E0631A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6"/>
            <a:ext cx="8311231" cy="1280160"/>
          </a:xfrm>
        </p:spPr>
        <p:txBody>
          <a:bodyPr vert="horz" lIns="91440" tIns="45720" rIns="91440" bIns="45720" rtlCol="0" anchor="t">
            <a:normAutofit/>
          </a:bodyPr>
          <a:lstStyle>
            <a:lvl1pPr>
              <a:defRPr lang="en-US" sz="3600">
                <a:solidFill>
                  <a:srgbClr val="FEFFFF"/>
                </a:solidFill>
              </a:defRPr>
            </a:lvl1pPr>
          </a:lstStyle>
          <a:p>
            <a:pPr marL="0" lvl="0" indent="0">
              <a:buNone/>
            </a:pPr>
            <a:r>
              <a:rPr lang="en-US"/>
              <a:t>Click to edit Master subtitle style</a:t>
            </a:r>
            <a:endParaRPr lang="en-US" dirty="0"/>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1122363"/>
            <a:ext cx="8516503" cy="2387600"/>
          </a:xfrm>
        </p:spPr>
        <p:txBody>
          <a:bodyPr vert="horz" lIns="91440" tIns="45720" rIns="91440" bIns="45720" rtlCol="0" anchor="b">
            <a:normAutofit/>
          </a:bodyPr>
          <a:lstStyle>
            <a:lvl1pPr>
              <a:defRPr lang="en-US" sz="8000">
                <a:solidFill>
                  <a:srgbClr val="FFFFFF"/>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0070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solidFill>
            <a:schemeClr val="accent2">
              <a:lumMod val="50000"/>
            </a:schemeClr>
          </a:solidFill>
          <a:ln w="38100"/>
        </p:spPr>
        <p:style>
          <a:lnRef idx="2">
            <a:schemeClr val="accent2"/>
          </a:lnRef>
          <a:fillRef idx="1">
            <a:schemeClr val="lt1"/>
          </a:fillRef>
          <a:effectRef idx="0">
            <a:schemeClr val="accent2"/>
          </a:effectRef>
          <a:fontRef idx="minor">
            <a:schemeClr val="dk1"/>
          </a:fontRef>
        </p:style>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838200" y="1690688"/>
            <a:ext cx="10515600" cy="4486275"/>
          </a:xfrm>
          <a:ln w="38100"/>
        </p:spPr>
        <p:style>
          <a:lnRef idx="2">
            <a:schemeClr val="accent2"/>
          </a:lnRef>
          <a:fillRef idx="1">
            <a:schemeClr val="lt1"/>
          </a:fillRef>
          <a:effectRef idx="0">
            <a:schemeClr val="accent2"/>
          </a:effectRef>
          <a:fontRef idx="minor">
            <a:schemeClr val="dk1"/>
          </a:fontRef>
        </p:style>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18273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141C-9475-446A-8C48-201FE381A59C}"/>
              </a:ext>
            </a:extLst>
          </p:cNvPr>
          <p:cNvSpPr>
            <a:spLocks noGrp="1"/>
          </p:cNvSpPr>
          <p:nvPr>
            <p:ph type="title"/>
          </p:nvPr>
        </p:nvSpPr>
        <p:spPr>
          <a:xfrm>
            <a:off x="457199" y="365125"/>
            <a:ext cx="11241157"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E94F88-0C8B-4C7D-860A-8A574C702A1E}"/>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4" name="Footer Placeholder 3">
            <a:extLst>
              <a:ext uri="{FF2B5EF4-FFF2-40B4-BE49-F238E27FC236}">
                <a16:creationId xmlns:a16="http://schemas.microsoft.com/office/drawing/2014/main" id="{D3088CED-E711-42E1-9EF4-18266A4EBA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6A65A-26D6-438A-9870-ED9CBE9D0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4165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73E18FFD-B499-4719-B532-36CC1FEA4E79}"/>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34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66131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a:solidFill>
            <a:schemeClr val="accent2">
              <a:lumMod val="50000"/>
            </a:schemeClr>
          </a:solidFill>
          <a:ln w="38100">
            <a:solidFill>
              <a:schemeClr val="accent2"/>
            </a:solidFill>
          </a:ln>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50047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3514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10" name="Straight Connector 9">
            <a:extLst>
              <a:ext uri="{FF2B5EF4-FFF2-40B4-BE49-F238E27FC236}">
                <a16:creationId xmlns:a16="http://schemas.microsoft.com/office/drawing/2014/main" id="{C0B90BF1-513D-4F93-AAFA-C7E04AE048D4}"/>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4353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a:solidFill>
            <a:schemeClr val="accent2"/>
          </a:solidFill>
          <a:ln w="38100">
            <a:solidFill>
              <a:schemeClr val="accent2"/>
            </a:solidFill>
          </a:ln>
        </p:spPr>
        <p:txBody>
          <a:bodyPr/>
          <a:lstStyle>
            <a:lvl1pPr>
              <a:defRPr b="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a:solidFill>
            <a:schemeClr val="accent2">
              <a:lumMod val="50000"/>
            </a:schemeClr>
          </a:solidFill>
          <a:ln w="38100">
            <a:solidFill>
              <a:schemeClr val="accent2"/>
            </a:solidFill>
          </a:ln>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a:solidFill>
            <a:schemeClr val="accent2">
              <a:lumMod val="50000"/>
            </a:schemeClr>
          </a:solidFill>
          <a:ln w="38100">
            <a:solidFill>
              <a:schemeClr val="accent2"/>
            </a:solidFill>
          </a:ln>
        </p:spPr>
        <p:txBody>
          <a:bodyPr vert="horz" lIns="91440" tIns="45720" rIns="91440" bIns="45720" rtlCol="0" anchor="b">
            <a:noAutofit/>
          </a:bodyPr>
          <a:lstStyle>
            <a:lvl1pPr>
              <a:defRPr lang="en-US" b="1" dirty="0">
                <a:solidFill>
                  <a:schemeClr val="bg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5599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4002573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p:spPr>
        <p:txBody>
          <a:bodyPr anchor="ctr">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27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r Summa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7" name="Rectangle 6">
            <a:extLst>
              <a:ext uri="{FF2B5EF4-FFF2-40B4-BE49-F238E27FC236}">
                <a16:creationId xmlns:a16="http://schemas.microsoft.com/office/drawing/2014/main" id="{F3F7ED02-18A3-42F3-B531-5F8723340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6">
            <a:extLst>
              <a:ext uri="{FF2B5EF4-FFF2-40B4-BE49-F238E27FC236}">
                <a16:creationId xmlns:a16="http://schemas.microsoft.com/office/drawing/2014/main" id="{9086B982-8D55-4313-A37E-9B933EED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823E1FB-219A-40ED-ABAE-CC29ACACC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Shape 9">
            <a:extLst>
              <a:ext uri="{FF2B5EF4-FFF2-40B4-BE49-F238E27FC236}">
                <a16:creationId xmlns:a16="http://schemas.microsoft.com/office/drawing/2014/main" id="{EB19A3A7-F4D3-4174-AC65-39172B3CC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8">
            <a:extLst>
              <a:ext uri="{FF2B5EF4-FFF2-40B4-BE49-F238E27FC236}">
                <a16:creationId xmlns:a16="http://schemas.microsoft.com/office/drawing/2014/main" id="{D9F8A0FE-1EE4-4D89-BB17-0C7AB9ACB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5269304" y="1825625"/>
            <a:ext cx="6084496" cy="4351338"/>
          </a:xfrm>
        </p:spPr>
        <p:txBody>
          <a:bodyPr vert="horz" lIns="91440" tIns="45720" rIns="91440" bIns="45720" rtlCol="0" anchor="ctr">
            <a:normAutofit/>
          </a:bodyPr>
          <a:lstStyle>
            <a:lvl1pPr>
              <a:defRPr lang="en-US" sz="2400" dirty="0" smtClean="0">
                <a:solidFill>
                  <a:srgbClr val="FEFFFF"/>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836426" y="963478"/>
            <a:ext cx="3512938" cy="4546776"/>
          </a:xfrm>
        </p:spPr>
        <p:txBody>
          <a:bodyPr vert="horz" lIns="91440" tIns="45720" rIns="91440" bIns="45720" rtlCol="0" anchor="ctr">
            <a:normAutofit/>
          </a:bodyPr>
          <a:lstStyle>
            <a:lvl1pPr>
              <a:defRPr lang="en-US" sz="4000" b="1">
                <a:solidFill>
                  <a:srgbClr val="FFFFFF"/>
                </a:solidFill>
              </a:defRPr>
            </a:lvl1pPr>
          </a:lstStyle>
          <a:p>
            <a:pPr lvl="0"/>
            <a:r>
              <a:rPr lang="en-US"/>
              <a:t>Click to edit Master title style</a:t>
            </a:r>
          </a:p>
        </p:txBody>
      </p:sp>
    </p:spTree>
    <p:extLst>
      <p:ext uri="{BB962C8B-B14F-4D97-AF65-F5344CB8AC3E}">
        <p14:creationId xmlns:p14="http://schemas.microsoft.com/office/powerpoint/2010/main" val="206150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a:solidFill>
            <a:schemeClr val="accent2">
              <a:lumMod val="50000"/>
            </a:schemeClr>
          </a:solidFill>
          <a:ln w="38100">
            <a:solidFill>
              <a:schemeClr val="accent2"/>
            </a:solid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a:ln w="38100">
            <a:solidFill>
              <a:schemeClr val="accent2"/>
            </a:solidFill>
          </a:ln>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43092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it Ticke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5" name="Rectangle 4">
            <a:extLst>
              <a:ext uri="{FF2B5EF4-FFF2-40B4-BE49-F238E27FC236}">
                <a16:creationId xmlns:a16="http://schemas.microsoft.com/office/drawing/2014/main" id="{FB57D696-6E34-42A3-84C7-B076B4CD7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31938A-94DC-43DD-A793-FDD375BBC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1"/>
            <a:ext cx="606972" cy="32339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ABB570-C1B4-4D49-A363-045CE869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3233984"/>
            <a:ext cx="606972" cy="362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5C05B6-0E1D-4B25-921F-697CC23EF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401F115-EAC5-4D23-A0A7-DD71DE55CC2E}"/>
              </a:ext>
            </a:extLst>
          </p:cNvPr>
          <p:cNvSpPr>
            <a:spLocks noGrp="1"/>
          </p:cNvSpPr>
          <p:nvPr>
            <p:ph type="title"/>
          </p:nvPr>
        </p:nvSpPr>
        <p:spPr>
          <a:xfrm>
            <a:off x="1166650" y="1332952"/>
            <a:ext cx="3926898" cy="3921176"/>
          </a:xfrm>
        </p:spPr>
        <p:txBody>
          <a:bodyPr anchor="ctr">
            <a:normAutofit/>
          </a:bodyPr>
          <a:lstStyle/>
          <a:p>
            <a:r>
              <a:rPr lang="en-US" sz="5400"/>
              <a:t>Click to edit Master title style</a:t>
            </a:r>
          </a:p>
        </p:txBody>
      </p:sp>
      <p:grpSp>
        <p:nvGrpSpPr>
          <p:cNvPr id="10" name="Group 9">
            <a:extLst>
              <a:ext uri="{FF2B5EF4-FFF2-40B4-BE49-F238E27FC236}">
                <a16:creationId xmlns:a16="http://schemas.microsoft.com/office/drawing/2014/main" id="{AE689362-DD25-453D-9065-70EEFBF95573}"/>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88720" y="73152"/>
            <a:ext cx="1178966" cy="232963"/>
            <a:chOff x="5422392" y="64008"/>
            <a:chExt cx="1178966" cy="232963"/>
          </a:xfrm>
          <a:solidFill>
            <a:schemeClr val="accent2"/>
          </a:solidFill>
        </p:grpSpPr>
        <p:sp>
          <p:nvSpPr>
            <p:cNvPr id="11" name="Rectangle 64">
              <a:extLst>
                <a:ext uri="{FF2B5EF4-FFF2-40B4-BE49-F238E27FC236}">
                  <a16:creationId xmlns:a16="http://schemas.microsoft.com/office/drawing/2014/main" id="{ECA1B956-3821-4944-960B-A6B50F8D4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6">
              <a:extLst>
                <a:ext uri="{FF2B5EF4-FFF2-40B4-BE49-F238E27FC236}">
                  <a16:creationId xmlns:a16="http://schemas.microsoft.com/office/drawing/2014/main" id="{D50E1F33-B3F8-4935-8A60-517819E93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4">
              <a:extLst>
                <a:ext uri="{FF2B5EF4-FFF2-40B4-BE49-F238E27FC236}">
                  <a16:creationId xmlns:a16="http://schemas.microsoft.com/office/drawing/2014/main" id="{273CD3E0-BB2D-4366-8BFC-CA2F1821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94935161-3C5D-4BD3-AC4D-0724BDFFA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3CA6DC82-86C4-4944-8246-543BEB8EE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5D191E7B-AC8E-41B1-81E9-7B77ECAD2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0917A2A1-201A-48B3-A58B-04073EB3E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93EC2106-7A91-4453-93BC-714068459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D08B9D7-AFCA-4384-8113-F325781E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FB5285F3-BA21-4366-8B2E-CADD3F915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262EC25-DD14-4E4B-9DFE-9A930E99D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16AF733-9545-4833-9DF3-9BCE116EE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99F3E3B-215E-441C-904C-CD1B59E80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B1B97B3-BE2E-492E-85EF-FD166B8D6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7AEE38F8-B339-4761-A4CE-A4864AF6F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B5A7712-3405-4485-BAE0-9C749C9A6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8AD4C5C-7DEB-476F-AACC-8C735C458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43EA722-4CC3-4D81-BCAF-C7307C0F04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5C38CA4-BFC8-4301-892D-AC09C0168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ECDCA00-F0F1-497F-AF38-3AE195A2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Ticket">
            <a:extLst>
              <a:ext uri="{FF2B5EF4-FFF2-40B4-BE49-F238E27FC236}">
                <a16:creationId xmlns:a16="http://schemas.microsoft.com/office/drawing/2014/main" id="{D915B33E-5E8D-4A72-A227-2151F92D98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7338" y="3666598"/>
            <a:ext cx="1587530" cy="1587530"/>
          </a:xfrm>
          <a:prstGeom prst="rect">
            <a:avLst/>
          </a:prstGeom>
        </p:spPr>
      </p:pic>
      <p:sp>
        <p:nvSpPr>
          <p:cNvPr id="34" name="Content Placeholder 33">
            <a:extLst>
              <a:ext uri="{FF2B5EF4-FFF2-40B4-BE49-F238E27FC236}">
                <a16:creationId xmlns:a16="http://schemas.microsoft.com/office/drawing/2014/main" id="{9E0640AE-15CA-4059-99BA-89D566A1709E}"/>
              </a:ext>
            </a:extLst>
          </p:cNvPr>
          <p:cNvSpPr>
            <a:spLocks noGrp="1"/>
          </p:cNvSpPr>
          <p:nvPr>
            <p:ph sz="quarter" idx="13"/>
          </p:nvPr>
        </p:nvSpPr>
        <p:spPr>
          <a:xfrm>
            <a:off x="6013450" y="676275"/>
            <a:ext cx="5973763" cy="5764213"/>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2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6DE8-9815-40C6-8D03-0A309A0A8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B37E96-414E-4A71-B57B-B710D8B1A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6D43A-BE73-4D1F-82DA-94DA52DEDF47}"/>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5" name="Footer Placeholder 4">
            <a:extLst>
              <a:ext uri="{FF2B5EF4-FFF2-40B4-BE49-F238E27FC236}">
                <a16:creationId xmlns:a16="http://schemas.microsoft.com/office/drawing/2014/main" id="{E6EA30C5-9A03-48DC-9C9F-F4CC9BC5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1D9D4-6013-40DA-85F9-411CE86357B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287772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580D7-3C86-4D98-80EA-C3FBCB863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B4E03-0A65-4A95-A9FA-4F1CEB12F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FE8B9-699E-45B5-BA3A-4DF0A85DB8FC}"/>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5" name="Footer Placeholder 4">
            <a:extLst>
              <a:ext uri="{FF2B5EF4-FFF2-40B4-BE49-F238E27FC236}">
                <a16:creationId xmlns:a16="http://schemas.microsoft.com/office/drawing/2014/main" id="{CFCC865A-C59F-4F0D-B010-423D4EB3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EFBF-E4BF-409F-851B-8317842C36D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5355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11/14/2021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6546740A-66B7-466B-B493-20C2C39531E7}"/>
              </a:ext>
            </a:extLst>
          </p:cNvPr>
          <p:cNvSpPr>
            <a:spLocks noGrp="1"/>
          </p:cNvSpPr>
          <p:nvPr>
            <p:ph sz="half" idx="13"/>
          </p:nvPr>
        </p:nvSpPr>
        <p:spPr>
          <a:xfrm>
            <a:off x="102412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148932D7-AE8B-47A9-8A12-4D954BCB11E0}"/>
              </a:ext>
            </a:extLst>
          </p:cNvPr>
          <p:cNvSpPr>
            <a:spLocks noGrp="1"/>
          </p:cNvSpPr>
          <p:nvPr>
            <p:ph sz="half" idx="14" hasCustomPrompt="1"/>
          </p:nvPr>
        </p:nvSpPr>
        <p:spPr>
          <a:xfrm>
            <a:off x="599088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5709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11/14/2021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6546740A-66B7-466B-B493-20C2C39531E7}"/>
              </a:ext>
            </a:extLst>
          </p:cNvPr>
          <p:cNvSpPr>
            <a:spLocks noGrp="1"/>
          </p:cNvSpPr>
          <p:nvPr>
            <p:ph sz="half" idx="13"/>
          </p:nvPr>
        </p:nvSpPr>
        <p:spPr>
          <a:xfrm>
            <a:off x="102412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148932D7-AE8B-47A9-8A12-4D954BCB11E0}"/>
              </a:ext>
            </a:extLst>
          </p:cNvPr>
          <p:cNvSpPr>
            <a:spLocks noGrp="1"/>
          </p:cNvSpPr>
          <p:nvPr>
            <p:ph sz="half" idx="14" hasCustomPrompt="1"/>
          </p:nvPr>
        </p:nvSpPr>
        <p:spPr>
          <a:xfrm>
            <a:off x="599088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150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872B-A36B-4499-92F0-58A59998A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2C751-2F4F-4830-A443-03D66346F36E}"/>
              </a:ext>
            </a:extLst>
          </p:cNvPr>
          <p:cNvSpPr>
            <a:spLocks noGrp="1"/>
          </p:cNvSpPr>
          <p:nvPr>
            <p:ph type="body" idx="1"/>
          </p:nvPr>
        </p:nvSpPr>
        <p:spPr>
          <a:xfrm>
            <a:off x="831850" y="4589463"/>
            <a:ext cx="10515600" cy="1500187"/>
          </a:xfrm>
          <a:solidFill>
            <a:schemeClr val="accent2">
              <a:lumMod val="50000"/>
            </a:schemeClr>
          </a:solidFill>
        </p:spPr>
        <p:txBody>
          <a:bodyPr>
            <a:normAutofit/>
          </a:bodyPr>
          <a:lstStyle>
            <a:lvl1pPr marL="0" indent="0">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0A7F1-878C-41FA-B2E7-9D0C2B6CD617}"/>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5" name="Footer Placeholder 4">
            <a:extLst>
              <a:ext uri="{FF2B5EF4-FFF2-40B4-BE49-F238E27FC236}">
                <a16:creationId xmlns:a16="http://schemas.microsoft.com/office/drawing/2014/main" id="{6716EDA1-27BA-42C7-9E10-45E8CFB40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043B7-EF74-4B8C-B2B9-8B67B507C75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7" name="Straight Connector 6">
            <a:extLst>
              <a:ext uri="{FF2B5EF4-FFF2-40B4-BE49-F238E27FC236}">
                <a16:creationId xmlns:a16="http://schemas.microsoft.com/office/drawing/2014/main" id="{E0CBE9BF-B0AC-4478-BC76-36E4FFA2DA8D}"/>
              </a:ext>
            </a:extLst>
          </p:cNvPr>
          <p:cNvCxnSpPr>
            <a:cxnSpLocks/>
          </p:cNvCxnSpPr>
          <p:nvPr userDrawn="1"/>
        </p:nvCxnSpPr>
        <p:spPr>
          <a:xfrm>
            <a:off x="838200" y="4456112"/>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8" name="Freeform: Shape 13">
            <a:extLst>
              <a:ext uri="{FF2B5EF4-FFF2-40B4-BE49-F238E27FC236}">
                <a16:creationId xmlns:a16="http://schemas.microsoft.com/office/drawing/2014/main" id="{660A18DA-6AB3-4DDD-A96A-92CE0D665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24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Layout Al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11/14/2021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13" name="Rectangle 12">
            <a:extLst>
              <a:ext uri="{FF2B5EF4-FFF2-40B4-BE49-F238E27FC236}">
                <a16:creationId xmlns:a16="http://schemas.microsoft.com/office/drawing/2014/main" id="{8AE8B0A3-40C5-48CC-B177-8D77CC32F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F522DC2A-38B8-42B0-A904-EAD75D3DC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636104"/>
            <a:ext cx="7118035" cy="2873859"/>
          </a:xfrm>
        </p:spPr>
        <p:txBody>
          <a:bodyPr vert="horz" lIns="91440" tIns="45720" rIns="91440" bIns="45720" rtlCol="0" anchor="ctr">
            <a:normAutofit/>
          </a:bodyPr>
          <a:lstStyle>
            <a:lvl1pPr>
              <a:defRPr lang="en-US" sz="6600">
                <a:solidFill>
                  <a:schemeClr val="tx1">
                    <a:lumMod val="65000"/>
                    <a:lumOff val="3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5"/>
            <a:ext cx="6782463" cy="1383527"/>
          </a:xfrm>
          <a:solidFill>
            <a:srgbClr val="FFFFFF">
              <a:alpha val="50196"/>
            </a:srgbClr>
          </a:solidFill>
          <a:ln w="19050">
            <a:solidFill>
              <a:schemeClr val="accent2"/>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a:defRPr lang="en-US" sz="3600">
                <a:solidFill>
                  <a:schemeClr val="accent2">
                    <a:lumMod val="50000"/>
                  </a:schemeClr>
                </a:solidFill>
              </a:defRPr>
            </a:lvl1pPr>
          </a:lstStyle>
          <a:p>
            <a:pPr marL="0" lvl="0" indent="0">
              <a:buNone/>
            </a:pPr>
            <a:r>
              <a:rPr lang="en-US"/>
              <a:t>Click to edit Master subtitle style</a:t>
            </a:r>
            <a:endParaRPr lang="en-US" dirty="0"/>
          </a:p>
        </p:txBody>
      </p:sp>
      <p:sp>
        <p:nvSpPr>
          <p:cNvPr id="8" name="Media Placeholder 7">
            <a:extLst>
              <a:ext uri="{FF2B5EF4-FFF2-40B4-BE49-F238E27FC236}">
                <a16:creationId xmlns:a16="http://schemas.microsoft.com/office/drawing/2014/main" id="{A81633C3-4C66-43BD-8990-ABFDB1B5B551}"/>
              </a:ext>
            </a:extLst>
          </p:cNvPr>
          <p:cNvSpPr>
            <a:spLocks noGrp="1"/>
          </p:cNvSpPr>
          <p:nvPr>
            <p:ph type="media" sz="quarter" idx="13"/>
          </p:nvPr>
        </p:nvSpPr>
        <p:spPr>
          <a:xfrm>
            <a:off x="8153400" y="2554288"/>
            <a:ext cx="2024063" cy="2544762"/>
          </a:xfrm>
        </p:spPr>
        <p:txBody>
          <a:bodyPr/>
          <a:lstStyle/>
          <a:p>
            <a:r>
              <a:rPr lang="en-US"/>
              <a:t>Click icon to add media</a:t>
            </a:r>
          </a:p>
        </p:txBody>
      </p:sp>
    </p:spTree>
    <p:extLst>
      <p:ext uri="{BB962C8B-B14F-4D97-AF65-F5344CB8AC3E}">
        <p14:creationId xmlns:p14="http://schemas.microsoft.com/office/powerpoint/2010/main" val="49179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se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403860" y="365125"/>
            <a:ext cx="8511540" cy="1325563"/>
          </a:xfrm>
        </p:spPr>
        <p:txBody>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403860" y="1868487"/>
            <a:ext cx="85115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p:nvSpPr>
          <p:cNvPr id="7" name="Rectangle 6">
            <a:extLst>
              <a:ext uri="{FF2B5EF4-FFF2-40B4-BE49-F238E27FC236}">
                <a16:creationId xmlns:a16="http://schemas.microsoft.com/office/drawing/2014/main" id="{11836DB4-BA84-4558-9FE4-B1BEF09D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557B28-8C2D-4555-8906-71813522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8915400" y="2358913"/>
            <a:ext cx="2140172" cy="21401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hecklist">
            <a:extLst>
              <a:ext uri="{FF2B5EF4-FFF2-40B4-BE49-F238E27FC236}">
                <a16:creationId xmlns:a16="http://schemas.microsoft.com/office/drawing/2014/main" id="{A6A8680A-2E2A-4DE5-8414-6A4E30D02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7917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n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2256182" y="365125"/>
            <a:ext cx="9462052"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3061252" y="1825625"/>
            <a:ext cx="86569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9" name="Group 8">
            <a:extLst>
              <a:ext uri="{FF2B5EF4-FFF2-40B4-BE49-F238E27FC236}">
                <a16:creationId xmlns:a16="http://schemas.microsoft.com/office/drawing/2014/main" id="{D71ADF01-726E-48A2-9B28-B3819A881C98}"/>
              </a:ext>
            </a:extLst>
          </p:cNvPr>
          <p:cNvGrpSpPr/>
          <p:nvPr userDrawn="1"/>
        </p:nvGrpSpPr>
        <p:grpSpPr>
          <a:xfrm>
            <a:off x="0" y="0"/>
            <a:ext cx="2915216" cy="6858000"/>
            <a:chOff x="0" y="0"/>
            <a:chExt cx="2915216" cy="6858000"/>
          </a:xfrm>
          <a:solidFill>
            <a:schemeClr val="accent2"/>
          </a:solidFill>
        </p:grpSpPr>
        <p:sp>
          <p:nvSpPr>
            <p:cNvPr id="10" name="Rectangle 9">
              <a:extLst>
                <a:ext uri="{FF2B5EF4-FFF2-40B4-BE49-F238E27FC236}">
                  <a16:creationId xmlns:a16="http://schemas.microsoft.com/office/drawing/2014/main" id="{3EF91502-419C-472E-83D0-E387B17C40EC}"/>
                </a:ext>
              </a:extLst>
            </p:cNvPr>
            <p:cNvSpPr/>
            <p:nvPr/>
          </p:nvSpPr>
          <p:spPr>
            <a:xfrm>
              <a:off x="0" y="0"/>
              <a:ext cx="2018923"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795CA48-786C-4977-B37D-2FE6BC404B2C}"/>
                </a:ext>
              </a:extLst>
            </p:cNvPr>
            <p:cNvSpPr/>
            <p:nvPr/>
          </p:nvSpPr>
          <p:spPr>
            <a:xfrm>
              <a:off x="1122630" y="2559867"/>
              <a:ext cx="1792586" cy="1738265"/>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Graphic 11" descr="Vlog">
            <a:extLst>
              <a:ext uri="{FF2B5EF4-FFF2-40B4-BE49-F238E27FC236}">
                <a16:creationId xmlns:a16="http://schemas.microsoft.com/office/drawing/2014/main" id="{AF39D51C-B0AE-4C81-B8F5-B445AA2385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26030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D6DD47-33E2-4159-9C84-1DF1E62723C2}"/>
              </a:ext>
            </a:extLst>
          </p:cNvPr>
          <p:cNvSpPr/>
          <p:nvPr userDrawn="1"/>
        </p:nvSpPr>
        <p:spPr>
          <a:xfrm>
            <a:off x="307571" y="457200"/>
            <a:ext cx="4098172" cy="5702530"/>
          </a:xfrm>
          <a:prstGeom prst="rect">
            <a:avLst/>
          </a:prstGeom>
          <a:solidFill>
            <a:schemeClr val="accent2">
              <a:lumMod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382385" y="556952"/>
            <a:ext cx="3906982" cy="1500447"/>
          </a:xfrm>
          <a:noFill/>
          <a:ln w="38100">
            <a:no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4422370" y="457201"/>
            <a:ext cx="7403869" cy="5702530"/>
          </a:xfrm>
        </p:spPr>
        <p:txBody>
          <a:bodyPr>
            <a:normAutofit/>
          </a:bodyPr>
          <a:lstStyle>
            <a:lvl1pPr>
              <a:defRPr sz="2800">
                <a:latin typeface="Consolas" panose="020B0609020204030204" pitchFamily="49" charset="0"/>
              </a:defRPr>
            </a:lvl1pPr>
            <a:lvl2pPr>
              <a:defRPr sz="2400">
                <a:latin typeface="Consolas" panose="020B0609020204030204" pitchFamily="49" charset="0"/>
              </a:defRPr>
            </a:lvl2pPr>
            <a:lvl3pPr>
              <a:defRPr sz="2000">
                <a:latin typeface="Consolas" panose="020B0609020204030204" pitchFamily="49" charset="0"/>
              </a:defRPr>
            </a:lvl3pPr>
            <a:lvl4pPr>
              <a:defRPr sz="1800">
                <a:latin typeface="Consolas" panose="020B0609020204030204" pitchFamily="49" charset="0"/>
              </a:defRPr>
            </a:lvl4pPr>
            <a:lvl5pPr>
              <a:defRPr sz="1800">
                <a:latin typeface="Consolas" panose="020B0609020204030204"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382386" y="2254020"/>
            <a:ext cx="3906981" cy="3781020"/>
          </a:xfrm>
          <a:ln w="38100">
            <a:noFill/>
          </a:ln>
        </p:spPr>
        <p:txBody>
          <a:bodyP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12" name="Group 11">
            <a:extLst>
              <a:ext uri="{FF2B5EF4-FFF2-40B4-BE49-F238E27FC236}">
                <a16:creationId xmlns:a16="http://schemas.microsoft.com/office/drawing/2014/main" id="{1D5F4138-6E1A-47D7-8524-2D5C3710909A}"/>
              </a:ext>
            </a:extLst>
          </p:cNvPr>
          <p:cNvGrpSpPr/>
          <p:nvPr userDrawn="1"/>
        </p:nvGrpSpPr>
        <p:grpSpPr>
          <a:xfrm>
            <a:off x="1762298" y="4887884"/>
            <a:ext cx="1147156" cy="1147156"/>
            <a:chOff x="1636222" y="4887884"/>
            <a:chExt cx="1147156" cy="1147156"/>
          </a:xfrm>
        </p:grpSpPr>
        <p:sp>
          <p:nvSpPr>
            <p:cNvPr id="11" name="Flowchart: Connector 10">
              <a:extLst>
                <a:ext uri="{FF2B5EF4-FFF2-40B4-BE49-F238E27FC236}">
                  <a16:creationId xmlns:a16="http://schemas.microsoft.com/office/drawing/2014/main" id="{22505DCA-214B-4F59-94BD-621A83F8888D}"/>
                </a:ext>
              </a:extLst>
            </p:cNvPr>
            <p:cNvSpPr/>
            <p:nvPr userDrawn="1"/>
          </p:nvSpPr>
          <p:spPr>
            <a:xfrm>
              <a:off x="1636222" y="4887884"/>
              <a:ext cx="1147156" cy="1147156"/>
            </a:xfrm>
            <a:prstGeom prst="flowChartConnector">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rogrammer female with solid fill">
              <a:extLst>
                <a:ext uri="{FF2B5EF4-FFF2-40B4-BE49-F238E27FC236}">
                  <a16:creationId xmlns:a16="http://schemas.microsoft.com/office/drawing/2014/main" id="{1C5E1F72-C8FE-4D53-8FDC-6EE83FFBD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3861" y="4980709"/>
              <a:ext cx="846512" cy="846512"/>
            </a:xfrm>
            <a:prstGeom prst="rect">
              <a:avLst/>
            </a:prstGeom>
          </p:spPr>
        </p:pic>
      </p:grpSp>
    </p:spTree>
    <p:extLst>
      <p:ext uri="{BB962C8B-B14F-4D97-AF65-F5344CB8AC3E}">
        <p14:creationId xmlns:p14="http://schemas.microsoft.com/office/powerpoint/2010/main" val="64439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4A27EA23-180F-401C-B8CB-275482A5BB26}"/>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83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Circle">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7CC09D28-CF0D-4C08-B5A8-B473BC0B1B75}"/>
              </a:ext>
            </a:extLst>
          </p:cNvPr>
          <p:cNvSpPr/>
          <p:nvPr userDrawn="1"/>
        </p:nvSpPr>
        <p:spPr>
          <a:xfrm>
            <a:off x="1526502" y="-894521"/>
            <a:ext cx="8913744" cy="8510518"/>
          </a:xfrm>
          <a:prstGeom prst="flowChart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11/14/2021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5172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2497C-037D-4449-BD0F-05467C6A1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CD51A-A115-49E0-B583-A2ED811BF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B12C1-11A4-464F-B303-059CFD735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C982F-3C14-465F-B483-5A8711A994AE}" type="datetimeFigureOut">
              <a:rPr lang="en-US" smtClean="0"/>
              <a:t>11/14/2021</a:t>
            </a:fld>
            <a:endParaRPr lang="en-US"/>
          </a:p>
        </p:txBody>
      </p:sp>
      <p:sp>
        <p:nvSpPr>
          <p:cNvPr id="5" name="Footer Placeholder 4">
            <a:extLst>
              <a:ext uri="{FF2B5EF4-FFF2-40B4-BE49-F238E27FC236}">
                <a16:creationId xmlns:a16="http://schemas.microsoft.com/office/drawing/2014/main" id="{88BDDCC1-5FCE-486F-83DC-DE03C4F29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BB682-65E5-42C8-8A02-A75562864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0B29F-180D-4416-8C73-DE9DEA6FFD02}" type="slidenum">
              <a:rPr lang="en-US" smtClean="0"/>
              <a:t>‹#›</a:t>
            </a:fld>
            <a:endParaRPr lang="en-US"/>
          </a:p>
        </p:txBody>
      </p:sp>
    </p:spTree>
    <p:extLst>
      <p:ext uri="{BB962C8B-B14F-4D97-AF65-F5344CB8AC3E}">
        <p14:creationId xmlns:p14="http://schemas.microsoft.com/office/powerpoint/2010/main" val="257168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1" r:id="rId5"/>
    <p:sldLayoutId id="2147483664" r:id="rId6"/>
    <p:sldLayoutId id="2147483673" r:id="rId7"/>
    <p:sldLayoutId id="2147483662" r:id="rId8"/>
    <p:sldLayoutId id="2147483666" r:id="rId9"/>
    <p:sldLayoutId id="2147483667" r:id="rId10"/>
    <p:sldLayoutId id="2147483654" r:id="rId11"/>
    <p:sldLayoutId id="2147483652" r:id="rId12"/>
    <p:sldLayoutId id="2147483668" r:id="rId13"/>
    <p:sldLayoutId id="2147483671" r:id="rId14"/>
    <p:sldLayoutId id="2147483653" r:id="rId15"/>
    <p:sldLayoutId id="2147483670" r:id="rId16"/>
    <p:sldLayoutId id="2147483669" r:id="rId17"/>
    <p:sldLayoutId id="2147483655" r:id="rId18"/>
    <p:sldLayoutId id="2147483656" r:id="rId19"/>
    <p:sldLayoutId id="2147483672" r:id="rId20"/>
    <p:sldLayoutId id="2147483665" r:id="rId21"/>
    <p:sldLayoutId id="2147483658" r:id="rId22"/>
    <p:sldLayoutId id="2147483659" r:id="rId23"/>
    <p:sldLayoutId id="2147483674" r:id="rId24"/>
    <p:sldLayoutId id="2147483675"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hyperlink" Target="http://localhost:8047/"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hyperlink" Target="https://docs.ksqldb.io/en/latest/concepts/time-and-windows-in-ksqldb-queries/"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972FB9-A7A6-455F-B84B-58C6012A8CC7}"/>
              </a:ext>
            </a:extLst>
          </p:cNvPr>
          <p:cNvSpPr>
            <a:spLocks noGrp="1"/>
          </p:cNvSpPr>
          <p:nvPr>
            <p:ph type="subTitle" idx="1"/>
          </p:nvPr>
        </p:nvSpPr>
        <p:spPr/>
        <p:txBody>
          <a:bodyPr/>
          <a:lstStyle/>
          <a:p>
            <a:pPr marL="0" indent="0">
              <a:buNone/>
            </a:pPr>
            <a:r>
              <a:rPr lang="en-US" dirty="0"/>
              <a:t>Streaming Data and Apache Kafka</a:t>
            </a:r>
          </a:p>
        </p:txBody>
      </p:sp>
      <p:sp>
        <p:nvSpPr>
          <p:cNvPr id="3" name="Title 2">
            <a:extLst>
              <a:ext uri="{FF2B5EF4-FFF2-40B4-BE49-F238E27FC236}">
                <a16:creationId xmlns:a16="http://schemas.microsoft.com/office/drawing/2014/main" id="{BB602624-E350-47C2-891A-D6984EFC0A0A}"/>
              </a:ext>
            </a:extLst>
          </p:cNvPr>
          <p:cNvSpPr>
            <a:spLocks noGrp="1"/>
          </p:cNvSpPr>
          <p:nvPr>
            <p:ph type="ctrTitle"/>
          </p:nvPr>
        </p:nvSpPr>
        <p:spPr/>
        <p:txBody>
          <a:bodyPr/>
          <a:lstStyle/>
          <a:p>
            <a:r>
              <a:rPr lang="en-US" dirty="0"/>
              <a:t>IST769 Unit K</a:t>
            </a:r>
          </a:p>
        </p:txBody>
      </p:sp>
    </p:spTree>
    <p:extLst>
      <p:ext uri="{BB962C8B-B14F-4D97-AF65-F5344CB8AC3E}">
        <p14:creationId xmlns:p14="http://schemas.microsoft.com/office/powerpoint/2010/main" val="13502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24C50A-C4D1-4289-B7F1-95D61EBBE45D}"/>
              </a:ext>
            </a:extLst>
          </p:cNvPr>
          <p:cNvSpPr>
            <a:spLocks noGrp="1"/>
          </p:cNvSpPr>
          <p:nvPr>
            <p:ph type="title"/>
          </p:nvPr>
        </p:nvSpPr>
        <p:spPr/>
        <p:txBody>
          <a:bodyPr/>
          <a:lstStyle/>
          <a:p>
            <a:r>
              <a:rPr lang="en-US" dirty="0"/>
              <a:t>Traditional Vs Streaming</a:t>
            </a:r>
          </a:p>
        </p:txBody>
      </p:sp>
      <p:sp>
        <p:nvSpPr>
          <p:cNvPr id="5" name="Text Placeholder 4">
            <a:extLst>
              <a:ext uri="{FF2B5EF4-FFF2-40B4-BE49-F238E27FC236}">
                <a16:creationId xmlns:a16="http://schemas.microsoft.com/office/drawing/2014/main" id="{721CB036-7B7D-4716-99D7-196C4A888A72}"/>
              </a:ext>
            </a:extLst>
          </p:cNvPr>
          <p:cNvSpPr>
            <a:spLocks noGrp="1"/>
          </p:cNvSpPr>
          <p:nvPr>
            <p:ph type="body" idx="1"/>
          </p:nvPr>
        </p:nvSpPr>
        <p:spPr/>
        <p:txBody>
          <a:bodyPr/>
          <a:lstStyle/>
          <a:p>
            <a:r>
              <a:rPr lang="en-US" dirty="0"/>
              <a:t>Traditional DBMS</a:t>
            </a:r>
          </a:p>
        </p:txBody>
      </p:sp>
      <p:sp>
        <p:nvSpPr>
          <p:cNvPr id="6" name="Content Placeholder 5">
            <a:extLst>
              <a:ext uri="{FF2B5EF4-FFF2-40B4-BE49-F238E27FC236}">
                <a16:creationId xmlns:a16="http://schemas.microsoft.com/office/drawing/2014/main" id="{42ADB914-A3BF-439C-BD95-64CFF0DB0E5B}"/>
              </a:ext>
            </a:extLst>
          </p:cNvPr>
          <p:cNvSpPr>
            <a:spLocks noGrp="1"/>
          </p:cNvSpPr>
          <p:nvPr>
            <p:ph sz="half" idx="2"/>
          </p:nvPr>
        </p:nvSpPr>
        <p:spPr/>
        <p:txBody>
          <a:bodyPr/>
          <a:lstStyle/>
          <a:p>
            <a:r>
              <a:rPr lang="en-US" dirty="0"/>
              <a:t>Data at rest</a:t>
            </a:r>
          </a:p>
          <a:p>
            <a:r>
              <a:rPr lang="en-US" dirty="0"/>
              <a:t>Stores all data over time</a:t>
            </a:r>
            <a:br>
              <a:rPr lang="en-US" dirty="0"/>
            </a:br>
            <a:endParaRPr lang="en-US" dirty="0"/>
          </a:p>
          <a:p>
            <a:r>
              <a:rPr lang="en-US" dirty="0"/>
              <a:t>Data volume grows over time</a:t>
            </a:r>
            <a:br>
              <a:rPr lang="en-US" dirty="0"/>
            </a:br>
            <a:endParaRPr lang="en-US" dirty="0"/>
          </a:p>
          <a:p>
            <a:r>
              <a:rPr lang="en-US" dirty="0"/>
              <a:t>Data once written remains relevant.</a:t>
            </a:r>
          </a:p>
          <a:p>
            <a:r>
              <a:rPr lang="en-US" dirty="0"/>
              <a:t>Complex retrospective analytics</a:t>
            </a:r>
          </a:p>
        </p:txBody>
      </p:sp>
      <p:sp>
        <p:nvSpPr>
          <p:cNvPr id="7" name="Text Placeholder 6">
            <a:extLst>
              <a:ext uri="{FF2B5EF4-FFF2-40B4-BE49-F238E27FC236}">
                <a16:creationId xmlns:a16="http://schemas.microsoft.com/office/drawing/2014/main" id="{CF90466A-3E32-4AB4-94BD-E1365F6D4627}"/>
              </a:ext>
            </a:extLst>
          </p:cNvPr>
          <p:cNvSpPr>
            <a:spLocks noGrp="1"/>
          </p:cNvSpPr>
          <p:nvPr>
            <p:ph type="body" sz="quarter" idx="3"/>
          </p:nvPr>
        </p:nvSpPr>
        <p:spPr/>
        <p:txBody>
          <a:bodyPr/>
          <a:lstStyle/>
          <a:p>
            <a:r>
              <a:rPr lang="en-US" dirty="0"/>
              <a:t>Streaming DBMS</a:t>
            </a:r>
          </a:p>
        </p:txBody>
      </p:sp>
      <p:sp>
        <p:nvSpPr>
          <p:cNvPr id="8" name="Content Placeholder 7">
            <a:extLst>
              <a:ext uri="{FF2B5EF4-FFF2-40B4-BE49-F238E27FC236}">
                <a16:creationId xmlns:a16="http://schemas.microsoft.com/office/drawing/2014/main" id="{FE1E497D-2CA2-4E27-A69D-A6429D5CE3F8}"/>
              </a:ext>
            </a:extLst>
          </p:cNvPr>
          <p:cNvSpPr>
            <a:spLocks noGrp="1"/>
          </p:cNvSpPr>
          <p:nvPr>
            <p:ph sz="quarter" idx="4"/>
          </p:nvPr>
        </p:nvSpPr>
        <p:spPr/>
        <p:txBody>
          <a:bodyPr/>
          <a:lstStyle/>
          <a:p>
            <a:r>
              <a:rPr lang="en-US" dirty="0"/>
              <a:t>Data in Motion</a:t>
            </a:r>
          </a:p>
          <a:p>
            <a:r>
              <a:rPr lang="en-US" dirty="0"/>
              <a:t>Stores a window of data over time</a:t>
            </a:r>
          </a:p>
          <a:p>
            <a:r>
              <a:rPr lang="en-US" dirty="0"/>
              <a:t>Data volume fluctuates based on the volume within the window</a:t>
            </a:r>
          </a:p>
          <a:p>
            <a:r>
              <a:rPr lang="en-US" dirty="0"/>
              <a:t>Data phases out of relevance  at some point</a:t>
            </a:r>
          </a:p>
          <a:p>
            <a:r>
              <a:rPr lang="en-US" dirty="0"/>
              <a:t>Real-time analytics</a:t>
            </a:r>
          </a:p>
          <a:p>
            <a:endParaRPr lang="en-US" dirty="0"/>
          </a:p>
        </p:txBody>
      </p:sp>
    </p:spTree>
    <p:extLst>
      <p:ext uri="{BB962C8B-B14F-4D97-AF65-F5344CB8AC3E}">
        <p14:creationId xmlns:p14="http://schemas.microsoft.com/office/powerpoint/2010/main" val="273863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A71BF8-E1A0-4CB1-A7DF-B85B5458ABB2}"/>
              </a:ext>
            </a:extLst>
          </p:cNvPr>
          <p:cNvSpPr>
            <a:spLocks noGrp="1"/>
          </p:cNvSpPr>
          <p:nvPr>
            <p:ph type="title"/>
          </p:nvPr>
        </p:nvSpPr>
        <p:spPr/>
        <p:txBody>
          <a:bodyPr/>
          <a:lstStyle/>
          <a:p>
            <a:r>
              <a:rPr lang="en-US" dirty="0"/>
              <a:t>Check Yourself: Matching</a:t>
            </a:r>
          </a:p>
        </p:txBody>
      </p:sp>
      <p:sp>
        <p:nvSpPr>
          <p:cNvPr id="8" name="Content Placeholder 7">
            <a:extLst>
              <a:ext uri="{FF2B5EF4-FFF2-40B4-BE49-F238E27FC236}">
                <a16:creationId xmlns:a16="http://schemas.microsoft.com/office/drawing/2014/main" id="{FE49F8AF-EF4B-4462-BE0B-CCA4F2D4AC27}"/>
              </a:ext>
            </a:extLst>
          </p:cNvPr>
          <p:cNvSpPr>
            <a:spLocks noGrp="1"/>
          </p:cNvSpPr>
          <p:nvPr>
            <p:ph idx="1"/>
          </p:nvPr>
        </p:nvSpPr>
        <p:spPr>
          <a:xfrm>
            <a:off x="403860" y="1868487"/>
            <a:ext cx="3373483" cy="4351338"/>
          </a:xfrm>
        </p:spPr>
        <p:txBody>
          <a:bodyPr/>
          <a:lstStyle/>
          <a:p>
            <a:pPr marL="514350" indent="-514350">
              <a:buFont typeface="+mj-lt"/>
              <a:buAutoNum type="arabicPeriod"/>
            </a:pPr>
            <a:r>
              <a:rPr lang="en-US" dirty="0"/>
              <a:t>Publish</a:t>
            </a:r>
          </a:p>
          <a:p>
            <a:pPr marL="514350" indent="-514350">
              <a:buFont typeface="+mj-lt"/>
              <a:buAutoNum type="arabicPeriod"/>
            </a:pPr>
            <a:r>
              <a:rPr lang="en-US" dirty="0"/>
              <a:t>Subscribe</a:t>
            </a:r>
          </a:p>
          <a:p>
            <a:pPr marL="514350" indent="-514350">
              <a:buFont typeface="+mj-lt"/>
              <a:buAutoNum type="arabicPeriod"/>
            </a:pPr>
            <a:r>
              <a:rPr lang="en-US" dirty="0"/>
              <a:t>Topic</a:t>
            </a:r>
          </a:p>
          <a:p>
            <a:pPr marL="514350" indent="-514350">
              <a:buFont typeface="+mj-lt"/>
              <a:buAutoNum type="arabicPeriod"/>
            </a:pPr>
            <a:r>
              <a:rPr lang="en-US" dirty="0"/>
              <a:t>Data in Motion</a:t>
            </a:r>
          </a:p>
          <a:p>
            <a:pPr marL="514350" indent="-514350">
              <a:buFont typeface="+mj-lt"/>
              <a:buAutoNum type="arabicPeriod"/>
            </a:pPr>
            <a:r>
              <a:rPr lang="en-US" dirty="0"/>
              <a:t>Data a Rest</a:t>
            </a:r>
          </a:p>
          <a:p>
            <a:endParaRPr lang="en-US" dirty="0"/>
          </a:p>
        </p:txBody>
      </p:sp>
      <p:sp>
        <p:nvSpPr>
          <p:cNvPr id="9" name="Content Placeholder 7">
            <a:extLst>
              <a:ext uri="{FF2B5EF4-FFF2-40B4-BE49-F238E27FC236}">
                <a16:creationId xmlns:a16="http://schemas.microsoft.com/office/drawing/2014/main" id="{1E317322-5A5D-445A-BC27-D7BA290833F0}"/>
              </a:ext>
            </a:extLst>
          </p:cNvPr>
          <p:cNvSpPr txBox="1">
            <a:spLocks/>
          </p:cNvSpPr>
          <p:nvPr/>
        </p:nvSpPr>
        <p:spPr>
          <a:xfrm>
            <a:off x="4224746" y="1868487"/>
            <a:ext cx="44892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US" dirty="0"/>
              <a:t>Real-time analytics</a:t>
            </a:r>
          </a:p>
          <a:p>
            <a:pPr marL="514350" indent="-514350">
              <a:buFont typeface="+mj-lt"/>
              <a:buAutoNum type="alphaUcPeriod"/>
            </a:pPr>
            <a:r>
              <a:rPr lang="en-US" dirty="0"/>
              <a:t>Receive a message</a:t>
            </a:r>
          </a:p>
          <a:p>
            <a:pPr marL="514350" indent="-514350">
              <a:buFont typeface="+mj-lt"/>
              <a:buAutoNum type="alphaUcPeriod"/>
            </a:pPr>
            <a:r>
              <a:rPr lang="en-US" dirty="0"/>
              <a:t>Send a message</a:t>
            </a:r>
          </a:p>
          <a:p>
            <a:pPr marL="514350" indent="-514350">
              <a:buFont typeface="+mj-lt"/>
              <a:buAutoNum type="alphaUcPeriod"/>
            </a:pPr>
            <a:r>
              <a:rPr lang="en-US" dirty="0"/>
              <a:t>Retrospective Analytics</a:t>
            </a:r>
          </a:p>
          <a:p>
            <a:pPr marL="514350" indent="-514350">
              <a:buFont typeface="+mj-lt"/>
              <a:buAutoNum type="alphaUcPeriod"/>
            </a:pPr>
            <a:r>
              <a:rPr lang="en-US" dirty="0"/>
              <a:t>The subject of the message</a:t>
            </a:r>
          </a:p>
          <a:p>
            <a:endParaRPr lang="en-US" dirty="0"/>
          </a:p>
        </p:txBody>
      </p:sp>
    </p:spTree>
    <p:extLst>
      <p:ext uri="{BB962C8B-B14F-4D97-AF65-F5344CB8AC3E}">
        <p14:creationId xmlns:p14="http://schemas.microsoft.com/office/powerpoint/2010/main" val="230138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D61440-BE91-412A-8786-FD6F924FB6D8}"/>
              </a:ext>
            </a:extLst>
          </p:cNvPr>
          <p:cNvSpPr>
            <a:spLocks noGrp="1"/>
          </p:cNvSpPr>
          <p:nvPr>
            <p:ph type="ctrTitle"/>
          </p:nvPr>
        </p:nvSpPr>
        <p:spPr/>
        <p:txBody>
          <a:bodyPr/>
          <a:lstStyle/>
          <a:p>
            <a:r>
              <a:rPr lang="en-US" dirty="0"/>
              <a:t>Apache Kafka</a:t>
            </a:r>
          </a:p>
        </p:txBody>
      </p:sp>
      <p:sp>
        <p:nvSpPr>
          <p:cNvPr id="8" name="Subtitle 7">
            <a:extLst>
              <a:ext uri="{FF2B5EF4-FFF2-40B4-BE49-F238E27FC236}">
                <a16:creationId xmlns:a16="http://schemas.microsoft.com/office/drawing/2014/main" id="{F16CD3BF-FDAB-4B90-88DE-62599CFE7B85}"/>
              </a:ext>
            </a:extLst>
          </p:cNvPr>
          <p:cNvSpPr>
            <a:spLocks noGrp="1"/>
          </p:cNvSpPr>
          <p:nvPr>
            <p:ph type="subTitle" idx="1"/>
          </p:nvPr>
        </p:nvSpPr>
        <p:spPr/>
        <p:txBody>
          <a:bodyPr/>
          <a:lstStyle/>
          <a:p>
            <a:r>
              <a:rPr lang="en-US" dirty="0"/>
              <a:t>Overview</a:t>
            </a:r>
          </a:p>
        </p:txBody>
      </p:sp>
      <p:pic>
        <p:nvPicPr>
          <p:cNvPr id="1026" name="Picture 2">
            <a:extLst>
              <a:ext uri="{FF2B5EF4-FFF2-40B4-BE49-F238E27FC236}">
                <a16:creationId xmlns:a16="http://schemas.microsoft.com/office/drawing/2014/main" id="{54D97B33-6513-4B5F-9040-3D2DDFC18B5D}"/>
              </a:ext>
            </a:extLst>
          </p:cNvPr>
          <p:cNvPicPr>
            <a:picLocks noGrp="1" noChangeAspect="1" noChangeArrowheads="1"/>
          </p:cNvPicPr>
          <p:nvPr>
            <p:ph type="media" sz="quarter" idx="13"/>
          </p:nvPr>
        </p:nvPicPr>
        <p:blipFill>
          <a:blip r:embed="rId2">
            <a:extLst>
              <a:ext uri="{28A0092B-C50C-407E-A947-70E740481C1C}">
                <a14:useLocalDpi xmlns:a14="http://schemas.microsoft.com/office/drawing/2010/main" val="0"/>
              </a:ext>
            </a:extLst>
          </a:blip>
          <a:srcRect/>
          <a:stretch>
            <a:fillRect/>
          </a:stretch>
        </p:blipFill>
        <p:spPr bwMode="auto">
          <a:xfrm>
            <a:off x="8381615" y="2554288"/>
            <a:ext cx="1567633" cy="254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4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7CA1-97A7-4259-9BCE-E88895988F2D}"/>
              </a:ext>
            </a:extLst>
          </p:cNvPr>
          <p:cNvSpPr>
            <a:spLocks noGrp="1"/>
          </p:cNvSpPr>
          <p:nvPr>
            <p:ph type="title"/>
          </p:nvPr>
        </p:nvSpPr>
        <p:spPr/>
        <p:txBody>
          <a:bodyPr/>
          <a:lstStyle/>
          <a:p>
            <a:r>
              <a:rPr lang="en-US"/>
              <a:t>Apache Kafka </a:t>
            </a:r>
            <a:endParaRPr lang="en-US" dirty="0"/>
          </a:p>
        </p:txBody>
      </p:sp>
      <p:sp>
        <p:nvSpPr>
          <p:cNvPr id="3" name="Content Placeholder 2">
            <a:extLst>
              <a:ext uri="{FF2B5EF4-FFF2-40B4-BE49-F238E27FC236}">
                <a16:creationId xmlns:a16="http://schemas.microsoft.com/office/drawing/2014/main" id="{92C8DA0C-032E-4558-911B-81174F6E115B}"/>
              </a:ext>
            </a:extLst>
          </p:cNvPr>
          <p:cNvSpPr>
            <a:spLocks noGrp="1"/>
          </p:cNvSpPr>
          <p:nvPr>
            <p:ph idx="1"/>
          </p:nvPr>
        </p:nvSpPr>
        <p:spPr/>
        <p:txBody>
          <a:bodyPr>
            <a:normAutofit/>
          </a:bodyPr>
          <a:lstStyle/>
          <a:p>
            <a:r>
              <a:rPr lang="en-US" sz="3200" dirty="0"/>
              <a:t>“The industrial-strength data-sharing backbone”—three key capabilities:</a:t>
            </a:r>
          </a:p>
          <a:p>
            <a:pPr marL="470916" lvl="1" indent="-342900">
              <a:buFont typeface="+mj-lt"/>
              <a:buAutoNum type="arabicPeriod"/>
            </a:pPr>
            <a:r>
              <a:rPr lang="en-US" sz="2800" b="1" dirty="0"/>
              <a:t>Publish </a:t>
            </a:r>
            <a:r>
              <a:rPr lang="en-US" sz="2800" dirty="0"/>
              <a:t>and </a:t>
            </a:r>
            <a:r>
              <a:rPr lang="en-US" sz="2800" b="1" dirty="0"/>
              <a:t>subscribe </a:t>
            </a:r>
            <a:r>
              <a:rPr lang="en-US" sz="2800" dirty="0"/>
              <a:t>to streams of records, similar to a message queue or enterprise messaging system</a:t>
            </a:r>
          </a:p>
          <a:p>
            <a:pPr marL="470916" lvl="1" indent="-342900">
              <a:buFont typeface="+mj-lt"/>
              <a:buAutoNum type="arabicPeriod"/>
            </a:pPr>
            <a:r>
              <a:rPr lang="en-US" sz="2800" b="1" dirty="0"/>
              <a:t>Store</a:t>
            </a:r>
            <a:r>
              <a:rPr lang="en-US" sz="2800" dirty="0"/>
              <a:t> streams of records in a fault-tolerant durable way</a:t>
            </a:r>
          </a:p>
          <a:p>
            <a:pPr marL="470916" lvl="1" indent="-342900">
              <a:buFont typeface="+mj-lt"/>
              <a:buAutoNum type="arabicPeriod"/>
            </a:pPr>
            <a:r>
              <a:rPr lang="en-US" sz="2800" b="1" dirty="0"/>
              <a:t>Process </a:t>
            </a:r>
            <a:r>
              <a:rPr lang="en-US" sz="2800" dirty="0"/>
              <a:t>streams of records as they occur</a:t>
            </a:r>
          </a:p>
        </p:txBody>
      </p:sp>
      <p:pic>
        <p:nvPicPr>
          <p:cNvPr id="2050" name="Picture 2" descr="Image result for kafka">
            <a:extLst>
              <a:ext uri="{FF2B5EF4-FFF2-40B4-BE49-F238E27FC236}">
                <a16:creationId xmlns:a16="http://schemas.microsoft.com/office/drawing/2014/main" id="{2B8D4597-B7D9-459E-9292-DAF65DD8E0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89" b="27852"/>
          <a:stretch/>
        </p:blipFill>
        <p:spPr bwMode="auto">
          <a:xfrm>
            <a:off x="8971477" y="365125"/>
            <a:ext cx="2382323" cy="103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7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7CA1-97A7-4259-9BCE-E88895988F2D}"/>
              </a:ext>
            </a:extLst>
          </p:cNvPr>
          <p:cNvSpPr>
            <a:spLocks noGrp="1"/>
          </p:cNvSpPr>
          <p:nvPr>
            <p:ph type="title"/>
          </p:nvPr>
        </p:nvSpPr>
        <p:spPr/>
        <p:txBody>
          <a:bodyPr/>
          <a:lstStyle/>
          <a:p>
            <a:r>
              <a:rPr lang="en-US"/>
              <a:t>Kafka Background</a:t>
            </a:r>
            <a:endParaRPr lang="en-US" dirty="0"/>
          </a:p>
        </p:txBody>
      </p:sp>
      <p:sp>
        <p:nvSpPr>
          <p:cNvPr id="3" name="Content Placeholder 2">
            <a:extLst>
              <a:ext uri="{FF2B5EF4-FFF2-40B4-BE49-F238E27FC236}">
                <a16:creationId xmlns:a16="http://schemas.microsoft.com/office/drawing/2014/main" id="{92C8DA0C-032E-4558-911B-81174F6E115B}"/>
              </a:ext>
            </a:extLst>
          </p:cNvPr>
          <p:cNvSpPr>
            <a:spLocks noGrp="1"/>
          </p:cNvSpPr>
          <p:nvPr>
            <p:ph idx="1"/>
          </p:nvPr>
        </p:nvSpPr>
        <p:spPr/>
        <p:txBody>
          <a:bodyPr>
            <a:normAutofit/>
          </a:bodyPr>
          <a:lstStyle/>
          <a:p>
            <a:r>
              <a:rPr lang="en-US" sz="3200" dirty="0"/>
              <a:t>Developed by Linked.in, open sourced in 2011, then spun off by the company Confluent.io </a:t>
            </a:r>
          </a:p>
          <a:p>
            <a:r>
              <a:rPr lang="en-US" sz="3200" dirty="0"/>
              <a:t>Used for:</a:t>
            </a:r>
          </a:p>
          <a:p>
            <a:pPr lvl="1"/>
            <a:r>
              <a:rPr lang="en-US" sz="2800" dirty="0"/>
              <a:t>Event processing</a:t>
            </a:r>
          </a:p>
          <a:p>
            <a:pPr lvl="1"/>
            <a:r>
              <a:rPr lang="en-US" sz="2800" dirty="0"/>
              <a:t>Message queueing </a:t>
            </a:r>
          </a:p>
          <a:p>
            <a:pPr lvl="1"/>
            <a:r>
              <a:rPr lang="en-US" sz="2800" dirty="0"/>
              <a:t>Data exchange between systems</a:t>
            </a:r>
          </a:p>
          <a:p>
            <a:pPr lvl="1"/>
            <a:r>
              <a:rPr lang="en-US" sz="2800" dirty="0"/>
              <a:t>Real-time data analytics</a:t>
            </a:r>
          </a:p>
          <a:p>
            <a:r>
              <a:rPr lang="en-US" sz="3200" dirty="0"/>
              <a:t>Used by these notables:</a:t>
            </a:r>
          </a:p>
          <a:p>
            <a:pPr lvl="1"/>
            <a:r>
              <a:rPr lang="en-US" sz="2800" dirty="0"/>
              <a:t>Linked.in, Netflix, Square, Twitter, Etsy, Coursera, IFTTT, Mailchimp</a:t>
            </a:r>
          </a:p>
        </p:txBody>
      </p:sp>
    </p:spTree>
    <p:extLst>
      <p:ext uri="{BB962C8B-B14F-4D97-AF65-F5344CB8AC3E}">
        <p14:creationId xmlns:p14="http://schemas.microsoft.com/office/powerpoint/2010/main" val="258088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7CA1-97A7-4259-9BCE-E88895988F2D}"/>
              </a:ext>
            </a:extLst>
          </p:cNvPr>
          <p:cNvSpPr>
            <a:spLocks noGrp="1"/>
          </p:cNvSpPr>
          <p:nvPr>
            <p:ph type="title"/>
          </p:nvPr>
        </p:nvSpPr>
        <p:spPr>
          <a:xfrm>
            <a:off x="839789" y="457200"/>
            <a:ext cx="2866798" cy="1600200"/>
          </a:xfrm>
          <a:solidFill>
            <a:schemeClr val="accent2">
              <a:lumMod val="50000"/>
            </a:schemeClr>
          </a:solidFill>
        </p:spPr>
        <p:txBody>
          <a:bodyPr anchor="ctr">
            <a:normAutofit/>
          </a:bodyPr>
          <a:lstStyle/>
          <a:p>
            <a:r>
              <a:rPr lang="en-US" sz="4800" b="1" dirty="0">
                <a:solidFill>
                  <a:schemeClr val="bg1"/>
                </a:solidFill>
              </a:rPr>
              <a:t>Kafka 101</a:t>
            </a:r>
          </a:p>
        </p:txBody>
      </p:sp>
      <p:sp>
        <p:nvSpPr>
          <p:cNvPr id="9" name="Text Placeholder 3">
            <a:extLst>
              <a:ext uri="{FF2B5EF4-FFF2-40B4-BE49-F238E27FC236}">
                <a16:creationId xmlns:a16="http://schemas.microsoft.com/office/drawing/2014/main" id="{D7A0CA0E-88EF-42A1-8B0A-C8DE5606EF7C}"/>
              </a:ext>
            </a:extLst>
          </p:cNvPr>
          <p:cNvSpPr>
            <a:spLocks noGrp="1"/>
          </p:cNvSpPr>
          <p:nvPr>
            <p:ph type="body" sz="half" idx="2"/>
          </p:nvPr>
        </p:nvSpPr>
        <p:spPr>
          <a:xfrm>
            <a:off x="839789" y="2057399"/>
            <a:ext cx="2866798" cy="4102331"/>
          </a:xfrm>
          <a:solidFill>
            <a:schemeClr val="accent2"/>
          </a:solidFill>
        </p:spPr>
        <p:txBody>
          <a:bodyPr/>
          <a:lstStyle/>
          <a:p>
            <a:endParaRPr lang="en-US" dirty="0"/>
          </a:p>
        </p:txBody>
      </p:sp>
      <p:graphicFrame>
        <p:nvGraphicFramePr>
          <p:cNvPr id="6" name="Content Placeholder 2">
            <a:extLst>
              <a:ext uri="{FF2B5EF4-FFF2-40B4-BE49-F238E27FC236}">
                <a16:creationId xmlns:a16="http://schemas.microsoft.com/office/drawing/2014/main" id="{F49CA5E8-D1CA-434A-8819-FD5297B1D2B7}"/>
              </a:ext>
            </a:extLst>
          </p:cNvPr>
          <p:cNvGraphicFramePr>
            <a:graphicFrameLocks noGrp="1"/>
          </p:cNvGraphicFramePr>
          <p:nvPr>
            <p:ph idx="1"/>
            <p:extLst>
              <p:ext uri="{D42A27DB-BD31-4B8C-83A1-F6EECF244321}">
                <p14:modId xmlns:p14="http://schemas.microsoft.com/office/powerpoint/2010/main" val="706258523"/>
              </p:ext>
            </p:extLst>
          </p:nvPr>
        </p:nvGraphicFramePr>
        <p:xfrm>
          <a:off x="3869871" y="457200"/>
          <a:ext cx="7485517" cy="5702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23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CD9D-C7C6-4D8A-A146-76CB723C60A7}"/>
              </a:ext>
            </a:extLst>
          </p:cNvPr>
          <p:cNvSpPr>
            <a:spLocks noGrp="1"/>
          </p:cNvSpPr>
          <p:nvPr>
            <p:ph type="title"/>
          </p:nvPr>
        </p:nvSpPr>
        <p:spPr/>
        <p:txBody>
          <a:bodyPr/>
          <a:lstStyle/>
          <a:p>
            <a:r>
              <a:rPr lang="en-US"/>
              <a:t>Kafka Core Features</a:t>
            </a:r>
            <a:endParaRPr lang="en-IN" dirty="0"/>
          </a:p>
        </p:txBody>
      </p:sp>
      <p:sp>
        <p:nvSpPr>
          <p:cNvPr id="3" name="Content Placeholder 2">
            <a:extLst>
              <a:ext uri="{FF2B5EF4-FFF2-40B4-BE49-F238E27FC236}">
                <a16:creationId xmlns:a16="http://schemas.microsoft.com/office/drawing/2014/main" id="{90D99E56-3A9E-4250-ABDF-84576A81DBE6}"/>
              </a:ext>
            </a:extLst>
          </p:cNvPr>
          <p:cNvSpPr>
            <a:spLocks noGrp="1"/>
          </p:cNvSpPr>
          <p:nvPr>
            <p:ph sz="half" idx="1"/>
          </p:nvPr>
        </p:nvSpPr>
        <p:spPr/>
        <p:txBody>
          <a:bodyPr>
            <a:normAutofit lnSpcReduction="10000"/>
          </a:bodyPr>
          <a:lstStyle/>
          <a:p>
            <a:pPr marL="457200" indent="-457200">
              <a:buFont typeface="+mj-lt"/>
              <a:buAutoNum type="arabicPeriod"/>
            </a:pPr>
            <a:r>
              <a:rPr lang="en-US" b="1" dirty="0"/>
              <a:t>Broker –</a:t>
            </a:r>
            <a:r>
              <a:rPr lang="en-US" dirty="0"/>
              <a:t> node in the </a:t>
            </a:r>
            <a:r>
              <a:rPr lang="en-US" dirty="0" err="1"/>
              <a:t>kafka</a:t>
            </a:r>
            <a:r>
              <a:rPr lang="en-US" dirty="0"/>
              <a:t> cluster.</a:t>
            </a:r>
            <a:endParaRPr lang="en-US" b="1" dirty="0"/>
          </a:p>
          <a:p>
            <a:pPr marL="457200" indent="-457200">
              <a:buFont typeface="+mj-lt"/>
              <a:buAutoNum type="arabicPeriod"/>
            </a:pPr>
            <a:r>
              <a:rPr lang="en-US" b="1" dirty="0"/>
              <a:t>Producers</a:t>
            </a:r>
            <a:r>
              <a:rPr lang="en-US" dirty="0"/>
              <a:t>: push messages</a:t>
            </a:r>
          </a:p>
          <a:p>
            <a:pPr marL="457200" indent="-457200">
              <a:buFont typeface="+mj-lt"/>
              <a:buAutoNum type="arabicPeriod"/>
            </a:pPr>
            <a:r>
              <a:rPr lang="en-US" b="1" dirty="0"/>
              <a:t>Consumers</a:t>
            </a:r>
            <a:r>
              <a:rPr lang="en-US" dirty="0"/>
              <a:t>: pull messages</a:t>
            </a:r>
          </a:p>
          <a:p>
            <a:pPr marL="457200" indent="-457200">
              <a:buFont typeface="+mj-lt"/>
              <a:buAutoNum type="arabicPeriod"/>
            </a:pPr>
            <a:r>
              <a:rPr lang="en-US" b="1" dirty="0"/>
              <a:t>Stream processors</a:t>
            </a:r>
            <a:r>
              <a:rPr lang="en-US" dirty="0"/>
              <a:t>: pull, manipulate, then push</a:t>
            </a:r>
          </a:p>
          <a:p>
            <a:pPr marL="457200" indent="-457200">
              <a:buFont typeface="+mj-lt"/>
              <a:buAutoNum type="arabicPeriod"/>
            </a:pPr>
            <a:r>
              <a:rPr lang="en-US" b="1" dirty="0"/>
              <a:t>Connectors</a:t>
            </a:r>
            <a:r>
              <a:rPr lang="en-US" dirty="0"/>
              <a:t>: Any producer or consumer built for an </a:t>
            </a:r>
            <a:br>
              <a:rPr lang="en-US" dirty="0"/>
            </a:br>
            <a:r>
              <a:rPr lang="en-US" dirty="0"/>
              <a:t>external system. Can be a </a:t>
            </a:r>
            <a:r>
              <a:rPr lang="en-US" b="1" dirty="0"/>
              <a:t>source</a:t>
            </a:r>
            <a:r>
              <a:rPr lang="en-US" dirty="0"/>
              <a:t> or a </a:t>
            </a:r>
            <a:r>
              <a:rPr lang="en-US" b="1" dirty="0"/>
              <a:t>sink</a:t>
            </a:r>
            <a:r>
              <a:rPr lang="en-US" dirty="0"/>
              <a:t>.</a:t>
            </a:r>
          </a:p>
        </p:txBody>
      </p:sp>
      <p:sp>
        <p:nvSpPr>
          <p:cNvPr id="6" name="Content Placeholder 5">
            <a:extLst>
              <a:ext uri="{FF2B5EF4-FFF2-40B4-BE49-F238E27FC236}">
                <a16:creationId xmlns:a16="http://schemas.microsoft.com/office/drawing/2014/main" id="{A3C60F87-A2C2-45A1-B99E-C898F710DC05}"/>
              </a:ext>
            </a:extLst>
          </p:cNvPr>
          <p:cNvSpPr>
            <a:spLocks noGrp="1"/>
          </p:cNvSpPr>
          <p:nvPr>
            <p:ph sz="half" idx="2"/>
          </p:nvPr>
        </p:nvSpPr>
        <p:spPr/>
        <p:txBody>
          <a:bodyPr>
            <a:normAutofit lnSpcReduction="10000"/>
          </a:bodyPr>
          <a:lstStyle/>
          <a:p>
            <a:pPr marL="0" indent="0">
              <a:buNone/>
            </a:pPr>
            <a:endParaRPr lang="en-US" dirty="0"/>
          </a:p>
        </p:txBody>
      </p:sp>
      <p:grpSp>
        <p:nvGrpSpPr>
          <p:cNvPr id="41" name="Group 40"/>
          <p:cNvGrpSpPr/>
          <p:nvPr/>
        </p:nvGrpSpPr>
        <p:grpSpPr>
          <a:xfrm>
            <a:off x="6134083" y="2019300"/>
            <a:ext cx="5181600" cy="3956957"/>
            <a:chOff x="4383749" y="2400321"/>
            <a:chExt cx="4026827" cy="3146348"/>
          </a:xfrm>
        </p:grpSpPr>
        <p:grpSp>
          <p:nvGrpSpPr>
            <p:cNvPr id="42" name="Group 41"/>
            <p:cNvGrpSpPr/>
            <p:nvPr/>
          </p:nvGrpSpPr>
          <p:grpSpPr>
            <a:xfrm>
              <a:off x="5176838" y="3009900"/>
              <a:ext cx="2247901" cy="1820417"/>
              <a:chOff x="5176838" y="3009900"/>
              <a:chExt cx="2247901" cy="1820417"/>
            </a:xfrm>
          </p:grpSpPr>
          <p:cxnSp>
            <p:nvCxnSpPr>
              <p:cNvPr id="62" name="Straight Arrow Connector 61"/>
              <p:cNvCxnSpPr/>
              <p:nvPr/>
            </p:nvCxnSpPr>
            <p:spPr>
              <a:xfrm flipH="1">
                <a:off x="5389206" y="4090988"/>
                <a:ext cx="625832" cy="22360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374728" y="3067050"/>
                <a:ext cx="0" cy="58102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795963" y="3009900"/>
                <a:ext cx="407315" cy="6381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6574244" y="3052763"/>
                <a:ext cx="369481" cy="59531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374728" y="4224338"/>
                <a:ext cx="0" cy="60597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5848350" y="4224338"/>
                <a:ext cx="354928" cy="6000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564719" y="4224338"/>
                <a:ext cx="364719" cy="6048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176838" y="3509963"/>
                <a:ext cx="716911" cy="27542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6858000" y="3533775"/>
                <a:ext cx="566739" cy="233954"/>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flipV="1">
                <a:off x="6853844" y="4158048"/>
                <a:ext cx="570895" cy="21869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747208" y="2400321"/>
              <a:ext cx="1255038" cy="295463"/>
            </a:xfrm>
            <a:prstGeom prst="rect">
              <a:avLst/>
            </a:prstGeom>
            <a:noFill/>
          </p:spPr>
          <p:txBody>
            <a:bodyPr wrap="square" rtlCol="0" anchor="ctr">
              <a:noAutofit/>
            </a:bodyPr>
            <a:lstStyle/>
            <a:p>
              <a:pPr algn="ctr">
                <a:spcBef>
                  <a:spcPts val="600"/>
                </a:spcBef>
              </a:pPr>
              <a:r>
                <a:rPr lang="en-US" dirty="0">
                  <a:solidFill>
                    <a:schemeClr val="tx1">
                      <a:lumMod val="65000"/>
                      <a:lumOff val="35000"/>
                    </a:schemeClr>
                  </a:solidFill>
                  <a:latin typeface="Sherman Sans Book"/>
                </a:rPr>
                <a:t>Producers</a:t>
              </a:r>
            </a:p>
          </p:txBody>
        </p:sp>
        <p:sp>
          <p:nvSpPr>
            <p:cNvPr id="44" name="TextBox 43"/>
            <p:cNvSpPr txBox="1"/>
            <p:nvPr/>
          </p:nvSpPr>
          <p:spPr>
            <a:xfrm>
              <a:off x="7014034" y="3719520"/>
              <a:ext cx="1396542" cy="472313"/>
            </a:xfrm>
            <a:prstGeom prst="rect">
              <a:avLst/>
            </a:prstGeom>
            <a:noFill/>
          </p:spPr>
          <p:txBody>
            <a:bodyPr wrap="square" rtlCol="0" anchor="ctr">
              <a:noAutofit/>
            </a:bodyPr>
            <a:lstStyle/>
            <a:p>
              <a:pPr algn="ctr">
                <a:spcBef>
                  <a:spcPts val="600"/>
                </a:spcBef>
              </a:pPr>
              <a:r>
                <a:rPr lang="en-US" dirty="0">
                  <a:solidFill>
                    <a:schemeClr val="tx1">
                      <a:lumMod val="65000"/>
                      <a:lumOff val="35000"/>
                    </a:schemeClr>
                  </a:solidFill>
                  <a:latin typeface="Sherman Sans Book"/>
                </a:rPr>
                <a:t>Stream</a:t>
              </a:r>
              <a:br>
                <a:rPr lang="en-US" dirty="0">
                  <a:solidFill>
                    <a:schemeClr val="tx1">
                      <a:lumMod val="65000"/>
                      <a:lumOff val="35000"/>
                    </a:schemeClr>
                  </a:solidFill>
                  <a:latin typeface="Sherman Sans Book"/>
                </a:rPr>
              </a:br>
              <a:r>
                <a:rPr lang="en-US" dirty="0">
                  <a:solidFill>
                    <a:schemeClr val="tx1">
                      <a:lumMod val="65000"/>
                      <a:lumOff val="35000"/>
                    </a:schemeClr>
                  </a:solidFill>
                  <a:latin typeface="Sherman Sans Book"/>
                </a:rPr>
                <a:t>Processors</a:t>
              </a:r>
            </a:p>
          </p:txBody>
        </p:sp>
        <p:sp>
          <p:nvSpPr>
            <p:cNvPr id="45" name="TextBox 44"/>
            <p:cNvSpPr txBox="1"/>
            <p:nvPr/>
          </p:nvSpPr>
          <p:spPr>
            <a:xfrm>
              <a:off x="4383749" y="3719520"/>
              <a:ext cx="1396542" cy="472313"/>
            </a:xfrm>
            <a:prstGeom prst="rect">
              <a:avLst/>
            </a:prstGeom>
            <a:noFill/>
          </p:spPr>
          <p:txBody>
            <a:bodyPr wrap="square" rtlCol="0" anchor="ctr">
              <a:noAutofit/>
            </a:bodyPr>
            <a:lstStyle/>
            <a:p>
              <a:pPr algn="ctr">
                <a:spcBef>
                  <a:spcPts val="600"/>
                </a:spcBef>
              </a:pPr>
              <a:r>
                <a:rPr lang="en-US" dirty="0">
                  <a:solidFill>
                    <a:schemeClr val="tx1">
                      <a:lumMod val="65000"/>
                      <a:lumOff val="35000"/>
                    </a:schemeClr>
                  </a:solidFill>
                  <a:latin typeface="Sherman Sans Book"/>
                </a:rPr>
                <a:t>Connectors</a:t>
              </a:r>
            </a:p>
          </p:txBody>
        </p:sp>
        <p:sp>
          <p:nvSpPr>
            <p:cNvPr id="46" name="TextBox 45"/>
            <p:cNvSpPr txBox="1"/>
            <p:nvPr/>
          </p:nvSpPr>
          <p:spPr>
            <a:xfrm>
              <a:off x="5686266" y="5251206"/>
              <a:ext cx="1376923" cy="295463"/>
            </a:xfrm>
            <a:prstGeom prst="rect">
              <a:avLst/>
            </a:prstGeom>
            <a:noFill/>
          </p:spPr>
          <p:txBody>
            <a:bodyPr wrap="square" rtlCol="0" anchor="ctr">
              <a:noAutofit/>
            </a:bodyPr>
            <a:lstStyle/>
            <a:p>
              <a:pPr algn="ctr">
                <a:spcBef>
                  <a:spcPts val="600"/>
                </a:spcBef>
              </a:pPr>
              <a:r>
                <a:rPr lang="en-US" dirty="0">
                  <a:solidFill>
                    <a:schemeClr val="tx1">
                      <a:lumMod val="65000"/>
                      <a:lumOff val="35000"/>
                    </a:schemeClr>
                  </a:solidFill>
                  <a:latin typeface="Sherman Sans Book"/>
                </a:rPr>
                <a:t>Consumers</a:t>
              </a:r>
            </a:p>
          </p:txBody>
        </p:sp>
        <p:grpSp>
          <p:nvGrpSpPr>
            <p:cNvPr id="47" name="Group 46"/>
            <p:cNvGrpSpPr/>
            <p:nvPr/>
          </p:nvGrpSpPr>
          <p:grpSpPr>
            <a:xfrm>
              <a:off x="5490949" y="2722550"/>
              <a:ext cx="1836350" cy="359864"/>
              <a:chOff x="5490949" y="2722550"/>
              <a:chExt cx="1836350" cy="359864"/>
            </a:xfrm>
          </p:grpSpPr>
          <p:sp>
            <p:nvSpPr>
              <p:cNvPr id="59" name="Rectangle 58"/>
              <p:cNvSpPr/>
              <p:nvPr/>
            </p:nvSpPr>
            <p:spPr>
              <a:xfrm>
                <a:off x="5490949" y="2722550"/>
                <a:ext cx="536193" cy="359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400" dirty="0">
                    <a:latin typeface="Sherman Sans Book"/>
                  </a:rPr>
                  <a:t>App</a:t>
                </a:r>
              </a:p>
            </p:txBody>
          </p:sp>
          <p:sp>
            <p:nvSpPr>
              <p:cNvPr id="60" name="Rectangle 59"/>
              <p:cNvSpPr/>
              <p:nvPr/>
            </p:nvSpPr>
            <p:spPr>
              <a:xfrm>
                <a:off x="6141027" y="2722550"/>
                <a:ext cx="536193" cy="359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400" dirty="0">
                    <a:latin typeface="Sherman Sans Book"/>
                  </a:rPr>
                  <a:t>App</a:t>
                </a:r>
              </a:p>
            </p:txBody>
          </p:sp>
          <p:sp>
            <p:nvSpPr>
              <p:cNvPr id="61" name="Rectangle 60"/>
              <p:cNvSpPr/>
              <p:nvPr/>
            </p:nvSpPr>
            <p:spPr>
              <a:xfrm>
                <a:off x="6791106" y="2722550"/>
                <a:ext cx="536193" cy="359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400" dirty="0">
                    <a:latin typeface="Sherman Sans Book"/>
                  </a:rPr>
                  <a:t>App</a:t>
                </a:r>
              </a:p>
            </p:txBody>
          </p:sp>
        </p:grpSp>
        <p:grpSp>
          <p:nvGrpSpPr>
            <p:cNvPr id="48" name="Group 47"/>
            <p:cNvGrpSpPr/>
            <p:nvPr/>
          </p:nvGrpSpPr>
          <p:grpSpPr>
            <a:xfrm>
              <a:off x="5490949" y="4831570"/>
              <a:ext cx="1836350" cy="359864"/>
              <a:chOff x="5490949" y="4831570"/>
              <a:chExt cx="1836350" cy="359864"/>
            </a:xfrm>
          </p:grpSpPr>
          <p:sp>
            <p:nvSpPr>
              <p:cNvPr id="56" name="Rectangle 55"/>
              <p:cNvSpPr/>
              <p:nvPr/>
            </p:nvSpPr>
            <p:spPr>
              <a:xfrm>
                <a:off x="5490949" y="4831570"/>
                <a:ext cx="536193" cy="35986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noAutofit/>
              </a:bodyPr>
              <a:lstStyle/>
              <a:p>
                <a:pPr algn="ctr">
                  <a:spcBef>
                    <a:spcPts val="600"/>
                  </a:spcBef>
                </a:pPr>
                <a:r>
                  <a:rPr lang="en-US" sz="1400" dirty="0">
                    <a:latin typeface="Sherman Sans Book"/>
                  </a:rPr>
                  <a:t>App</a:t>
                </a:r>
              </a:p>
            </p:txBody>
          </p:sp>
          <p:sp>
            <p:nvSpPr>
              <p:cNvPr id="57" name="Rectangle 56"/>
              <p:cNvSpPr/>
              <p:nvPr/>
            </p:nvSpPr>
            <p:spPr>
              <a:xfrm>
                <a:off x="6141027" y="4831570"/>
                <a:ext cx="536193" cy="35986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noAutofit/>
              </a:bodyPr>
              <a:lstStyle/>
              <a:p>
                <a:pPr algn="ctr">
                  <a:spcBef>
                    <a:spcPts val="600"/>
                  </a:spcBef>
                </a:pPr>
                <a:r>
                  <a:rPr lang="en-US" sz="1400" dirty="0">
                    <a:latin typeface="Sherman Sans Book"/>
                  </a:rPr>
                  <a:t>App</a:t>
                </a:r>
              </a:p>
            </p:txBody>
          </p:sp>
          <p:sp>
            <p:nvSpPr>
              <p:cNvPr id="58" name="Rectangle 57"/>
              <p:cNvSpPr/>
              <p:nvPr/>
            </p:nvSpPr>
            <p:spPr>
              <a:xfrm>
                <a:off x="6791106" y="4831570"/>
                <a:ext cx="536193" cy="35986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noAutofit/>
              </a:bodyPr>
              <a:lstStyle/>
              <a:p>
                <a:pPr algn="ctr">
                  <a:spcBef>
                    <a:spcPts val="600"/>
                  </a:spcBef>
                </a:pPr>
                <a:r>
                  <a:rPr lang="en-US" sz="1400" dirty="0">
                    <a:latin typeface="Sherman Sans Book"/>
                  </a:rPr>
                  <a:t>App</a:t>
                </a:r>
              </a:p>
            </p:txBody>
          </p:sp>
        </p:grpSp>
        <p:grpSp>
          <p:nvGrpSpPr>
            <p:cNvPr id="49" name="Group 48"/>
            <p:cNvGrpSpPr/>
            <p:nvPr/>
          </p:nvGrpSpPr>
          <p:grpSpPr>
            <a:xfrm>
              <a:off x="7428974" y="3255925"/>
              <a:ext cx="536193" cy="1402135"/>
              <a:chOff x="7428974" y="3248471"/>
              <a:chExt cx="536193" cy="1402135"/>
            </a:xfrm>
          </p:grpSpPr>
          <p:sp>
            <p:nvSpPr>
              <p:cNvPr id="54" name="Rectangle 53"/>
              <p:cNvSpPr/>
              <p:nvPr/>
            </p:nvSpPr>
            <p:spPr>
              <a:xfrm>
                <a:off x="7428974" y="3248471"/>
                <a:ext cx="536193" cy="35986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400" dirty="0">
                    <a:latin typeface="Sherman Sans Book"/>
                  </a:rPr>
                  <a:t>App</a:t>
                </a:r>
              </a:p>
            </p:txBody>
          </p:sp>
          <p:sp>
            <p:nvSpPr>
              <p:cNvPr id="55" name="Rectangle 54"/>
              <p:cNvSpPr/>
              <p:nvPr/>
            </p:nvSpPr>
            <p:spPr>
              <a:xfrm>
                <a:off x="7428974" y="4290742"/>
                <a:ext cx="536193" cy="35986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400" dirty="0">
                    <a:latin typeface="Sherman Sans Book"/>
                  </a:rPr>
                  <a:t>App</a:t>
                </a:r>
              </a:p>
            </p:txBody>
          </p:sp>
        </p:grpSp>
        <p:grpSp>
          <p:nvGrpSpPr>
            <p:cNvPr id="50" name="Group 49"/>
            <p:cNvGrpSpPr/>
            <p:nvPr/>
          </p:nvGrpSpPr>
          <p:grpSpPr>
            <a:xfrm>
              <a:off x="4927909" y="3421634"/>
              <a:ext cx="456761" cy="1070716"/>
              <a:chOff x="4927909" y="3421464"/>
              <a:chExt cx="456761" cy="1070716"/>
            </a:xfrm>
          </p:grpSpPr>
          <p:sp>
            <p:nvSpPr>
              <p:cNvPr id="52" name="Flowchart: Magnetic Disk 51"/>
              <p:cNvSpPr/>
              <p:nvPr/>
            </p:nvSpPr>
            <p:spPr>
              <a:xfrm>
                <a:off x="4927909" y="3421464"/>
                <a:ext cx="456761" cy="348776"/>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tIns="91440" bIns="91440" rtlCol="0" anchor="ctr">
                <a:noAutofit/>
              </a:bodyPr>
              <a:lstStyle/>
              <a:p>
                <a:pPr algn="ctr">
                  <a:spcBef>
                    <a:spcPts val="600"/>
                  </a:spcBef>
                </a:pPr>
                <a:r>
                  <a:rPr lang="en-US" sz="1400" dirty="0">
                    <a:latin typeface="Sherman Sans Book"/>
                  </a:rPr>
                  <a:t>DB</a:t>
                </a:r>
              </a:p>
            </p:txBody>
          </p:sp>
          <p:sp>
            <p:nvSpPr>
              <p:cNvPr id="53" name="Flowchart: Magnetic Disk 52"/>
              <p:cNvSpPr/>
              <p:nvPr/>
            </p:nvSpPr>
            <p:spPr>
              <a:xfrm>
                <a:off x="4927909" y="4143404"/>
                <a:ext cx="456761" cy="348776"/>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tIns="91440" bIns="91440" rtlCol="0" anchor="ctr">
                <a:noAutofit/>
              </a:bodyPr>
              <a:lstStyle/>
              <a:p>
                <a:pPr algn="ctr">
                  <a:spcBef>
                    <a:spcPts val="600"/>
                  </a:spcBef>
                </a:pPr>
                <a:r>
                  <a:rPr lang="en-US" sz="1400" dirty="0">
                    <a:latin typeface="Sherman Sans Book"/>
                  </a:rPr>
                  <a:t>DB</a:t>
                </a:r>
              </a:p>
            </p:txBody>
          </p:sp>
        </p:grpSp>
        <p:sp>
          <p:nvSpPr>
            <p:cNvPr id="51" name="Rounded Rectangle 50"/>
            <p:cNvSpPr/>
            <p:nvPr/>
          </p:nvSpPr>
          <p:spPr>
            <a:xfrm>
              <a:off x="5894858" y="3662625"/>
              <a:ext cx="963142" cy="585180"/>
            </a:xfrm>
            <a:prstGeom prst="roundRect">
              <a:avLst>
                <a:gd name="adj" fmla="val 14331"/>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400" dirty="0">
                  <a:latin typeface="Sherman Sans Book"/>
                </a:rPr>
                <a:t>Kafka</a:t>
              </a:r>
              <a:br>
                <a:rPr lang="en-US" sz="1400" dirty="0">
                  <a:latin typeface="Sherman Sans Book"/>
                </a:rPr>
              </a:br>
              <a:r>
                <a:rPr lang="en-US" sz="1400" dirty="0">
                  <a:latin typeface="Sherman Sans Book"/>
                </a:rPr>
                <a:t>Cluster</a:t>
              </a:r>
            </a:p>
          </p:txBody>
        </p:sp>
      </p:grpSp>
    </p:spTree>
    <p:extLst>
      <p:ext uri="{BB962C8B-B14F-4D97-AF65-F5344CB8AC3E}">
        <p14:creationId xmlns:p14="http://schemas.microsoft.com/office/powerpoint/2010/main" val="43563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00D3-1D40-4825-A366-0BC5D1C1A263}"/>
              </a:ext>
            </a:extLst>
          </p:cNvPr>
          <p:cNvSpPr>
            <a:spLocks noGrp="1"/>
          </p:cNvSpPr>
          <p:nvPr>
            <p:ph type="title"/>
          </p:nvPr>
        </p:nvSpPr>
        <p:spPr/>
        <p:txBody>
          <a:bodyPr/>
          <a:lstStyle/>
          <a:p>
            <a:r>
              <a:rPr lang="en-US" dirty="0"/>
              <a:t>Kafka Topics</a:t>
            </a:r>
          </a:p>
        </p:txBody>
      </p:sp>
      <p:sp>
        <p:nvSpPr>
          <p:cNvPr id="3" name="Content Placeholder 2">
            <a:extLst>
              <a:ext uri="{FF2B5EF4-FFF2-40B4-BE49-F238E27FC236}">
                <a16:creationId xmlns:a16="http://schemas.microsoft.com/office/drawing/2014/main" id="{A74A6960-9ADF-4DE7-B1E1-290CD5C55439}"/>
              </a:ext>
            </a:extLst>
          </p:cNvPr>
          <p:cNvSpPr>
            <a:spLocks noGrp="1"/>
          </p:cNvSpPr>
          <p:nvPr>
            <p:ph sz="half" idx="1"/>
          </p:nvPr>
        </p:nvSpPr>
        <p:spPr/>
        <p:txBody>
          <a:bodyPr>
            <a:normAutofit/>
          </a:bodyPr>
          <a:lstStyle/>
          <a:p>
            <a:r>
              <a:rPr lang="en-US" b="1" dirty="0"/>
              <a:t>Brokers: </a:t>
            </a:r>
            <a:r>
              <a:rPr lang="en-US" dirty="0"/>
              <a:t>a participant in a Kafka cluster</a:t>
            </a:r>
          </a:p>
          <a:p>
            <a:r>
              <a:rPr lang="en-US" b="1" dirty="0"/>
              <a:t>Topic: </a:t>
            </a:r>
            <a:r>
              <a:rPr lang="en-US" dirty="0"/>
              <a:t>stream or feed of similar messages; these are immutable and append only</a:t>
            </a:r>
          </a:p>
          <a:p>
            <a:r>
              <a:rPr lang="en-US" b="1" dirty="0"/>
              <a:t>Partition: </a:t>
            </a:r>
            <a:r>
              <a:rPr lang="en-US" dirty="0"/>
              <a:t>topics are divided into partitions to increase scalability</a:t>
            </a:r>
          </a:p>
          <a:p>
            <a:r>
              <a:rPr lang="en-US" b="1" dirty="0"/>
              <a:t>Replica: </a:t>
            </a:r>
            <a:r>
              <a:rPr lang="en-US" dirty="0"/>
              <a:t>a backup of a partition, on another broker; provides fault tolerance</a:t>
            </a:r>
          </a:p>
        </p:txBody>
      </p:sp>
      <p:graphicFrame>
        <p:nvGraphicFramePr>
          <p:cNvPr id="7" name="Table 6">
            <a:extLst>
              <a:ext uri="{FF2B5EF4-FFF2-40B4-BE49-F238E27FC236}">
                <a16:creationId xmlns:a16="http://schemas.microsoft.com/office/drawing/2014/main" id="{BBF9A3AA-BA6A-4D49-B26C-0933F58FC6BB}"/>
              </a:ext>
            </a:extLst>
          </p:cNvPr>
          <p:cNvGraphicFramePr>
            <a:graphicFrameLocks noGrp="1"/>
          </p:cNvGraphicFramePr>
          <p:nvPr/>
        </p:nvGraphicFramePr>
        <p:xfrm>
          <a:off x="6800998" y="2801298"/>
          <a:ext cx="2162892" cy="440668"/>
        </p:xfrm>
        <a:graphic>
          <a:graphicData uri="http://schemas.openxmlformats.org/drawingml/2006/table">
            <a:tbl>
              <a:tblPr firstRow="1" bandRow="1">
                <a:tableStyleId>{5940675A-B579-460E-94D1-54222C63F5DA}</a:tableStyleId>
              </a:tblPr>
              <a:tblGrid>
                <a:gridCol w="180241">
                  <a:extLst>
                    <a:ext uri="{9D8B030D-6E8A-4147-A177-3AD203B41FA5}">
                      <a16:colId xmlns:a16="http://schemas.microsoft.com/office/drawing/2014/main" val="3384457762"/>
                    </a:ext>
                  </a:extLst>
                </a:gridCol>
                <a:gridCol w="180241">
                  <a:extLst>
                    <a:ext uri="{9D8B030D-6E8A-4147-A177-3AD203B41FA5}">
                      <a16:colId xmlns:a16="http://schemas.microsoft.com/office/drawing/2014/main" val="3021642309"/>
                    </a:ext>
                  </a:extLst>
                </a:gridCol>
                <a:gridCol w="180241">
                  <a:extLst>
                    <a:ext uri="{9D8B030D-6E8A-4147-A177-3AD203B41FA5}">
                      <a16:colId xmlns:a16="http://schemas.microsoft.com/office/drawing/2014/main" val="191597254"/>
                    </a:ext>
                  </a:extLst>
                </a:gridCol>
                <a:gridCol w="180241">
                  <a:extLst>
                    <a:ext uri="{9D8B030D-6E8A-4147-A177-3AD203B41FA5}">
                      <a16:colId xmlns:a16="http://schemas.microsoft.com/office/drawing/2014/main" val="4238157125"/>
                    </a:ext>
                  </a:extLst>
                </a:gridCol>
                <a:gridCol w="180241">
                  <a:extLst>
                    <a:ext uri="{9D8B030D-6E8A-4147-A177-3AD203B41FA5}">
                      <a16:colId xmlns:a16="http://schemas.microsoft.com/office/drawing/2014/main" val="3636982308"/>
                    </a:ext>
                  </a:extLst>
                </a:gridCol>
                <a:gridCol w="180241">
                  <a:extLst>
                    <a:ext uri="{9D8B030D-6E8A-4147-A177-3AD203B41FA5}">
                      <a16:colId xmlns:a16="http://schemas.microsoft.com/office/drawing/2014/main" val="1437574653"/>
                    </a:ext>
                  </a:extLst>
                </a:gridCol>
                <a:gridCol w="180241">
                  <a:extLst>
                    <a:ext uri="{9D8B030D-6E8A-4147-A177-3AD203B41FA5}">
                      <a16:colId xmlns:a16="http://schemas.microsoft.com/office/drawing/2014/main" val="2588423878"/>
                    </a:ext>
                  </a:extLst>
                </a:gridCol>
                <a:gridCol w="180241">
                  <a:extLst>
                    <a:ext uri="{9D8B030D-6E8A-4147-A177-3AD203B41FA5}">
                      <a16:colId xmlns:a16="http://schemas.microsoft.com/office/drawing/2014/main" val="1863040239"/>
                    </a:ext>
                  </a:extLst>
                </a:gridCol>
                <a:gridCol w="180241">
                  <a:extLst>
                    <a:ext uri="{9D8B030D-6E8A-4147-A177-3AD203B41FA5}">
                      <a16:colId xmlns:a16="http://schemas.microsoft.com/office/drawing/2014/main" val="230787410"/>
                    </a:ext>
                  </a:extLst>
                </a:gridCol>
                <a:gridCol w="180241">
                  <a:extLst>
                    <a:ext uri="{9D8B030D-6E8A-4147-A177-3AD203B41FA5}">
                      <a16:colId xmlns:a16="http://schemas.microsoft.com/office/drawing/2014/main" val="323113928"/>
                    </a:ext>
                  </a:extLst>
                </a:gridCol>
                <a:gridCol w="180241">
                  <a:extLst>
                    <a:ext uri="{9D8B030D-6E8A-4147-A177-3AD203B41FA5}">
                      <a16:colId xmlns:a16="http://schemas.microsoft.com/office/drawing/2014/main" val="1112512305"/>
                    </a:ext>
                  </a:extLst>
                </a:gridCol>
                <a:gridCol w="180241">
                  <a:extLst>
                    <a:ext uri="{9D8B030D-6E8A-4147-A177-3AD203B41FA5}">
                      <a16:colId xmlns:a16="http://schemas.microsoft.com/office/drawing/2014/main" val="1771131596"/>
                    </a:ext>
                  </a:extLst>
                </a:gridCol>
              </a:tblGrid>
              <a:tr h="440668">
                <a:tc>
                  <a:txBody>
                    <a:bodyPr/>
                    <a:lstStyle/>
                    <a:p>
                      <a:pPr algn="ctr"/>
                      <a:r>
                        <a:rPr lang="en-US" sz="1200" dirty="0">
                          <a:solidFill>
                            <a:schemeClr val="tx1">
                              <a:lumMod val="65000"/>
                              <a:lumOff val="35000"/>
                            </a:schemeClr>
                          </a:solidFill>
                          <a:latin typeface="Sherman Sans Book"/>
                        </a:rPr>
                        <a:t>0</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1</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2</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3</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4</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5</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6</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7</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8</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9</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1</a:t>
                      </a:r>
                    </a:p>
                    <a:p>
                      <a:pPr algn="ctr"/>
                      <a:r>
                        <a:rPr lang="en-US" sz="1200" dirty="0">
                          <a:solidFill>
                            <a:schemeClr val="tx1">
                              <a:lumMod val="65000"/>
                              <a:lumOff val="35000"/>
                            </a:schemeClr>
                          </a:solidFill>
                          <a:latin typeface="Sherman Sans Book"/>
                        </a:rPr>
                        <a:t>0</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1</a:t>
                      </a:r>
                    </a:p>
                    <a:p>
                      <a:pPr algn="ctr"/>
                      <a:r>
                        <a:rPr lang="en-US" sz="1200" dirty="0">
                          <a:solidFill>
                            <a:schemeClr val="tx1">
                              <a:lumMod val="65000"/>
                              <a:lumOff val="35000"/>
                            </a:schemeClr>
                          </a:solidFill>
                          <a:latin typeface="Sherman Sans Book"/>
                        </a:rPr>
                        <a:t>1</a:t>
                      </a:r>
                    </a:p>
                  </a:txBody>
                  <a:tcPr marL="0" marR="0" marT="0" marB="0" anchor="ctr">
                    <a:lnL w="12700" cap="flat" cmpd="sng" algn="ctr">
                      <a:solidFill>
                        <a:srgbClr val="A6A6A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551660733"/>
                  </a:ext>
                </a:extLst>
              </a:tr>
            </a:tbl>
          </a:graphicData>
        </a:graphic>
      </p:graphicFrame>
      <p:graphicFrame>
        <p:nvGraphicFramePr>
          <p:cNvPr id="8" name="Table 7">
            <a:extLst>
              <a:ext uri="{FF2B5EF4-FFF2-40B4-BE49-F238E27FC236}">
                <a16:creationId xmlns:a16="http://schemas.microsoft.com/office/drawing/2014/main" id="{203F3559-A368-47C7-9783-22337C452939}"/>
              </a:ext>
            </a:extLst>
          </p:cNvPr>
          <p:cNvGraphicFramePr>
            <a:graphicFrameLocks noGrp="1"/>
          </p:cNvGraphicFramePr>
          <p:nvPr/>
        </p:nvGraphicFramePr>
        <p:xfrm>
          <a:off x="8958072" y="2801298"/>
          <a:ext cx="180241" cy="440668"/>
        </p:xfrm>
        <a:graphic>
          <a:graphicData uri="http://schemas.openxmlformats.org/drawingml/2006/table">
            <a:tbl>
              <a:tblPr firstRow="1" bandRow="1">
                <a:tableStyleId>{5940675A-B579-460E-94D1-54222C63F5DA}</a:tableStyleId>
              </a:tblPr>
              <a:tblGrid>
                <a:gridCol w="180241">
                  <a:extLst>
                    <a:ext uri="{9D8B030D-6E8A-4147-A177-3AD203B41FA5}">
                      <a16:colId xmlns:a16="http://schemas.microsoft.com/office/drawing/2014/main" val="3384457762"/>
                    </a:ext>
                  </a:extLst>
                </a:gridCol>
              </a:tblGrid>
              <a:tr h="440668">
                <a:tc>
                  <a:txBody>
                    <a:bodyPr/>
                    <a:lstStyle/>
                    <a:p>
                      <a:pPr algn="ctr"/>
                      <a:r>
                        <a:rPr lang="en-US" sz="1200" dirty="0">
                          <a:solidFill>
                            <a:schemeClr val="tx1">
                              <a:lumMod val="65000"/>
                              <a:lumOff val="35000"/>
                            </a:schemeClr>
                          </a:solidFill>
                          <a:latin typeface="Sherman Sans Book"/>
                        </a:rPr>
                        <a:t>1</a:t>
                      </a:r>
                    </a:p>
                    <a:p>
                      <a:pPr algn="ctr"/>
                      <a:r>
                        <a:rPr lang="en-US" sz="1200" dirty="0">
                          <a:solidFill>
                            <a:schemeClr val="tx1">
                              <a:lumMod val="65000"/>
                              <a:lumOff val="35000"/>
                            </a:schemeClr>
                          </a:solidFill>
                          <a:latin typeface="Sherman Sans Book"/>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551660733"/>
                  </a:ext>
                </a:extLst>
              </a:tr>
            </a:tbl>
          </a:graphicData>
        </a:graphic>
      </p:graphicFrame>
      <p:sp>
        <p:nvSpPr>
          <p:cNvPr id="9" name="Rectangle 8">
            <a:extLst>
              <a:ext uri="{FF2B5EF4-FFF2-40B4-BE49-F238E27FC236}">
                <a16:creationId xmlns:a16="http://schemas.microsoft.com/office/drawing/2014/main" id="{990764ED-90F3-4157-A52B-C71D6D8BEF57}"/>
              </a:ext>
            </a:extLst>
          </p:cNvPr>
          <p:cNvSpPr/>
          <p:nvPr/>
        </p:nvSpPr>
        <p:spPr>
          <a:xfrm>
            <a:off x="8958072" y="2799104"/>
            <a:ext cx="180241" cy="442862"/>
          </a:xfrm>
          <a:prstGeom prst="rect">
            <a:avLst/>
          </a:prstGeom>
          <a:noFill/>
          <a:ln w="12700">
            <a:solidFill>
              <a:srgbClr val="8C8C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a:extLst>
              <a:ext uri="{FF2B5EF4-FFF2-40B4-BE49-F238E27FC236}">
                <a16:creationId xmlns:a16="http://schemas.microsoft.com/office/drawing/2014/main" id="{E6152265-1509-41C7-8EAB-8C69563EFCF8}"/>
              </a:ext>
            </a:extLst>
          </p:cNvPr>
          <p:cNvGraphicFramePr>
            <a:graphicFrameLocks noGrp="1"/>
          </p:cNvGraphicFramePr>
          <p:nvPr/>
        </p:nvGraphicFramePr>
        <p:xfrm>
          <a:off x="6800999" y="3378989"/>
          <a:ext cx="1622169" cy="440668"/>
        </p:xfrm>
        <a:graphic>
          <a:graphicData uri="http://schemas.openxmlformats.org/drawingml/2006/table">
            <a:tbl>
              <a:tblPr firstRow="1" bandRow="1">
                <a:tableStyleId>{5940675A-B579-460E-94D1-54222C63F5DA}</a:tableStyleId>
              </a:tblPr>
              <a:tblGrid>
                <a:gridCol w="180241">
                  <a:extLst>
                    <a:ext uri="{9D8B030D-6E8A-4147-A177-3AD203B41FA5}">
                      <a16:colId xmlns:a16="http://schemas.microsoft.com/office/drawing/2014/main" val="3384457762"/>
                    </a:ext>
                  </a:extLst>
                </a:gridCol>
                <a:gridCol w="180241">
                  <a:extLst>
                    <a:ext uri="{9D8B030D-6E8A-4147-A177-3AD203B41FA5}">
                      <a16:colId xmlns:a16="http://schemas.microsoft.com/office/drawing/2014/main" val="3021642309"/>
                    </a:ext>
                  </a:extLst>
                </a:gridCol>
                <a:gridCol w="180241">
                  <a:extLst>
                    <a:ext uri="{9D8B030D-6E8A-4147-A177-3AD203B41FA5}">
                      <a16:colId xmlns:a16="http://schemas.microsoft.com/office/drawing/2014/main" val="191597254"/>
                    </a:ext>
                  </a:extLst>
                </a:gridCol>
                <a:gridCol w="180241">
                  <a:extLst>
                    <a:ext uri="{9D8B030D-6E8A-4147-A177-3AD203B41FA5}">
                      <a16:colId xmlns:a16="http://schemas.microsoft.com/office/drawing/2014/main" val="4238157125"/>
                    </a:ext>
                  </a:extLst>
                </a:gridCol>
                <a:gridCol w="180241">
                  <a:extLst>
                    <a:ext uri="{9D8B030D-6E8A-4147-A177-3AD203B41FA5}">
                      <a16:colId xmlns:a16="http://schemas.microsoft.com/office/drawing/2014/main" val="3636982308"/>
                    </a:ext>
                  </a:extLst>
                </a:gridCol>
                <a:gridCol w="180241">
                  <a:extLst>
                    <a:ext uri="{9D8B030D-6E8A-4147-A177-3AD203B41FA5}">
                      <a16:colId xmlns:a16="http://schemas.microsoft.com/office/drawing/2014/main" val="1437574653"/>
                    </a:ext>
                  </a:extLst>
                </a:gridCol>
                <a:gridCol w="180241">
                  <a:extLst>
                    <a:ext uri="{9D8B030D-6E8A-4147-A177-3AD203B41FA5}">
                      <a16:colId xmlns:a16="http://schemas.microsoft.com/office/drawing/2014/main" val="2588423878"/>
                    </a:ext>
                  </a:extLst>
                </a:gridCol>
                <a:gridCol w="180241">
                  <a:extLst>
                    <a:ext uri="{9D8B030D-6E8A-4147-A177-3AD203B41FA5}">
                      <a16:colId xmlns:a16="http://schemas.microsoft.com/office/drawing/2014/main" val="1863040239"/>
                    </a:ext>
                  </a:extLst>
                </a:gridCol>
                <a:gridCol w="180241">
                  <a:extLst>
                    <a:ext uri="{9D8B030D-6E8A-4147-A177-3AD203B41FA5}">
                      <a16:colId xmlns:a16="http://schemas.microsoft.com/office/drawing/2014/main" val="230787410"/>
                    </a:ext>
                  </a:extLst>
                </a:gridCol>
              </a:tblGrid>
              <a:tr h="440668">
                <a:tc>
                  <a:txBody>
                    <a:bodyPr/>
                    <a:lstStyle/>
                    <a:p>
                      <a:pPr algn="ctr"/>
                      <a:r>
                        <a:rPr lang="en-US" sz="1200" dirty="0">
                          <a:solidFill>
                            <a:schemeClr val="tx1">
                              <a:lumMod val="65000"/>
                              <a:lumOff val="35000"/>
                            </a:schemeClr>
                          </a:solidFill>
                          <a:latin typeface="Sherman Sans Book"/>
                        </a:rPr>
                        <a:t>0</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1</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2</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3</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4</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5</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6</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7</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8</a:t>
                      </a:r>
                    </a:p>
                  </a:txBody>
                  <a:tcPr marL="0" marR="0" marT="0" marB="0" anchor="ctr">
                    <a:lnL w="12700" cap="flat" cmpd="sng" algn="ctr">
                      <a:solidFill>
                        <a:srgbClr val="A6A6A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551660733"/>
                  </a:ext>
                </a:extLst>
              </a:tr>
            </a:tbl>
          </a:graphicData>
        </a:graphic>
      </p:graphicFrame>
      <p:graphicFrame>
        <p:nvGraphicFramePr>
          <p:cNvPr id="12" name="Table 11">
            <a:extLst>
              <a:ext uri="{FF2B5EF4-FFF2-40B4-BE49-F238E27FC236}">
                <a16:creationId xmlns:a16="http://schemas.microsoft.com/office/drawing/2014/main" id="{D9D11251-D0F9-499E-B995-EC30D9D322C4}"/>
              </a:ext>
            </a:extLst>
          </p:cNvPr>
          <p:cNvGraphicFramePr>
            <a:graphicFrameLocks noGrp="1"/>
          </p:cNvGraphicFramePr>
          <p:nvPr/>
        </p:nvGraphicFramePr>
        <p:xfrm>
          <a:off x="8417573" y="3375479"/>
          <a:ext cx="180241" cy="444178"/>
        </p:xfrm>
        <a:graphic>
          <a:graphicData uri="http://schemas.openxmlformats.org/drawingml/2006/table">
            <a:tbl>
              <a:tblPr firstRow="1" bandRow="1">
                <a:tableStyleId>{5940675A-B579-460E-94D1-54222C63F5DA}</a:tableStyleId>
              </a:tblPr>
              <a:tblGrid>
                <a:gridCol w="180241">
                  <a:extLst>
                    <a:ext uri="{9D8B030D-6E8A-4147-A177-3AD203B41FA5}">
                      <a16:colId xmlns:a16="http://schemas.microsoft.com/office/drawing/2014/main" val="3384457762"/>
                    </a:ext>
                  </a:extLst>
                </a:gridCol>
              </a:tblGrid>
              <a:tr h="444178">
                <a:tc>
                  <a:txBody>
                    <a:bodyPr/>
                    <a:lstStyle/>
                    <a:p>
                      <a:pPr algn="ctr"/>
                      <a:r>
                        <a:rPr lang="en-US" sz="1200" dirty="0">
                          <a:solidFill>
                            <a:schemeClr val="tx1">
                              <a:lumMod val="65000"/>
                              <a:lumOff val="35000"/>
                            </a:schemeClr>
                          </a:solidFill>
                          <a:latin typeface="Sherman Sans Book"/>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551660733"/>
                  </a:ext>
                </a:extLst>
              </a:tr>
            </a:tbl>
          </a:graphicData>
        </a:graphic>
      </p:graphicFrame>
      <p:sp>
        <p:nvSpPr>
          <p:cNvPr id="13" name="Rectangle 12">
            <a:extLst>
              <a:ext uri="{FF2B5EF4-FFF2-40B4-BE49-F238E27FC236}">
                <a16:creationId xmlns:a16="http://schemas.microsoft.com/office/drawing/2014/main" id="{FCF97171-7C9E-42D3-95E5-C09B8EEF02DD}"/>
              </a:ext>
            </a:extLst>
          </p:cNvPr>
          <p:cNvSpPr/>
          <p:nvPr/>
        </p:nvSpPr>
        <p:spPr>
          <a:xfrm>
            <a:off x="8421907" y="3375479"/>
            <a:ext cx="180241" cy="444178"/>
          </a:xfrm>
          <a:prstGeom prst="rect">
            <a:avLst/>
          </a:prstGeom>
          <a:noFill/>
          <a:ln w="12700">
            <a:solidFill>
              <a:srgbClr val="9B9B9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Table 13">
            <a:extLst>
              <a:ext uri="{FF2B5EF4-FFF2-40B4-BE49-F238E27FC236}">
                <a16:creationId xmlns:a16="http://schemas.microsoft.com/office/drawing/2014/main" id="{C682FB9F-FB5D-469F-BBC0-D14F37E650D5}"/>
              </a:ext>
            </a:extLst>
          </p:cNvPr>
          <p:cNvGraphicFramePr>
            <a:graphicFrameLocks noGrp="1"/>
          </p:cNvGraphicFramePr>
          <p:nvPr/>
        </p:nvGraphicFramePr>
        <p:xfrm>
          <a:off x="6800998" y="3953875"/>
          <a:ext cx="2162892" cy="440668"/>
        </p:xfrm>
        <a:graphic>
          <a:graphicData uri="http://schemas.openxmlformats.org/drawingml/2006/table">
            <a:tbl>
              <a:tblPr firstRow="1" bandRow="1">
                <a:tableStyleId>{5940675A-B579-460E-94D1-54222C63F5DA}</a:tableStyleId>
              </a:tblPr>
              <a:tblGrid>
                <a:gridCol w="180241">
                  <a:extLst>
                    <a:ext uri="{9D8B030D-6E8A-4147-A177-3AD203B41FA5}">
                      <a16:colId xmlns:a16="http://schemas.microsoft.com/office/drawing/2014/main" val="3384457762"/>
                    </a:ext>
                  </a:extLst>
                </a:gridCol>
                <a:gridCol w="180241">
                  <a:extLst>
                    <a:ext uri="{9D8B030D-6E8A-4147-A177-3AD203B41FA5}">
                      <a16:colId xmlns:a16="http://schemas.microsoft.com/office/drawing/2014/main" val="3021642309"/>
                    </a:ext>
                  </a:extLst>
                </a:gridCol>
                <a:gridCol w="180241">
                  <a:extLst>
                    <a:ext uri="{9D8B030D-6E8A-4147-A177-3AD203B41FA5}">
                      <a16:colId xmlns:a16="http://schemas.microsoft.com/office/drawing/2014/main" val="191597254"/>
                    </a:ext>
                  </a:extLst>
                </a:gridCol>
                <a:gridCol w="180241">
                  <a:extLst>
                    <a:ext uri="{9D8B030D-6E8A-4147-A177-3AD203B41FA5}">
                      <a16:colId xmlns:a16="http://schemas.microsoft.com/office/drawing/2014/main" val="4238157125"/>
                    </a:ext>
                  </a:extLst>
                </a:gridCol>
                <a:gridCol w="180241">
                  <a:extLst>
                    <a:ext uri="{9D8B030D-6E8A-4147-A177-3AD203B41FA5}">
                      <a16:colId xmlns:a16="http://schemas.microsoft.com/office/drawing/2014/main" val="3636982308"/>
                    </a:ext>
                  </a:extLst>
                </a:gridCol>
                <a:gridCol w="180241">
                  <a:extLst>
                    <a:ext uri="{9D8B030D-6E8A-4147-A177-3AD203B41FA5}">
                      <a16:colId xmlns:a16="http://schemas.microsoft.com/office/drawing/2014/main" val="1437574653"/>
                    </a:ext>
                  </a:extLst>
                </a:gridCol>
                <a:gridCol w="180241">
                  <a:extLst>
                    <a:ext uri="{9D8B030D-6E8A-4147-A177-3AD203B41FA5}">
                      <a16:colId xmlns:a16="http://schemas.microsoft.com/office/drawing/2014/main" val="2588423878"/>
                    </a:ext>
                  </a:extLst>
                </a:gridCol>
                <a:gridCol w="180241">
                  <a:extLst>
                    <a:ext uri="{9D8B030D-6E8A-4147-A177-3AD203B41FA5}">
                      <a16:colId xmlns:a16="http://schemas.microsoft.com/office/drawing/2014/main" val="1863040239"/>
                    </a:ext>
                  </a:extLst>
                </a:gridCol>
                <a:gridCol w="180241">
                  <a:extLst>
                    <a:ext uri="{9D8B030D-6E8A-4147-A177-3AD203B41FA5}">
                      <a16:colId xmlns:a16="http://schemas.microsoft.com/office/drawing/2014/main" val="230787410"/>
                    </a:ext>
                  </a:extLst>
                </a:gridCol>
                <a:gridCol w="180241">
                  <a:extLst>
                    <a:ext uri="{9D8B030D-6E8A-4147-A177-3AD203B41FA5}">
                      <a16:colId xmlns:a16="http://schemas.microsoft.com/office/drawing/2014/main" val="323113928"/>
                    </a:ext>
                  </a:extLst>
                </a:gridCol>
                <a:gridCol w="180241">
                  <a:extLst>
                    <a:ext uri="{9D8B030D-6E8A-4147-A177-3AD203B41FA5}">
                      <a16:colId xmlns:a16="http://schemas.microsoft.com/office/drawing/2014/main" val="1112512305"/>
                    </a:ext>
                  </a:extLst>
                </a:gridCol>
                <a:gridCol w="180241">
                  <a:extLst>
                    <a:ext uri="{9D8B030D-6E8A-4147-A177-3AD203B41FA5}">
                      <a16:colId xmlns:a16="http://schemas.microsoft.com/office/drawing/2014/main" val="1771131596"/>
                    </a:ext>
                  </a:extLst>
                </a:gridCol>
              </a:tblGrid>
              <a:tr h="440668">
                <a:tc>
                  <a:txBody>
                    <a:bodyPr/>
                    <a:lstStyle/>
                    <a:p>
                      <a:pPr algn="ctr"/>
                      <a:r>
                        <a:rPr lang="en-US" sz="1200" dirty="0">
                          <a:solidFill>
                            <a:schemeClr val="tx1">
                              <a:lumMod val="65000"/>
                              <a:lumOff val="35000"/>
                            </a:schemeClr>
                          </a:solidFill>
                          <a:latin typeface="Sherman Sans Book"/>
                        </a:rPr>
                        <a:t>0</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1</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2</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3</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4</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5</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6</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7</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8</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9</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1</a:t>
                      </a:r>
                    </a:p>
                    <a:p>
                      <a:pPr algn="ctr"/>
                      <a:r>
                        <a:rPr lang="en-US" sz="1200" dirty="0">
                          <a:solidFill>
                            <a:schemeClr val="tx1">
                              <a:lumMod val="65000"/>
                              <a:lumOff val="35000"/>
                            </a:schemeClr>
                          </a:solidFill>
                          <a:latin typeface="Sherman Sans Book"/>
                        </a:rPr>
                        <a:t>0</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1200" dirty="0">
                          <a:solidFill>
                            <a:schemeClr val="tx1">
                              <a:lumMod val="65000"/>
                              <a:lumOff val="35000"/>
                            </a:schemeClr>
                          </a:solidFill>
                          <a:latin typeface="Sherman Sans Book"/>
                        </a:rPr>
                        <a:t>1</a:t>
                      </a:r>
                    </a:p>
                    <a:p>
                      <a:pPr algn="ctr"/>
                      <a:r>
                        <a:rPr lang="en-US" sz="1200" dirty="0">
                          <a:solidFill>
                            <a:schemeClr val="tx1">
                              <a:lumMod val="65000"/>
                              <a:lumOff val="35000"/>
                            </a:schemeClr>
                          </a:solidFill>
                          <a:latin typeface="Sherman Sans Book"/>
                        </a:rPr>
                        <a:t>1</a:t>
                      </a:r>
                    </a:p>
                  </a:txBody>
                  <a:tcPr marL="0" marR="0" marT="0" marB="0" anchor="ctr">
                    <a:lnL w="12700" cap="flat" cmpd="sng" algn="ctr">
                      <a:solidFill>
                        <a:srgbClr val="A6A6A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551660733"/>
                  </a:ext>
                </a:extLst>
              </a:tr>
            </a:tbl>
          </a:graphicData>
        </a:graphic>
      </p:graphicFrame>
      <p:graphicFrame>
        <p:nvGraphicFramePr>
          <p:cNvPr id="15" name="Table 14">
            <a:extLst>
              <a:ext uri="{FF2B5EF4-FFF2-40B4-BE49-F238E27FC236}">
                <a16:creationId xmlns:a16="http://schemas.microsoft.com/office/drawing/2014/main" id="{8BA37364-6D1F-4F42-B9FA-D4E98B3769ED}"/>
              </a:ext>
            </a:extLst>
          </p:cNvPr>
          <p:cNvGraphicFramePr>
            <a:graphicFrameLocks noGrp="1"/>
          </p:cNvGraphicFramePr>
          <p:nvPr/>
        </p:nvGraphicFramePr>
        <p:xfrm>
          <a:off x="8958072" y="3953875"/>
          <a:ext cx="180241" cy="440668"/>
        </p:xfrm>
        <a:graphic>
          <a:graphicData uri="http://schemas.openxmlformats.org/drawingml/2006/table">
            <a:tbl>
              <a:tblPr firstRow="1" bandRow="1">
                <a:tableStyleId>{5940675A-B579-460E-94D1-54222C63F5DA}</a:tableStyleId>
              </a:tblPr>
              <a:tblGrid>
                <a:gridCol w="180241">
                  <a:extLst>
                    <a:ext uri="{9D8B030D-6E8A-4147-A177-3AD203B41FA5}">
                      <a16:colId xmlns:a16="http://schemas.microsoft.com/office/drawing/2014/main" val="3384457762"/>
                    </a:ext>
                  </a:extLst>
                </a:gridCol>
              </a:tblGrid>
              <a:tr h="440668">
                <a:tc>
                  <a:txBody>
                    <a:bodyPr/>
                    <a:lstStyle/>
                    <a:p>
                      <a:pPr algn="ctr"/>
                      <a:r>
                        <a:rPr lang="en-US" sz="1200" dirty="0">
                          <a:solidFill>
                            <a:schemeClr val="tx1">
                              <a:lumMod val="65000"/>
                              <a:lumOff val="35000"/>
                            </a:schemeClr>
                          </a:solidFill>
                          <a:latin typeface="Sherman Sans Book"/>
                        </a:rPr>
                        <a:t>1</a:t>
                      </a:r>
                    </a:p>
                    <a:p>
                      <a:pPr algn="ctr"/>
                      <a:r>
                        <a:rPr lang="en-US" sz="1200" dirty="0">
                          <a:solidFill>
                            <a:schemeClr val="tx1">
                              <a:lumMod val="65000"/>
                              <a:lumOff val="35000"/>
                            </a:schemeClr>
                          </a:solidFill>
                          <a:latin typeface="Sherman Sans Book"/>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551660733"/>
                  </a:ext>
                </a:extLst>
              </a:tr>
            </a:tbl>
          </a:graphicData>
        </a:graphic>
      </p:graphicFrame>
      <p:sp>
        <p:nvSpPr>
          <p:cNvPr id="16" name="Rectangle 15">
            <a:extLst>
              <a:ext uri="{FF2B5EF4-FFF2-40B4-BE49-F238E27FC236}">
                <a16:creationId xmlns:a16="http://schemas.microsoft.com/office/drawing/2014/main" id="{07710D6C-1C95-4A02-964E-8D28C2934E58}"/>
              </a:ext>
            </a:extLst>
          </p:cNvPr>
          <p:cNvSpPr/>
          <p:nvPr/>
        </p:nvSpPr>
        <p:spPr>
          <a:xfrm>
            <a:off x="8958072" y="3953875"/>
            <a:ext cx="180241" cy="440668"/>
          </a:xfrm>
          <a:prstGeom prst="rect">
            <a:avLst/>
          </a:prstGeom>
          <a:noFill/>
          <a:ln w="12700">
            <a:solidFill>
              <a:srgbClr val="8C8C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2F0F87F-B598-405B-A073-0D4FC251FA58}"/>
              </a:ext>
            </a:extLst>
          </p:cNvPr>
          <p:cNvSpPr txBox="1"/>
          <p:nvPr/>
        </p:nvSpPr>
        <p:spPr>
          <a:xfrm>
            <a:off x="6022343" y="2806190"/>
            <a:ext cx="750627" cy="430887"/>
          </a:xfrm>
          <a:prstGeom prst="rect">
            <a:avLst/>
          </a:prstGeom>
          <a:noFill/>
        </p:spPr>
        <p:txBody>
          <a:bodyPr wrap="square" rtlCol="0" anchor="ctr">
            <a:noAutofit/>
          </a:bodyPr>
          <a:lstStyle/>
          <a:p>
            <a:pPr algn="ctr">
              <a:spcBef>
                <a:spcPts val="600"/>
              </a:spcBef>
            </a:pPr>
            <a:r>
              <a:rPr lang="en-US" sz="1200" dirty="0">
                <a:solidFill>
                  <a:schemeClr val="tx1">
                    <a:lumMod val="65000"/>
                    <a:lumOff val="35000"/>
                  </a:schemeClr>
                </a:solidFill>
                <a:latin typeface="Sherman Sans Book"/>
              </a:rPr>
              <a:t>Partition</a:t>
            </a:r>
            <a:br>
              <a:rPr lang="en-US" sz="1200" dirty="0">
                <a:solidFill>
                  <a:schemeClr val="tx1">
                    <a:lumMod val="65000"/>
                    <a:lumOff val="35000"/>
                  </a:schemeClr>
                </a:solidFill>
                <a:latin typeface="Sherman Sans Book"/>
              </a:rPr>
            </a:br>
            <a:r>
              <a:rPr lang="en-US" sz="1200" dirty="0">
                <a:solidFill>
                  <a:schemeClr val="tx1">
                    <a:lumMod val="65000"/>
                    <a:lumOff val="35000"/>
                  </a:schemeClr>
                </a:solidFill>
                <a:latin typeface="Sherman Sans Book"/>
              </a:rPr>
              <a:t>0</a:t>
            </a:r>
          </a:p>
        </p:txBody>
      </p:sp>
      <p:sp>
        <p:nvSpPr>
          <p:cNvPr id="18" name="TextBox 17">
            <a:extLst>
              <a:ext uri="{FF2B5EF4-FFF2-40B4-BE49-F238E27FC236}">
                <a16:creationId xmlns:a16="http://schemas.microsoft.com/office/drawing/2014/main" id="{8FA91658-ADF9-4036-B049-B22D283AD4CB}"/>
              </a:ext>
            </a:extLst>
          </p:cNvPr>
          <p:cNvSpPr txBox="1"/>
          <p:nvPr/>
        </p:nvSpPr>
        <p:spPr>
          <a:xfrm>
            <a:off x="6022343" y="3378990"/>
            <a:ext cx="750627" cy="430887"/>
          </a:xfrm>
          <a:prstGeom prst="rect">
            <a:avLst/>
          </a:prstGeom>
          <a:noFill/>
        </p:spPr>
        <p:txBody>
          <a:bodyPr wrap="square" rtlCol="0" anchor="ctr">
            <a:noAutofit/>
          </a:bodyPr>
          <a:lstStyle/>
          <a:p>
            <a:pPr algn="ctr">
              <a:spcBef>
                <a:spcPts val="600"/>
              </a:spcBef>
            </a:pPr>
            <a:r>
              <a:rPr lang="en-US" sz="1200" dirty="0">
                <a:solidFill>
                  <a:schemeClr val="tx1">
                    <a:lumMod val="65000"/>
                    <a:lumOff val="35000"/>
                  </a:schemeClr>
                </a:solidFill>
                <a:latin typeface="Sherman Sans Book"/>
              </a:rPr>
              <a:t>Partition</a:t>
            </a:r>
            <a:br>
              <a:rPr lang="en-US" sz="1200" dirty="0">
                <a:solidFill>
                  <a:schemeClr val="tx1">
                    <a:lumMod val="65000"/>
                    <a:lumOff val="35000"/>
                  </a:schemeClr>
                </a:solidFill>
                <a:latin typeface="Sherman Sans Book"/>
              </a:rPr>
            </a:br>
            <a:r>
              <a:rPr lang="en-US" sz="1200" dirty="0">
                <a:solidFill>
                  <a:schemeClr val="tx1">
                    <a:lumMod val="65000"/>
                    <a:lumOff val="35000"/>
                  </a:schemeClr>
                </a:solidFill>
                <a:latin typeface="Sherman Sans Book"/>
              </a:rPr>
              <a:t>1</a:t>
            </a:r>
          </a:p>
        </p:txBody>
      </p:sp>
      <p:sp>
        <p:nvSpPr>
          <p:cNvPr id="19" name="TextBox 18">
            <a:extLst>
              <a:ext uri="{FF2B5EF4-FFF2-40B4-BE49-F238E27FC236}">
                <a16:creationId xmlns:a16="http://schemas.microsoft.com/office/drawing/2014/main" id="{92BE80FC-8693-4B43-8E17-E9DC3D7BCA4A}"/>
              </a:ext>
            </a:extLst>
          </p:cNvPr>
          <p:cNvSpPr txBox="1"/>
          <p:nvPr/>
        </p:nvSpPr>
        <p:spPr>
          <a:xfrm>
            <a:off x="6022343" y="3945491"/>
            <a:ext cx="750627" cy="430887"/>
          </a:xfrm>
          <a:prstGeom prst="rect">
            <a:avLst/>
          </a:prstGeom>
          <a:noFill/>
        </p:spPr>
        <p:txBody>
          <a:bodyPr wrap="square" rtlCol="0" anchor="ctr">
            <a:noAutofit/>
          </a:bodyPr>
          <a:lstStyle/>
          <a:p>
            <a:pPr algn="ctr">
              <a:spcBef>
                <a:spcPts val="600"/>
              </a:spcBef>
            </a:pPr>
            <a:r>
              <a:rPr lang="en-US" sz="1200" dirty="0">
                <a:solidFill>
                  <a:schemeClr val="tx1">
                    <a:lumMod val="65000"/>
                    <a:lumOff val="35000"/>
                  </a:schemeClr>
                </a:solidFill>
                <a:latin typeface="Sherman Sans Book"/>
              </a:rPr>
              <a:t>Partition</a:t>
            </a:r>
            <a:br>
              <a:rPr lang="en-US" sz="1200" dirty="0">
                <a:solidFill>
                  <a:schemeClr val="tx1">
                    <a:lumMod val="65000"/>
                    <a:lumOff val="35000"/>
                  </a:schemeClr>
                </a:solidFill>
                <a:latin typeface="Sherman Sans Book"/>
              </a:rPr>
            </a:br>
            <a:r>
              <a:rPr lang="en-US" sz="1200" dirty="0">
                <a:solidFill>
                  <a:schemeClr val="tx1">
                    <a:lumMod val="65000"/>
                    <a:lumOff val="35000"/>
                  </a:schemeClr>
                </a:solidFill>
                <a:latin typeface="Sherman Sans Book"/>
              </a:rPr>
              <a:t>2</a:t>
            </a:r>
          </a:p>
        </p:txBody>
      </p:sp>
      <p:cxnSp>
        <p:nvCxnSpPr>
          <p:cNvPr id="20" name="Straight Arrow Connector 19">
            <a:extLst>
              <a:ext uri="{FF2B5EF4-FFF2-40B4-BE49-F238E27FC236}">
                <a16:creationId xmlns:a16="http://schemas.microsoft.com/office/drawing/2014/main" id="{6C0293AF-2C97-4C19-AD22-6C520E91ECAD}"/>
              </a:ext>
            </a:extLst>
          </p:cNvPr>
          <p:cNvCxnSpPr/>
          <p:nvPr/>
        </p:nvCxnSpPr>
        <p:spPr>
          <a:xfrm>
            <a:off x="6655558" y="4603390"/>
            <a:ext cx="2265528" cy="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5FA2B8-4C5B-4C8B-AFA6-71DD9FAEF9A8}"/>
              </a:ext>
            </a:extLst>
          </p:cNvPr>
          <p:cNvSpPr txBox="1"/>
          <p:nvPr/>
        </p:nvSpPr>
        <p:spPr>
          <a:xfrm>
            <a:off x="6281425" y="4470679"/>
            <a:ext cx="456607" cy="261610"/>
          </a:xfrm>
          <a:prstGeom prst="rect">
            <a:avLst/>
          </a:prstGeom>
          <a:noFill/>
        </p:spPr>
        <p:txBody>
          <a:bodyPr wrap="square" rtlCol="0" anchor="ctr">
            <a:noAutofit/>
          </a:bodyPr>
          <a:lstStyle/>
          <a:p>
            <a:pPr algn="ctr">
              <a:spcBef>
                <a:spcPts val="600"/>
              </a:spcBef>
            </a:pPr>
            <a:r>
              <a:rPr lang="en-US" sz="1200" dirty="0">
                <a:solidFill>
                  <a:schemeClr val="tx1">
                    <a:lumMod val="65000"/>
                    <a:lumOff val="35000"/>
                  </a:schemeClr>
                </a:solidFill>
                <a:latin typeface="Sherman Sans Book"/>
              </a:rPr>
              <a:t>Old</a:t>
            </a:r>
          </a:p>
        </p:txBody>
      </p:sp>
      <p:sp>
        <p:nvSpPr>
          <p:cNvPr id="22" name="TextBox 21">
            <a:extLst>
              <a:ext uri="{FF2B5EF4-FFF2-40B4-BE49-F238E27FC236}">
                <a16:creationId xmlns:a16="http://schemas.microsoft.com/office/drawing/2014/main" id="{DE8A007E-2B61-4155-80B7-3707CD35E5F5}"/>
              </a:ext>
            </a:extLst>
          </p:cNvPr>
          <p:cNvSpPr txBox="1"/>
          <p:nvPr/>
        </p:nvSpPr>
        <p:spPr>
          <a:xfrm>
            <a:off x="8900695" y="4470679"/>
            <a:ext cx="491239" cy="261610"/>
          </a:xfrm>
          <a:prstGeom prst="rect">
            <a:avLst/>
          </a:prstGeom>
          <a:noFill/>
        </p:spPr>
        <p:txBody>
          <a:bodyPr wrap="square" rtlCol="0" anchor="ctr">
            <a:noAutofit/>
          </a:bodyPr>
          <a:lstStyle/>
          <a:p>
            <a:pPr algn="ctr">
              <a:spcBef>
                <a:spcPts val="600"/>
              </a:spcBef>
            </a:pPr>
            <a:r>
              <a:rPr lang="en-US" sz="1200" dirty="0">
                <a:solidFill>
                  <a:schemeClr val="tx1">
                    <a:lumMod val="65000"/>
                    <a:lumOff val="35000"/>
                  </a:schemeClr>
                </a:solidFill>
                <a:latin typeface="Sherman Sans Book"/>
              </a:rPr>
              <a:t>New</a:t>
            </a:r>
          </a:p>
        </p:txBody>
      </p:sp>
      <p:sp>
        <p:nvSpPr>
          <p:cNvPr id="23" name="TextBox 22">
            <a:extLst>
              <a:ext uri="{FF2B5EF4-FFF2-40B4-BE49-F238E27FC236}">
                <a16:creationId xmlns:a16="http://schemas.microsoft.com/office/drawing/2014/main" id="{45611D15-48AE-45E7-B3AE-CA9ED3E732D4}"/>
              </a:ext>
            </a:extLst>
          </p:cNvPr>
          <p:cNvSpPr txBox="1"/>
          <p:nvPr/>
        </p:nvSpPr>
        <p:spPr>
          <a:xfrm>
            <a:off x="9728367" y="3468518"/>
            <a:ext cx="713210" cy="261610"/>
          </a:xfrm>
          <a:prstGeom prst="rect">
            <a:avLst/>
          </a:prstGeom>
          <a:noFill/>
        </p:spPr>
        <p:txBody>
          <a:bodyPr wrap="square" rtlCol="0" anchor="ctr">
            <a:noAutofit/>
          </a:bodyPr>
          <a:lstStyle/>
          <a:p>
            <a:pPr algn="ctr">
              <a:spcBef>
                <a:spcPts val="600"/>
              </a:spcBef>
            </a:pPr>
            <a:r>
              <a:rPr lang="en-US" sz="1200" dirty="0">
                <a:solidFill>
                  <a:schemeClr val="tx1">
                    <a:lumMod val="65000"/>
                    <a:lumOff val="35000"/>
                  </a:schemeClr>
                </a:solidFill>
                <a:latin typeface="Sherman Sans Book"/>
              </a:rPr>
              <a:t>Writes</a:t>
            </a:r>
          </a:p>
        </p:txBody>
      </p:sp>
      <p:cxnSp>
        <p:nvCxnSpPr>
          <p:cNvPr id="24" name="Straight Arrow Connector 23">
            <a:extLst>
              <a:ext uri="{FF2B5EF4-FFF2-40B4-BE49-F238E27FC236}">
                <a16:creationId xmlns:a16="http://schemas.microsoft.com/office/drawing/2014/main" id="{6BCA8FFF-5247-42A8-862F-7B6734B270CF}"/>
              </a:ext>
            </a:extLst>
          </p:cNvPr>
          <p:cNvCxnSpPr/>
          <p:nvPr/>
        </p:nvCxnSpPr>
        <p:spPr>
          <a:xfrm flipH="1">
            <a:off x="8607189" y="3599323"/>
            <a:ext cx="120100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63CA7B-65B0-4C77-AE48-F966C9725857}"/>
              </a:ext>
            </a:extLst>
          </p:cNvPr>
          <p:cNvCxnSpPr/>
          <p:nvPr/>
        </p:nvCxnSpPr>
        <p:spPr>
          <a:xfrm flipH="1" flipV="1">
            <a:off x="9166746" y="3020250"/>
            <a:ext cx="641446" cy="580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14C82E6-85FC-49CB-9AD4-7C7502F9ED19}"/>
              </a:ext>
            </a:extLst>
          </p:cNvPr>
          <p:cNvCxnSpPr/>
          <p:nvPr/>
        </p:nvCxnSpPr>
        <p:spPr>
          <a:xfrm flipH="1">
            <a:off x="9166746" y="3592262"/>
            <a:ext cx="641446" cy="580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688769E-83BF-4B6D-ABD3-24B4BE56A2DA}"/>
              </a:ext>
            </a:extLst>
          </p:cNvPr>
          <p:cNvSpPr txBox="1"/>
          <p:nvPr/>
        </p:nvSpPr>
        <p:spPr>
          <a:xfrm>
            <a:off x="6838445" y="2299361"/>
            <a:ext cx="2164303" cy="261610"/>
          </a:xfrm>
          <a:prstGeom prst="rect">
            <a:avLst/>
          </a:prstGeom>
          <a:noFill/>
        </p:spPr>
        <p:txBody>
          <a:bodyPr wrap="square" rtlCol="0" anchor="ctr">
            <a:noAutofit/>
          </a:bodyPr>
          <a:lstStyle/>
          <a:p>
            <a:pPr algn="ctr">
              <a:spcBef>
                <a:spcPts val="600"/>
              </a:spcBef>
            </a:pPr>
            <a:r>
              <a:rPr lang="en-US" dirty="0">
                <a:solidFill>
                  <a:srgbClr val="595959"/>
                </a:solidFill>
                <a:latin typeface="Sherman Sans Book"/>
              </a:rPr>
              <a:t>Anatomy of a Topic</a:t>
            </a:r>
          </a:p>
        </p:txBody>
      </p:sp>
      <p:pic>
        <p:nvPicPr>
          <p:cNvPr id="28" name="Picture 27">
            <a:extLst>
              <a:ext uri="{FF2B5EF4-FFF2-40B4-BE49-F238E27FC236}">
                <a16:creationId xmlns:a16="http://schemas.microsoft.com/office/drawing/2014/main" id="{72A9BE0B-8B50-4F40-A6B5-C0CB59B44754}"/>
              </a:ext>
            </a:extLst>
          </p:cNvPr>
          <p:cNvPicPr>
            <a:picLocks noChangeAspect="1"/>
          </p:cNvPicPr>
          <p:nvPr/>
        </p:nvPicPr>
        <p:blipFill>
          <a:blip r:embed="rId3"/>
          <a:stretch>
            <a:fillRect/>
          </a:stretch>
        </p:blipFill>
        <p:spPr>
          <a:xfrm>
            <a:off x="6019800" y="1871410"/>
            <a:ext cx="5942001" cy="3549675"/>
          </a:xfrm>
          <a:prstGeom prst="rect">
            <a:avLst/>
          </a:prstGeom>
        </p:spPr>
      </p:pic>
    </p:spTree>
    <p:extLst>
      <p:ext uri="{BB962C8B-B14F-4D97-AF65-F5344CB8AC3E}">
        <p14:creationId xmlns:p14="http://schemas.microsoft.com/office/powerpoint/2010/main" val="950567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493B-CBC8-467D-9A3F-73375CC48F99}"/>
              </a:ext>
            </a:extLst>
          </p:cNvPr>
          <p:cNvSpPr>
            <a:spLocks noGrp="1"/>
          </p:cNvSpPr>
          <p:nvPr>
            <p:ph type="title"/>
          </p:nvPr>
        </p:nvSpPr>
        <p:spPr/>
        <p:txBody>
          <a:bodyPr/>
          <a:lstStyle/>
          <a:p>
            <a:r>
              <a:rPr lang="en-US" dirty="0"/>
              <a:t>Consumer Offset</a:t>
            </a:r>
          </a:p>
        </p:txBody>
      </p:sp>
      <p:sp>
        <p:nvSpPr>
          <p:cNvPr id="5" name="Content Placeholder 4">
            <a:extLst>
              <a:ext uri="{FF2B5EF4-FFF2-40B4-BE49-F238E27FC236}">
                <a16:creationId xmlns:a16="http://schemas.microsoft.com/office/drawing/2014/main" id="{E6C46556-2002-4DA2-93C9-0929F3E6538D}"/>
              </a:ext>
            </a:extLst>
          </p:cNvPr>
          <p:cNvSpPr>
            <a:spLocks noGrp="1"/>
          </p:cNvSpPr>
          <p:nvPr>
            <p:ph idx="4294967295"/>
          </p:nvPr>
        </p:nvSpPr>
        <p:spPr>
          <a:xfrm>
            <a:off x="838200" y="1844999"/>
            <a:ext cx="10586357" cy="1292036"/>
          </a:xfrm>
        </p:spPr>
        <p:txBody>
          <a:bodyPr>
            <a:normAutofit lnSpcReduction="10000"/>
          </a:bodyPr>
          <a:lstStyle/>
          <a:p>
            <a:r>
              <a:rPr lang="en-US" dirty="0"/>
              <a:t>Every consumer tracks an offset to track what they have </a:t>
            </a:r>
            <a:r>
              <a:rPr lang="en-US" dirty="0" err="1"/>
              <a:t>have</a:t>
            </a:r>
            <a:r>
              <a:rPr lang="en-US" dirty="0"/>
              <a:t> last read from the topic. </a:t>
            </a:r>
          </a:p>
          <a:p>
            <a:r>
              <a:rPr lang="en-US" dirty="0"/>
              <a:t>This way no message is missed; they can pick up where the left off.</a:t>
            </a:r>
          </a:p>
        </p:txBody>
      </p:sp>
      <p:graphicFrame>
        <p:nvGraphicFramePr>
          <p:cNvPr id="7" name="Table 6">
            <a:extLst>
              <a:ext uri="{FF2B5EF4-FFF2-40B4-BE49-F238E27FC236}">
                <a16:creationId xmlns:a16="http://schemas.microsoft.com/office/drawing/2014/main" id="{A1F902C1-718E-4B77-BFFE-6CBEEACA8BEA}"/>
              </a:ext>
            </a:extLst>
          </p:cNvPr>
          <p:cNvGraphicFramePr>
            <a:graphicFrameLocks noGrp="1"/>
          </p:cNvGraphicFramePr>
          <p:nvPr/>
        </p:nvGraphicFramePr>
        <p:xfrm>
          <a:off x="3592460" y="4219785"/>
          <a:ext cx="3706092" cy="783912"/>
        </p:xfrm>
        <a:graphic>
          <a:graphicData uri="http://schemas.openxmlformats.org/drawingml/2006/table">
            <a:tbl>
              <a:tblPr firstRow="1" bandRow="1">
                <a:tableStyleId>{5940675A-B579-460E-94D1-54222C63F5DA}</a:tableStyleId>
              </a:tblPr>
              <a:tblGrid>
                <a:gridCol w="308841">
                  <a:extLst>
                    <a:ext uri="{9D8B030D-6E8A-4147-A177-3AD203B41FA5}">
                      <a16:colId xmlns:a16="http://schemas.microsoft.com/office/drawing/2014/main" val="3384457762"/>
                    </a:ext>
                  </a:extLst>
                </a:gridCol>
                <a:gridCol w="308841">
                  <a:extLst>
                    <a:ext uri="{9D8B030D-6E8A-4147-A177-3AD203B41FA5}">
                      <a16:colId xmlns:a16="http://schemas.microsoft.com/office/drawing/2014/main" val="3021642309"/>
                    </a:ext>
                  </a:extLst>
                </a:gridCol>
                <a:gridCol w="308841">
                  <a:extLst>
                    <a:ext uri="{9D8B030D-6E8A-4147-A177-3AD203B41FA5}">
                      <a16:colId xmlns:a16="http://schemas.microsoft.com/office/drawing/2014/main" val="191597254"/>
                    </a:ext>
                  </a:extLst>
                </a:gridCol>
                <a:gridCol w="308841">
                  <a:extLst>
                    <a:ext uri="{9D8B030D-6E8A-4147-A177-3AD203B41FA5}">
                      <a16:colId xmlns:a16="http://schemas.microsoft.com/office/drawing/2014/main" val="4238157125"/>
                    </a:ext>
                  </a:extLst>
                </a:gridCol>
                <a:gridCol w="308841">
                  <a:extLst>
                    <a:ext uri="{9D8B030D-6E8A-4147-A177-3AD203B41FA5}">
                      <a16:colId xmlns:a16="http://schemas.microsoft.com/office/drawing/2014/main" val="3636982308"/>
                    </a:ext>
                  </a:extLst>
                </a:gridCol>
                <a:gridCol w="308841">
                  <a:extLst>
                    <a:ext uri="{9D8B030D-6E8A-4147-A177-3AD203B41FA5}">
                      <a16:colId xmlns:a16="http://schemas.microsoft.com/office/drawing/2014/main" val="1437574653"/>
                    </a:ext>
                  </a:extLst>
                </a:gridCol>
                <a:gridCol w="308841">
                  <a:extLst>
                    <a:ext uri="{9D8B030D-6E8A-4147-A177-3AD203B41FA5}">
                      <a16:colId xmlns:a16="http://schemas.microsoft.com/office/drawing/2014/main" val="2588423878"/>
                    </a:ext>
                  </a:extLst>
                </a:gridCol>
                <a:gridCol w="308841">
                  <a:extLst>
                    <a:ext uri="{9D8B030D-6E8A-4147-A177-3AD203B41FA5}">
                      <a16:colId xmlns:a16="http://schemas.microsoft.com/office/drawing/2014/main" val="1863040239"/>
                    </a:ext>
                  </a:extLst>
                </a:gridCol>
                <a:gridCol w="308841">
                  <a:extLst>
                    <a:ext uri="{9D8B030D-6E8A-4147-A177-3AD203B41FA5}">
                      <a16:colId xmlns:a16="http://schemas.microsoft.com/office/drawing/2014/main" val="230787410"/>
                    </a:ext>
                  </a:extLst>
                </a:gridCol>
                <a:gridCol w="308841">
                  <a:extLst>
                    <a:ext uri="{9D8B030D-6E8A-4147-A177-3AD203B41FA5}">
                      <a16:colId xmlns:a16="http://schemas.microsoft.com/office/drawing/2014/main" val="323113928"/>
                    </a:ext>
                  </a:extLst>
                </a:gridCol>
                <a:gridCol w="308841">
                  <a:extLst>
                    <a:ext uri="{9D8B030D-6E8A-4147-A177-3AD203B41FA5}">
                      <a16:colId xmlns:a16="http://schemas.microsoft.com/office/drawing/2014/main" val="1112512305"/>
                    </a:ext>
                  </a:extLst>
                </a:gridCol>
                <a:gridCol w="308841">
                  <a:extLst>
                    <a:ext uri="{9D8B030D-6E8A-4147-A177-3AD203B41FA5}">
                      <a16:colId xmlns:a16="http://schemas.microsoft.com/office/drawing/2014/main" val="1771131596"/>
                    </a:ext>
                  </a:extLst>
                </a:gridCol>
              </a:tblGrid>
              <a:tr h="783912">
                <a:tc>
                  <a:txBody>
                    <a:bodyPr/>
                    <a:lstStyle/>
                    <a:p>
                      <a:pPr algn="ctr"/>
                      <a:r>
                        <a:rPr lang="en-US" sz="2000" dirty="0">
                          <a:solidFill>
                            <a:schemeClr val="tx1">
                              <a:lumMod val="65000"/>
                              <a:lumOff val="35000"/>
                            </a:schemeClr>
                          </a:solidFill>
                          <a:latin typeface="Sherman Sans Book"/>
                        </a:rPr>
                        <a:t>0</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1</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2</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3</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4</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5</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6</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7</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8</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9</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1</a:t>
                      </a:r>
                    </a:p>
                    <a:p>
                      <a:pPr algn="ctr"/>
                      <a:r>
                        <a:rPr lang="en-US" sz="2000" dirty="0">
                          <a:solidFill>
                            <a:schemeClr val="tx1">
                              <a:lumMod val="65000"/>
                              <a:lumOff val="35000"/>
                            </a:schemeClr>
                          </a:solidFill>
                          <a:latin typeface="Sherman Sans Book"/>
                        </a:rPr>
                        <a:t>0</a:t>
                      </a: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sz="2000" dirty="0">
                          <a:solidFill>
                            <a:schemeClr val="tx1">
                              <a:lumMod val="65000"/>
                              <a:lumOff val="35000"/>
                            </a:schemeClr>
                          </a:solidFill>
                          <a:latin typeface="Sherman Sans Book"/>
                        </a:rPr>
                        <a:t>1</a:t>
                      </a:r>
                    </a:p>
                    <a:p>
                      <a:pPr algn="ctr"/>
                      <a:r>
                        <a:rPr lang="en-US" sz="2000" dirty="0">
                          <a:solidFill>
                            <a:schemeClr val="tx1">
                              <a:lumMod val="65000"/>
                              <a:lumOff val="35000"/>
                            </a:schemeClr>
                          </a:solidFill>
                          <a:latin typeface="Sherman Sans Book"/>
                        </a:rPr>
                        <a:t>1</a:t>
                      </a:r>
                    </a:p>
                  </a:txBody>
                  <a:tcPr marL="0" marR="0" marT="0" marB="0" anchor="ctr">
                    <a:lnL w="12700" cap="flat" cmpd="sng" algn="ctr">
                      <a:solidFill>
                        <a:srgbClr val="A6A6A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551660733"/>
                  </a:ext>
                </a:extLst>
              </a:tr>
            </a:tbl>
          </a:graphicData>
        </a:graphic>
      </p:graphicFrame>
      <p:graphicFrame>
        <p:nvGraphicFramePr>
          <p:cNvPr id="8" name="Table 7">
            <a:extLst>
              <a:ext uri="{FF2B5EF4-FFF2-40B4-BE49-F238E27FC236}">
                <a16:creationId xmlns:a16="http://schemas.microsoft.com/office/drawing/2014/main" id="{CD678F93-7844-4C0E-B02A-4FAD2CB5DF4B}"/>
              </a:ext>
            </a:extLst>
          </p:cNvPr>
          <p:cNvGraphicFramePr>
            <a:graphicFrameLocks noGrp="1"/>
          </p:cNvGraphicFramePr>
          <p:nvPr/>
        </p:nvGraphicFramePr>
        <p:xfrm>
          <a:off x="7297198" y="4217095"/>
          <a:ext cx="308841" cy="793057"/>
        </p:xfrm>
        <a:graphic>
          <a:graphicData uri="http://schemas.openxmlformats.org/drawingml/2006/table">
            <a:tbl>
              <a:tblPr firstRow="1" bandRow="1">
                <a:tableStyleId>{5940675A-B579-460E-94D1-54222C63F5DA}</a:tableStyleId>
              </a:tblPr>
              <a:tblGrid>
                <a:gridCol w="308841">
                  <a:extLst>
                    <a:ext uri="{9D8B030D-6E8A-4147-A177-3AD203B41FA5}">
                      <a16:colId xmlns:a16="http://schemas.microsoft.com/office/drawing/2014/main" val="3384457762"/>
                    </a:ext>
                  </a:extLst>
                </a:gridCol>
              </a:tblGrid>
              <a:tr h="793057">
                <a:tc>
                  <a:txBody>
                    <a:bodyPr/>
                    <a:lstStyle/>
                    <a:p>
                      <a:pPr algn="ctr"/>
                      <a:r>
                        <a:rPr lang="en-US" sz="2000" dirty="0">
                          <a:solidFill>
                            <a:schemeClr val="tx1">
                              <a:lumMod val="65000"/>
                              <a:lumOff val="35000"/>
                            </a:schemeClr>
                          </a:solidFill>
                          <a:latin typeface="Sherman Sans Book"/>
                        </a:rPr>
                        <a:t>1</a:t>
                      </a:r>
                    </a:p>
                    <a:p>
                      <a:pPr algn="ctr"/>
                      <a:r>
                        <a:rPr lang="en-US" sz="2000" dirty="0">
                          <a:solidFill>
                            <a:schemeClr val="tx1">
                              <a:lumMod val="65000"/>
                              <a:lumOff val="35000"/>
                            </a:schemeClr>
                          </a:solidFill>
                          <a:latin typeface="Sherman Sans Book"/>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551660733"/>
                  </a:ext>
                </a:extLst>
              </a:tr>
            </a:tbl>
          </a:graphicData>
        </a:graphic>
      </p:graphicFrame>
      <p:cxnSp>
        <p:nvCxnSpPr>
          <p:cNvPr id="9" name="Straight Arrow Connector 8">
            <a:extLst>
              <a:ext uri="{FF2B5EF4-FFF2-40B4-BE49-F238E27FC236}">
                <a16:creationId xmlns:a16="http://schemas.microsoft.com/office/drawing/2014/main" id="{F20F25FA-E9E8-45E7-A7A1-38837B60C9EB}"/>
              </a:ext>
            </a:extLst>
          </p:cNvPr>
          <p:cNvCxnSpPr/>
          <p:nvPr/>
        </p:nvCxnSpPr>
        <p:spPr>
          <a:xfrm flipH="1">
            <a:off x="6029633" y="4999922"/>
            <a:ext cx="520134" cy="589717"/>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4932A0-6414-4956-89BE-F8C724D58BCA}"/>
              </a:ext>
            </a:extLst>
          </p:cNvPr>
          <p:cNvSpPr txBox="1"/>
          <p:nvPr/>
        </p:nvSpPr>
        <p:spPr>
          <a:xfrm>
            <a:off x="6670939" y="3227354"/>
            <a:ext cx="1591233" cy="351946"/>
          </a:xfrm>
          <a:prstGeom prst="rect">
            <a:avLst/>
          </a:prstGeom>
          <a:noFill/>
        </p:spPr>
        <p:txBody>
          <a:bodyPr wrap="square" rtlCol="0" anchor="ctr">
            <a:noAutofit/>
          </a:bodyPr>
          <a:lstStyle/>
          <a:p>
            <a:pPr algn="ctr">
              <a:spcBef>
                <a:spcPts val="600"/>
              </a:spcBef>
            </a:pPr>
            <a:r>
              <a:rPr lang="en-US" sz="2000" dirty="0">
                <a:solidFill>
                  <a:schemeClr val="tx1">
                    <a:lumMod val="65000"/>
                    <a:lumOff val="35000"/>
                  </a:schemeClr>
                </a:solidFill>
                <a:latin typeface="Sherman Sans Book"/>
              </a:rPr>
              <a:t>Producers</a:t>
            </a:r>
          </a:p>
        </p:txBody>
      </p:sp>
      <p:sp>
        <p:nvSpPr>
          <p:cNvPr id="11" name="TextBox 10">
            <a:extLst>
              <a:ext uri="{FF2B5EF4-FFF2-40B4-BE49-F238E27FC236}">
                <a16:creationId xmlns:a16="http://schemas.microsoft.com/office/drawing/2014/main" id="{C78CE124-6123-4B8B-8C1C-93CF186CA83A}"/>
              </a:ext>
            </a:extLst>
          </p:cNvPr>
          <p:cNvSpPr txBox="1"/>
          <p:nvPr/>
        </p:nvSpPr>
        <p:spPr>
          <a:xfrm>
            <a:off x="7426584" y="3669619"/>
            <a:ext cx="726814" cy="315809"/>
          </a:xfrm>
          <a:prstGeom prst="rect">
            <a:avLst/>
          </a:prstGeom>
          <a:noFill/>
        </p:spPr>
        <p:txBody>
          <a:bodyPr wrap="square" rtlCol="0" anchor="ctr">
            <a:noAutofit/>
          </a:bodyPr>
          <a:lstStyle/>
          <a:p>
            <a:pPr algn="ctr">
              <a:spcBef>
                <a:spcPts val="600"/>
              </a:spcBef>
            </a:pPr>
            <a:r>
              <a:rPr lang="en-US" dirty="0">
                <a:solidFill>
                  <a:schemeClr val="tx1">
                    <a:lumMod val="65000"/>
                    <a:lumOff val="35000"/>
                  </a:schemeClr>
                </a:solidFill>
                <a:latin typeface="Sherman Sans Book"/>
              </a:rPr>
              <a:t>writes</a:t>
            </a:r>
          </a:p>
        </p:txBody>
      </p:sp>
      <p:sp>
        <p:nvSpPr>
          <p:cNvPr id="12" name="TextBox 11">
            <a:extLst>
              <a:ext uri="{FF2B5EF4-FFF2-40B4-BE49-F238E27FC236}">
                <a16:creationId xmlns:a16="http://schemas.microsoft.com/office/drawing/2014/main" id="{EC8A66B0-79CA-4B08-BE24-7D7F7EE47B27}"/>
              </a:ext>
            </a:extLst>
          </p:cNvPr>
          <p:cNvSpPr txBox="1"/>
          <p:nvPr/>
        </p:nvSpPr>
        <p:spPr>
          <a:xfrm>
            <a:off x="6344082" y="5159417"/>
            <a:ext cx="726814" cy="315809"/>
          </a:xfrm>
          <a:prstGeom prst="rect">
            <a:avLst/>
          </a:prstGeom>
          <a:noFill/>
        </p:spPr>
        <p:txBody>
          <a:bodyPr wrap="square" rtlCol="0" anchor="ctr">
            <a:noAutofit/>
          </a:bodyPr>
          <a:lstStyle/>
          <a:p>
            <a:pPr algn="ctr">
              <a:spcBef>
                <a:spcPts val="600"/>
              </a:spcBef>
            </a:pPr>
            <a:r>
              <a:rPr lang="en-US" dirty="0">
                <a:solidFill>
                  <a:schemeClr val="tx1">
                    <a:lumMod val="65000"/>
                    <a:lumOff val="35000"/>
                  </a:schemeClr>
                </a:solidFill>
                <a:latin typeface="Sherman Sans Book"/>
              </a:rPr>
              <a:t>reads</a:t>
            </a:r>
          </a:p>
        </p:txBody>
      </p:sp>
      <p:sp>
        <p:nvSpPr>
          <p:cNvPr id="13" name="TextBox 12">
            <a:extLst>
              <a:ext uri="{FF2B5EF4-FFF2-40B4-BE49-F238E27FC236}">
                <a16:creationId xmlns:a16="http://schemas.microsoft.com/office/drawing/2014/main" id="{3BAE8EC9-804A-4238-B5AE-3B9AF6053BA2}"/>
              </a:ext>
            </a:extLst>
          </p:cNvPr>
          <p:cNvSpPr txBox="1"/>
          <p:nvPr/>
        </p:nvSpPr>
        <p:spPr>
          <a:xfrm>
            <a:off x="5282084" y="5535645"/>
            <a:ext cx="1586979" cy="608028"/>
          </a:xfrm>
          <a:prstGeom prst="rect">
            <a:avLst/>
          </a:prstGeom>
          <a:noFill/>
        </p:spPr>
        <p:txBody>
          <a:bodyPr wrap="square" rtlCol="0" anchor="ctr">
            <a:noAutofit/>
          </a:bodyPr>
          <a:lstStyle/>
          <a:p>
            <a:pPr algn="ctr">
              <a:spcBef>
                <a:spcPts val="600"/>
              </a:spcBef>
            </a:pPr>
            <a:r>
              <a:rPr lang="en-US" sz="2000" dirty="0">
                <a:solidFill>
                  <a:schemeClr val="tx1">
                    <a:lumMod val="65000"/>
                    <a:lumOff val="35000"/>
                  </a:schemeClr>
                </a:solidFill>
                <a:latin typeface="Sherman Sans Book"/>
              </a:rPr>
              <a:t>Consumer A</a:t>
            </a:r>
            <a:br>
              <a:rPr lang="en-US" sz="2000" dirty="0">
                <a:solidFill>
                  <a:schemeClr val="tx1">
                    <a:lumMod val="65000"/>
                    <a:lumOff val="35000"/>
                  </a:schemeClr>
                </a:solidFill>
                <a:latin typeface="Sherman Sans Book"/>
              </a:rPr>
            </a:br>
            <a:r>
              <a:rPr lang="en-US" dirty="0">
                <a:solidFill>
                  <a:schemeClr val="tx1">
                    <a:lumMod val="65000"/>
                    <a:lumOff val="35000"/>
                  </a:schemeClr>
                </a:solidFill>
                <a:latin typeface="Sherman Sans Book"/>
              </a:rPr>
              <a:t>(offset=9)</a:t>
            </a:r>
          </a:p>
        </p:txBody>
      </p:sp>
      <p:sp>
        <p:nvSpPr>
          <p:cNvPr id="14" name="TextBox 13">
            <a:extLst>
              <a:ext uri="{FF2B5EF4-FFF2-40B4-BE49-F238E27FC236}">
                <a16:creationId xmlns:a16="http://schemas.microsoft.com/office/drawing/2014/main" id="{1429764E-6474-4F44-AAF2-6610AF7DA5A0}"/>
              </a:ext>
            </a:extLst>
          </p:cNvPr>
          <p:cNvSpPr txBox="1"/>
          <p:nvPr/>
        </p:nvSpPr>
        <p:spPr>
          <a:xfrm>
            <a:off x="6913676" y="5535645"/>
            <a:ext cx="1612737" cy="608028"/>
          </a:xfrm>
          <a:prstGeom prst="rect">
            <a:avLst/>
          </a:prstGeom>
          <a:noFill/>
        </p:spPr>
        <p:txBody>
          <a:bodyPr wrap="square" rtlCol="0" anchor="ctr">
            <a:noAutofit/>
          </a:bodyPr>
          <a:lstStyle/>
          <a:p>
            <a:pPr algn="ctr">
              <a:spcBef>
                <a:spcPts val="600"/>
              </a:spcBef>
            </a:pPr>
            <a:r>
              <a:rPr lang="en-US" sz="2000" dirty="0">
                <a:solidFill>
                  <a:schemeClr val="tx1">
                    <a:lumMod val="65000"/>
                    <a:lumOff val="35000"/>
                  </a:schemeClr>
                </a:solidFill>
                <a:latin typeface="Sherman Sans Book"/>
              </a:rPr>
              <a:t>Consumer B</a:t>
            </a:r>
            <a:br>
              <a:rPr lang="en-US" sz="2000" dirty="0">
                <a:solidFill>
                  <a:schemeClr val="tx1">
                    <a:lumMod val="65000"/>
                    <a:lumOff val="35000"/>
                  </a:schemeClr>
                </a:solidFill>
                <a:latin typeface="Sherman Sans Book"/>
              </a:rPr>
            </a:br>
            <a:r>
              <a:rPr lang="en-US" dirty="0">
                <a:solidFill>
                  <a:schemeClr val="tx1">
                    <a:lumMod val="65000"/>
                    <a:lumOff val="35000"/>
                  </a:schemeClr>
                </a:solidFill>
                <a:latin typeface="Sherman Sans Book"/>
              </a:rPr>
              <a:t>(offset=11)</a:t>
            </a:r>
          </a:p>
        </p:txBody>
      </p:sp>
      <p:sp>
        <p:nvSpPr>
          <p:cNvPr id="15" name="Rectangle 14">
            <a:extLst>
              <a:ext uri="{FF2B5EF4-FFF2-40B4-BE49-F238E27FC236}">
                <a16:creationId xmlns:a16="http://schemas.microsoft.com/office/drawing/2014/main" id="{9EC49A42-4BA3-48A1-8CBC-AB97142090F4}"/>
              </a:ext>
            </a:extLst>
          </p:cNvPr>
          <p:cNvSpPr/>
          <p:nvPr/>
        </p:nvSpPr>
        <p:spPr>
          <a:xfrm>
            <a:off x="7297198" y="4217591"/>
            <a:ext cx="308841" cy="787815"/>
          </a:xfrm>
          <a:prstGeom prst="rect">
            <a:avLst/>
          </a:prstGeom>
          <a:noFill/>
          <a:ln w="19050">
            <a:solidFill>
              <a:srgbClr val="8C8C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Sherman Sans Book"/>
            </a:endParaRPr>
          </a:p>
        </p:txBody>
      </p:sp>
      <p:cxnSp>
        <p:nvCxnSpPr>
          <p:cNvPr id="16" name="Straight Arrow Connector 15">
            <a:extLst>
              <a:ext uri="{FF2B5EF4-FFF2-40B4-BE49-F238E27FC236}">
                <a16:creationId xmlns:a16="http://schemas.microsoft.com/office/drawing/2014/main" id="{EC8367F2-F6DA-4038-8437-8EEFE21EB123}"/>
              </a:ext>
            </a:extLst>
          </p:cNvPr>
          <p:cNvCxnSpPr/>
          <p:nvPr/>
        </p:nvCxnSpPr>
        <p:spPr>
          <a:xfrm>
            <a:off x="7166517" y="4999922"/>
            <a:ext cx="520134" cy="589717"/>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BDCC39-FAE0-435B-A9B3-A15C07B9211A}"/>
              </a:ext>
            </a:extLst>
          </p:cNvPr>
          <p:cNvCxnSpPr/>
          <p:nvPr/>
        </p:nvCxnSpPr>
        <p:spPr>
          <a:xfrm>
            <a:off x="7452633" y="3539616"/>
            <a:ext cx="0" cy="6705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98768ED-63C7-445E-9D4A-00559D185497}"/>
              </a:ext>
            </a:extLst>
          </p:cNvPr>
          <p:cNvPicPr>
            <a:picLocks noChangeAspect="1"/>
          </p:cNvPicPr>
          <p:nvPr/>
        </p:nvPicPr>
        <p:blipFill>
          <a:blip r:embed="rId2"/>
          <a:stretch>
            <a:fillRect/>
          </a:stretch>
        </p:blipFill>
        <p:spPr>
          <a:xfrm>
            <a:off x="2922814" y="3137035"/>
            <a:ext cx="6244020" cy="3664116"/>
          </a:xfrm>
          <a:prstGeom prst="rect">
            <a:avLst/>
          </a:prstGeom>
        </p:spPr>
      </p:pic>
    </p:spTree>
    <p:extLst>
      <p:ext uri="{BB962C8B-B14F-4D97-AF65-F5344CB8AC3E}">
        <p14:creationId xmlns:p14="http://schemas.microsoft.com/office/powerpoint/2010/main" val="1653310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A8025-3336-466B-A6AD-ACF3CCF7416A}"/>
              </a:ext>
            </a:extLst>
          </p:cNvPr>
          <p:cNvSpPr>
            <a:spLocks noGrp="1"/>
          </p:cNvSpPr>
          <p:nvPr>
            <p:ph type="title"/>
          </p:nvPr>
        </p:nvSpPr>
        <p:spPr/>
        <p:txBody>
          <a:bodyPr/>
          <a:lstStyle/>
          <a:p>
            <a:r>
              <a:rPr lang="en-US" dirty="0"/>
              <a:t>Demo: Understanding Topic Offsets</a:t>
            </a:r>
          </a:p>
        </p:txBody>
      </p:sp>
      <p:sp>
        <p:nvSpPr>
          <p:cNvPr id="5" name="Content Placeholder 4">
            <a:extLst>
              <a:ext uri="{FF2B5EF4-FFF2-40B4-BE49-F238E27FC236}">
                <a16:creationId xmlns:a16="http://schemas.microsoft.com/office/drawing/2014/main" id="{5E9D557A-7234-40AC-AEE7-E1B15029AD4A}"/>
              </a:ext>
            </a:extLst>
          </p:cNvPr>
          <p:cNvSpPr>
            <a:spLocks noGrp="1"/>
          </p:cNvSpPr>
          <p:nvPr>
            <p:ph idx="1"/>
          </p:nvPr>
        </p:nvSpPr>
        <p:spPr/>
        <p:txBody>
          <a:bodyPr>
            <a:normAutofit lnSpcReduction="10000"/>
          </a:bodyPr>
          <a:lstStyle/>
          <a:p>
            <a:pPr marL="0" indent="0">
              <a:buNone/>
            </a:pPr>
            <a:r>
              <a:rPr lang="en-US" dirty="0"/>
              <a:t>From the Kafka Setup:</a:t>
            </a:r>
          </a:p>
          <a:p>
            <a:r>
              <a:rPr lang="en-US" dirty="0"/>
              <a:t>Drill </a:t>
            </a:r>
            <a:r>
              <a:rPr lang="en-US" dirty="0">
                <a:hlinkClick r:id="rId2"/>
              </a:rPr>
              <a:t>http://localhost:8047</a:t>
            </a:r>
            <a:r>
              <a:rPr lang="en-US" dirty="0"/>
              <a:t> </a:t>
            </a:r>
          </a:p>
          <a:p>
            <a:pPr lvl="1"/>
            <a:r>
              <a:rPr lang="en-US" dirty="0"/>
              <a:t>Configure Kafka Connector</a:t>
            </a:r>
          </a:p>
          <a:p>
            <a:pPr lvl="1"/>
            <a:r>
              <a:rPr lang="en-US" dirty="0">
                <a:solidFill>
                  <a:schemeClr val="bg2">
                    <a:lumMod val="50000"/>
                  </a:schemeClr>
                </a:solidFill>
                <a:latin typeface="Consolas" panose="020B0609020204030204" pitchFamily="49" charset="0"/>
              </a:rPr>
              <a:t>show tables</a:t>
            </a:r>
          </a:p>
          <a:p>
            <a:pPr lvl="1"/>
            <a:r>
              <a:rPr lang="en-US" dirty="0"/>
              <a:t>Each "table" is a topic</a:t>
            </a:r>
          </a:p>
          <a:p>
            <a:r>
              <a:rPr lang="en-US" dirty="0"/>
              <a:t>Launch Jupyter </a:t>
            </a:r>
            <a:r>
              <a:rPr lang="en-US" dirty="0">
                <a:hlinkClick r:id="rId3"/>
              </a:rPr>
              <a:t>http://localhost:8888</a:t>
            </a:r>
            <a:r>
              <a:rPr lang="en-US" dirty="0"/>
              <a:t> </a:t>
            </a:r>
          </a:p>
          <a:p>
            <a:pPr lvl="1"/>
            <a:r>
              <a:rPr lang="en-US" dirty="0"/>
              <a:t>Run the Weblogs-Producer to generate a stream</a:t>
            </a:r>
          </a:p>
          <a:p>
            <a:r>
              <a:rPr lang="en-US" dirty="0"/>
              <a:t>Query with Drill</a:t>
            </a:r>
          </a:p>
          <a:p>
            <a:pPr lvl="1"/>
            <a:r>
              <a:rPr lang="en-US" dirty="0">
                <a:solidFill>
                  <a:schemeClr val="bg2">
                    <a:lumMod val="50000"/>
                  </a:schemeClr>
                </a:solidFill>
                <a:latin typeface="Consolas" panose="020B0609020204030204" pitchFamily="49" charset="0"/>
              </a:rPr>
              <a:t>select * from </a:t>
            </a:r>
            <a:r>
              <a:rPr lang="en-US" dirty="0" err="1">
                <a:solidFill>
                  <a:schemeClr val="bg2">
                    <a:lumMod val="50000"/>
                  </a:schemeClr>
                </a:solidFill>
                <a:latin typeface="Consolas" panose="020B0609020204030204" pitchFamily="49" charset="0"/>
              </a:rPr>
              <a:t>kafka</a:t>
            </a:r>
            <a:r>
              <a:rPr lang="en-US" dirty="0">
                <a:solidFill>
                  <a:schemeClr val="bg2">
                    <a:lumMod val="50000"/>
                  </a:schemeClr>
                </a:solidFill>
                <a:latin typeface="Consolas" panose="020B0609020204030204" pitchFamily="49" charset="0"/>
              </a:rPr>
              <a:t>.`weblogs`</a:t>
            </a:r>
          </a:p>
          <a:p>
            <a:pPr lvl="1"/>
            <a:r>
              <a:rPr lang="en-US" dirty="0"/>
              <a:t>Observe the offset value </a:t>
            </a:r>
            <a:r>
              <a:rPr lang="en-US" dirty="0" err="1"/>
              <a:t>partion+offset</a:t>
            </a:r>
            <a:r>
              <a:rPr lang="en-US" dirty="0"/>
              <a:t> are unique per topic.</a:t>
            </a:r>
          </a:p>
          <a:p>
            <a:pPr lvl="1"/>
            <a:endParaRPr lang="en-US" dirty="0">
              <a:solidFill>
                <a:schemeClr val="bg2">
                  <a:lumMod val="50000"/>
                </a:schemeClr>
              </a:solidFill>
              <a:latin typeface="Consolas" panose="020B0609020204030204" pitchFamily="49" charset="0"/>
            </a:endParaRPr>
          </a:p>
        </p:txBody>
      </p:sp>
    </p:spTree>
    <p:extLst>
      <p:ext uri="{BB962C8B-B14F-4D97-AF65-F5344CB8AC3E}">
        <p14:creationId xmlns:p14="http://schemas.microsoft.com/office/powerpoint/2010/main" val="287054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C4F390-3F21-4708-8671-018CF17A1447}"/>
              </a:ext>
            </a:extLst>
          </p:cNvPr>
          <p:cNvSpPr>
            <a:spLocks noGrp="1"/>
          </p:cNvSpPr>
          <p:nvPr>
            <p:ph idx="1"/>
          </p:nvPr>
        </p:nvSpPr>
        <p:spPr/>
        <p:txBody>
          <a:bodyPr/>
          <a:lstStyle/>
          <a:p>
            <a:r>
              <a:rPr lang="en-US" dirty="0"/>
              <a:t>Why Streaming Databases?</a:t>
            </a:r>
          </a:p>
          <a:p>
            <a:r>
              <a:rPr lang="en-US" dirty="0"/>
              <a:t>What Is Apache Kafka?</a:t>
            </a:r>
          </a:p>
          <a:p>
            <a:pPr lvl="1"/>
            <a:r>
              <a:rPr lang="en-US" dirty="0"/>
              <a:t>Concepts</a:t>
            </a:r>
          </a:p>
          <a:p>
            <a:pPr lvl="1"/>
            <a:r>
              <a:rPr lang="en-US" dirty="0"/>
              <a:t>Architecture</a:t>
            </a:r>
          </a:p>
          <a:p>
            <a:r>
              <a:rPr lang="en-US" dirty="0"/>
              <a:t>Confluent </a:t>
            </a:r>
            <a:r>
              <a:rPr lang="en-US" dirty="0" err="1"/>
              <a:t>KSqlDb</a:t>
            </a:r>
            <a:r>
              <a:rPr lang="en-US" dirty="0"/>
              <a:t> Event Streaming Db</a:t>
            </a:r>
          </a:p>
          <a:p>
            <a:pPr lvl="1"/>
            <a:r>
              <a:rPr lang="en-US" dirty="0"/>
              <a:t>Persistent Streams &amp; tables</a:t>
            </a:r>
          </a:p>
          <a:p>
            <a:pPr lvl="1"/>
            <a:r>
              <a:rPr lang="en-US" dirty="0"/>
              <a:t>Window Queries</a:t>
            </a:r>
          </a:p>
        </p:txBody>
      </p:sp>
      <p:sp>
        <p:nvSpPr>
          <p:cNvPr id="3" name="Title 2">
            <a:extLst>
              <a:ext uri="{FF2B5EF4-FFF2-40B4-BE49-F238E27FC236}">
                <a16:creationId xmlns:a16="http://schemas.microsoft.com/office/drawing/2014/main" id="{856D3A49-04A8-4470-929B-43773C1029BC}"/>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49086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0B26E0-3ACA-41D2-BDBF-45298E34CABC}"/>
              </a:ext>
            </a:extLst>
          </p:cNvPr>
          <p:cNvSpPr>
            <a:spLocks noGrp="1"/>
          </p:cNvSpPr>
          <p:nvPr>
            <p:ph type="title"/>
          </p:nvPr>
        </p:nvSpPr>
        <p:spPr/>
        <p:txBody>
          <a:bodyPr/>
          <a:lstStyle/>
          <a:p>
            <a:r>
              <a:rPr lang="en-US" dirty="0"/>
              <a:t>Check Yourself: Matching</a:t>
            </a:r>
          </a:p>
        </p:txBody>
      </p:sp>
      <p:sp>
        <p:nvSpPr>
          <p:cNvPr id="5" name="Content Placeholder 4">
            <a:extLst>
              <a:ext uri="{FF2B5EF4-FFF2-40B4-BE49-F238E27FC236}">
                <a16:creationId xmlns:a16="http://schemas.microsoft.com/office/drawing/2014/main" id="{7A22760B-171F-4543-B8FC-FDEE1C42F5A1}"/>
              </a:ext>
            </a:extLst>
          </p:cNvPr>
          <p:cNvSpPr>
            <a:spLocks noGrp="1"/>
          </p:cNvSpPr>
          <p:nvPr>
            <p:ph idx="1"/>
          </p:nvPr>
        </p:nvSpPr>
        <p:spPr>
          <a:xfrm>
            <a:off x="403860" y="1846716"/>
            <a:ext cx="3721826" cy="4351338"/>
          </a:xfrm>
        </p:spPr>
        <p:txBody>
          <a:bodyPr/>
          <a:lstStyle/>
          <a:p>
            <a:pPr marL="514350" indent="-514350">
              <a:buFont typeface="+mj-lt"/>
              <a:buAutoNum type="arabicPeriod"/>
            </a:pPr>
            <a:r>
              <a:rPr lang="en-US" dirty="0"/>
              <a:t>Broker</a:t>
            </a:r>
          </a:p>
          <a:p>
            <a:pPr marL="514350" indent="-514350">
              <a:buFont typeface="+mj-lt"/>
              <a:buAutoNum type="arabicPeriod"/>
            </a:pPr>
            <a:r>
              <a:rPr lang="en-US" dirty="0"/>
              <a:t>Topic</a:t>
            </a:r>
          </a:p>
          <a:p>
            <a:pPr marL="514350" indent="-514350">
              <a:buFont typeface="+mj-lt"/>
              <a:buAutoNum type="arabicPeriod"/>
            </a:pPr>
            <a:r>
              <a:rPr lang="en-US" dirty="0"/>
              <a:t>Partition</a:t>
            </a:r>
          </a:p>
          <a:p>
            <a:pPr marL="514350" indent="-514350">
              <a:buFont typeface="+mj-lt"/>
              <a:buAutoNum type="arabicPeriod"/>
            </a:pPr>
            <a:r>
              <a:rPr lang="en-US" dirty="0"/>
              <a:t>Replica</a:t>
            </a:r>
          </a:p>
          <a:p>
            <a:pPr marL="514350" indent="-514350">
              <a:buFont typeface="+mj-lt"/>
              <a:buAutoNum type="arabicPeriod"/>
            </a:pPr>
            <a:r>
              <a:rPr lang="en-US" dirty="0"/>
              <a:t>Consumer</a:t>
            </a:r>
          </a:p>
          <a:p>
            <a:pPr marL="514350" indent="-514350">
              <a:buFont typeface="+mj-lt"/>
              <a:buAutoNum type="arabicPeriod"/>
            </a:pPr>
            <a:r>
              <a:rPr lang="en-US" dirty="0"/>
              <a:t>Producer</a:t>
            </a:r>
          </a:p>
        </p:txBody>
      </p:sp>
      <p:sp>
        <p:nvSpPr>
          <p:cNvPr id="6" name="Content Placeholder 4">
            <a:extLst>
              <a:ext uri="{FF2B5EF4-FFF2-40B4-BE49-F238E27FC236}">
                <a16:creationId xmlns:a16="http://schemas.microsoft.com/office/drawing/2014/main" id="{DC2A00C8-6069-4BE1-8042-20B8D189BDB8}"/>
              </a:ext>
            </a:extLst>
          </p:cNvPr>
          <p:cNvSpPr txBox="1">
            <a:spLocks/>
          </p:cNvSpPr>
          <p:nvPr/>
        </p:nvSpPr>
        <p:spPr>
          <a:xfrm>
            <a:off x="4344489" y="1846716"/>
            <a:ext cx="44729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US" dirty="0"/>
              <a:t>Sends messages to a topic</a:t>
            </a:r>
          </a:p>
          <a:p>
            <a:pPr marL="514350" indent="-514350">
              <a:buFont typeface="+mj-lt"/>
              <a:buAutoNum type="alphaUcPeriod"/>
            </a:pPr>
            <a:r>
              <a:rPr lang="en-US" dirty="0"/>
              <a:t>How messages are classified.</a:t>
            </a:r>
          </a:p>
          <a:p>
            <a:pPr marL="514350" indent="-514350">
              <a:buFont typeface="+mj-lt"/>
              <a:buAutoNum type="alphaUcPeriod"/>
            </a:pPr>
            <a:r>
              <a:rPr lang="en-US" dirty="0"/>
              <a:t>How topics are divided</a:t>
            </a:r>
          </a:p>
          <a:p>
            <a:pPr marL="514350" indent="-514350">
              <a:buFont typeface="+mj-lt"/>
              <a:buAutoNum type="alphaUcPeriod"/>
            </a:pPr>
            <a:r>
              <a:rPr lang="en-US" dirty="0"/>
              <a:t>Nodes in a Kafka cluster</a:t>
            </a:r>
          </a:p>
          <a:p>
            <a:pPr marL="514350" indent="-514350">
              <a:buFont typeface="+mj-lt"/>
              <a:buAutoNum type="alphaUcPeriod"/>
            </a:pPr>
            <a:r>
              <a:rPr lang="en-US" dirty="0"/>
              <a:t>Reads messages from a topic</a:t>
            </a:r>
          </a:p>
          <a:p>
            <a:pPr marL="514350" indent="-514350">
              <a:buFont typeface="+mj-lt"/>
              <a:buAutoNum type="alphaUcPeriod"/>
            </a:pPr>
            <a:r>
              <a:rPr lang="en-US" dirty="0"/>
              <a:t>Copies of a partition</a:t>
            </a:r>
          </a:p>
          <a:p>
            <a:pPr marL="514350" indent="-514350">
              <a:buFont typeface="+mj-lt"/>
              <a:buAutoNum type="alphaUcPeriod"/>
            </a:pPr>
            <a:endParaRPr lang="en-US" dirty="0"/>
          </a:p>
        </p:txBody>
      </p:sp>
    </p:spTree>
    <p:extLst>
      <p:ext uri="{BB962C8B-B14F-4D97-AF65-F5344CB8AC3E}">
        <p14:creationId xmlns:p14="http://schemas.microsoft.com/office/powerpoint/2010/main" val="405521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D61440-BE91-412A-8786-FD6F924FB6D8}"/>
              </a:ext>
            </a:extLst>
          </p:cNvPr>
          <p:cNvSpPr>
            <a:spLocks noGrp="1"/>
          </p:cNvSpPr>
          <p:nvPr>
            <p:ph type="ctrTitle"/>
          </p:nvPr>
        </p:nvSpPr>
        <p:spPr/>
        <p:txBody>
          <a:bodyPr/>
          <a:lstStyle/>
          <a:p>
            <a:r>
              <a:rPr lang="en-US" dirty="0"/>
              <a:t>Apache Kafka</a:t>
            </a:r>
          </a:p>
        </p:txBody>
      </p:sp>
      <p:sp>
        <p:nvSpPr>
          <p:cNvPr id="8" name="Subtitle 7">
            <a:extLst>
              <a:ext uri="{FF2B5EF4-FFF2-40B4-BE49-F238E27FC236}">
                <a16:creationId xmlns:a16="http://schemas.microsoft.com/office/drawing/2014/main" id="{F16CD3BF-FDAB-4B90-88DE-62599CFE7B85}"/>
              </a:ext>
            </a:extLst>
          </p:cNvPr>
          <p:cNvSpPr>
            <a:spLocks noGrp="1"/>
          </p:cNvSpPr>
          <p:nvPr>
            <p:ph type="subTitle" idx="1"/>
          </p:nvPr>
        </p:nvSpPr>
        <p:spPr/>
        <p:txBody>
          <a:bodyPr/>
          <a:lstStyle/>
          <a:p>
            <a:r>
              <a:rPr lang="en-US" dirty="0"/>
              <a:t>Scalability</a:t>
            </a:r>
          </a:p>
        </p:txBody>
      </p:sp>
      <p:pic>
        <p:nvPicPr>
          <p:cNvPr id="1026" name="Picture 2">
            <a:extLst>
              <a:ext uri="{FF2B5EF4-FFF2-40B4-BE49-F238E27FC236}">
                <a16:creationId xmlns:a16="http://schemas.microsoft.com/office/drawing/2014/main" id="{54D97B33-6513-4B5F-9040-3D2DDFC18B5D}"/>
              </a:ext>
            </a:extLst>
          </p:cNvPr>
          <p:cNvPicPr>
            <a:picLocks noGrp="1" noChangeAspect="1" noChangeArrowheads="1"/>
          </p:cNvPicPr>
          <p:nvPr>
            <p:ph type="media" sz="quarter" idx="13"/>
          </p:nvPr>
        </p:nvPicPr>
        <p:blipFill>
          <a:blip r:embed="rId2">
            <a:extLst>
              <a:ext uri="{28A0092B-C50C-407E-A947-70E740481C1C}">
                <a14:useLocalDpi xmlns:a14="http://schemas.microsoft.com/office/drawing/2010/main" val="0"/>
              </a:ext>
            </a:extLst>
          </a:blip>
          <a:srcRect/>
          <a:stretch>
            <a:fillRect/>
          </a:stretch>
        </p:blipFill>
        <p:spPr bwMode="auto">
          <a:xfrm>
            <a:off x="8381615" y="2554288"/>
            <a:ext cx="1567633" cy="254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5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7A61-8261-4FD4-BA78-8DBAB337680F}"/>
              </a:ext>
            </a:extLst>
          </p:cNvPr>
          <p:cNvSpPr>
            <a:spLocks noGrp="1"/>
          </p:cNvSpPr>
          <p:nvPr>
            <p:ph type="title"/>
          </p:nvPr>
        </p:nvSpPr>
        <p:spPr/>
        <p:txBody>
          <a:bodyPr/>
          <a:lstStyle/>
          <a:p>
            <a:r>
              <a:rPr lang="en-US" b="1" dirty="0"/>
              <a:t>Kafka Scalability and Fault Tolerance</a:t>
            </a:r>
          </a:p>
        </p:txBody>
      </p:sp>
      <p:sp>
        <p:nvSpPr>
          <p:cNvPr id="3" name="Content Placeholder 2">
            <a:extLst>
              <a:ext uri="{FF2B5EF4-FFF2-40B4-BE49-F238E27FC236}">
                <a16:creationId xmlns:a16="http://schemas.microsoft.com/office/drawing/2014/main" id="{C7F204F0-7CB4-4684-95ED-DE4044D78F92}"/>
              </a:ext>
            </a:extLst>
          </p:cNvPr>
          <p:cNvSpPr>
            <a:spLocks noGrp="1"/>
          </p:cNvSpPr>
          <p:nvPr>
            <p:ph idx="1"/>
          </p:nvPr>
        </p:nvSpPr>
        <p:spPr/>
        <p:txBody>
          <a:bodyPr>
            <a:normAutofit/>
          </a:bodyPr>
          <a:lstStyle/>
          <a:p>
            <a:r>
              <a:rPr lang="en-US" sz="2400" dirty="0"/>
              <a:t>The </a:t>
            </a:r>
            <a:r>
              <a:rPr lang="en-US" sz="2400" b="1" dirty="0"/>
              <a:t>topic partition </a:t>
            </a:r>
            <a:r>
              <a:rPr lang="en-US" sz="2400" dirty="0"/>
              <a:t>is the unit of parallelism. </a:t>
            </a:r>
          </a:p>
          <a:p>
            <a:r>
              <a:rPr lang="en-US" sz="2400" dirty="0"/>
              <a:t>The more partitions, the more consumers can access data concurrently.</a:t>
            </a:r>
          </a:p>
          <a:p>
            <a:r>
              <a:rPr lang="en-US" sz="2400" dirty="0"/>
              <a:t>Consumers in a consumer group perform the same operation on the topic. Best practice is the same number of consumers in the group as there are partitions.</a:t>
            </a:r>
          </a:p>
          <a:p>
            <a:r>
              <a:rPr lang="en-US" sz="2400" dirty="0"/>
              <a:t>Partitions are replicated across brokers for fault tolerance. A replication factor of N has 1 original and N-1 replicas.</a:t>
            </a:r>
          </a:p>
          <a:p>
            <a:r>
              <a:rPr lang="en-US" sz="2400" dirty="0"/>
              <a:t>Excessive partitions and replicas can increase system latency, as messages must be replicated across each partition. </a:t>
            </a:r>
          </a:p>
          <a:p>
            <a:r>
              <a:rPr lang="en-US" sz="2400" dirty="0"/>
              <a:t>Producers select a partition based on a provided key or, if no key is provided, a round-robin strategy.</a:t>
            </a:r>
          </a:p>
        </p:txBody>
      </p:sp>
    </p:spTree>
    <p:extLst>
      <p:ext uri="{BB962C8B-B14F-4D97-AF65-F5344CB8AC3E}">
        <p14:creationId xmlns:p14="http://schemas.microsoft.com/office/powerpoint/2010/main" val="601074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DAB5-422D-4AE5-9BB6-21A076760333}"/>
              </a:ext>
            </a:extLst>
          </p:cNvPr>
          <p:cNvSpPr>
            <a:spLocks noGrp="1"/>
          </p:cNvSpPr>
          <p:nvPr>
            <p:ph type="title"/>
          </p:nvPr>
        </p:nvSpPr>
        <p:spPr/>
        <p:txBody>
          <a:bodyPr/>
          <a:lstStyle/>
          <a:p>
            <a:r>
              <a:rPr lang="en-US" dirty="0"/>
              <a:t>Consumer Group Scalability Example</a:t>
            </a:r>
          </a:p>
        </p:txBody>
      </p:sp>
      <p:sp>
        <p:nvSpPr>
          <p:cNvPr id="3" name="Content Placeholder 2">
            <a:extLst>
              <a:ext uri="{FF2B5EF4-FFF2-40B4-BE49-F238E27FC236}">
                <a16:creationId xmlns:a16="http://schemas.microsoft.com/office/drawing/2014/main" id="{3DAC6E7E-9031-4CB6-B0CC-7ACAAF5ED533}"/>
              </a:ext>
            </a:extLst>
          </p:cNvPr>
          <p:cNvSpPr>
            <a:spLocks noGrp="1"/>
          </p:cNvSpPr>
          <p:nvPr>
            <p:ph idx="4294967295"/>
          </p:nvPr>
        </p:nvSpPr>
        <p:spPr>
          <a:xfrm>
            <a:off x="996697" y="1825620"/>
            <a:ext cx="10357103" cy="454523"/>
          </a:xfrm>
        </p:spPr>
        <p:txBody>
          <a:bodyPr>
            <a:normAutofit lnSpcReduction="10000"/>
          </a:bodyPr>
          <a:lstStyle/>
          <a:p>
            <a:r>
              <a:rPr lang="en-US" dirty="0"/>
              <a:t>Imagine that this consumer group “sends an e-mail.”</a:t>
            </a:r>
          </a:p>
        </p:txBody>
      </p:sp>
      <p:pic>
        <p:nvPicPr>
          <p:cNvPr id="10242" name="Picture 2" descr="ktdg 04in01">
            <a:extLst>
              <a:ext uri="{FF2B5EF4-FFF2-40B4-BE49-F238E27FC236}">
                <a16:creationId xmlns:a16="http://schemas.microsoft.com/office/drawing/2014/main" id="{866FD0EE-6E5D-46E1-8510-44170F0AD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443" y="2643958"/>
            <a:ext cx="4493911" cy="317105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ktdg 04in03">
            <a:extLst>
              <a:ext uri="{FF2B5EF4-FFF2-40B4-BE49-F238E27FC236}">
                <a16:creationId xmlns:a16="http://schemas.microsoft.com/office/drawing/2014/main" id="{3B7CA2AE-786B-4114-B11C-9FAD54ABC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643958"/>
            <a:ext cx="4493910" cy="31710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707CEC-D350-478C-99A7-170EAD103120}"/>
              </a:ext>
            </a:extLst>
          </p:cNvPr>
          <p:cNvSpPr txBox="1"/>
          <p:nvPr/>
        </p:nvSpPr>
        <p:spPr>
          <a:xfrm>
            <a:off x="1727722" y="5817727"/>
            <a:ext cx="8591263" cy="830997"/>
          </a:xfrm>
          <a:prstGeom prst="rect">
            <a:avLst/>
          </a:prstGeom>
          <a:solidFill>
            <a:schemeClr val="bg2"/>
          </a:solidFill>
          <a:ln>
            <a:solidFill>
              <a:schemeClr val="accent1"/>
            </a:solidFill>
          </a:ln>
        </p:spPr>
        <p:txBody>
          <a:bodyPr wrap="none" rtlCol="0">
            <a:spAutoFit/>
          </a:bodyPr>
          <a:lstStyle/>
          <a:p>
            <a:r>
              <a:rPr lang="en-US" sz="2400" dirty="0"/>
              <a:t>Each consumer in the consumer group preforms the  same function</a:t>
            </a:r>
          </a:p>
          <a:p>
            <a:pPr algn="ctr"/>
            <a:r>
              <a:rPr lang="en-US" sz="2400" dirty="0"/>
              <a:t>The 2</a:t>
            </a:r>
            <a:r>
              <a:rPr lang="en-US" sz="2400" baseline="30000" dirty="0"/>
              <a:t>nd</a:t>
            </a:r>
            <a:r>
              <a:rPr lang="en-US" sz="2400" dirty="0"/>
              <a:t> Example is 4x the performance!</a:t>
            </a:r>
          </a:p>
        </p:txBody>
      </p:sp>
    </p:spTree>
    <p:extLst>
      <p:ext uri="{BB962C8B-B14F-4D97-AF65-F5344CB8AC3E}">
        <p14:creationId xmlns:p14="http://schemas.microsoft.com/office/powerpoint/2010/main" val="271899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50C1-6325-40FF-80AD-2D4BABC5F897}"/>
              </a:ext>
            </a:extLst>
          </p:cNvPr>
          <p:cNvSpPr>
            <a:spLocks noGrp="1"/>
          </p:cNvSpPr>
          <p:nvPr>
            <p:ph type="title"/>
          </p:nvPr>
        </p:nvSpPr>
        <p:spPr/>
        <p:txBody>
          <a:bodyPr>
            <a:noAutofit/>
          </a:bodyPr>
          <a:lstStyle/>
          <a:p>
            <a:r>
              <a:rPr lang="en-US" dirty="0"/>
              <a:t>Kafka Cluster Visualized 1/5</a:t>
            </a:r>
          </a:p>
        </p:txBody>
      </p:sp>
      <p:sp>
        <p:nvSpPr>
          <p:cNvPr id="3" name="Content Placeholder 2">
            <a:extLst>
              <a:ext uri="{FF2B5EF4-FFF2-40B4-BE49-F238E27FC236}">
                <a16:creationId xmlns:a16="http://schemas.microsoft.com/office/drawing/2014/main" id="{71982BA3-CE4A-4245-B362-4176982B04EB}"/>
              </a:ext>
            </a:extLst>
          </p:cNvPr>
          <p:cNvSpPr>
            <a:spLocks noGrp="1"/>
          </p:cNvSpPr>
          <p:nvPr>
            <p:ph idx="1"/>
          </p:nvPr>
        </p:nvSpPr>
        <p:spPr/>
        <p:txBody>
          <a:bodyPr>
            <a:noAutofit/>
          </a:bodyPr>
          <a:lstStyle/>
          <a:p>
            <a:r>
              <a:rPr lang="en-US" sz="2400" dirty="0"/>
              <a:t>This Kafka cluster has three brokers: A, B, and C. </a:t>
            </a:r>
          </a:p>
          <a:p>
            <a:r>
              <a:rPr lang="en-US" sz="2400" dirty="0"/>
              <a:t>There is a single topic “test” with a replication factor of 3 and two partitions. Lead partitions are underlined.</a:t>
            </a:r>
          </a:p>
        </p:txBody>
      </p:sp>
      <p:sp>
        <p:nvSpPr>
          <p:cNvPr id="6" name="Rectangle 5">
            <a:extLst>
              <a:ext uri="{FF2B5EF4-FFF2-40B4-BE49-F238E27FC236}">
                <a16:creationId xmlns:a16="http://schemas.microsoft.com/office/drawing/2014/main" id="{88A2D526-6901-4007-A7FF-EF89632B32C1}"/>
              </a:ext>
            </a:extLst>
          </p:cNvPr>
          <p:cNvSpPr/>
          <p:nvPr/>
        </p:nvSpPr>
        <p:spPr>
          <a:xfrm>
            <a:off x="2831805" y="3407309"/>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Rounded Corners 11">
            <a:extLst>
              <a:ext uri="{FF2B5EF4-FFF2-40B4-BE49-F238E27FC236}">
                <a16:creationId xmlns:a16="http://schemas.microsoft.com/office/drawing/2014/main" id="{CA517723-7EEF-42D2-BE0B-7B649D0AC51A}"/>
              </a:ext>
            </a:extLst>
          </p:cNvPr>
          <p:cNvSpPr/>
          <p:nvPr/>
        </p:nvSpPr>
        <p:spPr>
          <a:xfrm>
            <a:off x="2948518" y="3570489"/>
            <a:ext cx="1286785" cy="499730"/>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0</a:t>
            </a:r>
          </a:p>
        </p:txBody>
      </p:sp>
      <p:sp>
        <p:nvSpPr>
          <p:cNvPr id="13" name="Rectangle: Rounded Corners 12">
            <a:extLst>
              <a:ext uri="{FF2B5EF4-FFF2-40B4-BE49-F238E27FC236}">
                <a16:creationId xmlns:a16="http://schemas.microsoft.com/office/drawing/2014/main" id="{DDE8075E-C59E-4B64-A58F-2FAC419F627D}"/>
              </a:ext>
            </a:extLst>
          </p:cNvPr>
          <p:cNvSpPr/>
          <p:nvPr/>
        </p:nvSpPr>
        <p:spPr>
          <a:xfrm>
            <a:off x="2953710" y="4102485"/>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1</a:t>
            </a:r>
          </a:p>
        </p:txBody>
      </p:sp>
      <p:sp>
        <p:nvSpPr>
          <p:cNvPr id="15" name="Rectangle 14">
            <a:extLst>
              <a:ext uri="{FF2B5EF4-FFF2-40B4-BE49-F238E27FC236}">
                <a16:creationId xmlns:a16="http://schemas.microsoft.com/office/drawing/2014/main" id="{F55BF09E-5065-402F-9F91-9246F0D305E7}"/>
              </a:ext>
            </a:extLst>
          </p:cNvPr>
          <p:cNvSpPr/>
          <p:nvPr/>
        </p:nvSpPr>
        <p:spPr>
          <a:xfrm>
            <a:off x="4897477" y="3395208"/>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Rectangle: Rounded Corners 15">
            <a:extLst>
              <a:ext uri="{FF2B5EF4-FFF2-40B4-BE49-F238E27FC236}">
                <a16:creationId xmlns:a16="http://schemas.microsoft.com/office/drawing/2014/main" id="{C6D07990-9F99-48DD-99E9-DE13951B1624}"/>
              </a:ext>
            </a:extLst>
          </p:cNvPr>
          <p:cNvSpPr/>
          <p:nvPr/>
        </p:nvSpPr>
        <p:spPr>
          <a:xfrm>
            <a:off x="5014190" y="3558388"/>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0</a:t>
            </a:r>
          </a:p>
        </p:txBody>
      </p:sp>
      <p:sp>
        <p:nvSpPr>
          <p:cNvPr id="17" name="Rectangle: Rounded Corners 16">
            <a:extLst>
              <a:ext uri="{FF2B5EF4-FFF2-40B4-BE49-F238E27FC236}">
                <a16:creationId xmlns:a16="http://schemas.microsoft.com/office/drawing/2014/main" id="{DA9505E9-C9C5-4C30-B0F1-A8099BCCF55F}"/>
              </a:ext>
            </a:extLst>
          </p:cNvPr>
          <p:cNvSpPr/>
          <p:nvPr/>
        </p:nvSpPr>
        <p:spPr>
          <a:xfrm>
            <a:off x="5019382" y="4090384"/>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1</a:t>
            </a:r>
          </a:p>
        </p:txBody>
      </p:sp>
      <p:sp>
        <p:nvSpPr>
          <p:cNvPr id="23" name="Rectangle 22">
            <a:extLst>
              <a:ext uri="{FF2B5EF4-FFF2-40B4-BE49-F238E27FC236}">
                <a16:creationId xmlns:a16="http://schemas.microsoft.com/office/drawing/2014/main" id="{F2E712CF-09DC-46FC-BEC5-78DF548218FC}"/>
              </a:ext>
            </a:extLst>
          </p:cNvPr>
          <p:cNvSpPr/>
          <p:nvPr/>
        </p:nvSpPr>
        <p:spPr>
          <a:xfrm>
            <a:off x="7027494" y="3415495"/>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4" name="Rectangle: Rounded Corners 23">
            <a:extLst>
              <a:ext uri="{FF2B5EF4-FFF2-40B4-BE49-F238E27FC236}">
                <a16:creationId xmlns:a16="http://schemas.microsoft.com/office/drawing/2014/main" id="{AEF0008B-FD24-4DBC-BD38-50C94115312E}"/>
              </a:ext>
            </a:extLst>
          </p:cNvPr>
          <p:cNvSpPr/>
          <p:nvPr/>
        </p:nvSpPr>
        <p:spPr>
          <a:xfrm>
            <a:off x="7144207" y="3578675"/>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0</a:t>
            </a:r>
          </a:p>
        </p:txBody>
      </p:sp>
      <p:sp>
        <p:nvSpPr>
          <p:cNvPr id="25" name="Rectangle: Rounded Corners 24">
            <a:extLst>
              <a:ext uri="{FF2B5EF4-FFF2-40B4-BE49-F238E27FC236}">
                <a16:creationId xmlns:a16="http://schemas.microsoft.com/office/drawing/2014/main" id="{E5D603AD-D38C-48F4-83D0-0BE6C5248660}"/>
              </a:ext>
            </a:extLst>
          </p:cNvPr>
          <p:cNvSpPr/>
          <p:nvPr/>
        </p:nvSpPr>
        <p:spPr>
          <a:xfrm>
            <a:off x="7149399" y="4110671"/>
            <a:ext cx="1286785" cy="499730"/>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1</a:t>
            </a:r>
          </a:p>
        </p:txBody>
      </p:sp>
      <p:sp>
        <p:nvSpPr>
          <p:cNvPr id="28" name="Rectangle 27">
            <a:extLst>
              <a:ext uri="{FF2B5EF4-FFF2-40B4-BE49-F238E27FC236}">
                <a16:creationId xmlns:a16="http://schemas.microsoft.com/office/drawing/2014/main" id="{4A6C0E7D-3C38-4FB6-B3BB-DF91A18EA6FE}"/>
              </a:ext>
            </a:extLst>
          </p:cNvPr>
          <p:cNvSpPr/>
          <p:nvPr/>
        </p:nvSpPr>
        <p:spPr>
          <a:xfrm>
            <a:off x="2831805" y="5741188"/>
            <a:ext cx="1499190"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Consumer 0</a:t>
            </a:r>
          </a:p>
        </p:txBody>
      </p:sp>
      <p:sp>
        <p:nvSpPr>
          <p:cNvPr id="29" name="Rectangle 28">
            <a:extLst>
              <a:ext uri="{FF2B5EF4-FFF2-40B4-BE49-F238E27FC236}">
                <a16:creationId xmlns:a16="http://schemas.microsoft.com/office/drawing/2014/main" id="{4C1D315E-EB08-4D19-9C94-135B7F1739E5}"/>
              </a:ext>
            </a:extLst>
          </p:cNvPr>
          <p:cNvSpPr/>
          <p:nvPr/>
        </p:nvSpPr>
        <p:spPr>
          <a:xfrm>
            <a:off x="7027494" y="5732696"/>
            <a:ext cx="1499190"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Consumer 1</a:t>
            </a:r>
          </a:p>
        </p:txBody>
      </p:sp>
      <p:sp>
        <p:nvSpPr>
          <p:cNvPr id="20" name="TextBox 19">
            <a:extLst>
              <a:ext uri="{FF2B5EF4-FFF2-40B4-BE49-F238E27FC236}">
                <a16:creationId xmlns:a16="http://schemas.microsoft.com/office/drawing/2014/main" id="{1DF81326-9B2F-426D-83A1-2F520517FBB7}"/>
              </a:ext>
            </a:extLst>
          </p:cNvPr>
          <p:cNvSpPr txBox="1"/>
          <p:nvPr/>
        </p:nvSpPr>
        <p:spPr>
          <a:xfrm>
            <a:off x="3070825" y="3100554"/>
            <a:ext cx="874598"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A</a:t>
            </a:r>
          </a:p>
        </p:txBody>
      </p:sp>
      <p:sp>
        <p:nvSpPr>
          <p:cNvPr id="21" name="TextBox 20">
            <a:extLst>
              <a:ext uri="{FF2B5EF4-FFF2-40B4-BE49-F238E27FC236}">
                <a16:creationId xmlns:a16="http://schemas.microsoft.com/office/drawing/2014/main" id="{FC8338F7-9F42-406A-A9CC-34F88DF4688C}"/>
              </a:ext>
            </a:extLst>
          </p:cNvPr>
          <p:cNvSpPr txBox="1"/>
          <p:nvPr/>
        </p:nvSpPr>
        <p:spPr>
          <a:xfrm>
            <a:off x="5169024" y="3100160"/>
            <a:ext cx="861070"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B</a:t>
            </a:r>
          </a:p>
        </p:txBody>
      </p:sp>
      <p:sp>
        <p:nvSpPr>
          <p:cNvPr id="22" name="TextBox 21">
            <a:extLst>
              <a:ext uri="{FF2B5EF4-FFF2-40B4-BE49-F238E27FC236}">
                <a16:creationId xmlns:a16="http://schemas.microsoft.com/office/drawing/2014/main" id="{38E465CC-F149-4E91-819A-FD02E9AF2FFB}"/>
              </a:ext>
            </a:extLst>
          </p:cNvPr>
          <p:cNvSpPr txBox="1"/>
          <p:nvPr/>
        </p:nvSpPr>
        <p:spPr>
          <a:xfrm>
            <a:off x="7319232" y="3099026"/>
            <a:ext cx="877100"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C</a:t>
            </a:r>
          </a:p>
        </p:txBody>
      </p:sp>
    </p:spTree>
    <p:extLst>
      <p:ext uri="{BB962C8B-B14F-4D97-AF65-F5344CB8AC3E}">
        <p14:creationId xmlns:p14="http://schemas.microsoft.com/office/powerpoint/2010/main" val="1005495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50C1-6325-40FF-80AD-2D4BABC5F897}"/>
              </a:ext>
            </a:extLst>
          </p:cNvPr>
          <p:cNvSpPr>
            <a:spLocks noGrp="1"/>
          </p:cNvSpPr>
          <p:nvPr>
            <p:ph type="title"/>
          </p:nvPr>
        </p:nvSpPr>
        <p:spPr/>
        <p:txBody>
          <a:bodyPr>
            <a:noAutofit/>
          </a:bodyPr>
          <a:lstStyle/>
          <a:p>
            <a:r>
              <a:rPr lang="en-US" dirty="0"/>
              <a:t>Kafka Cluster Visualized 2/5</a:t>
            </a:r>
          </a:p>
        </p:txBody>
      </p:sp>
      <p:sp>
        <p:nvSpPr>
          <p:cNvPr id="3" name="Content Placeholder 2">
            <a:extLst>
              <a:ext uri="{FF2B5EF4-FFF2-40B4-BE49-F238E27FC236}">
                <a16:creationId xmlns:a16="http://schemas.microsoft.com/office/drawing/2014/main" id="{71982BA3-CE4A-4245-B362-4176982B04EB}"/>
              </a:ext>
            </a:extLst>
          </p:cNvPr>
          <p:cNvSpPr>
            <a:spLocks noGrp="1"/>
          </p:cNvSpPr>
          <p:nvPr>
            <p:ph idx="1"/>
          </p:nvPr>
        </p:nvSpPr>
        <p:spPr/>
        <p:txBody>
          <a:bodyPr>
            <a:noAutofit/>
          </a:bodyPr>
          <a:lstStyle/>
          <a:p>
            <a:r>
              <a:rPr lang="en-US" sz="2400" dirty="0"/>
              <a:t>Each consumer in the consumer group for topic “test” is assigned to a partition. This is spread across brokers. </a:t>
            </a:r>
          </a:p>
          <a:p>
            <a:r>
              <a:rPr lang="en-US" sz="2400" dirty="0"/>
              <a:t>Notice in this example that Broker B is not used, as there are not enough partitions and consumers. </a:t>
            </a:r>
          </a:p>
        </p:txBody>
      </p:sp>
      <p:sp>
        <p:nvSpPr>
          <p:cNvPr id="6" name="Rectangle 5">
            <a:extLst>
              <a:ext uri="{FF2B5EF4-FFF2-40B4-BE49-F238E27FC236}">
                <a16:creationId xmlns:a16="http://schemas.microsoft.com/office/drawing/2014/main" id="{88A2D526-6901-4007-A7FF-EF89632B32C1}"/>
              </a:ext>
            </a:extLst>
          </p:cNvPr>
          <p:cNvSpPr/>
          <p:nvPr/>
        </p:nvSpPr>
        <p:spPr>
          <a:xfrm>
            <a:off x="2924333" y="3715512"/>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Rounded Corners 11">
            <a:extLst>
              <a:ext uri="{FF2B5EF4-FFF2-40B4-BE49-F238E27FC236}">
                <a16:creationId xmlns:a16="http://schemas.microsoft.com/office/drawing/2014/main" id="{CA517723-7EEF-42D2-BE0B-7B649D0AC51A}"/>
              </a:ext>
            </a:extLst>
          </p:cNvPr>
          <p:cNvSpPr/>
          <p:nvPr/>
        </p:nvSpPr>
        <p:spPr>
          <a:xfrm>
            <a:off x="3041046" y="3878692"/>
            <a:ext cx="1286785" cy="499730"/>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0</a:t>
            </a:r>
          </a:p>
        </p:txBody>
      </p:sp>
      <p:sp>
        <p:nvSpPr>
          <p:cNvPr id="13" name="Rectangle: Rounded Corners 12">
            <a:extLst>
              <a:ext uri="{FF2B5EF4-FFF2-40B4-BE49-F238E27FC236}">
                <a16:creationId xmlns:a16="http://schemas.microsoft.com/office/drawing/2014/main" id="{DDE8075E-C59E-4B64-A58F-2FAC419F627D}"/>
              </a:ext>
            </a:extLst>
          </p:cNvPr>
          <p:cNvSpPr/>
          <p:nvPr/>
        </p:nvSpPr>
        <p:spPr>
          <a:xfrm>
            <a:off x="3046238" y="4410688"/>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1</a:t>
            </a:r>
          </a:p>
        </p:txBody>
      </p:sp>
      <p:sp>
        <p:nvSpPr>
          <p:cNvPr id="15" name="Rectangle 14">
            <a:extLst>
              <a:ext uri="{FF2B5EF4-FFF2-40B4-BE49-F238E27FC236}">
                <a16:creationId xmlns:a16="http://schemas.microsoft.com/office/drawing/2014/main" id="{F55BF09E-5065-402F-9F91-9246F0D305E7}"/>
              </a:ext>
            </a:extLst>
          </p:cNvPr>
          <p:cNvSpPr/>
          <p:nvPr/>
        </p:nvSpPr>
        <p:spPr>
          <a:xfrm>
            <a:off x="4990005" y="3703411"/>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Rectangle: Rounded Corners 15">
            <a:extLst>
              <a:ext uri="{FF2B5EF4-FFF2-40B4-BE49-F238E27FC236}">
                <a16:creationId xmlns:a16="http://schemas.microsoft.com/office/drawing/2014/main" id="{C6D07990-9F99-48DD-99E9-DE13951B1624}"/>
              </a:ext>
            </a:extLst>
          </p:cNvPr>
          <p:cNvSpPr/>
          <p:nvPr/>
        </p:nvSpPr>
        <p:spPr>
          <a:xfrm>
            <a:off x="5106718" y="3866591"/>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0</a:t>
            </a:r>
          </a:p>
        </p:txBody>
      </p:sp>
      <p:sp>
        <p:nvSpPr>
          <p:cNvPr id="17" name="Rectangle: Rounded Corners 16">
            <a:extLst>
              <a:ext uri="{FF2B5EF4-FFF2-40B4-BE49-F238E27FC236}">
                <a16:creationId xmlns:a16="http://schemas.microsoft.com/office/drawing/2014/main" id="{DA9505E9-C9C5-4C30-B0F1-A8099BCCF55F}"/>
              </a:ext>
            </a:extLst>
          </p:cNvPr>
          <p:cNvSpPr/>
          <p:nvPr/>
        </p:nvSpPr>
        <p:spPr>
          <a:xfrm>
            <a:off x="5111910" y="4398587"/>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1</a:t>
            </a:r>
          </a:p>
        </p:txBody>
      </p:sp>
      <p:sp>
        <p:nvSpPr>
          <p:cNvPr id="23" name="Rectangle 22">
            <a:extLst>
              <a:ext uri="{FF2B5EF4-FFF2-40B4-BE49-F238E27FC236}">
                <a16:creationId xmlns:a16="http://schemas.microsoft.com/office/drawing/2014/main" id="{F2E712CF-09DC-46FC-BEC5-78DF548218FC}"/>
              </a:ext>
            </a:extLst>
          </p:cNvPr>
          <p:cNvSpPr/>
          <p:nvPr/>
        </p:nvSpPr>
        <p:spPr>
          <a:xfrm>
            <a:off x="7120022" y="3723698"/>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4" name="Rectangle: Rounded Corners 23">
            <a:extLst>
              <a:ext uri="{FF2B5EF4-FFF2-40B4-BE49-F238E27FC236}">
                <a16:creationId xmlns:a16="http://schemas.microsoft.com/office/drawing/2014/main" id="{AEF0008B-FD24-4DBC-BD38-50C94115312E}"/>
              </a:ext>
            </a:extLst>
          </p:cNvPr>
          <p:cNvSpPr/>
          <p:nvPr/>
        </p:nvSpPr>
        <p:spPr>
          <a:xfrm>
            <a:off x="7236735" y="3886878"/>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0</a:t>
            </a:r>
          </a:p>
        </p:txBody>
      </p:sp>
      <p:sp>
        <p:nvSpPr>
          <p:cNvPr id="25" name="Rectangle: Rounded Corners 24">
            <a:extLst>
              <a:ext uri="{FF2B5EF4-FFF2-40B4-BE49-F238E27FC236}">
                <a16:creationId xmlns:a16="http://schemas.microsoft.com/office/drawing/2014/main" id="{E5D603AD-D38C-48F4-83D0-0BE6C5248660}"/>
              </a:ext>
            </a:extLst>
          </p:cNvPr>
          <p:cNvSpPr/>
          <p:nvPr/>
        </p:nvSpPr>
        <p:spPr>
          <a:xfrm>
            <a:off x="7241927" y="4418874"/>
            <a:ext cx="1286785" cy="499730"/>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1</a:t>
            </a:r>
          </a:p>
        </p:txBody>
      </p:sp>
      <p:sp>
        <p:nvSpPr>
          <p:cNvPr id="28" name="Rectangle 27">
            <a:extLst>
              <a:ext uri="{FF2B5EF4-FFF2-40B4-BE49-F238E27FC236}">
                <a16:creationId xmlns:a16="http://schemas.microsoft.com/office/drawing/2014/main" id="{4A6C0E7D-3C38-4FB6-B3BB-DF91A18EA6FE}"/>
              </a:ext>
            </a:extLst>
          </p:cNvPr>
          <p:cNvSpPr/>
          <p:nvPr/>
        </p:nvSpPr>
        <p:spPr>
          <a:xfrm>
            <a:off x="2924333" y="6049391"/>
            <a:ext cx="1499190"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Consumer 0</a:t>
            </a:r>
          </a:p>
        </p:txBody>
      </p:sp>
      <p:cxnSp>
        <p:nvCxnSpPr>
          <p:cNvPr id="20" name="Connector: Elbow 19">
            <a:extLst>
              <a:ext uri="{FF2B5EF4-FFF2-40B4-BE49-F238E27FC236}">
                <a16:creationId xmlns:a16="http://schemas.microsoft.com/office/drawing/2014/main" id="{92D73F4D-0465-4D6F-94A3-4F9635CCD19F}"/>
              </a:ext>
            </a:extLst>
          </p:cNvPr>
          <p:cNvCxnSpPr/>
          <p:nvPr/>
        </p:nvCxnSpPr>
        <p:spPr>
          <a:xfrm rot="10800000" flipH="1">
            <a:off x="2924333" y="4128557"/>
            <a:ext cx="116712" cy="2187214"/>
          </a:xfrm>
          <a:prstGeom prst="bentConnector3">
            <a:avLst>
              <a:gd name="adj1" fmla="val -587600"/>
            </a:avLst>
          </a:prstGeom>
          <a:ln w="25400">
            <a:solidFill>
              <a:srgbClr val="595959"/>
            </a:solidFill>
            <a:tailEnd type="triangle" w="lg" len="lg"/>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E4140ABA-0F58-42FE-8491-DC0D2E2081B0}"/>
              </a:ext>
            </a:extLst>
          </p:cNvPr>
          <p:cNvCxnSpPr>
            <a:cxnSpLocks/>
          </p:cNvCxnSpPr>
          <p:nvPr/>
        </p:nvCxnSpPr>
        <p:spPr>
          <a:xfrm flipH="1" flipV="1">
            <a:off x="8510423" y="4668739"/>
            <a:ext cx="36730" cy="1638540"/>
          </a:xfrm>
          <a:prstGeom prst="bentConnector3">
            <a:avLst>
              <a:gd name="adj1" fmla="val -2055739"/>
            </a:avLst>
          </a:prstGeom>
          <a:ln w="25400">
            <a:solidFill>
              <a:srgbClr val="595959"/>
            </a:solidFill>
            <a:tailEnd type="triangle" w="lg" len="lg"/>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8DD9C548-490E-468A-B30A-A0C7493AA41D}"/>
              </a:ext>
            </a:extLst>
          </p:cNvPr>
          <p:cNvSpPr txBox="1"/>
          <p:nvPr/>
        </p:nvSpPr>
        <p:spPr>
          <a:xfrm>
            <a:off x="3163353" y="3408757"/>
            <a:ext cx="874598"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A</a:t>
            </a:r>
          </a:p>
        </p:txBody>
      </p:sp>
      <p:sp>
        <p:nvSpPr>
          <p:cNvPr id="27" name="TextBox 26">
            <a:extLst>
              <a:ext uri="{FF2B5EF4-FFF2-40B4-BE49-F238E27FC236}">
                <a16:creationId xmlns:a16="http://schemas.microsoft.com/office/drawing/2014/main" id="{E5B09EA9-4465-4409-8EA3-8DB49251337E}"/>
              </a:ext>
            </a:extLst>
          </p:cNvPr>
          <p:cNvSpPr txBox="1"/>
          <p:nvPr/>
        </p:nvSpPr>
        <p:spPr>
          <a:xfrm>
            <a:off x="5261552" y="3408363"/>
            <a:ext cx="861070"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B</a:t>
            </a:r>
          </a:p>
        </p:txBody>
      </p:sp>
      <p:sp>
        <p:nvSpPr>
          <p:cNvPr id="30" name="TextBox 29">
            <a:extLst>
              <a:ext uri="{FF2B5EF4-FFF2-40B4-BE49-F238E27FC236}">
                <a16:creationId xmlns:a16="http://schemas.microsoft.com/office/drawing/2014/main" id="{C25D5FDA-9C41-4FD5-AB0C-E875EA4152F2}"/>
              </a:ext>
            </a:extLst>
          </p:cNvPr>
          <p:cNvSpPr txBox="1"/>
          <p:nvPr/>
        </p:nvSpPr>
        <p:spPr>
          <a:xfrm>
            <a:off x="7411760" y="3407229"/>
            <a:ext cx="877100"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C</a:t>
            </a:r>
          </a:p>
        </p:txBody>
      </p:sp>
      <p:sp>
        <p:nvSpPr>
          <p:cNvPr id="29" name="Rectangle 28">
            <a:extLst>
              <a:ext uri="{FF2B5EF4-FFF2-40B4-BE49-F238E27FC236}">
                <a16:creationId xmlns:a16="http://schemas.microsoft.com/office/drawing/2014/main" id="{4C1D315E-EB08-4D19-9C94-135B7F1739E5}"/>
              </a:ext>
            </a:extLst>
          </p:cNvPr>
          <p:cNvSpPr/>
          <p:nvPr/>
        </p:nvSpPr>
        <p:spPr>
          <a:xfrm>
            <a:off x="7120022" y="6040899"/>
            <a:ext cx="1499190"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Consumer 1</a:t>
            </a:r>
          </a:p>
        </p:txBody>
      </p:sp>
    </p:spTree>
    <p:extLst>
      <p:ext uri="{BB962C8B-B14F-4D97-AF65-F5344CB8AC3E}">
        <p14:creationId xmlns:p14="http://schemas.microsoft.com/office/powerpoint/2010/main" val="374907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50C1-6325-40FF-80AD-2D4BABC5F897}"/>
              </a:ext>
            </a:extLst>
          </p:cNvPr>
          <p:cNvSpPr>
            <a:spLocks noGrp="1"/>
          </p:cNvSpPr>
          <p:nvPr>
            <p:ph type="title"/>
          </p:nvPr>
        </p:nvSpPr>
        <p:spPr/>
        <p:txBody>
          <a:bodyPr>
            <a:noAutofit/>
          </a:bodyPr>
          <a:lstStyle/>
          <a:p>
            <a:r>
              <a:rPr lang="en-US" dirty="0"/>
              <a:t>Kafka Cluster Visualized 3/5</a:t>
            </a:r>
          </a:p>
        </p:txBody>
      </p:sp>
      <p:sp>
        <p:nvSpPr>
          <p:cNvPr id="3" name="Content Placeholder 2">
            <a:extLst>
              <a:ext uri="{FF2B5EF4-FFF2-40B4-BE49-F238E27FC236}">
                <a16:creationId xmlns:a16="http://schemas.microsoft.com/office/drawing/2014/main" id="{71982BA3-CE4A-4245-B362-4176982B04EB}"/>
              </a:ext>
            </a:extLst>
          </p:cNvPr>
          <p:cNvSpPr>
            <a:spLocks noGrp="1"/>
          </p:cNvSpPr>
          <p:nvPr>
            <p:ph idx="1"/>
          </p:nvPr>
        </p:nvSpPr>
        <p:spPr/>
        <p:txBody>
          <a:bodyPr>
            <a:noAutofit/>
          </a:bodyPr>
          <a:lstStyle/>
          <a:p>
            <a:r>
              <a:rPr lang="en-US" sz="2400" dirty="0"/>
              <a:t>When a producer writes a message to this topic, a lead partition is selected based on key, or round-robin if no key.</a:t>
            </a:r>
          </a:p>
        </p:txBody>
      </p:sp>
      <p:sp>
        <p:nvSpPr>
          <p:cNvPr id="6" name="Rectangle 5">
            <a:extLst>
              <a:ext uri="{FF2B5EF4-FFF2-40B4-BE49-F238E27FC236}">
                <a16:creationId xmlns:a16="http://schemas.microsoft.com/office/drawing/2014/main" id="{88A2D526-6901-4007-A7FF-EF89632B32C1}"/>
              </a:ext>
            </a:extLst>
          </p:cNvPr>
          <p:cNvSpPr/>
          <p:nvPr/>
        </p:nvSpPr>
        <p:spPr>
          <a:xfrm>
            <a:off x="2771934" y="3592366"/>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Rounded Corners 11">
            <a:extLst>
              <a:ext uri="{FF2B5EF4-FFF2-40B4-BE49-F238E27FC236}">
                <a16:creationId xmlns:a16="http://schemas.microsoft.com/office/drawing/2014/main" id="{CA517723-7EEF-42D2-BE0B-7B649D0AC51A}"/>
              </a:ext>
            </a:extLst>
          </p:cNvPr>
          <p:cNvSpPr/>
          <p:nvPr/>
        </p:nvSpPr>
        <p:spPr>
          <a:xfrm>
            <a:off x="2888647" y="3755546"/>
            <a:ext cx="1286785" cy="499730"/>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0</a:t>
            </a:r>
          </a:p>
        </p:txBody>
      </p:sp>
      <p:sp>
        <p:nvSpPr>
          <p:cNvPr id="13" name="Rectangle: Rounded Corners 12">
            <a:extLst>
              <a:ext uri="{FF2B5EF4-FFF2-40B4-BE49-F238E27FC236}">
                <a16:creationId xmlns:a16="http://schemas.microsoft.com/office/drawing/2014/main" id="{DDE8075E-C59E-4B64-A58F-2FAC419F627D}"/>
              </a:ext>
            </a:extLst>
          </p:cNvPr>
          <p:cNvSpPr/>
          <p:nvPr/>
        </p:nvSpPr>
        <p:spPr>
          <a:xfrm>
            <a:off x="2893839" y="4287542"/>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1</a:t>
            </a:r>
          </a:p>
        </p:txBody>
      </p:sp>
      <p:sp>
        <p:nvSpPr>
          <p:cNvPr id="15" name="Rectangle 14">
            <a:extLst>
              <a:ext uri="{FF2B5EF4-FFF2-40B4-BE49-F238E27FC236}">
                <a16:creationId xmlns:a16="http://schemas.microsoft.com/office/drawing/2014/main" id="{F55BF09E-5065-402F-9F91-9246F0D305E7}"/>
              </a:ext>
            </a:extLst>
          </p:cNvPr>
          <p:cNvSpPr/>
          <p:nvPr/>
        </p:nvSpPr>
        <p:spPr>
          <a:xfrm>
            <a:off x="4837606" y="3580265"/>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Rectangle: Rounded Corners 15">
            <a:extLst>
              <a:ext uri="{FF2B5EF4-FFF2-40B4-BE49-F238E27FC236}">
                <a16:creationId xmlns:a16="http://schemas.microsoft.com/office/drawing/2014/main" id="{C6D07990-9F99-48DD-99E9-DE13951B1624}"/>
              </a:ext>
            </a:extLst>
          </p:cNvPr>
          <p:cNvSpPr/>
          <p:nvPr/>
        </p:nvSpPr>
        <p:spPr>
          <a:xfrm>
            <a:off x="4954319" y="3743445"/>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0</a:t>
            </a:r>
          </a:p>
        </p:txBody>
      </p:sp>
      <p:sp>
        <p:nvSpPr>
          <p:cNvPr id="17" name="Rectangle: Rounded Corners 16">
            <a:extLst>
              <a:ext uri="{FF2B5EF4-FFF2-40B4-BE49-F238E27FC236}">
                <a16:creationId xmlns:a16="http://schemas.microsoft.com/office/drawing/2014/main" id="{DA9505E9-C9C5-4C30-B0F1-A8099BCCF55F}"/>
              </a:ext>
            </a:extLst>
          </p:cNvPr>
          <p:cNvSpPr/>
          <p:nvPr/>
        </p:nvSpPr>
        <p:spPr>
          <a:xfrm>
            <a:off x="4959511" y="4275441"/>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1</a:t>
            </a:r>
          </a:p>
        </p:txBody>
      </p:sp>
      <p:sp>
        <p:nvSpPr>
          <p:cNvPr id="23" name="Rectangle 22">
            <a:extLst>
              <a:ext uri="{FF2B5EF4-FFF2-40B4-BE49-F238E27FC236}">
                <a16:creationId xmlns:a16="http://schemas.microsoft.com/office/drawing/2014/main" id="{F2E712CF-09DC-46FC-BEC5-78DF548218FC}"/>
              </a:ext>
            </a:extLst>
          </p:cNvPr>
          <p:cNvSpPr/>
          <p:nvPr/>
        </p:nvSpPr>
        <p:spPr>
          <a:xfrm>
            <a:off x="6967623" y="3600552"/>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4" name="Rectangle: Rounded Corners 23">
            <a:extLst>
              <a:ext uri="{FF2B5EF4-FFF2-40B4-BE49-F238E27FC236}">
                <a16:creationId xmlns:a16="http://schemas.microsoft.com/office/drawing/2014/main" id="{AEF0008B-FD24-4DBC-BD38-50C94115312E}"/>
              </a:ext>
            </a:extLst>
          </p:cNvPr>
          <p:cNvSpPr/>
          <p:nvPr/>
        </p:nvSpPr>
        <p:spPr>
          <a:xfrm>
            <a:off x="7084336" y="3763732"/>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0</a:t>
            </a:r>
          </a:p>
        </p:txBody>
      </p:sp>
      <p:sp>
        <p:nvSpPr>
          <p:cNvPr id="25" name="Rectangle: Rounded Corners 24">
            <a:extLst>
              <a:ext uri="{FF2B5EF4-FFF2-40B4-BE49-F238E27FC236}">
                <a16:creationId xmlns:a16="http://schemas.microsoft.com/office/drawing/2014/main" id="{E5D603AD-D38C-48F4-83D0-0BE6C5248660}"/>
              </a:ext>
            </a:extLst>
          </p:cNvPr>
          <p:cNvSpPr/>
          <p:nvPr/>
        </p:nvSpPr>
        <p:spPr>
          <a:xfrm>
            <a:off x="7089528" y="4295728"/>
            <a:ext cx="1286785" cy="499730"/>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1</a:t>
            </a:r>
          </a:p>
        </p:txBody>
      </p:sp>
      <p:sp>
        <p:nvSpPr>
          <p:cNvPr id="28" name="Rectangle 27">
            <a:extLst>
              <a:ext uri="{FF2B5EF4-FFF2-40B4-BE49-F238E27FC236}">
                <a16:creationId xmlns:a16="http://schemas.microsoft.com/office/drawing/2014/main" id="{4A6C0E7D-3C38-4FB6-B3BB-DF91A18EA6FE}"/>
              </a:ext>
            </a:extLst>
          </p:cNvPr>
          <p:cNvSpPr/>
          <p:nvPr/>
        </p:nvSpPr>
        <p:spPr>
          <a:xfrm>
            <a:off x="2771934" y="5926245"/>
            <a:ext cx="1499190"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Consumer 0</a:t>
            </a:r>
          </a:p>
        </p:txBody>
      </p:sp>
      <p:sp>
        <p:nvSpPr>
          <p:cNvPr id="29" name="Rectangle 28">
            <a:extLst>
              <a:ext uri="{FF2B5EF4-FFF2-40B4-BE49-F238E27FC236}">
                <a16:creationId xmlns:a16="http://schemas.microsoft.com/office/drawing/2014/main" id="{4C1D315E-EB08-4D19-9C94-135B7F1739E5}"/>
              </a:ext>
            </a:extLst>
          </p:cNvPr>
          <p:cNvSpPr/>
          <p:nvPr/>
        </p:nvSpPr>
        <p:spPr>
          <a:xfrm>
            <a:off x="6967624" y="5917753"/>
            <a:ext cx="1499190"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Consumer 1</a:t>
            </a:r>
          </a:p>
        </p:txBody>
      </p:sp>
      <p:cxnSp>
        <p:nvCxnSpPr>
          <p:cNvPr id="20" name="Connector: Elbow 19">
            <a:extLst>
              <a:ext uri="{FF2B5EF4-FFF2-40B4-BE49-F238E27FC236}">
                <a16:creationId xmlns:a16="http://schemas.microsoft.com/office/drawing/2014/main" id="{92D73F4D-0465-4D6F-94A3-4F9635CCD19F}"/>
              </a:ext>
            </a:extLst>
          </p:cNvPr>
          <p:cNvCxnSpPr/>
          <p:nvPr/>
        </p:nvCxnSpPr>
        <p:spPr>
          <a:xfrm rot="10800000" flipH="1">
            <a:off x="2771934" y="4005411"/>
            <a:ext cx="116712" cy="2187214"/>
          </a:xfrm>
          <a:prstGeom prst="bentConnector3">
            <a:avLst>
              <a:gd name="adj1" fmla="val -587600"/>
            </a:avLst>
          </a:prstGeom>
          <a:ln w="25400">
            <a:solidFill>
              <a:srgbClr val="595959"/>
            </a:solidFill>
            <a:headEnd type="triangle" w="lg" len="lg"/>
            <a:tailEnd type="none" w="lg" len="lg"/>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A975754F-737F-4E52-A096-890042922602}"/>
              </a:ext>
            </a:extLst>
          </p:cNvPr>
          <p:cNvSpPr/>
          <p:nvPr/>
        </p:nvSpPr>
        <p:spPr>
          <a:xfrm>
            <a:off x="8939709" y="2824804"/>
            <a:ext cx="1260083"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Producer</a:t>
            </a:r>
          </a:p>
        </p:txBody>
      </p:sp>
      <p:grpSp>
        <p:nvGrpSpPr>
          <p:cNvPr id="26" name="Group 25">
            <a:extLst>
              <a:ext uri="{FF2B5EF4-FFF2-40B4-BE49-F238E27FC236}">
                <a16:creationId xmlns:a16="http://schemas.microsoft.com/office/drawing/2014/main" id="{8D9D09A6-5297-422E-8F81-1D09E7932C00}"/>
              </a:ext>
            </a:extLst>
          </p:cNvPr>
          <p:cNvGrpSpPr/>
          <p:nvPr/>
        </p:nvGrpSpPr>
        <p:grpSpPr>
          <a:xfrm>
            <a:off x="4175432" y="2757855"/>
            <a:ext cx="4764277" cy="1247557"/>
            <a:chOff x="2711302" y="2408205"/>
            <a:chExt cx="4764277" cy="1503393"/>
          </a:xfrm>
        </p:grpSpPr>
        <p:cxnSp>
          <p:nvCxnSpPr>
            <p:cNvPr id="27" name="Connector: Elbow 26">
              <a:extLst>
                <a:ext uri="{FF2B5EF4-FFF2-40B4-BE49-F238E27FC236}">
                  <a16:creationId xmlns:a16="http://schemas.microsoft.com/office/drawing/2014/main" id="{F6218E8E-D059-4BE2-AB41-89CC3520D73B}"/>
                </a:ext>
              </a:extLst>
            </p:cNvPr>
            <p:cNvCxnSpPr/>
            <p:nvPr/>
          </p:nvCxnSpPr>
          <p:spPr>
            <a:xfrm rot="10800000" flipV="1">
              <a:off x="2711302" y="2851067"/>
              <a:ext cx="4764277" cy="1060531"/>
            </a:xfrm>
            <a:prstGeom prst="bentConnector3">
              <a:avLst>
                <a:gd name="adj1" fmla="val 91014"/>
              </a:avLst>
            </a:prstGeom>
            <a:ln w="25400">
              <a:solidFill>
                <a:srgbClr val="595959"/>
              </a:solidFill>
              <a:tailEnd type="triangle" w="lg" len="lg"/>
            </a:ln>
            <a:effectLst/>
          </p:spPr>
          <p:style>
            <a:lnRef idx="3">
              <a:schemeClr val="accent5"/>
            </a:lnRef>
            <a:fillRef idx="0">
              <a:schemeClr val="accent5"/>
            </a:fillRef>
            <a:effectRef idx="2">
              <a:schemeClr val="accent5"/>
            </a:effectRef>
            <a:fontRef idx="minor">
              <a:schemeClr val="tx1"/>
            </a:fontRef>
          </p:style>
        </p:cxnSp>
        <p:sp>
          <p:nvSpPr>
            <p:cNvPr id="30" name="TextBox 29">
              <a:extLst>
                <a:ext uri="{FF2B5EF4-FFF2-40B4-BE49-F238E27FC236}">
                  <a16:creationId xmlns:a16="http://schemas.microsoft.com/office/drawing/2014/main" id="{DC510418-1C60-48B7-ADB6-67490B4D1A76}"/>
                </a:ext>
              </a:extLst>
            </p:cNvPr>
            <p:cNvSpPr txBox="1"/>
            <p:nvPr/>
          </p:nvSpPr>
          <p:spPr>
            <a:xfrm>
              <a:off x="3817835" y="2408205"/>
              <a:ext cx="2678297" cy="445071"/>
            </a:xfrm>
            <a:prstGeom prst="rect">
              <a:avLst/>
            </a:prstGeom>
            <a:noFill/>
          </p:spPr>
          <p:txBody>
            <a:bodyPr wrap="none" rtlCol="0">
              <a:noAutofit/>
            </a:bodyPr>
            <a:lstStyle/>
            <a:p>
              <a:r>
                <a:rPr lang="en-US" dirty="0">
                  <a:solidFill>
                    <a:schemeClr val="tx1">
                      <a:lumMod val="65000"/>
                      <a:lumOff val="35000"/>
                    </a:schemeClr>
                  </a:solidFill>
                  <a:latin typeface="Sherman Sans Book" pitchFamily="50" charset="0"/>
                  <a:ea typeface="Sherman Sans Book" pitchFamily="50" charset="0"/>
                </a:rPr>
                <a:t>Topic: “Test” Message: “Foo”</a:t>
              </a:r>
            </a:p>
          </p:txBody>
        </p:sp>
      </p:grpSp>
      <p:sp>
        <p:nvSpPr>
          <p:cNvPr id="31" name="TextBox 30">
            <a:extLst>
              <a:ext uri="{FF2B5EF4-FFF2-40B4-BE49-F238E27FC236}">
                <a16:creationId xmlns:a16="http://schemas.microsoft.com/office/drawing/2014/main" id="{332EF2B8-99B9-47D2-A06A-43F5696A8492}"/>
              </a:ext>
            </a:extLst>
          </p:cNvPr>
          <p:cNvSpPr txBox="1"/>
          <p:nvPr/>
        </p:nvSpPr>
        <p:spPr>
          <a:xfrm>
            <a:off x="3010954" y="3285611"/>
            <a:ext cx="874598"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A</a:t>
            </a:r>
          </a:p>
        </p:txBody>
      </p:sp>
      <p:sp>
        <p:nvSpPr>
          <p:cNvPr id="32" name="TextBox 31">
            <a:extLst>
              <a:ext uri="{FF2B5EF4-FFF2-40B4-BE49-F238E27FC236}">
                <a16:creationId xmlns:a16="http://schemas.microsoft.com/office/drawing/2014/main" id="{81334281-4586-4B2F-85F5-D029489C060B}"/>
              </a:ext>
            </a:extLst>
          </p:cNvPr>
          <p:cNvSpPr txBox="1"/>
          <p:nvPr/>
        </p:nvSpPr>
        <p:spPr>
          <a:xfrm>
            <a:off x="5109153" y="3285217"/>
            <a:ext cx="861070"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B</a:t>
            </a:r>
          </a:p>
        </p:txBody>
      </p:sp>
      <p:sp>
        <p:nvSpPr>
          <p:cNvPr id="33" name="TextBox 32">
            <a:extLst>
              <a:ext uri="{FF2B5EF4-FFF2-40B4-BE49-F238E27FC236}">
                <a16:creationId xmlns:a16="http://schemas.microsoft.com/office/drawing/2014/main" id="{A63494B8-AA1A-48A0-83C6-B414FE7DF601}"/>
              </a:ext>
            </a:extLst>
          </p:cNvPr>
          <p:cNvSpPr txBox="1"/>
          <p:nvPr/>
        </p:nvSpPr>
        <p:spPr>
          <a:xfrm>
            <a:off x="7259361" y="3284083"/>
            <a:ext cx="877100"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C</a:t>
            </a:r>
          </a:p>
        </p:txBody>
      </p:sp>
    </p:spTree>
    <p:extLst>
      <p:ext uri="{BB962C8B-B14F-4D97-AF65-F5344CB8AC3E}">
        <p14:creationId xmlns:p14="http://schemas.microsoft.com/office/powerpoint/2010/main" val="19943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50C1-6325-40FF-80AD-2D4BABC5F897}"/>
              </a:ext>
            </a:extLst>
          </p:cNvPr>
          <p:cNvSpPr>
            <a:spLocks noGrp="1"/>
          </p:cNvSpPr>
          <p:nvPr>
            <p:ph type="title"/>
          </p:nvPr>
        </p:nvSpPr>
        <p:spPr/>
        <p:txBody>
          <a:bodyPr>
            <a:noAutofit/>
          </a:bodyPr>
          <a:lstStyle/>
          <a:p>
            <a:r>
              <a:rPr lang="en-US" dirty="0"/>
              <a:t>Kafka Cluster Visualized 4/5</a:t>
            </a:r>
          </a:p>
        </p:txBody>
      </p:sp>
      <p:sp>
        <p:nvSpPr>
          <p:cNvPr id="3" name="Content Placeholder 2">
            <a:extLst>
              <a:ext uri="{FF2B5EF4-FFF2-40B4-BE49-F238E27FC236}">
                <a16:creationId xmlns:a16="http://schemas.microsoft.com/office/drawing/2014/main" id="{71982BA3-CE4A-4245-B362-4176982B04EB}"/>
              </a:ext>
            </a:extLst>
          </p:cNvPr>
          <p:cNvSpPr>
            <a:spLocks noGrp="1"/>
          </p:cNvSpPr>
          <p:nvPr>
            <p:ph idx="1"/>
          </p:nvPr>
        </p:nvSpPr>
        <p:spPr/>
        <p:txBody>
          <a:bodyPr>
            <a:noAutofit/>
          </a:bodyPr>
          <a:lstStyle/>
          <a:p>
            <a:r>
              <a:rPr lang="en-US" dirty="0"/>
              <a:t>In round-robin, the next message is written to the next lead partition, Partition 1 in this case.</a:t>
            </a:r>
          </a:p>
        </p:txBody>
      </p:sp>
      <p:sp>
        <p:nvSpPr>
          <p:cNvPr id="6" name="Rectangle 5">
            <a:extLst>
              <a:ext uri="{FF2B5EF4-FFF2-40B4-BE49-F238E27FC236}">
                <a16:creationId xmlns:a16="http://schemas.microsoft.com/office/drawing/2014/main" id="{88A2D526-6901-4007-A7FF-EF89632B32C1}"/>
              </a:ext>
            </a:extLst>
          </p:cNvPr>
          <p:cNvSpPr/>
          <p:nvPr/>
        </p:nvSpPr>
        <p:spPr>
          <a:xfrm>
            <a:off x="2706619" y="3593579"/>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Rounded Corners 11">
            <a:extLst>
              <a:ext uri="{FF2B5EF4-FFF2-40B4-BE49-F238E27FC236}">
                <a16:creationId xmlns:a16="http://schemas.microsoft.com/office/drawing/2014/main" id="{CA517723-7EEF-42D2-BE0B-7B649D0AC51A}"/>
              </a:ext>
            </a:extLst>
          </p:cNvPr>
          <p:cNvSpPr/>
          <p:nvPr/>
        </p:nvSpPr>
        <p:spPr>
          <a:xfrm>
            <a:off x="2823332" y="3756759"/>
            <a:ext cx="1286785" cy="499730"/>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0</a:t>
            </a:r>
          </a:p>
        </p:txBody>
      </p:sp>
      <p:sp>
        <p:nvSpPr>
          <p:cNvPr id="13" name="Rectangle: Rounded Corners 12">
            <a:extLst>
              <a:ext uri="{FF2B5EF4-FFF2-40B4-BE49-F238E27FC236}">
                <a16:creationId xmlns:a16="http://schemas.microsoft.com/office/drawing/2014/main" id="{DDE8075E-C59E-4B64-A58F-2FAC419F627D}"/>
              </a:ext>
            </a:extLst>
          </p:cNvPr>
          <p:cNvSpPr/>
          <p:nvPr/>
        </p:nvSpPr>
        <p:spPr>
          <a:xfrm>
            <a:off x="2828524" y="4288755"/>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1</a:t>
            </a:r>
          </a:p>
        </p:txBody>
      </p:sp>
      <p:sp>
        <p:nvSpPr>
          <p:cNvPr id="15" name="Rectangle 14">
            <a:extLst>
              <a:ext uri="{FF2B5EF4-FFF2-40B4-BE49-F238E27FC236}">
                <a16:creationId xmlns:a16="http://schemas.microsoft.com/office/drawing/2014/main" id="{F55BF09E-5065-402F-9F91-9246F0D305E7}"/>
              </a:ext>
            </a:extLst>
          </p:cNvPr>
          <p:cNvSpPr/>
          <p:nvPr/>
        </p:nvSpPr>
        <p:spPr>
          <a:xfrm>
            <a:off x="4772291" y="3581478"/>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Rectangle: Rounded Corners 15">
            <a:extLst>
              <a:ext uri="{FF2B5EF4-FFF2-40B4-BE49-F238E27FC236}">
                <a16:creationId xmlns:a16="http://schemas.microsoft.com/office/drawing/2014/main" id="{C6D07990-9F99-48DD-99E9-DE13951B1624}"/>
              </a:ext>
            </a:extLst>
          </p:cNvPr>
          <p:cNvSpPr/>
          <p:nvPr/>
        </p:nvSpPr>
        <p:spPr>
          <a:xfrm>
            <a:off x="4889004" y="3744658"/>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0</a:t>
            </a:r>
          </a:p>
        </p:txBody>
      </p:sp>
      <p:sp>
        <p:nvSpPr>
          <p:cNvPr id="17" name="Rectangle: Rounded Corners 16">
            <a:extLst>
              <a:ext uri="{FF2B5EF4-FFF2-40B4-BE49-F238E27FC236}">
                <a16:creationId xmlns:a16="http://schemas.microsoft.com/office/drawing/2014/main" id="{DA9505E9-C9C5-4C30-B0F1-A8099BCCF55F}"/>
              </a:ext>
            </a:extLst>
          </p:cNvPr>
          <p:cNvSpPr/>
          <p:nvPr/>
        </p:nvSpPr>
        <p:spPr>
          <a:xfrm>
            <a:off x="4894196" y="4276654"/>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1</a:t>
            </a:r>
          </a:p>
        </p:txBody>
      </p:sp>
      <p:sp>
        <p:nvSpPr>
          <p:cNvPr id="23" name="Rectangle 22">
            <a:extLst>
              <a:ext uri="{FF2B5EF4-FFF2-40B4-BE49-F238E27FC236}">
                <a16:creationId xmlns:a16="http://schemas.microsoft.com/office/drawing/2014/main" id="{F2E712CF-09DC-46FC-BEC5-78DF548218FC}"/>
              </a:ext>
            </a:extLst>
          </p:cNvPr>
          <p:cNvSpPr/>
          <p:nvPr/>
        </p:nvSpPr>
        <p:spPr>
          <a:xfrm>
            <a:off x="6902308" y="3601765"/>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4" name="Rectangle: Rounded Corners 23">
            <a:extLst>
              <a:ext uri="{FF2B5EF4-FFF2-40B4-BE49-F238E27FC236}">
                <a16:creationId xmlns:a16="http://schemas.microsoft.com/office/drawing/2014/main" id="{AEF0008B-FD24-4DBC-BD38-50C94115312E}"/>
              </a:ext>
            </a:extLst>
          </p:cNvPr>
          <p:cNvSpPr/>
          <p:nvPr/>
        </p:nvSpPr>
        <p:spPr>
          <a:xfrm>
            <a:off x="7019021" y="3764945"/>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0</a:t>
            </a:r>
          </a:p>
        </p:txBody>
      </p:sp>
      <p:sp>
        <p:nvSpPr>
          <p:cNvPr id="25" name="Rectangle: Rounded Corners 24">
            <a:extLst>
              <a:ext uri="{FF2B5EF4-FFF2-40B4-BE49-F238E27FC236}">
                <a16:creationId xmlns:a16="http://schemas.microsoft.com/office/drawing/2014/main" id="{E5D603AD-D38C-48F4-83D0-0BE6C5248660}"/>
              </a:ext>
            </a:extLst>
          </p:cNvPr>
          <p:cNvSpPr/>
          <p:nvPr/>
        </p:nvSpPr>
        <p:spPr>
          <a:xfrm>
            <a:off x="7024213" y="4296941"/>
            <a:ext cx="1286785" cy="499730"/>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1</a:t>
            </a:r>
          </a:p>
        </p:txBody>
      </p:sp>
      <p:sp>
        <p:nvSpPr>
          <p:cNvPr id="28" name="Rectangle 27">
            <a:extLst>
              <a:ext uri="{FF2B5EF4-FFF2-40B4-BE49-F238E27FC236}">
                <a16:creationId xmlns:a16="http://schemas.microsoft.com/office/drawing/2014/main" id="{4A6C0E7D-3C38-4FB6-B3BB-DF91A18EA6FE}"/>
              </a:ext>
            </a:extLst>
          </p:cNvPr>
          <p:cNvSpPr/>
          <p:nvPr/>
        </p:nvSpPr>
        <p:spPr>
          <a:xfrm>
            <a:off x="2706619" y="5927458"/>
            <a:ext cx="1499190"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Consumer 0</a:t>
            </a:r>
          </a:p>
        </p:txBody>
      </p:sp>
      <p:sp>
        <p:nvSpPr>
          <p:cNvPr id="29" name="Rectangle 28">
            <a:extLst>
              <a:ext uri="{FF2B5EF4-FFF2-40B4-BE49-F238E27FC236}">
                <a16:creationId xmlns:a16="http://schemas.microsoft.com/office/drawing/2014/main" id="{4C1D315E-EB08-4D19-9C94-135B7F1739E5}"/>
              </a:ext>
            </a:extLst>
          </p:cNvPr>
          <p:cNvSpPr/>
          <p:nvPr/>
        </p:nvSpPr>
        <p:spPr>
          <a:xfrm>
            <a:off x="6902308" y="5918966"/>
            <a:ext cx="1499190"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Consumer 1</a:t>
            </a:r>
          </a:p>
        </p:txBody>
      </p:sp>
      <p:sp>
        <p:nvSpPr>
          <p:cNvPr id="22" name="Rectangle 21">
            <a:extLst>
              <a:ext uri="{FF2B5EF4-FFF2-40B4-BE49-F238E27FC236}">
                <a16:creationId xmlns:a16="http://schemas.microsoft.com/office/drawing/2014/main" id="{A975754F-737F-4E52-A096-890042922602}"/>
              </a:ext>
            </a:extLst>
          </p:cNvPr>
          <p:cNvSpPr/>
          <p:nvPr/>
        </p:nvSpPr>
        <p:spPr>
          <a:xfrm>
            <a:off x="8874394" y="2826017"/>
            <a:ext cx="1260083"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Producer</a:t>
            </a:r>
          </a:p>
        </p:txBody>
      </p:sp>
      <p:sp>
        <p:nvSpPr>
          <p:cNvPr id="31" name="TextBox 30">
            <a:extLst>
              <a:ext uri="{FF2B5EF4-FFF2-40B4-BE49-F238E27FC236}">
                <a16:creationId xmlns:a16="http://schemas.microsoft.com/office/drawing/2014/main" id="{332EF2B8-99B9-47D2-A06A-43F5696A8492}"/>
              </a:ext>
            </a:extLst>
          </p:cNvPr>
          <p:cNvSpPr txBox="1"/>
          <p:nvPr/>
        </p:nvSpPr>
        <p:spPr>
          <a:xfrm>
            <a:off x="2945639" y="3286824"/>
            <a:ext cx="874598"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A</a:t>
            </a:r>
          </a:p>
        </p:txBody>
      </p:sp>
      <p:sp>
        <p:nvSpPr>
          <p:cNvPr id="32" name="TextBox 31">
            <a:extLst>
              <a:ext uri="{FF2B5EF4-FFF2-40B4-BE49-F238E27FC236}">
                <a16:creationId xmlns:a16="http://schemas.microsoft.com/office/drawing/2014/main" id="{81334281-4586-4B2F-85F5-D029489C060B}"/>
              </a:ext>
            </a:extLst>
          </p:cNvPr>
          <p:cNvSpPr txBox="1"/>
          <p:nvPr/>
        </p:nvSpPr>
        <p:spPr>
          <a:xfrm>
            <a:off x="5043838" y="3286430"/>
            <a:ext cx="861070"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B</a:t>
            </a:r>
          </a:p>
        </p:txBody>
      </p:sp>
      <p:sp>
        <p:nvSpPr>
          <p:cNvPr id="33" name="TextBox 32">
            <a:extLst>
              <a:ext uri="{FF2B5EF4-FFF2-40B4-BE49-F238E27FC236}">
                <a16:creationId xmlns:a16="http://schemas.microsoft.com/office/drawing/2014/main" id="{A63494B8-AA1A-48A0-83C6-B414FE7DF601}"/>
              </a:ext>
            </a:extLst>
          </p:cNvPr>
          <p:cNvSpPr txBox="1"/>
          <p:nvPr/>
        </p:nvSpPr>
        <p:spPr>
          <a:xfrm>
            <a:off x="7194046" y="3285296"/>
            <a:ext cx="877100"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C</a:t>
            </a:r>
          </a:p>
        </p:txBody>
      </p:sp>
      <p:grpSp>
        <p:nvGrpSpPr>
          <p:cNvPr id="34" name="Group 33">
            <a:extLst>
              <a:ext uri="{FF2B5EF4-FFF2-40B4-BE49-F238E27FC236}">
                <a16:creationId xmlns:a16="http://schemas.microsoft.com/office/drawing/2014/main" id="{4A281129-6006-4542-856A-EBE3E995FFCC}"/>
              </a:ext>
            </a:extLst>
          </p:cNvPr>
          <p:cNvGrpSpPr/>
          <p:nvPr/>
        </p:nvGrpSpPr>
        <p:grpSpPr>
          <a:xfrm>
            <a:off x="6102736" y="2771296"/>
            <a:ext cx="2764026" cy="1796867"/>
            <a:chOff x="4703922" y="2585025"/>
            <a:chExt cx="2764026" cy="1796867"/>
          </a:xfrm>
        </p:grpSpPr>
        <p:cxnSp>
          <p:nvCxnSpPr>
            <p:cNvPr id="35" name="Connector: Elbow 34">
              <a:extLst>
                <a:ext uri="{FF2B5EF4-FFF2-40B4-BE49-F238E27FC236}">
                  <a16:creationId xmlns:a16="http://schemas.microsoft.com/office/drawing/2014/main" id="{CB4930A2-63F8-43E6-92E7-A03D3C3AA75B}"/>
                </a:ext>
              </a:extLst>
            </p:cNvPr>
            <p:cNvCxnSpPr>
              <a:cxnSpLocks/>
            </p:cNvCxnSpPr>
            <p:nvPr/>
          </p:nvCxnSpPr>
          <p:spPr>
            <a:xfrm rot="10800000" flipV="1">
              <a:off x="5594873" y="2886290"/>
              <a:ext cx="1873075" cy="1495602"/>
            </a:xfrm>
            <a:prstGeom prst="bentConnector3">
              <a:avLst>
                <a:gd name="adj1" fmla="val 119740"/>
              </a:avLst>
            </a:prstGeom>
            <a:ln w="25400">
              <a:solidFill>
                <a:srgbClr val="595959"/>
              </a:solidFill>
              <a:tailEnd type="triangle" w="lg" len="lg"/>
            </a:ln>
            <a:effectLst/>
          </p:spPr>
          <p:style>
            <a:lnRef idx="3">
              <a:schemeClr val="accent5"/>
            </a:lnRef>
            <a:fillRef idx="0">
              <a:schemeClr val="accent5"/>
            </a:fillRef>
            <a:effectRef idx="2">
              <a:schemeClr val="accent5"/>
            </a:effectRef>
            <a:fontRef idx="minor">
              <a:schemeClr val="tx1"/>
            </a:fontRef>
          </p:style>
        </p:cxnSp>
        <p:sp>
          <p:nvSpPr>
            <p:cNvPr id="36" name="TextBox 35">
              <a:extLst>
                <a:ext uri="{FF2B5EF4-FFF2-40B4-BE49-F238E27FC236}">
                  <a16:creationId xmlns:a16="http://schemas.microsoft.com/office/drawing/2014/main" id="{77EBE8DB-2F71-445E-AEE7-C2135B745740}"/>
                </a:ext>
              </a:extLst>
            </p:cNvPr>
            <p:cNvSpPr txBox="1"/>
            <p:nvPr/>
          </p:nvSpPr>
          <p:spPr>
            <a:xfrm>
              <a:off x="4703922" y="2585025"/>
              <a:ext cx="2764026" cy="338554"/>
            </a:xfrm>
            <a:prstGeom prst="rect">
              <a:avLst/>
            </a:prstGeom>
            <a:noFill/>
          </p:spPr>
          <p:txBody>
            <a:bodyPr wrap="square" rtlCol="0">
              <a:noAutofit/>
            </a:bodyPr>
            <a:lstStyle/>
            <a:p>
              <a:r>
                <a:rPr lang="en-US" sz="1600" dirty="0">
                  <a:solidFill>
                    <a:schemeClr val="tx1">
                      <a:lumMod val="65000"/>
                      <a:lumOff val="35000"/>
                    </a:schemeClr>
                  </a:solidFill>
                  <a:latin typeface="Sherman Sans Book" pitchFamily="50" charset="0"/>
                  <a:ea typeface="Sherman Sans Book" pitchFamily="50" charset="0"/>
                </a:rPr>
                <a:t>Topic: “Test” Message: “Bar”</a:t>
              </a:r>
            </a:p>
          </p:txBody>
        </p:sp>
      </p:grpSp>
      <p:cxnSp>
        <p:nvCxnSpPr>
          <p:cNvPr id="37" name="Connector: Elbow 36">
            <a:extLst>
              <a:ext uri="{FF2B5EF4-FFF2-40B4-BE49-F238E27FC236}">
                <a16:creationId xmlns:a16="http://schemas.microsoft.com/office/drawing/2014/main" id="{62955940-0DEE-4C05-B6DE-CFA5F37177DF}"/>
              </a:ext>
            </a:extLst>
          </p:cNvPr>
          <p:cNvCxnSpPr>
            <a:cxnSpLocks/>
            <a:stCxn id="23" idx="3"/>
            <a:endCxn id="29" idx="3"/>
          </p:cNvCxnSpPr>
          <p:nvPr/>
        </p:nvCxnSpPr>
        <p:spPr>
          <a:xfrm>
            <a:off x="8401498" y="4525574"/>
            <a:ext cx="12700" cy="1659772"/>
          </a:xfrm>
          <a:prstGeom prst="bentConnector3">
            <a:avLst>
              <a:gd name="adj1" fmla="val 1800000"/>
            </a:avLst>
          </a:prstGeom>
          <a:ln w="25400">
            <a:solidFill>
              <a:srgbClr val="595959"/>
            </a:solidFill>
            <a:tailEnd type="triangle" w="lg" len="lg"/>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3287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50C1-6325-40FF-80AD-2D4BABC5F897}"/>
              </a:ext>
            </a:extLst>
          </p:cNvPr>
          <p:cNvSpPr>
            <a:spLocks noGrp="1"/>
          </p:cNvSpPr>
          <p:nvPr>
            <p:ph type="title"/>
          </p:nvPr>
        </p:nvSpPr>
        <p:spPr/>
        <p:txBody>
          <a:bodyPr>
            <a:noAutofit/>
          </a:bodyPr>
          <a:lstStyle/>
          <a:p>
            <a:r>
              <a:rPr lang="en-US" dirty="0"/>
              <a:t>Kafka Cluster Visualized 5/5</a:t>
            </a:r>
          </a:p>
        </p:txBody>
      </p:sp>
      <p:sp>
        <p:nvSpPr>
          <p:cNvPr id="3" name="Content Placeholder 2">
            <a:extLst>
              <a:ext uri="{FF2B5EF4-FFF2-40B4-BE49-F238E27FC236}">
                <a16:creationId xmlns:a16="http://schemas.microsoft.com/office/drawing/2014/main" id="{71982BA3-CE4A-4245-B362-4176982B04EB}"/>
              </a:ext>
            </a:extLst>
          </p:cNvPr>
          <p:cNvSpPr>
            <a:spLocks noGrp="1"/>
          </p:cNvSpPr>
          <p:nvPr>
            <p:ph idx="1"/>
          </p:nvPr>
        </p:nvSpPr>
        <p:spPr/>
        <p:txBody>
          <a:bodyPr>
            <a:noAutofit/>
          </a:bodyPr>
          <a:lstStyle/>
          <a:p>
            <a:r>
              <a:rPr lang="en-US" sz="2400" dirty="0"/>
              <a:t>Should Broker A go down, for example, Zookeeper will shift the lead partition to another broker containing a replica (in this case, Broker B).</a:t>
            </a:r>
          </a:p>
        </p:txBody>
      </p:sp>
      <p:sp>
        <p:nvSpPr>
          <p:cNvPr id="6" name="Rectangle 5">
            <a:extLst>
              <a:ext uri="{FF2B5EF4-FFF2-40B4-BE49-F238E27FC236}">
                <a16:creationId xmlns:a16="http://schemas.microsoft.com/office/drawing/2014/main" id="{88A2D526-6901-4007-A7FF-EF89632B32C1}"/>
              </a:ext>
            </a:extLst>
          </p:cNvPr>
          <p:cNvSpPr/>
          <p:nvPr/>
        </p:nvSpPr>
        <p:spPr>
          <a:xfrm>
            <a:off x="2699883" y="3717552"/>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Rounded Corners 11">
            <a:extLst>
              <a:ext uri="{FF2B5EF4-FFF2-40B4-BE49-F238E27FC236}">
                <a16:creationId xmlns:a16="http://schemas.microsoft.com/office/drawing/2014/main" id="{CA517723-7EEF-42D2-BE0B-7B649D0AC51A}"/>
              </a:ext>
            </a:extLst>
          </p:cNvPr>
          <p:cNvSpPr/>
          <p:nvPr/>
        </p:nvSpPr>
        <p:spPr>
          <a:xfrm>
            <a:off x="2816596" y="3880732"/>
            <a:ext cx="1286785" cy="499730"/>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0</a:t>
            </a:r>
          </a:p>
        </p:txBody>
      </p:sp>
      <p:sp>
        <p:nvSpPr>
          <p:cNvPr id="13" name="Rectangle: Rounded Corners 12">
            <a:extLst>
              <a:ext uri="{FF2B5EF4-FFF2-40B4-BE49-F238E27FC236}">
                <a16:creationId xmlns:a16="http://schemas.microsoft.com/office/drawing/2014/main" id="{DDE8075E-C59E-4B64-A58F-2FAC419F627D}"/>
              </a:ext>
            </a:extLst>
          </p:cNvPr>
          <p:cNvSpPr/>
          <p:nvPr/>
        </p:nvSpPr>
        <p:spPr>
          <a:xfrm>
            <a:off x="2821788" y="4412728"/>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1</a:t>
            </a:r>
          </a:p>
        </p:txBody>
      </p:sp>
      <p:sp>
        <p:nvSpPr>
          <p:cNvPr id="15" name="Rectangle 14">
            <a:extLst>
              <a:ext uri="{FF2B5EF4-FFF2-40B4-BE49-F238E27FC236}">
                <a16:creationId xmlns:a16="http://schemas.microsoft.com/office/drawing/2014/main" id="{F55BF09E-5065-402F-9F91-9246F0D305E7}"/>
              </a:ext>
            </a:extLst>
          </p:cNvPr>
          <p:cNvSpPr/>
          <p:nvPr/>
        </p:nvSpPr>
        <p:spPr>
          <a:xfrm>
            <a:off x="4765555" y="3705451"/>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Rectangle: Rounded Corners 15">
            <a:extLst>
              <a:ext uri="{FF2B5EF4-FFF2-40B4-BE49-F238E27FC236}">
                <a16:creationId xmlns:a16="http://schemas.microsoft.com/office/drawing/2014/main" id="{C6D07990-9F99-48DD-99E9-DE13951B1624}"/>
              </a:ext>
            </a:extLst>
          </p:cNvPr>
          <p:cNvSpPr/>
          <p:nvPr/>
        </p:nvSpPr>
        <p:spPr>
          <a:xfrm>
            <a:off x="4882268" y="3868631"/>
            <a:ext cx="1286785" cy="499730"/>
          </a:xfrm>
          <a:prstGeom prst="round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0</a:t>
            </a:r>
          </a:p>
        </p:txBody>
      </p:sp>
      <p:sp>
        <p:nvSpPr>
          <p:cNvPr id="17" name="Rectangle: Rounded Corners 16">
            <a:extLst>
              <a:ext uri="{FF2B5EF4-FFF2-40B4-BE49-F238E27FC236}">
                <a16:creationId xmlns:a16="http://schemas.microsoft.com/office/drawing/2014/main" id="{DA9505E9-C9C5-4C30-B0F1-A8099BCCF55F}"/>
              </a:ext>
            </a:extLst>
          </p:cNvPr>
          <p:cNvSpPr/>
          <p:nvPr/>
        </p:nvSpPr>
        <p:spPr>
          <a:xfrm>
            <a:off x="4887460" y="4400627"/>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1</a:t>
            </a:r>
          </a:p>
        </p:txBody>
      </p:sp>
      <p:sp>
        <p:nvSpPr>
          <p:cNvPr id="23" name="Rectangle 22">
            <a:extLst>
              <a:ext uri="{FF2B5EF4-FFF2-40B4-BE49-F238E27FC236}">
                <a16:creationId xmlns:a16="http://schemas.microsoft.com/office/drawing/2014/main" id="{F2E712CF-09DC-46FC-BEC5-78DF548218FC}"/>
              </a:ext>
            </a:extLst>
          </p:cNvPr>
          <p:cNvSpPr/>
          <p:nvPr/>
        </p:nvSpPr>
        <p:spPr>
          <a:xfrm>
            <a:off x="6895572" y="3725738"/>
            <a:ext cx="1499190" cy="18476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4" name="Rectangle: Rounded Corners 23">
            <a:extLst>
              <a:ext uri="{FF2B5EF4-FFF2-40B4-BE49-F238E27FC236}">
                <a16:creationId xmlns:a16="http://schemas.microsoft.com/office/drawing/2014/main" id="{AEF0008B-FD24-4DBC-BD38-50C94115312E}"/>
              </a:ext>
            </a:extLst>
          </p:cNvPr>
          <p:cNvSpPr/>
          <p:nvPr/>
        </p:nvSpPr>
        <p:spPr>
          <a:xfrm>
            <a:off x="7012285" y="3888918"/>
            <a:ext cx="1286785" cy="499730"/>
          </a:xfrm>
          <a:prstGeom prst="round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latin typeface="Sherman Sans Book" pitchFamily="50" charset="0"/>
                <a:ea typeface="Sherman Sans Book" pitchFamily="50" charset="0"/>
              </a:rPr>
              <a:t>Partition 0</a:t>
            </a:r>
          </a:p>
        </p:txBody>
      </p:sp>
      <p:sp>
        <p:nvSpPr>
          <p:cNvPr id="25" name="Rectangle: Rounded Corners 24">
            <a:extLst>
              <a:ext uri="{FF2B5EF4-FFF2-40B4-BE49-F238E27FC236}">
                <a16:creationId xmlns:a16="http://schemas.microsoft.com/office/drawing/2014/main" id="{E5D603AD-D38C-48F4-83D0-0BE6C5248660}"/>
              </a:ext>
            </a:extLst>
          </p:cNvPr>
          <p:cNvSpPr/>
          <p:nvPr/>
        </p:nvSpPr>
        <p:spPr>
          <a:xfrm>
            <a:off x="7017477" y="4420914"/>
            <a:ext cx="1286785" cy="499730"/>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Partition 1</a:t>
            </a:r>
          </a:p>
        </p:txBody>
      </p:sp>
      <p:sp>
        <p:nvSpPr>
          <p:cNvPr id="28" name="Rectangle 27">
            <a:extLst>
              <a:ext uri="{FF2B5EF4-FFF2-40B4-BE49-F238E27FC236}">
                <a16:creationId xmlns:a16="http://schemas.microsoft.com/office/drawing/2014/main" id="{4A6C0E7D-3C38-4FB6-B3BB-DF91A18EA6FE}"/>
              </a:ext>
            </a:extLst>
          </p:cNvPr>
          <p:cNvSpPr/>
          <p:nvPr/>
        </p:nvSpPr>
        <p:spPr>
          <a:xfrm>
            <a:off x="2699883" y="6051431"/>
            <a:ext cx="1499190"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Consumer 0</a:t>
            </a:r>
          </a:p>
        </p:txBody>
      </p:sp>
      <p:sp>
        <p:nvSpPr>
          <p:cNvPr id="29" name="Rectangle 28">
            <a:extLst>
              <a:ext uri="{FF2B5EF4-FFF2-40B4-BE49-F238E27FC236}">
                <a16:creationId xmlns:a16="http://schemas.microsoft.com/office/drawing/2014/main" id="{4C1D315E-EB08-4D19-9C94-135B7F1739E5}"/>
              </a:ext>
            </a:extLst>
          </p:cNvPr>
          <p:cNvSpPr/>
          <p:nvPr/>
        </p:nvSpPr>
        <p:spPr>
          <a:xfrm>
            <a:off x="6895573" y="6042939"/>
            <a:ext cx="1445419"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Consumer 1</a:t>
            </a:r>
          </a:p>
        </p:txBody>
      </p:sp>
      <p:sp>
        <p:nvSpPr>
          <p:cNvPr id="22" name="Rectangle 21">
            <a:extLst>
              <a:ext uri="{FF2B5EF4-FFF2-40B4-BE49-F238E27FC236}">
                <a16:creationId xmlns:a16="http://schemas.microsoft.com/office/drawing/2014/main" id="{A975754F-737F-4E52-A096-890042922602}"/>
              </a:ext>
            </a:extLst>
          </p:cNvPr>
          <p:cNvSpPr/>
          <p:nvPr/>
        </p:nvSpPr>
        <p:spPr>
          <a:xfrm>
            <a:off x="8867658" y="2949990"/>
            <a:ext cx="1260083" cy="53276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Producer</a:t>
            </a:r>
          </a:p>
        </p:txBody>
      </p:sp>
      <p:sp>
        <p:nvSpPr>
          <p:cNvPr id="31" name="TextBox 30">
            <a:extLst>
              <a:ext uri="{FF2B5EF4-FFF2-40B4-BE49-F238E27FC236}">
                <a16:creationId xmlns:a16="http://schemas.microsoft.com/office/drawing/2014/main" id="{332EF2B8-99B9-47D2-A06A-43F5696A8492}"/>
              </a:ext>
            </a:extLst>
          </p:cNvPr>
          <p:cNvSpPr txBox="1"/>
          <p:nvPr/>
        </p:nvSpPr>
        <p:spPr>
          <a:xfrm>
            <a:off x="2938903" y="3410797"/>
            <a:ext cx="874598"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A</a:t>
            </a:r>
          </a:p>
        </p:txBody>
      </p:sp>
      <p:sp>
        <p:nvSpPr>
          <p:cNvPr id="32" name="TextBox 31">
            <a:extLst>
              <a:ext uri="{FF2B5EF4-FFF2-40B4-BE49-F238E27FC236}">
                <a16:creationId xmlns:a16="http://schemas.microsoft.com/office/drawing/2014/main" id="{81334281-4586-4B2F-85F5-D029489C060B}"/>
              </a:ext>
            </a:extLst>
          </p:cNvPr>
          <p:cNvSpPr txBox="1"/>
          <p:nvPr/>
        </p:nvSpPr>
        <p:spPr>
          <a:xfrm>
            <a:off x="5037102" y="3410403"/>
            <a:ext cx="861070"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B</a:t>
            </a:r>
          </a:p>
        </p:txBody>
      </p:sp>
      <p:sp>
        <p:nvSpPr>
          <p:cNvPr id="33" name="TextBox 32">
            <a:extLst>
              <a:ext uri="{FF2B5EF4-FFF2-40B4-BE49-F238E27FC236}">
                <a16:creationId xmlns:a16="http://schemas.microsoft.com/office/drawing/2014/main" id="{A63494B8-AA1A-48A0-83C6-B414FE7DF601}"/>
              </a:ext>
            </a:extLst>
          </p:cNvPr>
          <p:cNvSpPr txBox="1"/>
          <p:nvPr/>
        </p:nvSpPr>
        <p:spPr>
          <a:xfrm>
            <a:off x="7187310" y="3409269"/>
            <a:ext cx="877100" cy="338554"/>
          </a:xfrm>
          <a:prstGeom prst="rect">
            <a:avLst/>
          </a:prstGeom>
          <a:noFill/>
        </p:spPr>
        <p:txBody>
          <a:bodyPr wrap="none" rtlCol="0">
            <a:noAutofit/>
          </a:bodyPr>
          <a:lstStyle/>
          <a:p>
            <a:r>
              <a:rPr lang="en-US" sz="1600" dirty="0">
                <a:solidFill>
                  <a:schemeClr val="tx1">
                    <a:lumMod val="65000"/>
                    <a:lumOff val="35000"/>
                  </a:schemeClr>
                </a:solidFill>
                <a:latin typeface="Sherman Sans Book" pitchFamily="50" charset="0"/>
                <a:ea typeface="Sherman Sans Book" pitchFamily="50" charset="0"/>
              </a:rPr>
              <a:t>Broker C</a:t>
            </a:r>
          </a:p>
        </p:txBody>
      </p:sp>
      <p:grpSp>
        <p:nvGrpSpPr>
          <p:cNvPr id="9" name="Group 8">
            <a:extLst>
              <a:ext uri="{FF2B5EF4-FFF2-40B4-BE49-F238E27FC236}">
                <a16:creationId xmlns:a16="http://schemas.microsoft.com/office/drawing/2014/main" id="{3BD56AF3-047D-405A-A5AA-17B9FDD6E533}"/>
              </a:ext>
            </a:extLst>
          </p:cNvPr>
          <p:cNvGrpSpPr/>
          <p:nvPr/>
        </p:nvGrpSpPr>
        <p:grpSpPr>
          <a:xfrm>
            <a:off x="6096000" y="2895268"/>
            <a:ext cx="2764026" cy="1223228"/>
            <a:chOff x="4703922" y="2585025"/>
            <a:chExt cx="2764026" cy="1223228"/>
          </a:xfrm>
        </p:grpSpPr>
        <p:sp>
          <p:nvSpPr>
            <p:cNvPr id="36" name="TextBox 35">
              <a:extLst>
                <a:ext uri="{FF2B5EF4-FFF2-40B4-BE49-F238E27FC236}">
                  <a16:creationId xmlns:a16="http://schemas.microsoft.com/office/drawing/2014/main" id="{77EBE8DB-2F71-445E-AEE7-C2135B745740}"/>
                </a:ext>
              </a:extLst>
            </p:cNvPr>
            <p:cNvSpPr txBox="1"/>
            <p:nvPr/>
          </p:nvSpPr>
          <p:spPr>
            <a:xfrm>
              <a:off x="4703922" y="2585025"/>
              <a:ext cx="2764026" cy="338554"/>
            </a:xfrm>
            <a:prstGeom prst="rect">
              <a:avLst/>
            </a:prstGeom>
            <a:noFill/>
          </p:spPr>
          <p:txBody>
            <a:bodyPr wrap="square" rtlCol="0">
              <a:noAutofit/>
            </a:bodyPr>
            <a:lstStyle/>
            <a:p>
              <a:r>
                <a:rPr lang="en-US" sz="1600" dirty="0">
                  <a:solidFill>
                    <a:schemeClr val="tx1">
                      <a:lumMod val="65000"/>
                      <a:lumOff val="35000"/>
                    </a:schemeClr>
                  </a:solidFill>
                  <a:latin typeface="Sherman Sans Book" pitchFamily="50" charset="0"/>
                  <a:ea typeface="Sherman Sans Book" pitchFamily="50" charset="0"/>
                </a:rPr>
                <a:t>Topic: “Test” Message: “Baz”</a:t>
              </a:r>
            </a:p>
          </p:txBody>
        </p:sp>
        <p:cxnSp>
          <p:nvCxnSpPr>
            <p:cNvPr id="27" name="Connector: Elbow 26">
              <a:extLst>
                <a:ext uri="{FF2B5EF4-FFF2-40B4-BE49-F238E27FC236}">
                  <a16:creationId xmlns:a16="http://schemas.microsoft.com/office/drawing/2014/main" id="{49FD580B-3529-47F2-9AE2-C31AF6705E59}"/>
                </a:ext>
              </a:extLst>
            </p:cNvPr>
            <p:cNvCxnSpPr>
              <a:cxnSpLocks/>
            </p:cNvCxnSpPr>
            <p:nvPr/>
          </p:nvCxnSpPr>
          <p:spPr>
            <a:xfrm rot="10800000" flipV="1">
              <a:off x="4776976" y="2923579"/>
              <a:ext cx="2690972" cy="884674"/>
            </a:xfrm>
            <a:prstGeom prst="bentConnector3">
              <a:avLst>
                <a:gd name="adj1" fmla="val 81941"/>
              </a:avLst>
            </a:prstGeom>
            <a:ln w="25400">
              <a:solidFill>
                <a:srgbClr val="595959"/>
              </a:solidFill>
              <a:tailEnd type="triangle" w="lg" len="lg"/>
            </a:ln>
            <a:effectLst/>
          </p:spPr>
          <p:style>
            <a:lnRef idx="3">
              <a:schemeClr val="accent5"/>
            </a:lnRef>
            <a:fillRef idx="0">
              <a:schemeClr val="accent5"/>
            </a:fillRef>
            <a:effectRef idx="2">
              <a:schemeClr val="accent5"/>
            </a:effectRef>
            <a:fontRef idx="minor">
              <a:schemeClr val="tx1"/>
            </a:fontRef>
          </p:style>
        </p:cxnSp>
      </p:grpSp>
      <p:cxnSp>
        <p:nvCxnSpPr>
          <p:cNvPr id="38" name="Connector: Elbow 37">
            <a:extLst>
              <a:ext uri="{FF2B5EF4-FFF2-40B4-BE49-F238E27FC236}">
                <a16:creationId xmlns:a16="http://schemas.microsoft.com/office/drawing/2014/main" id="{B4DE7A59-715F-4B45-99AE-D382C10D8976}"/>
              </a:ext>
            </a:extLst>
          </p:cNvPr>
          <p:cNvCxnSpPr>
            <a:cxnSpLocks/>
            <a:stCxn id="16" idx="1"/>
            <a:endCxn id="28" idx="3"/>
          </p:cNvCxnSpPr>
          <p:nvPr/>
        </p:nvCxnSpPr>
        <p:spPr>
          <a:xfrm rot="10800000" flipV="1">
            <a:off x="4199073" y="4118496"/>
            <a:ext cx="683194" cy="2199315"/>
          </a:xfrm>
          <a:prstGeom prst="bentConnector3">
            <a:avLst>
              <a:gd name="adj1" fmla="val 50000"/>
            </a:avLst>
          </a:prstGeom>
          <a:ln w="25400">
            <a:solidFill>
              <a:srgbClr val="595959"/>
            </a:solidFill>
            <a:tailEnd type="triangle" w="lg" len="lg"/>
          </a:ln>
          <a:effectLst/>
        </p:spPr>
        <p:style>
          <a:lnRef idx="3">
            <a:schemeClr val="accent5"/>
          </a:lnRef>
          <a:fillRef idx="0">
            <a:schemeClr val="accent5"/>
          </a:fillRef>
          <a:effectRef idx="2">
            <a:schemeClr val="accent5"/>
          </a:effectRef>
          <a:fontRef idx="minor">
            <a:schemeClr val="tx1"/>
          </a:fontRef>
        </p:style>
      </p:cxnSp>
      <p:sp>
        <p:nvSpPr>
          <p:cNvPr id="39" name="Multiplication Sign 38">
            <a:extLst>
              <a:ext uri="{FF2B5EF4-FFF2-40B4-BE49-F238E27FC236}">
                <a16:creationId xmlns:a16="http://schemas.microsoft.com/office/drawing/2014/main" id="{95198BB7-2A7C-482E-985D-62D452F34078}"/>
              </a:ext>
            </a:extLst>
          </p:cNvPr>
          <p:cNvSpPr/>
          <p:nvPr/>
        </p:nvSpPr>
        <p:spPr>
          <a:xfrm>
            <a:off x="1890734" y="3122674"/>
            <a:ext cx="3172691" cy="3079838"/>
          </a:xfrm>
          <a:prstGeom prst="mathMultiply">
            <a:avLst>
              <a:gd name="adj1" fmla="val 14073"/>
            </a:avLst>
          </a:prstGeom>
        </p:spPr>
        <p:style>
          <a:lnRef idx="2">
            <a:schemeClr val="dk1">
              <a:shade val="50000"/>
            </a:schemeClr>
          </a:lnRef>
          <a:fillRef idx="1">
            <a:schemeClr val="dk1"/>
          </a:fillRef>
          <a:effectRef idx="0">
            <a:schemeClr val="dk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50263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2FBA49-4156-4257-8447-E7DC1285A5AA}"/>
              </a:ext>
            </a:extLst>
          </p:cNvPr>
          <p:cNvSpPr>
            <a:spLocks noGrp="1"/>
          </p:cNvSpPr>
          <p:nvPr>
            <p:ph type="title"/>
          </p:nvPr>
        </p:nvSpPr>
        <p:spPr/>
        <p:txBody>
          <a:bodyPr/>
          <a:lstStyle/>
          <a:p>
            <a:r>
              <a:rPr lang="en-US" dirty="0"/>
              <a:t>Check Yourself: True/False</a:t>
            </a:r>
          </a:p>
        </p:txBody>
      </p:sp>
      <p:sp>
        <p:nvSpPr>
          <p:cNvPr id="5" name="Content Placeholder 4">
            <a:extLst>
              <a:ext uri="{FF2B5EF4-FFF2-40B4-BE49-F238E27FC236}">
                <a16:creationId xmlns:a16="http://schemas.microsoft.com/office/drawing/2014/main" id="{83CCB129-1C67-4B04-A644-E9EA86051BF2}"/>
              </a:ext>
            </a:extLst>
          </p:cNvPr>
          <p:cNvSpPr>
            <a:spLocks noGrp="1"/>
          </p:cNvSpPr>
          <p:nvPr>
            <p:ph idx="1"/>
          </p:nvPr>
        </p:nvSpPr>
        <p:spPr/>
        <p:txBody>
          <a:bodyPr/>
          <a:lstStyle/>
          <a:p>
            <a:pPr marL="514350" indent="-514350">
              <a:buFont typeface="+mj-lt"/>
              <a:buAutoNum type="arabicPeriod"/>
            </a:pPr>
            <a:r>
              <a:rPr lang="en-US" dirty="0"/>
              <a:t>Messages sent to a topic can be updated</a:t>
            </a:r>
          </a:p>
          <a:p>
            <a:pPr marL="514350" indent="-514350">
              <a:buFont typeface="+mj-lt"/>
              <a:buAutoNum type="arabicPeriod"/>
            </a:pPr>
            <a:r>
              <a:rPr lang="en-US" dirty="0"/>
              <a:t>Consumer groups help topics to be processes in parallel</a:t>
            </a:r>
          </a:p>
          <a:p>
            <a:pPr marL="514350" indent="-514350">
              <a:buFont typeface="+mj-lt"/>
              <a:buAutoNum type="arabicPeriod"/>
            </a:pPr>
            <a:r>
              <a:rPr lang="en-US" dirty="0"/>
              <a:t>Partition number + offset number are unique for each topic</a:t>
            </a:r>
          </a:p>
          <a:p>
            <a:pPr marL="514350" indent="-514350">
              <a:buFont typeface="+mj-lt"/>
              <a:buAutoNum type="arabicPeriod"/>
            </a:pPr>
            <a:r>
              <a:rPr lang="en-US" dirty="0"/>
              <a:t>Every </a:t>
            </a:r>
            <a:r>
              <a:rPr lang="en-US" sz="2800" b="0" i="0" kern="1200" dirty="0">
                <a:solidFill>
                  <a:schemeClr val="tx1"/>
                </a:solidFill>
                <a:effectLst/>
                <a:latin typeface="+mn-lt"/>
                <a:ea typeface="+mn-ea"/>
                <a:cs typeface="+mn-cs"/>
              </a:rPr>
              <a:t>consumer is not guaranteed to receive every message in a Kafka topic for which it is subscribed</a:t>
            </a:r>
          </a:p>
          <a:p>
            <a:pPr marL="514350" indent="-514350">
              <a:buFont typeface="+mj-lt"/>
              <a:buAutoNum type="arabicPeriod"/>
            </a:pPr>
            <a:r>
              <a:rPr lang="en-US" dirty="0"/>
              <a:t>Topics are replicated across each broker.</a:t>
            </a:r>
            <a:endParaRPr lang="en-US" sz="2800" b="0" i="0" kern="1200" dirty="0">
              <a:solidFill>
                <a:schemeClr val="tx1"/>
              </a:solidFill>
              <a:effectLst/>
              <a:latin typeface="+mn-lt"/>
              <a:ea typeface="+mn-ea"/>
              <a:cs typeface="+mn-cs"/>
            </a:endParaRPr>
          </a:p>
          <a:p>
            <a:endParaRPr lang="en-US" dirty="0"/>
          </a:p>
          <a:p>
            <a:endParaRPr lang="en-US" dirty="0"/>
          </a:p>
        </p:txBody>
      </p:sp>
    </p:spTree>
    <p:extLst>
      <p:ext uri="{BB962C8B-B14F-4D97-AF65-F5344CB8AC3E}">
        <p14:creationId xmlns:p14="http://schemas.microsoft.com/office/powerpoint/2010/main" val="36123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FDCCF9-9CA2-4D7B-A218-94FC0931B3CF}"/>
              </a:ext>
            </a:extLst>
          </p:cNvPr>
          <p:cNvSpPr>
            <a:spLocks noGrp="1"/>
          </p:cNvSpPr>
          <p:nvPr>
            <p:ph type="ctrTitle"/>
          </p:nvPr>
        </p:nvSpPr>
        <p:spPr/>
        <p:txBody>
          <a:bodyPr/>
          <a:lstStyle/>
          <a:p>
            <a:r>
              <a:rPr lang="en-US" dirty="0"/>
              <a:t>Streaming Databases</a:t>
            </a:r>
          </a:p>
        </p:txBody>
      </p:sp>
      <p:sp>
        <p:nvSpPr>
          <p:cNvPr id="5" name="Subtitle 4">
            <a:extLst>
              <a:ext uri="{FF2B5EF4-FFF2-40B4-BE49-F238E27FC236}">
                <a16:creationId xmlns:a16="http://schemas.microsoft.com/office/drawing/2014/main" id="{FCF8258F-2A0D-4FC6-81A0-59E43499A1C2}"/>
              </a:ext>
            </a:extLst>
          </p:cNvPr>
          <p:cNvSpPr>
            <a:spLocks noGrp="1"/>
          </p:cNvSpPr>
          <p:nvPr>
            <p:ph type="subTitle" idx="1"/>
          </p:nvPr>
        </p:nvSpPr>
        <p:spPr/>
        <p:txBody>
          <a:bodyPr/>
          <a:lstStyle/>
          <a:p>
            <a:r>
              <a:rPr lang="en-US" dirty="0"/>
              <a:t>What are Streaming Databases?</a:t>
            </a:r>
          </a:p>
        </p:txBody>
      </p:sp>
      <p:grpSp>
        <p:nvGrpSpPr>
          <p:cNvPr id="14" name="Group 13">
            <a:extLst>
              <a:ext uri="{FF2B5EF4-FFF2-40B4-BE49-F238E27FC236}">
                <a16:creationId xmlns:a16="http://schemas.microsoft.com/office/drawing/2014/main" id="{79F961FE-FBA9-4B97-A1A6-1C5F4F90264A}"/>
              </a:ext>
            </a:extLst>
          </p:cNvPr>
          <p:cNvGrpSpPr/>
          <p:nvPr/>
        </p:nvGrpSpPr>
        <p:grpSpPr>
          <a:xfrm>
            <a:off x="8219356" y="2841549"/>
            <a:ext cx="1713858" cy="1501851"/>
            <a:chOff x="8279228" y="2242835"/>
            <a:chExt cx="1713858" cy="1501851"/>
          </a:xfrm>
        </p:grpSpPr>
        <p:pic>
          <p:nvPicPr>
            <p:cNvPr id="8" name="Graphic 7" descr="Binary outline">
              <a:extLst>
                <a:ext uri="{FF2B5EF4-FFF2-40B4-BE49-F238E27FC236}">
                  <a16:creationId xmlns:a16="http://schemas.microsoft.com/office/drawing/2014/main" id="{D280CFA8-6DC9-4EF5-B107-D5F1106023D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50847"/>
            <a:stretch/>
          </p:blipFill>
          <p:spPr>
            <a:xfrm>
              <a:off x="8279228" y="2955469"/>
              <a:ext cx="1713858" cy="789217"/>
            </a:xfrm>
            <a:prstGeom prst="rect">
              <a:avLst/>
            </a:prstGeom>
          </p:spPr>
        </p:pic>
        <p:pic>
          <p:nvPicPr>
            <p:cNvPr id="12" name="Graphic 11" descr="Arrow: Straight with solid fill">
              <a:extLst>
                <a:ext uri="{FF2B5EF4-FFF2-40B4-BE49-F238E27FC236}">
                  <a16:creationId xmlns:a16="http://schemas.microsoft.com/office/drawing/2014/main" id="{A02F3BF4-8EA0-43FD-B70E-8CE0C4142E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8459894" y="2242835"/>
              <a:ext cx="1352526" cy="1267128"/>
            </a:xfrm>
            <a:prstGeom prst="rect">
              <a:avLst/>
            </a:prstGeom>
          </p:spPr>
        </p:pic>
      </p:grpSp>
    </p:spTree>
    <p:extLst>
      <p:ext uri="{BB962C8B-B14F-4D97-AF65-F5344CB8AC3E}">
        <p14:creationId xmlns:p14="http://schemas.microsoft.com/office/powerpoint/2010/main" val="507745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78D6CE-CB10-4816-9013-75331C949506}"/>
              </a:ext>
            </a:extLst>
          </p:cNvPr>
          <p:cNvSpPr>
            <a:spLocks noGrp="1"/>
          </p:cNvSpPr>
          <p:nvPr>
            <p:ph type="ctrTitle"/>
          </p:nvPr>
        </p:nvSpPr>
        <p:spPr/>
        <p:txBody>
          <a:bodyPr/>
          <a:lstStyle/>
          <a:p>
            <a:r>
              <a:rPr lang="en-US" dirty="0"/>
              <a:t>Confluent Kafka</a:t>
            </a:r>
          </a:p>
        </p:txBody>
      </p:sp>
      <p:sp>
        <p:nvSpPr>
          <p:cNvPr id="5" name="Subtitle 4">
            <a:extLst>
              <a:ext uri="{FF2B5EF4-FFF2-40B4-BE49-F238E27FC236}">
                <a16:creationId xmlns:a16="http://schemas.microsoft.com/office/drawing/2014/main" id="{394296D4-E545-4C97-8343-FB10D6B9AD7D}"/>
              </a:ext>
            </a:extLst>
          </p:cNvPr>
          <p:cNvSpPr>
            <a:spLocks noGrp="1"/>
          </p:cNvSpPr>
          <p:nvPr>
            <p:ph type="subTitle" idx="1"/>
          </p:nvPr>
        </p:nvSpPr>
        <p:spPr/>
        <p:txBody>
          <a:bodyPr/>
          <a:lstStyle/>
          <a:p>
            <a:r>
              <a:rPr lang="en-US" dirty="0"/>
              <a:t>And </a:t>
            </a:r>
            <a:r>
              <a:rPr lang="en-US" dirty="0" err="1"/>
              <a:t>kSqlDb</a:t>
            </a:r>
            <a:endParaRPr lang="en-US" dirty="0"/>
          </a:p>
        </p:txBody>
      </p:sp>
      <p:pic>
        <p:nvPicPr>
          <p:cNvPr id="2050" name="Picture 2" descr="Confluent for Kubernetes - Certified OpenShift Operator - Red Hat Ecosystem  Catalog">
            <a:extLst>
              <a:ext uri="{FF2B5EF4-FFF2-40B4-BE49-F238E27FC236}">
                <a16:creationId xmlns:a16="http://schemas.microsoft.com/office/drawing/2014/main" id="{A0082422-B6D8-4267-8C26-9A88CF497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5728" y="2008415"/>
            <a:ext cx="4706800" cy="258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875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5DA33C-2DCA-4C7D-814E-A2F2CA424EE6}"/>
              </a:ext>
            </a:extLst>
          </p:cNvPr>
          <p:cNvSpPr>
            <a:spLocks noGrp="1"/>
          </p:cNvSpPr>
          <p:nvPr>
            <p:ph type="title"/>
          </p:nvPr>
        </p:nvSpPr>
        <p:spPr/>
        <p:txBody>
          <a:bodyPr/>
          <a:lstStyle/>
          <a:p>
            <a:r>
              <a:rPr lang="en-US" dirty="0" err="1"/>
              <a:t>kSqlDb</a:t>
            </a:r>
            <a:endParaRPr lang="en-US" dirty="0"/>
          </a:p>
        </p:txBody>
      </p:sp>
      <p:sp>
        <p:nvSpPr>
          <p:cNvPr id="6" name="Content Placeholder 5">
            <a:extLst>
              <a:ext uri="{FF2B5EF4-FFF2-40B4-BE49-F238E27FC236}">
                <a16:creationId xmlns:a16="http://schemas.microsoft.com/office/drawing/2014/main" id="{663C1A7F-2A95-46E8-9903-716CAC4A7DE9}"/>
              </a:ext>
            </a:extLst>
          </p:cNvPr>
          <p:cNvSpPr>
            <a:spLocks noGrp="1"/>
          </p:cNvSpPr>
          <p:nvPr>
            <p:ph idx="1"/>
          </p:nvPr>
        </p:nvSpPr>
        <p:spPr/>
        <p:txBody>
          <a:bodyPr/>
          <a:lstStyle/>
          <a:p>
            <a:r>
              <a:rPr lang="en-US" dirty="0"/>
              <a:t>Open Source Streaming database by confluent.io</a:t>
            </a:r>
          </a:p>
          <a:p>
            <a:r>
              <a:rPr lang="en-US" dirty="0"/>
              <a:t>"SQL over Kafka"</a:t>
            </a:r>
          </a:p>
          <a:p>
            <a:r>
              <a:rPr lang="en-US" dirty="0"/>
              <a:t>Uses Kafka topics and stream processors under the hood with custom services for :</a:t>
            </a:r>
          </a:p>
          <a:p>
            <a:pPr lvl="1"/>
            <a:r>
              <a:rPr lang="en-US" dirty="0"/>
              <a:t>REST API (rest-proxy)</a:t>
            </a:r>
          </a:p>
          <a:p>
            <a:pPr lvl="1"/>
            <a:r>
              <a:rPr lang="en-US" dirty="0"/>
              <a:t>Managing the data Schemas (schema-registry)</a:t>
            </a:r>
          </a:p>
          <a:p>
            <a:pPr lvl="1"/>
            <a:r>
              <a:rPr lang="en-US" dirty="0"/>
              <a:t>Query plans and processing (</a:t>
            </a:r>
            <a:r>
              <a:rPr lang="en-US" dirty="0" err="1"/>
              <a:t>kqsldb</a:t>
            </a:r>
            <a:r>
              <a:rPr lang="en-US" dirty="0"/>
              <a:t>-server)</a:t>
            </a:r>
          </a:p>
        </p:txBody>
      </p:sp>
    </p:spTree>
    <p:extLst>
      <p:ext uri="{BB962C8B-B14F-4D97-AF65-F5344CB8AC3E}">
        <p14:creationId xmlns:p14="http://schemas.microsoft.com/office/powerpoint/2010/main" val="3110522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8A4-4F20-4FDC-ACC8-BF2C76A93228}"/>
              </a:ext>
            </a:extLst>
          </p:cNvPr>
          <p:cNvSpPr>
            <a:spLocks noGrp="1"/>
          </p:cNvSpPr>
          <p:nvPr>
            <p:ph type="title"/>
          </p:nvPr>
        </p:nvSpPr>
        <p:spPr/>
        <p:txBody>
          <a:bodyPr>
            <a:noAutofit/>
          </a:bodyPr>
          <a:lstStyle/>
          <a:p>
            <a:r>
              <a:rPr lang="en-US" dirty="0"/>
              <a:t>Streams</a:t>
            </a:r>
          </a:p>
        </p:txBody>
      </p:sp>
      <p:sp>
        <p:nvSpPr>
          <p:cNvPr id="3" name="Content Placeholder 2">
            <a:extLst>
              <a:ext uri="{FF2B5EF4-FFF2-40B4-BE49-F238E27FC236}">
                <a16:creationId xmlns:a16="http://schemas.microsoft.com/office/drawing/2014/main" id="{A07BCF40-6D27-4DBF-BB8B-D63F709CDB55}"/>
              </a:ext>
            </a:extLst>
          </p:cNvPr>
          <p:cNvSpPr>
            <a:spLocks noGrp="1"/>
          </p:cNvSpPr>
          <p:nvPr>
            <p:ph idx="1"/>
          </p:nvPr>
        </p:nvSpPr>
        <p:spPr/>
        <p:txBody>
          <a:bodyPr>
            <a:noAutofit/>
          </a:bodyPr>
          <a:lstStyle/>
          <a:p>
            <a:r>
              <a:rPr lang="en-US" b="1" dirty="0"/>
              <a:t>Stream: </a:t>
            </a:r>
            <a:r>
              <a:rPr lang="en-US" dirty="0"/>
              <a:t>unbounded continuous flow of records, based on a topic; data sent in real time; records are key-value pairs; we want to process the records as they arrive</a:t>
            </a:r>
          </a:p>
          <a:p>
            <a:r>
              <a:rPr lang="en-US" dirty="0"/>
              <a:t>Consumes data from a Kafka topic and writes the manipulations to another Kafka topic</a:t>
            </a:r>
          </a:p>
          <a:p>
            <a:r>
              <a:rPr lang="en-US" dirty="0"/>
              <a:t>KSQL let's us perform SQL-Like Manipulations</a:t>
            </a:r>
          </a:p>
        </p:txBody>
      </p:sp>
      <p:sp>
        <p:nvSpPr>
          <p:cNvPr id="6" name="Rectangle 5">
            <a:extLst>
              <a:ext uri="{FF2B5EF4-FFF2-40B4-BE49-F238E27FC236}">
                <a16:creationId xmlns:a16="http://schemas.microsoft.com/office/drawing/2014/main" id="{B784019A-DE8D-482B-9D18-12D374FF3A35}"/>
              </a:ext>
            </a:extLst>
          </p:cNvPr>
          <p:cNvSpPr/>
          <p:nvPr/>
        </p:nvSpPr>
        <p:spPr>
          <a:xfrm>
            <a:off x="2586505" y="5012420"/>
            <a:ext cx="1877992" cy="995188"/>
          </a:xfrm>
          <a:prstGeom prst="rect">
            <a:avLst/>
          </a:prstGeom>
          <a:solidFill>
            <a:schemeClr val="accent2">
              <a:lumMod val="50000"/>
            </a:schemeClr>
          </a:solidFill>
          <a:ln w="25400">
            <a:no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sz="2200" dirty="0">
                <a:solidFill>
                  <a:schemeClr val="bg1"/>
                </a:solidFill>
                <a:latin typeface="Sherman Sans Book" pitchFamily="50" charset="0"/>
                <a:ea typeface="Sherman Sans Book" pitchFamily="50" charset="0"/>
              </a:rPr>
              <a:t>Kafka Topic</a:t>
            </a:r>
            <a:br>
              <a:rPr lang="en-US" sz="2200" dirty="0">
                <a:solidFill>
                  <a:schemeClr val="bg1"/>
                </a:solidFill>
                <a:latin typeface="Sherman Sans Book" pitchFamily="50" charset="0"/>
                <a:ea typeface="Sherman Sans Book" pitchFamily="50" charset="0"/>
              </a:rPr>
            </a:br>
            <a:r>
              <a:rPr lang="en-US" sz="2200" dirty="0">
                <a:solidFill>
                  <a:schemeClr val="bg1"/>
                </a:solidFill>
                <a:latin typeface="Sherman Sans Book" pitchFamily="50" charset="0"/>
                <a:ea typeface="Sherman Sans Book" pitchFamily="50" charset="0"/>
              </a:rPr>
              <a:t>“IN”</a:t>
            </a:r>
          </a:p>
        </p:txBody>
      </p:sp>
      <p:sp>
        <p:nvSpPr>
          <p:cNvPr id="7" name="Arrow: Right 6">
            <a:extLst>
              <a:ext uri="{FF2B5EF4-FFF2-40B4-BE49-F238E27FC236}">
                <a16:creationId xmlns:a16="http://schemas.microsoft.com/office/drawing/2014/main" id="{77022A3B-E77E-4861-8000-ABEE0932E6AE}"/>
              </a:ext>
            </a:extLst>
          </p:cNvPr>
          <p:cNvSpPr/>
          <p:nvPr/>
        </p:nvSpPr>
        <p:spPr>
          <a:xfrm>
            <a:off x="4643247" y="4962474"/>
            <a:ext cx="2743200" cy="1125806"/>
          </a:xfrm>
          <a:prstGeom prst="rightArrow">
            <a:avLst/>
          </a:prstGeom>
          <a:ln w="25400">
            <a:solidFill>
              <a:srgbClr val="595959"/>
            </a:solidFill>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r>
              <a:rPr lang="en-US" sz="2200" dirty="0">
                <a:solidFill>
                  <a:schemeClr val="tx1">
                    <a:lumMod val="65000"/>
                    <a:lumOff val="35000"/>
                  </a:schemeClr>
                </a:solidFill>
                <a:latin typeface="Sherman Sans Book" pitchFamily="50" charset="0"/>
                <a:ea typeface="Sherman Sans Book" pitchFamily="50" charset="0"/>
              </a:rPr>
              <a:t>KSQL</a:t>
            </a:r>
          </a:p>
        </p:txBody>
      </p:sp>
      <p:sp>
        <p:nvSpPr>
          <p:cNvPr id="8" name="Rectangle 7">
            <a:extLst>
              <a:ext uri="{FF2B5EF4-FFF2-40B4-BE49-F238E27FC236}">
                <a16:creationId xmlns:a16="http://schemas.microsoft.com/office/drawing/2014/main" id="{078BCC88-EDC3-4235-81F8-008AEE6639C9}"/>
              </a:ext>
            </a:extLst>
          </p:cNvPr>
          <p:cNvSpPr/>
          <p:nvPr/>
        </p:nvSpPr>
        <p:spPr>
          <a:xfrm>
            <a:off x="7492045" y="5003909"/>
            <a:ext cx="1869333" cy="995188"/>
          </a:xfrm>
          <a:prstGeom prst="rect">
            <a:avLst/>
          </a:prstGeom>
          <a:solidFill>
            <a:schemeClr val="accent2">
              <a:lumMod val="50000"/>
            </a:schemeClr>
          </a:solidFill>
          <a:ln w="25400">
            <a:no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sz="2200" dirty="0">
                <a:solidFill>
                  <a:schemeClr val="bg1"/>
                </a:solidFill>
                <a:latin typeface="Sherman Sans Book" pitchFamily="50" charset="0"/>
                <a:ea typeface="Sherman Sans Book" pitchFamily="50" charset="0"/>
              </a:rPr>
              <a:t>Kafka Topic</a:t>
            </a:r>
            <a:br>
              <a:rPr lang="en-US" sz="2200" dirty="0">
                <a:solidFill>
                  <a:schemeClr val="bg1"/>
                </a:solidFill>
                <a:latin typeface="Sherman Sans Book" pitchFamily="50" charset="0"/>
                <a:ea typeface="Sherman Sans Book" pitchFamily="50" charset="0"/>
              </a:rPr>
            </a:br>
            <a:r>
              <a:rPr lang="en-US" sz="2200" dirty="0">
                <a:solidFill>
                  <a:schemeClr val="bg1"/>
                </a:solidFill>
                <a:latin typeface="Sherman Sans Book" pitchFamily="50" charset="0"/>
                <a:ea typeface="Sherman Sans Book" pitchFamily="50" charset="0"/>
              </a:rPr>
              <a:t>“OUT”</a:t>
            </a:r>
          </a:p>
        </p:txBody>
      </p:sp>
    </p:spTree>
    <p:extLst>
      <p:ext uri="{BB962C8B-B14F-4D97-AF65-F5344CB8AC3E}">
        <p14:creationId xmlns:p14="http://schemas.microsoft.com/office/powerpoint/2010/main" val="1151395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3736-842D-44B3-9C99-825078CDD5BD}"/>
              </a:ext>
            </a:extLst>
          </p:cNvPr>
          <p:cNvSpPr>
            <a:spLocks noGrp="1"/>
          </p:cNvSpPr>
          <p:nvPr>
            <p:ph type="title"/>
          </p:nvPr>
        </p:nvSpPr>
        <p:spPr/>
        <p:txBody>
          <a:bodyPr/>
          <a:lstStyle/>
          <a:p>
            <a:r>
              <a:rPr lang="en-US" dirty="0"/>
              <a:t>Demo: Streams in KSQL</a:t>
            </a:r>
          </a:p>
        </p:txBody>
      </p:sp>
      <p:sp>
        <p:nvSpPr>
          <p:cNvPr id="3" name="Content Placeholder 2">
            <a:extLst>
              <a:ext uri="{FF2B5EF4-FFF2-40B4-BE49-F238E27FC236}">
                <a16:creationId xmlns:a16="http://schemas.microsoft.com/office/drawing/2014/main" id="{70AC3021-AAB6-4D1C-9620-FCA79660345A}"/>
              </a:ext>
            </a:extLst>
          </p:cNvPr>
          <p:cNvSpPr>
            <a:spLocks noGrp="1"/>
          </p:cNvSpPr>
          <p:nvPr>
            <p:ph idx="1"/>
          </p:nvPr>
        </p:nvSpPr>
        <p:spPr>
          <a:xfrm>
            <a:off x="2901043" y="1825625"/>
            <a:ext cx="9007927" cy="4351338"/>
          </a:xfrm>
        </p:spPr>
        <p:txBody>
          <a:bodyPr/>
          <a:lstStyle/>
          <a:p>
            <a:r>
              <a:rPr lang="en-US" dirty="0"/>
              <a:t>Connect to the </a:t>
            </a:r>
            <a:r>
              <a:rPr lang="en-US" dirty="0" err="1"/>
              <a:t>KSqlDb</a:t>
            </a:r>
            <a:r>
              <a:rPr lang="en-US" dirty="0"/>
              <a:t> Server:</a:t>
            </a:r>
          </a:p>
          <a:p>
            <a:pPr lvl="1"/>
            <a:r>
              <a:rPr lang="en-US" sz="1800" dirty="0">
                <a:solidFill>
                  <a:schemeClr val="bg2">
                    <a:lumMod val="50000"/>
                  </a:schemeClr>
                </a:solidFill>
                <a:latin typeface="Consolas" panose="020B0609020204030204" pitchFamily="49" charset="0"/>
              </a:rPr>
              <a:t>docker-compose exec </a:t>
            </a:r>
            <a:r>
              <a:rPr lang="en-US" sz="1800" dirty="0" err="1">
                <a:solidFill>
                  <a:schemeClr val="bg2">
                    <a:lumMod val="50000"/>
                  </a:schemeClr>
                </a:solidFill>
                <a:latin typeface="Consolas" panose="020B0609020204030204" pitchFamily="49" charset="0"/>
              </a:rPr>
              <a:t>ksqldb</a:t>
            </a:r>
            <a:r>
              <a:rPr lang="en-US" sz="1800" dirty="0">
                <a:solidFill>
                  <a:schemeClr val="bg2">
                    <a:lumMod val="50000"/>
                  </a:schemeClr>
                </a:solidFill>
                <a:latin typeface="Consolas" panose="020B0609020204030204" pitchFamily="49" charset="0"/>
              </a:rPr>
              <a:t>-cli </a:t>
            </a:r>
            <a:r>
              <a:rPr lang="en-US" sz="1800" dirty="0" err="1">
                <a:solidFill>
                  <a:schemeClr val="bg2">
                    <a:lumMod val="50000"/>
                  </a:schemeClr>
                </a:solidFill>
                <a:latin typeface="Consolas" panose="020B0609020204030204" pitchFamily="49" charset="0"/>
              </a:rPr>
              <a:t>ksql</a:t>
            </a:r>
            <a:r>
              <a:rPr lang="en-US" sz="1800" dirty="0">
                <a:solidFill>
                  <a:schemeClr val="bg2">
                    <a:lumMod val="50000"/>
                  </a:schemeClr>
                </a:solidFill>
                <a:latin typeface="Consolas" panose="020B0609020204030204" pitchFamily="49" charset="0"/>
              </a:rPr>
              <a:t> http://ksqldb-server:8088</a:t>
            </a:r>
          </a:p>
          <a:p>
            <a:r>
              <a:rPr lang="en-US" dirty="0"/>
              <a:t>Let’s create a KSQL stream</a:t>
            </a:r>
          </a:p>
          <a:p>
            <a:pPr lvl="1"/>
            <a:r>
              <a:rPr lang="en-US" sz="1800" dirty="0">
                <a:latin typeface="Consolas" panose="020B0609020204030204" pitchFamily="49" charset="0"/>
              </a:rPr>
              <a:t>CREATE STREAM USERS (user varchar) with (</a:t>
            </a:r>
            <a:r>
              <a:rPr lang="en-US" sz="1800" dirty="0" err="1">
                <a:latin typeface="Consolas" panose="020B0609020204030204" pitchFamily="49" charset="0"/>
              </a:rPr>
              <a:t>kafka_topic</a:t>
            </a:r>
            <a:r>
              <a:rPr lang="en-US" sz="1800" dirty="0">
                <a:latin typeface="Consolas" panose="020B0609020204030204" pitchFamily="49" charset="0"/>
              </a:rPr>
              <a:t>='atm', </a:t>
            </a:r>
            <a:r>
              <a:rPr lang="en-US" sz="1800" dirty="0" err="1">
                <a:latin typeface="Consolas" panose="020B0609020204030204" pitchFamily="49" charset="0"/>
              </a:rPr>
              <a:t>value_format</a:t>
            </a:r>
            <a:r>
              <a:rPr lang="en-US" sz="1800" dirty="0">
                <a:latin typeface="Consolas" panose="020B0609020204030204" pitchFamily="49" charset="0"/>
              </a:rPr>
              <a:t>='json');</a:t>
            </a:r>
          </a:p>
          <a:p>
            <a:pPr lvl="1"/>
            <a:r>
              <a:rPr lang="en-US" sz="1800" dirty="0">
                <a:latin typeface="Consolas" panose="020B0609020204030204" pitchFamily="49" charset="0"/>
              </a:rPr>
              <a:t>SHOW STREAMS;</a:t>
            </a:r>
          </a:p>
          <a:p>
            <a:pPr lvl="1"/>
            <a:r>
              <a:rPr lang="en-US" sz="1800" dirty="0">
                <a:latin typeface="Consolas" panose="020B0609020204030204" pitchFamily="49" charset="0"/>
              </a:rPr>
              <a:t>SELECT * FROM users EMIT CHANGES;</a:t>
            </a:r>
          </a:p>
          <a:p>
            <a:r>
              <a:rPr lang="en-US" dirty="0"/>
              <a:t>What’s going on here? Stopping the program</a:t>
            </a:r>
          </a:p>
          <a:p>
            <a:r>
              <a:rPr lang="en-US" dirty="0"/>
              <a:t>Using limit to end the query</a:t>
            </a:r>
          </a:p>
        </p:txBody>
      </p:sp>
    </p:spTree>
    <p:extLst>
      <p:ext uri="{BB962C8B-B14F-4D97-AF65-F5344CB8AC3E}">
        <p14:creationId xmlns:p14="http://schemas.microsoft.com/office/powerpoint/2010/main" val="4229065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64A0-A286-483D-8A27-C23906488CB9}"/>
              </a:ext>
            </a:extLst>
          </p:cNvPr>
          <p:cNvSpPr>
            <a:spLocks noGrp="1"/>
          </p:cNvSpPr>
          <p:nvPr>
            <p:ph type="title"/>
          </p:nvPr>
        </p:nvSpPr>
        <p:spPr/>
        <p:txBody>
          <a:bodyPr/>
          <a:lstStyle/>
          <a:p>
            <a:r>
              <a:rPr lang="en-US" b="1" dirty="0"/>
              <a:t>Create Stream</a:t>
            </a:r>
          </a:p>
        </p:txBody>
      </p:sp>
      <p:sp>
        <p:nvSpPr>
          <p:cNvPr id="3" name="Content Placeholder 2">
            <a:extLst>
              <a:ext uri="{FF2B5EF4-FFF2-40B4-BE49-F238E27FC236}">
                <a16:creationId xmlns:a16="http://schemas.microsoft.com/office/drawing/2014/main" id="{A7DA900E-E450-4D60-8603-F53CADB6BD6A}"/>
              </a:ext>
            </a:extLst>
          </p:cNvPr>
          <p:cNvSpPr>
            <a:spLocks noGrp="1"/>
          </p:cNvSpPr>
          <p:nvPr>
            <p:ph idx="1"/>
          </p:nvPr>
        </p:nvSpPr>
        <p:spPr/>
        <p:txBody>
          <a:bodyPr>
            <a:normAutofit/>
          </a:bodyPr>
          <a:lstStyle/>
          <a:p>
            <a:r>
              <a:rPr lang="en-US" dirty="0"/>
              <a:t>Like the create table statement but makes Kafka stream processor</a:t>
            </a:r>
          </a:p>
          <a:p>
            <a:pPr marL="90000" indent="0">
              <a:buNone/>
            </a:pPr>
            <a:r>
              <a:rPr lang="en-US" dirty="0">
                <a:latin typeface="Consolas" panose="020B0609020204030204" pitchFamily="49" charset="0"/>
              </a:rPr>
              <a:t>CREATE STREAM stream_name </a:t>
            </a:r>
            <a:br>
              <a:rPr lang="en-US" dirty="0">
                <a:latin typeface="Consolas" panose="020B0609020204030204" pitchFamily="49" charset="0"/>
              </a:rPr>
            </a:br>
            <a:r>
              <a:rPr lang="en-US" dirty="0">
                <a:latin typeface="Consolas" panose="020B0609020204030204" pitchFamily="49" charset="0"/>
              </a:rPr>
              <a:t>( { column_name data_type } [, ...] )</a:t>
            </a:r>
            <a:br>
              <a:rPr lang="en-US" dirty="0">
                <a:latin typeface="Consolas" panose="020B0609020204030204" pitchFamily="49" charset="0"/>
              </a:rPr>
            </a:br>
            <a:r>
              <a:rPr lang="en-US" dirty="0">
                <a:latin typeface="Consolas" panose="020B0609020204030204" pitchFamily="49" charset="0"/>
              </a:rPr>
              <a:t>WITH ( property_name = expression [, ...] );</a:t>
            </a:r>
          </a:p>
          <a:p>
            <a:pPr marL="90000"/>
            <a:endParaRPr lang="en-US" dirty="0"/>
          </a:p>
          <a:p>
            <a:r>
              <a:rPr lang="en-US" dirty="0"/>
              <a:t>Example:</a:t>
            </a:r>
          </a:p>
          <a:p>
            <a:pPr marL="90000" indent="0">
              <a:buNone/>
            </a:pPr>
            <a:r>
              <a:rPr lang="en-US" dirty="0">
                <a:latin typeface="Consolas" panose="020B0609020204030204" pitchFamily="49" charset="0"/>
              </a:rPr>
              <a:t>CREATE STREAM atm_amounts </a:t>
            </a:r>
            <a:br>
              <a:rPr lang="en-US" dirty="0">
                <a:latin typeface="Consolas" panose="020B0609020204030204" pitchFamily="49" charset="0"/>
              </a:rPr>
            </a:br>
            <a:r>
              <a:rPr lang="en-US" dirty="0">
                <a:latin typeface="Consolas" panose="020B0609020204030204" pitchFamily="49" charset="0"/>
              </a:rPr>
              <a:t>( user VARCHAR, amount DOUBLE ) WITH </a:t>
            </a:r>
            <a:br>
              <a:rPr lang="en-US" dirty="0">
                <a:latin typeface="Consolas" panose="020B0609020204030204" pitchFamily="49" charset="0"/>
              </a:rPr>
            </a:br>
            <a:r>
              <a:rPr lang="en-US" dirty="0">
                <a:latin typeface="Consolas" panose="020B0609020204030204" pitchFamily="49" charset="0"/>
              </a:rPr>
              <a:t>( KAFKA_TOPIC='users', VALUE_FORMAT='JSON');</a:t>
            </a:r>
          </a:p>
        </p:txBody>
      </p:sp>
    </p:spTree>
    <p:extLst>
      <p:ext uri="{BB962C8B-B14F-4D97-AF65-F5344CB8AC3E}">
        <p14:creationId xmlns:p14="http://schemas.microsoft.com/office/powerpoint/2010/main" val="614921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2170-46C1-49A6-A77F-BB3B9DEFA9A3}"/>
              </a:ext>
            </a:extLst>
          </p:cNvPr>
          <p:cNvSpPr>
            <a:spLocks noGrp="1"/>
          </p:cNvSpPr>
          <p:nvPr>
            <p:ph type="title"/>
          </p:nvPr>
        </p:nvSpPr>
        <p:spPr>
          <a:xfrm>
            <a:off x="836612" y="397783"/>
            <a:ext cx="10515600" cy="1325563"/>
          </a:xfrm>
        </p:spPr>
        <p:txBody>
          <a:bodyPr/>
          <a:lstStyle/>
          <a:p>
            <a:r>
              <a:rPr lang="en-US" dirty="0"/>
              <a:t>KSQL Data Types and Properties</a:t>
            </a:r>
          </a:p>
        </p:txBody>
      </p:sp>
      <p:sp>
        <p:nvSpPr>
          <p:cNvPr id="7" name="Text Placeholder 6">
            <a:extLst>
              <a:ext uri="{FF2B5EF4-FFF2-40B4-BE49-F238E27FC236}">
                <a16:creationId xmlns:a16="http://schemas.microsoft.com/office/drawing/2014/main" id="{D8330D17-9508-46A0-BA01-D86070D2DAAD}"/>
              </a:ext>
            </a:extLst>
          </p:cNvPr>
          <p:cNvSpPr>
            <a:spLocks noGrp="1"/>
          </p:cNvSpPr>
          <p:nvPr>
            <p:ph type="body" idx="1"/>
          </p:nvPr>
        </p:nvSpPr>
        <p:spPr/>
        <p:txBody>
          <a:bodyPr/>
          <a:lstStyle/>
          <a:p>
            <a:r>
              <a:rPr lang="en-US" b="1" dirty="0"/>
              <a:t>Data Types</a:t>
            </a:r>
          </a:p>
        </p:txBody>
      </p:sp>
      <p:sp>
        <p:nvSpPr>
          <p:cNvPr id="3" name="Content Placeholder 2">
            <a:extLst>
              <a:ext uri="{FF2B5EF4-FFF2-40B4-BE49-F238E27FC236}">
                <a16:creationId xmlns:a16="http://schemas.microsoft.com/office/drawing/2014/main" id="{4F604FF5-7A8A-4DB7-96B9-7E2745CE502E}"/>
              </a:ext>
            </a:extLst>
          </p:cNvPr>
          <p:cNvSpPr>
            <a:spLocks noGrp="1"/>
          </p:cNvSpPr>
          <p:nvPr>
            <p:ph sz="half" idx="2"/>
          </p:nvPr>
        </p:nvSpPr>
        <p:spPr/>
        <p:txBody>
          <a:bodyPr/>
          <a:lstStyle/>
          <a:p>
            <a:r>
              <a:rPr lang="en-US" sz="2000" dirty="0"/>
              <a:t>BOOLEAN</a:t>
            </a:r>
          </a:p>
          <a:p>
            <a:r>
              <a:rPr lang="en-US" sz="2000" dirty="0"/>
              <a:t>INTEGER (4 Bytes)</a:t>
            </a:r>
          </a:p>
          <a:p>
            <a:r>
              <a:rPr lang="en-US" sz="2000" dirty="0"/>
              <a:t>BIGINT (8 Bytes)</a:t>
            </a:r>
          </a:p>
          <a:p>
            <a:r>
              <a:rPr lang="en-US" sz="2000" dirty="0"/>
              <a:t>DOUBLE</a:t>
            </a:r>
          </a:p>
          <a:p>
            <a:r>
              <a:rPr lang="en-US" sz="2000" dirty="0"/>
              <a:t>VARCHAR (or STRING)</a:t>
            </a:r>
          </a:p>
        </p:txBody>
      </p:sp>
      <p:sp>
        <p:nvSpPr>
          <p:cNvPr id="8" name="Text Placeholder 7">
            <a:extLst>
              <a:ext uri="{FF2B5EF4-FFF2-40B4-BE49-F238E27FC236}">
                <a16:creationId xmlns:a16="http://schemas.microsoft.com/office/drawing/2014/main" id="{D29C9BEB-C8BF-4ECD-917E-19D5812780BE}"/>
              </a:ext>
            </a:extLst>
          </p:cNvPr>
          <p:cNvSpPr>
            <a:spLocks noGrp="1"/>
          </p:cNvSpPr>
          <p:nvPr>
            <p:ph type="body" sz="quarter" idx="3"/>
          </p:nvPr>
        </p:nvSpPr>
        <p:spPr/>
        <p:txBody>
          <a:bodyPr/>
          <a:lstStyle/>
          <a:p>
            <a:r>
              <a:rPr lang="en-US" b="1" dirty="0"/>
              <a:t>Properties</a:t>
            </a:r>
          </a:p>
        </p:txBody>
      </p:sp>
      <p:sp>
        <p:nvSpPr>
          <p:cNvPr id="9" name="Content Placeholder 8">
            <a:extLst>
              <a:ext uri="{FF2B5EF4-FFF2-40B4-BE49-F238E27FC236}">
                <a16:creationId xmlns:a16="http://schemas.microsoft.com/office/drawing/2014/main" id="{A55391D2-915B-41C2-858F-0934C4B84F59}"/>
              </a:ext>
            </a:extLst>
          </p:cNvPr>
          <p:cNvSpPr>
            <a:spLocks noGrp="1"/>
          </p:cNvSpPr>
          <p:nvPr>
            <p:ph sz="quarter" idx="4"/>
          </p:nvPr>
        </p:nvSpPr>
        <p:spPr/>
        <p:txBody>
          <a:bodyPr/>
          <a:lstStyle/>
          <a:p>
            <a:r>
              <a:rPr lang="en-US" sz="2000" dirty="0"/>
              <a:t>KAFKA_TOPIC</a:t>
            </a:r>
          </a:p>
          <a:p>
            <a:r>
              <a:rPr lang="en-US" sz="2000" dirty="0"/>
              <a:t>VALUE_FORMAT (JSON | DELIMITED)</a:t>
            </a:r>
          </a:p>
          <a:p>
            <a:r>
              <a:rPr lang="en-US" sz="2000" dirty="0"/>
              <a:t>TIMESTAMP (set timestamp column)</a:t>
            </a:r>
          </a:p>
          <a:p>
            <a:r>
              <a:rPr lang="en-US" sz="2000" dirty="0"/>
              <a:t>KEY (set key column to match topic key)</a:t>
            </a:r>
          </a:p>
        </p:txBody>
      </p:sp>
    </p:spTree>
    <p:extLst>
      <p:ext uri="{BB962C8B-B14F-4D97-AF65-F5344CB8AC3E}">
        <p14:creationId xmlns:p14="http://schemas.microsoft.com/office/powerpoint/2010/main" val="419383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05E0-36FB-412B-BE25-043376EBE15D}"/>
              </a:ext>
            </a:extLst>
          </p:cNvPr>
          <p:cNvSpPr>
            <a:spLocks noGrp="1"/>
          </p:cNvSpPr>
          <p:nvPr>
            <p:ph type="title"/>
          </p:nvPr>
        </p:nvSpPr>
        <p:spPr/>
        <p:txBody>
          <a:bodyPr/>
          <a:lstStyle/>
          <a:p>
            <a:r>
              <a:rPr lang="en-US" dirty="0"/>
              <a:t>Other KSQL Commands</a:t>
            </a:r>
          </a:p>
        </p:txBody>
      </p:sp>
      <p:sp>
        <p:nvSpPr>
          <p:cNvPr id="3" name="Content Placeholder 2">
            <a:extLst>
              <a:ext uri="{FF2B5EF4-FFF2-40B4-BE49-F238E27FC236}">
                <a16:creationId xmlns:a16="http://schemas.microsoft.com/office/drawing/2014/main" id="{D064FFD0-C82B-445D-AEA3-192D8B407C98}"/>
              </a:ext>
            </a:extLst>
          </p:cNvPr>
          <p:cNvSpPr>
            <a:spLocks noGrp="1"/>
          </p:cNvSpPr>
          <p:nvPr>
            <p:ph idx="1"/>
          </p:nvPr>
        </p:nvSpPr>
        <p:spPr/>
        <p:txBody>
          <a:bodyPr/>
          <a:lstStyle/>
          <a:p>
            <a:r>
              <a:rPr lang="en-US" dirty="0"/>
              <a:t>SHOW TOPICS;</a:t>
            </a:r>
          </a:p>
          <a:p>
            <a:r>
              <a:rPr lang="en-US" dirty="0"/>
              <a:t>SHOW STREAMS;</a:t>
            </a:r>
          </a:p>
          <a:p>
            <a:r>
              <a:rPr lang="en-US" dirty="0"/>
              <a:t>CREATE STREAM </a:t>
            </a:r>
            <a:r>
              <a:rPr lang="en-US" i="1" dirty="0" err="1"/>
              <a:t>stream</a:t>
            </a:r>
            <a:r>
              <a:rPr lang="en-US" i="1" dirty="0"/>
              <a:t> </a:t>
            </a:r>
            <a:r>
              <a:rPr lang="en-US" dirty="0"/>
              <a:t>(</a:t>
            </a:r>
            <a:r>
              <a:rPr lang="en-US" i="1" dirty="0"/>
              <a:t>cols</a:t>
            </a:r>
            <a:r>
              <a:rPr lang="en-US" dirty="0"/>
              <a:t>) WITH (</a:t>
            </a:r>
            <a:r>
              <a:rPr lang="en-US" dirty="0" err="1"/>
              <a:t>kafka_topic</a:t>
            </a:r>
            <a:r>
              <a:rPr lang="en-US" dirty="0"/>
              <a:t>, </a:t>
            </a:r>
            <a:r>
              <a:rPr lang="en-US" dirty="0" err="1"/>
              <a:t>value_format</a:t>
            </a:r>
            <a:r>
              <a:rPr lang="en-US" dirty="0"/>
              <a:t>);</a:t>
            </a:r>
          </a:p>
          <a:p>
            <a:r>
              <a:rPr lang="en-US" dirty="0"/>
              <a:t>DESCRIBE </a:t>
            </a:r>
            <a:r>
              <a:rPr lang="en-US" i="1" dirty="0"/>
              <a:t>stream </a:t>
            </a:r>
            <a:r>
              <a:rPr lang="en-US" dirty="0"/>
              <a:t>EXTENDED;</a:t>
            </a:r>
          </a:p>
          <a:p>
            <a:r>
              <a:rPr lang="en-US" dirty="0"/>
              <a:t>DROP STREAM </a:t>
            </a:r>
            <a:r>
              <a:rPr lang="en-US" i="1" dirty="0" err="1"/>
              <a:t>stream</a:t>
            </a:r>
            <a:r>
              <a:rPr lang="en-US" dirty="0"/>
              <a:t>;</a:t>
            </a:r>
          </a:p>
        </p:txBody>
      </p:sp>
    </p:spTree>
    <p:extLst>
      <p:ext uri="{BB962C8B-B14F-4D97-AF65-F5344CB8AC3E}">
        <p14:creationId xmlns:p14="http://schemas.microsoft.com/office/powerpoint/2010/main" val="1670785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3736-842D-44B3-9C99-825078CDD5BD}"/>
              </a:ext>
            </a:extLst>
          </p:cNvPr>
          <p:cNvSpPr>
            <a:spLocks noGrp="1"/>
          </p:cNvSpPr>
          <p:nvPr>
            <p:ph type="title"/>
          </p:nvPr>
        </p:nvSpPr>
        <p:spPr/>
        <p:txBody>
          <a:bodyPr/>
          <a:lstStyle/>
          <a:p>
            <a:r>
              <a:rPr lang="en-US" dirty="0"/>
              <a:t>Demo: More KSQL Streams</a:t>
            </a:r>
          </a:p>
        </p:txBody>
      </p:sp>
      <p:sp>
        <p:nvSpPr>
          <p:cNvPr id="3" name="Content Placeholder 2">
            <a:extLst>
              <a:ext uri="{FF2B5EF4-FFF2-40B4-BE49-F238E27FC236}">
                <a16:creationId xmlns:a16="http://schemas.microsoft.com/office/drawing/2014/main" id="{70AC3021-AAB6-4D1C-9620-FCA79660345A}"/>
              </a:ext>
            </a:extLst>
          </p:cNvPr>
          <p:cNvSpPr>
            <a:spLocks noGrp="1"/>
          </p:cNvSpPr>
          <p:nvPr>
            <p:ph idx="1"/>
          </p:nvPr>
        </p:nvSpPr>
        <p:spPr>
          <a:xfrm>
            <a:off x="2901043" y="1534886"/>
            <a:ext cx="9007927" cy="5230585"/>
          </a:xfrm>
        </p:spPr>
        <p:txBody>
          <a:bodyPr>
            <a:normAutofit/>
          </a:bodyPr>
          <a:lstStyle/>
          <a:p>
            <a:r>
              <a:rPr lang="en-US" dirty="0"/>
              <a:t>Let's create a stream with key and timestamp then query it.</a:t>
            </a:r>
          </a:p>
          <a:p>
            <a:r>
              <a:rPr lang="en-US" dirty="0"/>
              <a:t>More KSQL Commands:</a:t>
            </a:r>
          </a:p>
          <a:p>
            <a:pPr lvl="1"/>
            <a:r>
              <a:rPr lang="en-US" sz="2000" dirty="0">
                <a:latin typeface="Consolas" panose="020B0609020204030204" pitchFamily="49" charset="0"/>
              </a:rPr>
              <a:t>CREATE STREAM </a:t>
            </a:r>
            <a:r>
              <a:rPr lang="en-US" sz="2000" dirty="0" err="1">
                <a:latin typeface="Consolas" panose="020B0609020204030204" pitchFamily="49" charset="0"/>
              </a:rPr>
              <a:t>atmwithdrawls</a:t>
            </a:r>
            <a:r>
              <a:rPr lang="en-US" sz="2000" dirty="0">
                <a:latin typeface="Consolas" panose="020B0609020204030204" pitchFamily="49" charset="0"/>
              </a:rPr>
              <a:t> (id varchar key, timestamp </a:t>
            </a:r>
            <a:r>
              <a:rPr lang="en-US" sz="2000" dirty="0" err="1">
                <a:latin typeface="Consolas" panose="020B0609020204030204" pitchFamily="49" charset="0"/>
              </a:rPr>
              <a:t>bigint,user</a:t>
            </a:r>
            <a:r>
              <a:rPr lang="en-US" sz="2000" dirty="0">
                <a:latin typeface="Consolas" panose="020B0609020204030204" pitchFamily="49" charset="0"/>
              </a:rPr>
              <a:t> varchar, amount double, location varchar, status varchar) with (</a:t>
            </a:r>
            <a:r>
              <a:rPr lang="en-US" sz="2000" dirty="0" err="1">
                <a:latin typeface="Consolas" panose="020B0609020204030204" pitchFamily="49" charset="0"/>
              </a:rPr>
              <a:t>kafka_topic</a:t>
            </a:r>
            <a:r>
              <a:rPr lang="en-US" sz="2000" dirty="0">
                <a:latin typeface="Consolas" panose="020B0609020204030204" pitchFamily="49" charset="0"/>
              </a:rPr>
              <a:t>='atm', </a:t>
            </a:r>
            <a:r>
              <a:rPr lang="en-US" sz="2000" dirty="0" err="1">
                <a:latin typeface="Consolas" panose="020B0609020204030204" pitchFamily="49" charset="0"/>
              </a:rPr>
              <a:t>value_format</a:t>
            </a:r>
            <a:r>
              <a:rPr lang="en-US" sz="2000" dirty="0">
                <a:latin typeface="Consolas" panose="020B0609020204030204" pitchFamily="49" charset="0"/>
              </a:rPr>
              <a:t>='json', timestamp='</a:t>
            </a:r>
            <a:r>
              <a:rPr lang="en-US" sz="2000" dirty="0" err="1">
                <a:latin typeface="Consolas" panose="020B0609020204030204" pitchFamily="49" charset="0"/>
              </a:rPr>
              <a:t>TimeStamp</a:t>
            </a:r>
            <a:r>
              <a:rPr lang="en-US" sz="2000" dirty="0">
                <a:latin typeface="Consolas" panose="020B0609020204030204" pitchFamily="49" charset="0"/>
              </a:rPr>
              <a:t>');</a:t>
            </a:r>
          </a:p>
          <a:p>
            <a:pPr lvl="1"/>
            <a:r>
              <a:rPr lang="en-US" sz="2000" dirty="0">
                <a:latin typeface="Consolas" panose="020B0609020204030204" pitchFamily="49" charset="0"/>
              </a:rPr>
              <a:t>DESCRIBE </a:t>
            </a:r>
            <a:r>
              <a:rPr lang="en-US" sz="2000" dirty="0" err="1">
                <a:latin typeface="Consolas" panose="020B0609020204030204" pitchFamily="49" charset="0"/>
              </a:rPr>
              <a:t>atmwithdrawls</a:t>
            </a:r>
            <a:r>
              <a:rPr lang="en-US" sz="2000" dirty="0">
                <a:latin typeface="Consolas" panose="020B0609020204030204" pitchFamily="49" charset="0"/>
              </a:rPr>
              <a:t> EXTENDED;</a:t>
            </a:r>
          </a:p>
          <a:p>
            <a:pPr lvl="1"/>
            <a:r>
              <a:rPr lang="en-US" sz="2000" dirty="0">
                <a:latin typeface="Consolas" panose="020B0609020204030204" pitchFamily="49" charset="0"/>
              </a:rPr>
              <a:t>SELECT * FROM </a:t>
            </a:r>
            <a:r>
              <a:rPr lang="en-US" sz="2000" dirty="0" err="1">
                <a:latin typeface="Consolas" panose="020B0609020204030204" pitchFamily="49" charset="0"/>
              </a:rPr>
              <a:t>atmwithdrawls</a:t>
            </a:r>
            <a:r>
              <a:rPr lang="en-US" sz="2000" dirty="0">
                <a:latin typeface="Consolas" panose="020B0609020204030204" pitchFamily="49" charset="0"/>
              </a:rPr>
              <a:t> EMIT CHANGES limit 5;</a:t>
            </a:r>
          </a:p>
          <a:p>
            <a:pPr lvl="1"/>
            <a:r>
              <a:rPr lang="en-US" sz="2000" dirty="0">
                <a:latin typeface="Consolas" panose="020B0609020204030204" pitchFamily="49" charset="0"/>
              </a:rPr>
              <a:t>SHOW STREAMS;</a:t>
            </a:r>
          </a:p>
        </p:txBody>
      </p:sp>
    </p:spTree>
    <p:extLst>
      <p:ext uri="{BB962C8B-B14F-4D97-AF65-F5344CB8AC3E}">
        <p14:creationId xmlns:p14="http://schemas.microsoft.com/office/powerpoint/2010/main" val="1432795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CCCBD9-8663-40B3-9A68-8F4546C943D4}"/>
              </a:ext>
            </a:extLst>
          </p:cNvPr>
          <p:cNvSpPr>
            <a:spLocks noGrp="1"/>
          </p:cNvSpPr>
          <p:nvPr>
            <p:ph type="title"/>
          </p:nvPr>
        </p:nvSpPr>
        <p:spPr/>
        <p:txBody>
          <a:bodyPr/>
          <a:lstStyle/>
          <a:p>
            <a:r>
              <a:rPr lang="en-US" dirty="0"/>
              <a:t>Persistent Queries</a:t>
            </a:r>
          </a:p>
        </p:txBody>
      </p:sp>
      <p:sp>
        <p:nvSpPr>
          <p:cNvPr id="5" name="Content Placeholder 4">
            <a:extLst>
              <a:ext uri="{FF2B5EF4-FFF2-40B4-BE49-F238E27FC236}">
                <a16:creationId xmlns:a16="http://schemas.microsoft.com/office/drawing/2014/main" id="{3B6E2B9B-F784-45E5-A8EF-3A7B3A12203C}"/>
              </a:ext>
            </a:extLst>
          </p:cNvPr>
          <p:cNvSpPr>
            <a:spLocks noGrp="1"/>
          </p:cNvSpPr>
          <p:nvPr>
            <p:ph idx="1"/>
          </p:nvPr>
        </p:nvSpPr>
        <p:spPr/>
        <p:txBody>
          <a:bodyPr/>
          <a:lstStyle/>
          <a:p>
            <a:r>
              <a:rPr lang="en-US" dirty="0"/>
              <a:t>The queries we run execute in the KSQL console. What if we want to run these in the background?</a:t>
            </a:r>
          </a:p>
          <a:p>
            <a:r>
              <a:rPr lang="en-US" dirty="0">
                <a:latin typeface="Consolas" panose="020B0609020204030204" pitchFamily="49" charset="0"/>
              </a:rPr>
              <a:t>CREATE STREAM </a:t>
            </a:r>
            <a:r>
              <a:rPr lang="en-US" dirty="0" err="1">
                <a:latin typeface="Consolas" panose="020B0609020204030204" pitchFamily="49" charset="0"/>
              </a:rPr>
              <a:t>stream_name</a:t>
            </a:r>
            <a:br>
              <a:rPr lang="en-US" dirty="0">
                <a:latin typeface="Consolas" panose="020B0609020204030204" pitchFamily="49" charset="0"/>
              </a:rPr>
            </a:br>
            <a:r>
              <a:rPr lang="en-US" dirty="0">
                <a:latin typeface="Consolas" panose="020B0609020204030204" pitchFamily="49" charset="0"/>
              </a:rPr>
              <a:t>AS SELECT … </a:t>
            </a:r>
          </a:p>
          <a:p>
            <a:r>
              <a:rPr lang="en-US" dirty="0"/>
              <a:t>This creates a new Kafka topic with the same stream name, running in the background.</a:t>
            </a:r>
          </a:p>
          <a:p>
            <a:r>
              <a:rPr lang="en-US" dirty="0"/>
              <a:t>Use </a:t>
            </a:r>
            <a:r>
              <a:rPr lang="en-US" dirty="0">
                <a:latin typeface="Consolas" panose="020B0609020204030204" pitchFamily="49" charset="0"/>
              </a:rPr>
              <a:t>SHOW QUERIES;</a:t>
            </a:r>
            <a:r>
              <a:rPr lang="en-US" dirty="0"/>
              <a:t>  to list the persistent queries. </a:t>
            </a:r>
          </a:p>
          <a:p>
            <a:r>
              <a:rPr lang="en-US" dirty="0"/>
              <a:t>Use </a:t>
            </a:r>
            <a:r>
              <a:rPr lang="en-US" dirty="0">
                <a:latin typeface="Consolas" panose="020B0609020204030204" pitchFamily="49" charset="0"/>
              </a:rPr>
              <a:t>TERMINATE </a:t>
            </a:r>
            <a:r>
              <a:rPr lang="en-US" dirty="0"/>
              <a:t>to stop the query.</a:t>
            </a:r>
          </a:p>
          <a:p>
            <a:r>
              <a:rPr lang="en-US" dirty="0"/>
              <a:t>Must re-create to run again.</a:t>
            </a:r>
          </a:p>
          <a:p>
            <a:endParaRPr lang="en-US" dirty="0"/>
          </a:p>
          <a:p>
            <a:endParaRPr lang="en-US" dirty="0"/>
          </a:p>
        </p:txBody>
      </p:sp>
    </p:spTree>
    <p:extLst>
      <p:ext uri="{BB962C8B-B14F-4D97-AF65-F5344CB8AC3E}">
        <p14:creationId xmlns:p14="http://schemas.microsoft.com/office/powerpoint/2010/main" val="209648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3736-842D-44B3-9C99-825078CDD5BD}"/>
              </a:ext>
            </a:extLst>
          </p:cNvPr>
          <p:cNvSpPr>
            <a:spLocks noGrp="1"/>
          </p:cNvSpPr>
          <p:nvPr>
            <p:ph type="title"/>
          </p:nvPr>
        </p:nvSpPr>
        <p:spPr/>
        <p:txBody>
          <a:bodyPr/>
          <a:lstStyle/>
          <a:p>
            <a:r>
              <a:rPr lang="en-US" dirty="0"/>
              <a:t>Demo: Persistent Queries</a:t>
            </a:r>
          </a:p>
        </p:txBody>
      </p:sp>
      <p:sp>
        <p:nvSpPr>
          <p:cNvPr id="3" name="Content Placeholder 2">
            <a:extLst>
              <a:ext uri="{FF2B5EF4-FFF2-40B4-BE49-F238E27FC236}">
                <a16:creationId xmlns:a16="http://schemas.microsoft.com/office/drawing/2014/main" id="{70AC3021-AAB6-4D1C-9620-FCA79660345A}"/>
              </a:ext>
            </a:extLst>
          </p:cNvPr>
          <p:cNvSpPr>
            <a:spLocks noGrp="1"/>
          </p:cNvSpPr>
          <p:nvPr>
            <p:ph idx="1"/>
          </p:nvPr>
        </p:nvSpPr>
        <p:spPr>
          <a:xfrm>
            <a:off x="2901043" y="1534886"/>
            <a:ext cx="9007927" cy="5230585"/>
          </a:xfrm>
        </p:spPr>
        <p:txBody>
          <a:bodyPr>
            <a:normAutofit/>
          </a:bodyPr>
          <a:lstStyle/>
          <a:p>
            <a:r>
              <a:rPr lang="en-US" dirty="0"/>
              <a:t>Let's create a persistent query and manage it.</a:t>
            </a:r>
          </a:p>
          <a:p>
            <a:r>
              <a:rPr lang="en-US" dirty="0"/>
              <a:t>More KSQL Commands:</a:t>
            </a:r>
          </a:p>
          <a:p>
            <a:pPr lvl="1"/>
            <a:r>
              <a:rPr lang="en-US" sz="2000" dirty="0">
                <a:latin typeface="Consolas" panose="020B0609020204030204" pitchFamily="49" charset="0"/>
              </a:rPr>
              <a:t>CREATE STREAM </a:t>
            </a:r>
            <a:r>
              <a:rPr lang="en-US" sz="2000" dirty="0" err="1">
                <a:latin typeface="Consolas" panose="020B0609020204030204" pitchFamily="49" charset="0"/>
              </a:rPr>
              <a:t>big_withdrawls</a:t>
            </a:r>
            <a:r>
              <a:rPr lang="en-US" sz="2000" dirty="0">
                <a:latin typeface="Consolas" panose="020B0609020204030204" pitchFamily="49" charset="0"/>
              </a:rPr>
              <a:t> AS select * from </a:t>
            </a:r>
            <a:r>
              <a:rPr lang="en-US" sz="2000" dirty="0" err="1">
                <a:latin typeface="Consolas" panose="020B0609020204030204" pitchFamily="49" charset="0"/>
              </a:rPr>
              <a:t>atmwithdrawls</a:t>
            </a:r>
            <a:r>
              <a:rPr lang="en-US" sz="2000" dirty="0">
                <a:latin typeface="Consolas" panose="020B0609020204030204" pitchFamily="49" charset="0"/>
              </a:rPr>
              <a:t> where amount &gt; 100;</a:t>
            </a:r>
          </a:p>
          <a:p>
            <a:pPr lvl="1"/>
            <a:r>
              <a:rPr lang="en-US" sz="2000" dirty="0">
                <a:latin typeface="Consolas" panose="020B0609020204030204" pitchFamily="49" charset="0"/>
              </a:rPr>
              <a:t>SHOW STREAMS;</a:t>
            </a:r>
          </a:p>
          <a:p>
            <a:pPr lvl="1"/>
            <a:r>
              <a:rPr lang="en-US" sz="2000" dirty="0">
                <a:latin typeface="Consolas" panose="020B0609020204030204" pitchFamily="49" charset="0"/>
              </a:rPr>
              <a:t>SHOW QUERIES;</a:t>
            </a:r>
          </a:p>
          <a:p>
            <a:pPr lvl="1"/>
            <a:r>
              <a:rPr lang="en-US" sz="2000" dirty="0">
                <a:latin typeface="Consolas" panose="020B0609020204030204" pitchFamily="49" charset="0"/>
              </a:rPr>
              <a:t>DESCRIBE </a:t>
            </a:r>
            <a:r>
              <a:rPr lang="en-US" sz="2000" dirty="0" err="1">
                <a:latin typeface="Consolas" panose="020B0609020204030204" pitchFamily="49" charset="0"/>
              </a:rPr>
              <a:t>big_withdrawls</a:t>
            </a:r>
            <a:r>
              <a:rPr lang="en-US" sz="2000" dirty="0">
                <a:latin typeface="Consolas" panose="020B0609020204030204" pitchFamily="49" charset="0"/>
              </a:rPr>
              <a:t> EXTENDED;</a:t>
            </a:r>
          </a:p>
          <a:p>
            <a:pPr lvl="1"/>
            <a:r>
              <a:rPr lang="en-US" sz="2000" dirty="0">
                <a:latin typeface="Consolas" panose="020B0609020204030204" pitchFamily="49" charset="0"/>
              </a:rPr>
              <a:t>SELECT * FROM </a:t>
            </a:r>
            <a:r>
              <a:rPr lang="en-US" sz="2000" dirty="0" err="1">
                <a:latin typeface="Consolas" panose="020B0609020204030204" pitchFamily="49" charset="0"/>
              </a:rPr>
              <a:t>big_withdrawls</a:t>
            </a:r>
            <a:r>
              <a:rPr lang="en-US" sz="2000" dirty="0">
                <a:latin typeface="Consolas" panose="020B0609020204030204" pitchFamily="49" charset="0"/>
              </a:rPr>
              <a:t>  EMIT CHANGES limit 3;</a:t>
            </a:r>
          </a:p>
          <a:p>
            <a:pPr lvl="1"/>
            <a:r>
              <a:rPr lang="en-US" sz="2000" dirty="0">
                <a:latin typeface="Consolas" panose="020B0609020204030204" pitchFamily="49" charset="0"/>
              </a:rPr>
              <a:t>TERMINATE;</a:t>
            </a:r>
          </a:p>
        </p:txBody>
      </p:sp>
    </p:spTree>
    <p:extLst>
      <p:ext uri="{BB962C8B-B14F-4D97-AF65-F5344CB8AC3E}">
        <p14:creationId xmlns:p14="http://schemas.microsoft.com/office/powerpoint/2010/main" val="233590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BFCEC4-F07E-4404-9C16-E882D101557A}"/>
              </a:ext>
            </a:extLst>
          </p:cNvPr>
          <p:cNvSpPr>
            <a:spLocks noGrp="1"/>
          </p:cNvSpPr>
          <p:nvPr>
            <p:ph type="title"/>
          </p:nvPr>
        </p:nvSpPr>
        <p:spPr/>
        <p:txBody>
          <a:bodyPr/>
          <a:lstStyle/>
          <a:p>
            <a:r>
              <a:rPr lang="en-US" dirty="0"/>
              <a:t>What is a streaming database?</a:t>
            </a:r>
          </a:p>
        </p:txBody>
      </p:sp>
      <p:sp>
        <p:nvSpPr>
          <p:cNvPr id="6" name="Content Placeholder 5">
            <a:extLst>
              <a:ext uri="{FF2B5EF4-FFF2-40B4-BE49-F238E27FC236}">
                <a16:creationId xmlns:a16="http://schemas.microsoft.com/office/drawing/2014/main" id="{744029EA-97C6-4897-AB31-DB5B2C4A5D38}"/>
              </a:ext>
            </a:extLst>
          </p:cNvPr>
          <p:cNvSpPr>
            <a:spLocks noGrp="1"/>
          </p:cNvSpPr>
          <p:nvPr>
            <p:ph idx="1"/>
          </p:nvPr>
        </p:nvSpPr>
        <p:spPr/>
        <p:txBody>
          <a:bodyPr>
            <a:normAutofit/>
          </a:bodyPr>
          <a:lstStyle/>
          <a:p>
            <a:r>
              <a:rPr lang="en-US" dirty="0"/>
              <a:t>A streaming database processes </a:t>
            </a:r>
            <a:r>
              <a:rPr lang="en-US" b="1" dirty="0"/>
              <a:t>data in motion</a:t>
            </a:r>
            <a:r>
              <a:rPr lang="en-US" dirty="0"/>
              <a:t>, unlike most databases that process </a:t>
            </a:r>
            <a:r>
              <a:rPr lang="en-US" b="1" dirty="0"/>
              <a:t>data at rest</a:t>
            </a:r>
            <a:r>
              <a:rPr lang="en-US" dirty="0"/>
              <a:t>.</a:t>
            </a:r>
          </a:p>
          <a:p>
            <a:r>
              <a:rPr lang="en-US" dirty="0"/>
              <a:t>Data streams are classified by </a:t>
            </a:r>
            <a:r>
              <a:rPr lang="en-US" b="1" dirty="0"/>
              <a:t>topic</a:t>
            </a:r>
            <a:r>
              <a:rPr lang="en-US" dirty="0"/>
              <a:t>.</a:t>
            </a:r>
          </a:p>
          <a:p>
            <a:r>
              <a:rPr lang="en-US" dirty="0"/>
              <a:t>The format of the data stream can be anything. </a:t>
            </a:r>
          </a:p>
          <a:p>
            <a:pPr lvl="1"/>
            <a:r>
              <a:rPr lang="en-US" dirty="0"/>
              <a:t>Unstructured, Semi-structured (JSON), or binary.</a:t>
            </a:r>
          </a:p>
          <a:p>
            <a:r>
              <a:rPr lang="en-US" dirty="0"/>
              <a:t>Clients that send data to topic are </a:t>
            </a:r>
            <a:r>
              <a:rPr lang="en-US" b="1" dirty="0"/>
              <a:t>publishers</a:t>
            </a:r>
            <a:r>
              <a:rPr lang="en-US" dirty="0"/>
              <a:t>.</a:t>
            </a:r>
          </a:p>
          <a:p>
            <a:r>
              <a:rPr lang="en-US" dirty="0"/>
              <a:t>Clients that receive data from a topic are </a:t>
            </a:r>
            <a:r>
              <a:rPr lang="en-US" b="1" dirty="0"/>
              <a:t>subscribers.</a:t>
            </a:r>
          </a:p>
          <a:p>
            <a:r>
              <a:rPr lang="en-US" dirty="0"/>
              <a:t>Also Known as: Message Queues,  Service Busses</a:t>
            </a:r>
          </a:p>
        </p:txBody>
      </p:sp>
    </p:spTree>
    <p:extLst>
      <p:ext uri="{BB962C8B-B14F-4D97-AF65-F5344CB8AC3E}">
        <p14:creationId xmlns:p14="http://schemas.microsoft.com/office/powerpoint/2010/main" val="1716196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3736-842D-44B3-9C99-825078CDD5BD}"/>
              </a:ext>
            </a:extLst>
          </p:cNvPr>
          <p:cNvSpPr>
            <a:spLocks noGrp="1"/>
          </p:cNvSpPr>
          <p:nvPr>
            <p:ph type="title"/>
          </p:nvPr>
        </p:nvSpPr>
        <p:spPr/>
        <p:txBody>
          <a:bodyPr/>
          <a:lstStyle/>
          <a:p>
            <a:r>
              <a:rPr lang="en-US" dirty="0"/>
              <a:t>Demo: Aggregates</a:t>
            </a:r>
          </a:p>
        </p:txBody>
      </p:sp>
      <p:sp>
        <p:nvSpPr>
          <p:cNvPr id="3" name="Content Placeholder 2">
            <a:extLst>
              <a:ext uri="{FF2B5EF4-FFF2-40B4-BE49-F238E27FC236}">
                <a16:creationId xmlns:a16="http://schemas.microsoft.com/office/drawing/2014/main" id="{70AC3021-AAB6-4D1C-9620-FCA79660345A}"/>
              </a:ext>
            </a:extLst>
          </p:cNvPr>
          <p:cNvSpPr>
            <a:spLocks noGrp="1"/>
          </p:cNvSpPr>
          <p:nvPr>
            <p:ph idx="1"/>
          </p:nvPr>
        </p:nvSpPr>
        <p:spPr>
          <a:xfrm>
            <a:off x="2901043" y="1534886"/>
            <a:ext cx="9007927" cy="5230585"/>
          </a:xfrm>
        </p:spPr>
        <p:txBody>
          <a:bodyPr>
            <a:normAutofit/>
          </a:bodyPr>
          <a:lstStyle/>
          <a:p>
            <a:r>
              <a:rPr lang="en-US" dirty="0"/>
              <a:t>Why don't aggregates work?</a:t>
            </a:r>
          </a:p>
          <a:p>
            <a:r>
              <a:rPr lang="en-US" dirty="0"/>
              <a:t>Must group by a key: you can't stream this…</a:t>
            </a:r>
          </a:p>
          <a:p>
            <a:pPr lvl="1"/>
            <a:r>
              <a:rPr lang="en-US" sz="2000" dirty="0">
                <a:latin typeface="Consolas" panose="020B0609020204030204" pitchFamily="49" charset="0"/>
              </a:rPr>
              <a:t>Select count(*) from </a:t>
            </a:r>
            <a:r>
              <a:rPr lang="en-US" sz="2000" dirty="0" err="1">
                <a:latin typeface="Consolas" panose="020B0609020204030204" pitchFamily="49" charset="0"/>
              </a:rPr>
              <a:t>atmwithdrawls</a:t>
            </a:r>
            <a:r>
              <a:rPr lang="en-US" sz="2000" dirty="0">
                <a:latin typeface="Consolas" panose="020B0609020204030204" pitchFamily="49" charset="0"/>
              </a:rPr>
              <a:t>;</a:t>
            </a:r>
          </a:p>
          <a:p>
            <a:r>
              <a:rPr lang="en-US" dirty="0"/>
              <a:t>Key is now user, and there are updates</a:t>
            </a:r>
            <a:endParaRPr lang="en-US" sz="2000" dirty="0">
              <a:latin typeface="Consolas" panose="020B0609020204030204" pitchFamily="49" charset="0"/>
            </a:endParaRPr>
          </a:p>
          <a:p>
            <a:pPr lvl="1"/>
            <a:r>
              <a:rPr lang="en-US" sz="2000" dirty="0">
                <a:latin typeface="Consolas" panose="020B0609020204030204" pitchFamily="49" charset="0"/>
              </a:rPr>
              <a:t>select user, count(*) as </a:t>
            </a:r>
            <a:r>
              <a:rPr lang="en-US" sz="2000" dirty="0" err="1">
                <a:latin typeface="Consolas" panose="020B0609020204030204" pitchFamily="49" charset="0"/>
              </a:rPr>
              <a:t>wd_count</a:t>
            </a:r>
            <a:r>
              <a:rPr lang="en-US" sz="2000" dirty="0">
                <a:latin typeface="Consolas" panose="020B0609020204030204" pitchFamily="49" charset="0"/>
              </a:rPr>
              <a:t> from </a:t>
            </a:r>
            <a:r>
              <a:rPr lang="en-US" sz="2000" dirty="0" err="1">
                <a:latin typeface="Consolas" panose="020B0609020204030204" pitchFamily="49" charset="0"/>
              </a:rPr>
              <a:t>atmwithdrawls</a:t>
            </a:r>
            <a:r>
              <a:rPr lang="en-US" sz="2000" dirty="0">
                <a:latin typeface="Consolas" panose="020B0609020204030204" pitchFamily="49" charset="0"/>
              </a:rPr>
              <a:t>  group by user emit changes;</a:t>
            </a:r>
          </a:p>
          <a:p>
            <a:r>
              <a:rPr lang="en-US" sz="2400" dirty="0"/>
              <a:t>You can't persist this as a stream, key is gone.</a:t>
            </a:r>
            <a:endParaRPr lang="en-US" sz="1800" dirty="0">
              <a:latin typeface="Consolas" panose="020B0609020204030204" pitchFamily="49" charset="0"/>
            </a:endParaRPr>
          </a:p>
          <a:p>
            <a:pPr lvl="1"/>
            <a:r>
              <a:rPr lang="en-US" sz="2000" dirty="0">
                <a:latin typeface="Consolas" panose="020B0609020204030204" pitchFamily="49" charset="0"/>
              </a:rPr>
              <a:t>Create stream </a:t>
            </a:r>
            <a:r>
              <a:rPr lang="en-US" sz="2000" dirty="0" err="1">
                <a:latin typeface="Consolas" panose="020B0609020204030204" pitchFamily="49" charset="0"/>
              </a:rPr>
              <a:t>user_wd_counts</a:t>
            </a:r>
            <a:r>
              <a:rPr lang="en-US" sz="2000" dirty="0">
                <a:latin typeface="Consolas" panose="020B0609020204030204" pitchFamily="49" charset="0"/>
              </a:rPr>
              <a:t> as select user, count(*) as </a:t>
            </a:r>
            <a:r>
              <a:rPr lang="en-US" sz="2000" dirty="0" err="1">
                <a:latin typeface="Consolas" panose="020B0609020204030204" pitchFamily="49" charset="0"/>
              </a:rPr>
              <a:t>wd_count</a:t>
            </a:r>
            <a:r>
              <a:rPr lang="en-US" sz="2000" dirty="0">
                <a:latin typeface="Consolas" panose="020B0609020204030204" pitchFamily="49" charset="0"/>
              </a:rPr>
              <a:t> from </a:t>
            </a:r>
            <a:r>
              <a:rPr lang="en-US" sz="2000" dirty="0" err="1">
                <a:latin typeface="Consolas" panose="020B0609020204030204" pitchFamily="49" charset="0"/>
              </a:rPr>
              <a:t>atmwithdrawls</a:t>
            </a:r>
            <a:r>
              <a:rPr lang="en-US" sz="2000" dirty="0">
                <a:latin typeface="Consolas" panose="020B0609020204030204" pitchFamily="49" charset="0"/>
              </a:rPr>
              <a:t>  group by user emit changes;</a:t>
            </a:r>
          </a:p>
        </p:txBody>
      </p:sp>
    </p:spTree>
    <p:extLst>
      <p:ext uri="{BB962C8B-B14F-4D97-AF65-F5344CB8AC3E}">
        <p14:creationId xmlns:p14="http://schemas.microsoft.com/office/powerpoint/2010/main" val="844313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88C55-E1F2-4556-A335-FD3A52ED9CF0}"/>
              </a:ext>
            </a:extLst>
          </p:cNvPr>
          <p:cNvSpPr>
            <a:spLocks noGrp="1"/>
          </p:cNvSpPr>
          <p:nvPr>
            <p:ph type="title"/>
          </p:nvPr>
        </p:nvSpPr>
        <p:spPr/>
        <p:txBody>
          <a:bodyPr/>
          <a:lstStyle/>
          <a:p>
            <a:r>
              <a:rPr lang="en-US" dirty="0"/>
              <a:t>Check Yourself: True/False</a:t>
            </a:r>
          </a:p>
        </p:txBody>
      </p:sp>
      <p:sp>
        <p:nvSpPr>
          <p:cNvPr id="5" name="Content Placeholder 4">
            <a:extLst>
              <a:ext uri="{FF2B5EF4-FFF2-40B4-BE49-F238E27FC236}">
                <a16:creationId xmlns:a16="http://schemas.microsoft.com/office/drawing/2014/main" id="{B1F4A73B-8BD4-414B-A19F-43C94FB70708}"/>
              </a:ext>
            </a:extLst>
          </p:cNvPr>
          <p:cNvSpPr>
            <a:spLocks noGrp="1"/>
          </p:cNvSpPr>
          <p:nvPr>
            <p:ph idx="1"/>
          </p:nvPr>
        </p:nvSpPr>
        <p:spPr/>
        <p:txBody>
          <a:bodyPr/>
          <a:lstStyle/>
          <a:p>
            <a:pPr marL="514350" indent="-514350">
              <a:buFont typeface="+mj-lt"/>
              <a:buAutoNum type="arabicPeriod"/>
            </a:pPr>
            <a:r>
              <a:rPr lang="en-US" dirty="0"/>
              <a:t>To create a query, we create a stream from a select statement</a:t>
            </a:r>
          </a:p>
          <a:p>
            <a:pPr marL="514350" indent="-514350">
              <a:buFont typeface="+mj-lt"/>
              <a:buAutoNum type="arabicPeriod"/>
            </a:pPr>
            <a:r>
              <a:rPr lang="en-US" dirty="0"/>
              <a:t>The explain command provides information about a stream</a:t>
            </a:r>
          </a:p>
          <a:p>
            <a:pPr marL="514350" indent="-514350">
              <a:buFont typeface="+mj-lt"/>
              <a:buAutoNum type="arabicPeriod"/>
            </a:pPr>
            <a:r>
              <a:rPr lang="en-US" dirty="0"/>
              <a:t>You can query a topic in KSQL without creating a stream</a:t>
            </a:r>
          </a:p>
        </p:txBody>
      </p:sp>
    </p:spTree>
    <p:extLst>
      <p:ext uri="{BB962C8B-B14F-4D97-AF65-F5344CB8AC3E}">
        <p14:creationId xmlns:p14="http://schemas.microsoft.com/office/powerpoint/2010/main" val="947265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D951C-A59F-4681-A6CF-37AE359ACF38}"/>
              </a:ext>
            </a:extLst>
          </p:cNvPr>
          <p:cNvSpPr>
            <a:spLocks noGrp="1"/>
          </p:cNvSpPr>
          <p:nvPr>
            <p:ph type="title"/>
          </p:nvPr>
        </p:nvSpPr>
        <p:spPr/>
        <p:txBody>
          <a:bodyPr/>
          <a:lstStyle/>
          <a:p>
            <a:r>
              <a:rPr lang="en-US" b="1" dirty="0"/>
              <a:t>Persistent Tables</a:t>
            </a:r>
          </a:p>
        </p:txBody>
      </p:sp>
      <p:sp>
        <p:nvSpPr>
          <p:cNvPr id="5" name="Content Placeholder 4">
            <a:extLst>
              <a:ext uri="{FF2B5EF4-FFF2-40B4-BE49-F238E27FC236}">
                <a16:creationId xmlns:a16="http://schemas.microsoft.com/office/drawing/2014/main" id="{83C14626-362E-4752-8327-AC5FF0AD71EB}"/>
              </a:ext>
            </a:extLst>
          </p:cNvPr>
          <p:cNvSpPr>
            <a:spLocks noGrp="1"/>
          </p:cNvSpPr>
          <p:nvPr>
            <p:ph idx="1"/>
          </p:nvPr>
        </p:nvSpPr>
        <p:spPr/>
        <p:txBody>
          <a:bodyPr/>
          <a:lstStyle/>
          <a:p>
            <a:r>
              <a:rPr lang="en-US" dirty="0"/>
              <a:t>Like streams, persistent tables are Kafka stream processors.</a:t>
            </a:r>
          </a:p>
          <a:p>
            <a:r>
              <a:rPr lang="en-US" dirty="0"/>
              <a:t>Persistent tables are used in place where the stream is no longer at the original published level </a:t>
            </a:r>
          </a:p>
          <a:p>
            <a:pPr lvl="1"/>
            <a:r>
              <a:rPr lang="en-US" dirty="0"/>
              <a:t>aggregation of streams</a:t>
            </a:r>
          </a:p>
          <a:p>
            <a:pPr lvl="1"/>
            <a:r>
              <a:rPr lang="en-US" dirty="0"/>
              <a:t>Joins of multiple streams</a:t>
            </a:r>
          </a:p>
          <a:p>
            <a:r>
              <a:rPr lang="en-US" dirty="0"/>
              <a:t>Consider any persistent table as a materialized view.</a:t>
            </a:r>
          </a:p>
        </p:txBody>
      </p:sp>
    </p:spTree>
    <p:extLst>
      <p:ext uri="{BB962C8B-B14F-4D97-AF65-F5344CB8AC3E}">
        <p14:creationId xmlns:p14="http://schemas.microsoft.com/office/powerpoint/2010/main" val="1834596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B574-2EDD-4216-8D37-FF4B25CF5BD6}"/>
              </a:ext>
            </a:extLst>
          </p:cNvPr>
          <p:cNvSpPr>
            <a:spLocks noGrp="1"/>
          </p:cNvSpPr>
          <p:nvPr>
            <p:ph type="title"/>
          </p:nvPr>
        </p:nvSpPr>
        <p:spPr/>
        <p:txBody>
          <a:bodyPr>
            <a:noAutofit/>
          </a:bodyPr>
          <a:lstStyle/>
          <a:p>
            <a:r>
              <a:rPr lang="en-US" dirty="0"/>
              <a:t>Tables vs. Streams</a:t>
            </a:r>
            <a:endParaRPr lang="en-IN" dirty="0"/>
          </a:p>
        </p:txBody>
      </p:sp>
      <p:sp>
        <p:nvSpPr>
          <p:cNvPr id="3" name="Text Placeholder 2">
            <a:extLst>
              <a:ext uri="{FF2B5EF4-FFF2-40B4-BE49-F238E27FC236}">
                <a16:creationId xmlns:a16="http://schemas.microsoft.com/office/drawing/2014/main" id="{CB18073A-CD3A-435F-A42E-EF6EA4CB361F}"/>
              </a:ext>
            </a:extLst>
          </p:cNvPr>
          <p:cNvSpPr>
            <a:spLocks noGrp="1"/>
          </p:cNvSpPr>
          <p:nvPr>
            <p:ph type="body" idx="1"/>
          </p:nvPr>
        </p:nvSpPr>
        <p:spPr/>
        <p:txBody>
          <a:bodyPr>
            <a:noAutofit/>
          </a:bodyPr>
          <a:lstStyle/>
          <a:p>
            <a:r>
              <a:rPr lang="en-US" b="1" dirty="0"/>
              <a:t>Stream</a:t>
            </a:r>
          </a:p>
        </p:txBody>
      </p:sp>
      <p:sp>
        <p:nvSpPr>
          <p:cNvPr id="7" name="Content Placeholder 6">
            <a:extLst>
              <a:ext uri="{FF2B5EF4-FFF2-40B4-BE49-F238E27FC236}">
                <a16:creationId xmlns:a16="http://schemas.microsoft.com/office/drawing/2014/main" id="{452E4A5F-41C1-4F92-91CB-9E819C2FA485}"/>
              </a:ext>
            </a:extLst>
          </p:cNvPr>
          <p:cNvSpPr>
            <a:spLocks noGrp="1"/>
          </p:cNvSpPr>
          <p:nvPr>
            <p:ph sz="half" idx="2"/>
          </p:nvPr>
        </p:nvSpPr>
        <p:spPr/>
        <p:txBody>
          <a:bodyPr>
            <a:noAutofit/>
          </a:bodyPr>
          <a:lstStyle/>
          <a:p>
            <a:r>
              <a:rPr lang="en-US" sz="2000" dirty="0"/>
              <a:t>An unbounded sequence of events</a:t>
            </a:r>
          </a:p>
          <a:p>
            <a:r>
              <a:rPr lang="en-US" sz="2000" dirty="0"/>
              <a:t>Sourced from a Kafka topic</a:t>
            </a:r>
          </a:p>
          <a:p>
            <a:r>
              <a:rPr lang="en-US" sz="2000" dirty="0"/>
              <a:t>Row by row</a:t>
            </a:r>
          </a:p>
          <a:p>
            <a:r>
              <a:rPr lang="en-US" sz="2000" dirty="0"/>
              <a:t>Example: bank transactions</a:t>
            </a:r>
          </a:p>
          <a:p>
            <a:endParaRPr lang="en-IN" sz="2000" dirty="0"/>
          </a:p>
        </p:txBody>
      </p:sp>
      <p:sp>
        <p:nvSpPr>
          <p:cNvPr id="4" name="Text Placeholder 3">
            <a:extLst>
              <a:ext uri="{FF2B5EF4-FFF2-40B4-BE49-F238E27FC236}">
                <a16:creationId xmlns:a16="http://schemas.microsoft.com/office/drawing/2014/main" id="{D1FB7482-D5FF-4F02-A998-91140C204ADB}"/>
              </a:ext>
            </a:extLst>
          </p:cNvPr>
          <p:cNvSpPr>
            <a:spLocks noGrp="1"/>
          </p:cNvSpPr>
          <p:nvPr>
            <p:ph type="body" sz="quarter" idx="3"/>
          </p:nvPr>
        </p:nvSpPr>
        <p:spPr/>
        <p:txBody>
          <a:bodyPr>
            <a:noAutofit/>
          </a:bodyPr>
          <a:lstStyle/>
          <a:p>
            <a:r>
              <a:rPr lang="en-US" b="1" dirty="0"/>
              <a:t>Table</a:t>
            </a:r>
          </a:p>
        </p:txBody>
      </p:sp>
      <p:sp>
        <p:nvSpPr>
          <p:cNvPr id="8" name="Content Placeholder 7">
            <a:extLst>
              <a:ext uri="{FF2B5EF4-FFF2-40B4-BE49-F238E27FC236}">
                <a16:creationId xmlns:a16="http://schemas.microsoft.com/office/drawing/2014/main" id="{C1BDB4A3-071A-4152-84CE-D32981FE94C6}"/>
              </a:ext>
            </a:extLst>
          </p:cNvPr>
          <p:cNvSpPr>
            <a:spLocks noGrp="1"/>
          </p:cNvSpPr>
          <p:nvPr>
            <p:ph sz="quarter" idx="4"/>
          </p:nvPr>
        </p:nvSpPr>
        <p:spPr/>
        <p:txBody>
          <a:bodyPr>
            <a:noAutofit/>
          </a:bodyPr>
          <a:lstStyle/>
          <a:p>
            <a:r>
              <a:rPr lang="en-US" sz="2000" dirty="0"/>
              <a:t>A materialized view of events with only the latest value for each key</a:t>
            </a:r>
          </a:p>
          <a:p>
            <a:r>
              <a:rPr lang="en-US" sz="2000" dirty="0"/>
              <a:t>Aggregate or summary</a:t>
            </a:r>
          </a:p>
          <a:p>
            <a:r>
              <a:rPr lang="en-US" sz="2000" dirty="0"/>
              <a:t>Example: account balances</a:t>
            </a:r>
          </a:p>
          <a:p>
            <a:r>
              <a:rPr lang="en-US" sz="2000" dirty="0"/>
              <a:t>Any summary must be a table. Original rows are no longer accessible.</a:t>
            </a:r>
          </a:p>
        </p:txBody>
      </p:sp>
    </p:spTree>
    <p:extLst>
      <p:ext uri="{BB962C8B-B14F-4D97-AF65-F5344CB8AC3E}">
        <p14:creationId xmlns:p14="http://schemas.microsoft.com/office/powerpoint/2010/main" val="1618959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3736-842D-44B3-9C99-825078CDD5BD}"/>
              </a:ext>
            </a:extLst>
          </p:cNvPr>
          <p:cNvSpPr>
            <a:spLocks noGrp="1"/>
          </p:cNvSpPr>
          <p:nvPr>
            <p:ph type="title"/>
          </p:nvPr>
        </p:nvSpPr>
        <p:spPr/>
        <p:txBody>
          <a:bodyPr/>
          <a:lstStyle/>
          <a:p>
            <a:r>
              <a:rPr lang="en-US" dirty="0"/>
              <a:t>Demo: Persistent Tables</a:t>
            </a:r>
          </a:p>
        </p:txBody>
      </p:sp>
      <p:sp>
        <p:nvSpPr>
          <p:cNvPr id="3" name="Content Placeholder 2">
            <a:extLst>
              <a:ext uri="{FF2B5EF4-FFF2-40B4-BE49-F238E27FC236}">
                <a16:creationId xmlns:a16="http://schemas.microsoft.com/office/drawing/2014/main" id="{70AC3021-AAB6-4D1C-9620-FCA79660345A}"/>
              </a:ext>
            </a:extLst>
          </p:cNvPr>
          <p:cNvSpPr>
            <a:spLocks noGrp="1"/>
          </p:cNvSpPr>
          <p:nvPr>
            <p:ph idx="1"/>
          </p:nvPr>
        </p:nvSpPr>
        <p:spPr>
          <a:xfrm>
            <a:off x="2901043" y="1534886"/>
            <a:ext cx="9007927" cy="5230585"/>
          </a:xfrm>
        </p:spPr>
        <p:txBody>
          <a:bodyPr>
            <a:normAutofit/>
          </a:bodyPr>
          <a:lstStyle/>
          <a:p>
            <a:r>
              <a:rPr lang="en-US" dirty="0"/>
              <a:t>Create table from this:</a:t>
            </a:r>
            <a:endParaRPr lang="en-US" sz="2000" dirty="0">
              <a:latin typeface="Consolas" panose="020B0609020204030204" pitchFamily="49" charset="0"/>
            </a:endParaRPr>
          </a:p>
          <a:p>
            <a:pPr lvl="1"/>
            <a:r>
              <a:rPr lang="en-US" dirty="0">
                <a:latin typeface="Consolas" panose="020B0609020204030204" pitchFamily="49" charset="0"/>
              </a:rPr>
              <a:t>create table </a:t>
            </a:r>
            <a:r>
              <a:rPr lang="en-US" dirty="0" err="1">
                <a:latin typeface="Consolas" panose="020B0609020204030204" pitchFamily="49" charset="0"/>
              </a:rPr>
              <a:t>wd_by_user</a:t>
            </a:r>
            <a:r>
              <a:rPr lang="en-US" dirty="0">
                <a:latin typeface="Consolas" panose="020B0609020204030204" pitchFamily="49" charset="0"/>
              </a:rPr>
              <a:t> as </a:t>
            </a:r>
            <a:br>
              <a:rPr lang="en-US" dirty="0">
                <a:latin typeface="Consolas" panose="020B0609020204030204" pitchFamily="49" charset="0"/>
              </a:rPr>
            </a:br>
            <a:r>
              <a:rPr lang="en-US" dirty="0">
                <a:latin typeface="Consolas" panose="020B0609020204030204" pitchFamily="49" charset="0"/>
              </a:rPr>
              <a:t>select user, count(*) as </a:t>
            </a:r>
            <a:r>
              <a:rPr lang="en-US" dirty="0" err="1">
                <a:latin typeface="Consolas" panose="020B0609020204030204" pitchFamily="49" charset="0"/>
              </a:rPr>
              <a:t>wd_count</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from </a:t>
            </a:r>
            <a:r>
              <a:rPr lang="en-US" dirty="0" err="1">
                <a:latin typeface="Consolas" panose="020B0609020204030204" pitchFamily="49" charset="0"/>
              </a:rPr>
              <a:t>atmwithdrawls</a:t>
            </a:r>
            <a:r>
              <a:rPr lang="en-US" dirty="0">
                <a:latin typeface="Consolas" panose="020B0609020204030204" pitchFamily="49" charset="0"/>
              </a:rPr>
              <a:t> group by user emit changes;</a:t>
            </a:r>
          </a:p>
          <a:p>
            <a:r>
              <a:rPr lang="en-US" dirty="0"/>
              <a:t>Then use:</a:t>
            </a:r>
          </a:p>
          <a:p>
            <a:pPr lvl="1"/>
            <a:r>
              <a:rPr lang="en-US" dirty="0">
                <a:latin typeface="Consolas" panose="020B0609020204030204" pitchFamily="49" charset="0"/>
              </a:rPr>
              <a:t>show tables;</a:t>
            </a:r>
          </a:p>
          <a:p>
            <a:pPr lvl="1"/>
            <a:r>
              <a:rPr lang="en-US" dirty="0">
                <a:latin typeface="Consolas" panose="020B0609020204030204" pitchFamily="49" charset="0"/>
              </a:rPr>
              <a:t>show queries;</a:t>
            </a:r>
          </a:p>
          <a:p>
            <a:pPr lvl="1"/>
            <a:r>
              <a:rPr lang="en-US" dirty="0">
                <a:latin typeface="Consolas" panose="020B0609020204030204" pitchFamily="49" charset="0"/>
              </a:rPr>
              <a:t>select * from </a:t>
            </a:r>
            <a:r>
              <a:rPr lang="en-US" dirty="0" err="1">
                <a:latin typeface="Consolas" panose="020B0609020204030204" pitchFamily="49" charset="0"/>
              </a:rPr>
              <a:t>wd_by_user</a:t>
            </a:r>
            <a:r>
              <a:rPr lang="en-US" dirty="0">
                <a:latin typeface="Consolas" panose="020B0609020204030204" pitchFamily="49" charset="0"/>
              </a:rPr>
              <a:t> emit changes;</a:t>
            </a:r>
          </a:p>
        </p:txBody>
      </p:sp>
    </p:spTree>
    <p:extLst>
      <p:ext uri="{BB962C8B-B14F-4D97-AF65-F5344CB8AC3E}">
        <p14:creationId xmlns:p14="http://schemas.microsoft.com/office/powerpoint/2010/main" val="14364166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CD206-749F-415D-8029-1E96A7C93A99}"/>
              </a:ext>
            </a:extLst>
          </p:cNvPr>
          <p:cNvSpPr>
            <a:spLocks noGrp="1"/>
          </p:cNvSpPr>
          <p:nvPr>
            <p:ph type="title"/>
          </p:nvPr>
        </p:nvSpPr>
        <p:spPr/>
        <p:txBody>
          <a:bodyPr/>
          <a:lstStyle/>
          <a:p>
            <a:r>
              <a:rPr lang="en-US" dirty="0"/>
              <a:t>Check Yourself Table or Stream?</a:t>
            </a:r>
          </a:p>
        </p:txBody>
      </p:sp>
      <p:sp>
        <p:nvSpPr>
          <p:cNvPr id="5" name="Content Placeholder 4">
            <a:extLst>
              <a:ext uri="{FF2B5EF4-FFF2-40B4-BE49-F238E27FC236}">
                <a16:creationId xmlns:a16="http://schemas.microsoft.com/office/drawing/2014/main" id="{909C805D-1A37-4B6A-AEEE-3FB4C5519475}"/>
              </a:ext>
            </a:extLst>
          </p:cNvPr>
          <p:cNvSpPr>
            <a:spLocks noGrp="1"/>
          </p:cNvSpPr>
          <p:nvPr>
            <p:ph idx="1"/>
          </p:nvPr>
        </p:nvSpPr>
        <p:spPr/>
        <p:txBody>
          <a:bodyPr/>
          <a:lstStyle/>
          <a:p>
            <a:r>
              <a:rPr lang="en-US" dirty="0"/>
              <a:t>For each of the following, which should they be persistent as a table or stream?</a:t>
            </a:r>
          </a:p>
          <a:p>
            <a:pPr marL="514350" indent="-514350">
              <a:buFont typeface="+mj-lt"/>
              <a:buAutoNum type="arabicPeriod"/>
            </a:pPr>
            <a:r>
              <a:rPr lang="en-US" dirty="0">
                <a:latin typeface="Consolas" panose="020B0609020204030204" pitchFamily="49" charset="0"/>
              </a:rPr>
              <a:t>SELECT </a:t>
            </a:r>
            <a:r>
              <a:rPr lang="en-US" dirty="0" err="1">
                <a:latin typeface="Consolas" panose="020B0609020204030204" pitchFamily="49" charset="0"/>
              </a:rPr>
              <a:t>a,b,c</a:t>
            </a:r>
            <a:r>
              <a:rPr lang="en-US" dirty="0">
                <a:latin typeface="Consolas" panose="020B0609020204030204" pitchFamily="49" charset="0"/>
              </a:rPr>
              <a:t> FROM x WHERE a = 5;</a:t>
            </a:r>
          </a:p>
          <a:p>
            <a:pPr marL="514350" indent="-514350">
              <a:buFont typeface="+mj-lt"/>
              <a:buAutoNum type="arabicPeriod"/>
            </a:pPr>
            <a:r>
              <a:rPr lang="en-US" dirty="0">
                <a:latin typeface="Consolas" panose="020B0609020204030204" pitchFamily="49" charset="0"/>
              </a:rPr>
              <a:t>SELECT a, sum(b) FROM x GROUP BY a;</a:t>
            </a:r>
          </a:p>
          <a:p>
            <a:pPr marL="514350" indent="-514350">
              <a:buFont typeface="+mj-lt"/>
              <a:buAutoNum type="arabicPeriod"/>
            </a:pPr>
            <a:r>
              <a:rPr lang="en-US" dirty="0">
                <a:latin typeface="Consolas" panose="020B0609020204030204" pitchFamily="49" charset="0"/>
              </a:rPr>
              <a:t>SELECT </a:t>
            </a:r>
            <a:r>
              <a:rPr lang="en-US" dirty="0" err="1">
                <a:latin typeface="Consolas" panose="020B0609020204030204" pitchFamily="49" charset="0"/>
              </a:rPr>
              <a:t>a,c</a:t>
            </a:r>
            <a:r>
              <a:rPr lang="en-US" dirty="0">
                <a:latin typeface="Consolas" panose="020B0609020204030204" pitchFamily="49" charset="0"/>
              </a:rPr>
              <a:t> FROM x GROUP BY </a:t>
            </a:r>
            <a:r>
              <a:rPr lang="en-US" dirty="0" err="1">
                <a:latin typeface="Consolas" panose="020B0609020204030204" pitchFamily="49" charset="0"/>
              </a:rPr>
              <a:t>a,c</a:t>
            </a:r>
            <a:r>
              <a:rPr lang="en-US" dirty="0">
                <a:latin typeface="Consolas" panose="020B0609020204030204" pitchFamily="49" charset="0"/>
              </a:rPr>
              <a:t>;</a:t>
            </a:r>
          </a:p>
          <a:p>
            <a:pPr marL="514350" indent="-514350">
              <a:buFont typeface="+mj-lt"/>
              <a:buAutoNum type="arabicPeriod"/>
            </a:pPr>
            <a:r>
              <a:rPr lang="en-US" dirty="0">
                <a:latin typeface="Consolas" panose="020B0609020204030204" pitchFamily="49" charset="0"/>
              </a:rPr>
              <a:t>SELECT </a:t>
            </a:r>
            <a:r>
              <a:rPr lang="en-US" dirty="0" err="1">
                <a:latin typeface="Consolas" panose="020B0609020204030204" pitchFamily="49" charset="0"/>
              </a:rPr>
              <a:t>a,b</a:t>
            </a:r>
            <a:r>
              <a:rPr lang="en-US" dirty="0">
                <a:latin typeface="Consolas" panose="020B0609020204030204" pitchFamily="49" charset="0"/>
              </a:rPr>
              <a:t> FROM x;</a:t>
            </a:r>
          </a:p>
        </p:txBody>
      </p:sp>
    </p:spTree>
    <p:extLst>
      <p:ext uri="{BB962C8B-B14F-4D97-AF65-F5344CB8AC3E}">
        <p14:creationId xmlns:p14="http://schemas.microsoft.com/office/powerpoint/2010/main" val="2815262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1582-A1A1-40EA-BB96-746CD4C19352}"/>
              </a:ext>
            </a:extLst>
          </p:cNvPr>
          <p:cNvSpPr>
            <a:spLocks noGrp="1"/>
          </p:cNvSpPr>
          <p:nvPr>
            <p:ph type="title"/>
          </p:nvPr>
        </p:nvSpPr>
        <p:spPr/>
        <p:txBody>
          <a:bodyPr/>
          <a:lstStyle/>
          <a:p>
            <a:r>
              <a:rPr lang="en-US" dirty="0"/>
              <a:t>Scalar Functions</a:t>
            </a:r>
            <a:endParaRPr lang="en-IN" dirty="0"/>
          </a:p>
        </p:txBody>
      </p:sp>
      <p:graphicFrame>
        <p:nvGraphicFramePr>
          <p:cNvPr id="5" name="Content Placeholder 7">
            <a:extLst>
              <a:ext uri="{FF2B5EF4-FFF2-40B4-BE49-F238E27FC236}">
                <a16:creationId xmlns:a16="http://schemas.microsoft.com/office/drawing/2014/main" id="{2270B7FA-C599-464E-AC03-F6626A6B387F}"/>
              </a:ext>
            </a:extLst>
          </p:cNvPr>
          <p:cNvGraphicFramePr>
            <a:graphicFrameLocks/>
          </p:cNvGraphicFramePr>
          <p:nvPr/>
        </p:nvGraphicFramePr>
        <p:xfrm>
          <a:off x="2095501" y="2084832"/>
          <a:ext cx="8191500" cy="3998238"/>
        </p:xfrm>
        <a:graphic>
          <a:graphicData uri="http://schemas.openxmlformats.org/drawingml/2006/table">
            <a:tbl>
              <a:tblPr/>
              <a:tblGrid>
                <a:gridCol w="1907813">
                  <a:extLst>
                    <a:ext uri="{9D8B030D-6E8A-4147-A177-3AD203B41FA5}">
                      <a16:colId xmlns:a16="http://schemas.microsoft.com/office/drawing/2014/main" val="4100888791"/>
                    </a:ext>
                  </a:extLst>
                </a:gridCol>
                <a:gridCol w="3115922">
                  <a:extLst>
                    <a:ext uri="{9D8B030D-6E8A-4147-A177-3AD203B41FA5}">
                      <a16:colId xmlns:a16="http://schemas.microsoft.com/office/drawing/2014/main" val="3983248252"/>
                    </a:ext>
                  </a:extLst>
                </a:gridCol>
                <a:gridCol w="3167765">
                  <a:extLst>
                    <a:ext uri="{9D8B030D-6E8A-4147-A177-3AD203B41FA5}">
                      <a16:colId xmlns:a16="http://schemas.microsoft.com/office/drawing/2014/main" val="1956032091"/>
                    </a:ext>
                  </a:extLst>
                </a:gridCol>
              </a:tblGrid>
              <a:tr h="448818">
                <a:tc>
                  <a:txBody>
                    <a:bodyPr/>
                    <a:lstStyle/>
                    <a:p>
                      <a:r>
                        <a:rPr lang="en-US" sz="1400" b="1" dirty="0">
                          <a:solidFill>
                            <a:schemeClr val="bg1"/>
                          </a:solidFill>
                          <a:effectLst/>
                          <a:latin typeface="Sherman Sans Book" pitchFamily="50" charset="0"/>
                          <a:ea typeface="Sherman Sans Book" pitchFamily="50" charset="0"/>
                        </a:rPr>
                        <a:t>Function</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CADE4"/>
                    </a:solidFill>
                  </a:tcPr>
                </a:tc>
                <a:tc>
                  <a:txBody>
                    <a:bodyPr/>
                    <a:lstStyle/>
                    <a:p>
                      <a:r>
                        <a:rPr lang="en-US" sz="1400" b="1" dirty="0">
                          <a:solidFill>
                            <a:schemeClr val="bg1"/>
                          </a:solidFill>
                          <a:effectLst/>
                          <a:latin typeface="Sherman Sans Book" pitchFamily="50" charset="0"/>
                          <a:ea typeface="Sherman Sans Book" pitchFamily="50" charset="0"/>
                        </a:rPr>
                        <a:t>Example</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CADE4"/>
                    </a:solidFill>
                  </a:tcPr>
                </a:tc>
                <a:tc>
                  <a:txBody>
                    <a:bodyPr/>
                    <a:lstStyle/>
                    <a:p>
                      <a:r>
                        <a:rPr lang="en-US" sz="1400" b="1" dirty="0">
                          <a:solidFill>
                            <a:schemeClr val="bg1"/>
                          </a:solidFill>
                          <a:effectLst/>
                          <a:latin typeface="Sherman Sans Book" pitchFamily="50" charset="0"/>
                          <a:ea typeface="Sherman Sans Book" pitchFamily="50" charset="0"/>
                        </a:rPr>
                        <a:t>Description</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CADE4"/>
                    </a:solidFill>
                  </a:tcPr>
                </a:tc>
                <a:extLst>
                  <a:ext uri="{0D108BD9-81ED-4DB2-BD59-A6C34878D82A}">
                    <a16:rowId xmlns:a16="http://schemas.microsoft.com/office/drawing/2014/main" val="3572764697"/>
                  </a:ext>
                </a:extLst>
              </a:tr>
              <a:tr h="381000">
                <a:tc>
                  <a:txBody>
                    <a:bodyPr/>
                    <a:lstStyle/>
                    <a:p>
                      <a:r>
                        <a:rPr lang="en-US" sz="1400" dirty="0">
                          <a:solidFill>
                            <a:schemeClr val="tx1">
                              <a:lumMod val="65000"/>
                              <a:lumOff val="35000"/>
                            </a:schemeClr>
                          </a:solidFill>
                          <a:effectLst/>
                          <a:latin typeface="Sherman Sans Book" pitchFamily="50" charset="0"/>
                          <a:ea typeface="Sherman Sans Book" pitchFamily="50" charset="0"/>
                        </a:rPr>
                        <a:t>CONCAT</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CONCAT(col1, '_hello')</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Concatenate two strings</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3119893"/>
                  </a:ext>
                </a:extLst>
              </a:tr>
              <a:tr h="359328">
                <a:tc>
                  <a:txBody>
                    <a:bodyPr/>
                    <a:lstStyle/>
                    <a:p>
                      <a:r>
                        <a:rPr lang="en-US" sz="1400" dirty="0">
                          <a:solidFill>
                            <a:schemeClr val="tx1">
                              <a:lumMod val="65000"/>
                              <a:lumOff val="35000"/>
                            </a:schemeClr>
                          </a:solidFill>
                          <a:effectLst/>
                          <a:latin typeface="Sherman Sans Book" pitchFamily="50" charset="0"/>
                          <a:ea typeface="Sherman Sans Book" pitchFamily="50" charset="0"/>
                        </a:rPr>
                        <a:t>EXTRACTJSONFIELD</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EXTRACTJSONFIELD</a:t>
                      </a:r>
                      <a:br>
                        <a:rPr lang="en-US" sz="1400" dirty="0">
                          <a:solidFill>
                            <a:schemeClr val="tx1">
                              <a:lumMod val="65000"/>
                              <a:lumOff val="35000"/>
                            </a:schemeClr>
                          </a:solidFill>
                          <a:effectLst/>
                          <a:latin typeface="Sherman Sans Book" pitchFamily="50" charset="0"/>
                          <a:ea typeface="Sherman Sans Book" pitchFamily="50" charset="0"/>
                        </a:rPr>
                      </a:br>
                      <a:r>
                        <a:rPr lang="en-US" sz="1400" dirty="0">
                          <a:solidFill>
                            <a:schemeClr val="tx1">
                              <a:lumMod val="65000"/>
                              <a:lumOff val="35000"/>
                            </a:schemeClr>
                          </a:solidFill>
                          <a:effectLst/>
                          <a:latin typeface="Sherman Sans Book" pitchFamily="50" charset="0"/>
                          <a:ea typeface="Sherman Sans Book" pitchFamily="50" charset="0"/>
                        </a:rPr>
                        <a:t>(message, '$.log.cloud')</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Given a string column in JSON format, extract the field that matches</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82456356"/>
                  </a:ext>
                </a:extLst>
              </a:tr>
              <a:tr h="389000">
                <a:tc>
                  <a:txBody>
                    <a:bodyPr/>
                    <a:lstStyle/>
                    <a:p>
                      <a:r>
                        <a:rPr lang="en-US" sz="1400" dirty="0">
                          <a:solidFill>
                            <a:schemeClr val="tx1">
                              <a:lumMod val="65000"/>
                              <a:lumOff val="35000"/>
                            </a:schemeClr>
                          </a:solidFill>
                          <a:effectLst/>
                          <a:latin typeface="Sherman Sans Book" pitchFamily="50" charset="0"/>
                          <a:ea typeface="Sherman Sans Book" pitchFamily="50" charset="0"/>
                        </a:rPr>
                        <a:t>LEN</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LEN(col1)</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The length of a string</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27193534"/>
                  </a:ext>
                </a:extLst>
              </a:tr>
              <a:tr h="464498">
                <a:tc>
                  <a:txBody>
                    <a:bodyPr/>
                    <a:lstStyle/>
                    <a:p>
                      <a:r>
                        <a:rPr lang="en-US" sz="1400" dirty="0">
                          <a:solidFill>
                            <a:schemeClr val="tx1">
                              <a:lumMod val="65000"/>
                              <a:lumOff val="35000"/>
                            </a:schemeClr>
                          </a:solidFill>
                          <a:effectLst/>
                          <a:latin typeface="Sherman Sans Book" pitchFamily="50" charset="0"/>
                          <a:ea typeface="Sherman Sans Book" pitchFamily="50" charset="0"/>
                        </a:rPr>
                        <a:t>STRINGTOTIMESTAMP</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STRINGTOTIMESTAMP(col1, </a:t>
                      </a:r>
                      <a:br>
                        <a:rPr lang="en-US" sz="1400" dirty="0">
                          <a:solidFill>
                            <a:schemeClr val="tx1">
                              <a:lumMod val="65000"/>
                              <a:lumOff val="35000"/>
                            </a:schemeClr>
                          </a:solidFill>
                          <a:effectLst/>
                          <a:latin typeface="Sherman Sans Book" pitchFamily="50" charset="0"/>
                          <a:ea typeface="Sherman Sans Book" pitchFamily="50" charset="0"/>
                        </a:rPr>
                      </a:br>
                      <a:r>
                        <a:rPr lang="en-US" sz="1400" dirty="0">
                          <a:solidFill>
                            <a:schemeClr val="tx1">
                              <a:lumMod val="65000"/>
                              <a:lumOff val="35000"/>
                            </a:schemeClr>
                          </a:solidFill>
                          <a:effectLst/>
                          <a:latin typeface="Sherman Sans Book" pitchFamily="50" charset="0"/>
                          <a:ea typeface="Sherman Sans Book" pitchFamily="50" charset="0"/>
                        </a:rPr>
                        <a:t>'yyyy-MM-dd HH:mm:ss.SSS')</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Converts a string value in the given format into the BIGINT value representing the time stamp</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9599402"/>
                  </a:ext>
                </a:extLst>
              </a:tr>
              <a:tr h="254159">
                <a:tc>
                  <a:txBody>
                    <a:bodyPr/>
                    <a:lstStyle/>
                    <a:p>
                      <a:r>
                        <a:rPr lang="en-US" sz="1400" dirty="0">
                          <a:solidFill>
                            <a:schemeClr val="tx1">
                              <a:lumMod val="65000"/>
                              <a:lumOff val="35000"/>
                            </a:schemeClr>
                          </a:solidFill>
                          <a:effectLst/>
                          <a:latin typeface="Sherman Sans Book" pitchFamily="50" charset="0"/>
                          <a:ea typeface="Sherman Sans Book" pitchFamily="50" charset="0"/>
                        </a:rPr>
                        <a:t>SUBSTRING</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SUBSTRING(col1, 2, 5)</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Return the substring with the start and end indexes</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04252350"/>
                  </a:ext>
                </a:extLst>
              </a:tr>
              <a:tr h="569667">
                <a:tc>
                  <a:txBody>
                    <a:bodyPr/>
                    <a:lstStyle/>
                    <a:p>
                      <a:r>
                        <a:rPr lang="en-US" sz="1400" dirty="0">
                          <a:solidFill>
                            <a:schemeClr val="tx1">
                              <a:lumMod val="65000"/>
                              <a:lumOff val="35000"/>
                            </a:schemeClr>
                          </a:solidFill>
                          <a:effectLst/>
                          <a:latin typeface="Sherman Sans Book" pitchFamily="50" charset="0"/>
                          <a:ea typeface="Sherman Sans Book" pitchFamily="50" charset="0"/>
                        </a:rPr>
                        <a:t>TIMESTAMPTOSTRING</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TIMESTAMPTOSTRING(ROWTIME, 'yyyy-MM-dd HH:mm:ss.SSS')</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Converts a BIGINT timestamp value into the string representation of the timestamp in the given format</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14850357"/>
                  </a:ext>
                </a:extLst>
              </a:tr>
              <a:tr h="359328">
                <a:tc>
                  <a:txBody>
                    <a:bodyPr/>
                    <a:lstStyle/>
                    <a:p>
                      <a:r>
                        <a:rPr lang="en-US" sz="1400" dirty="0">
                          <a:solidFill>
                            <a:schemeClr val="tx1">
                              <a:lumMod val="65000"/>
                              <a:lumOff val="35000"/>
                            </a:schemeClr>
                          </a:solidFill>
                          <a:effectLst/>
                          <a:latin typeface="Sherman Sans Book" pitchFamily="50" charset="0"/>
                          <a:ea typeface="Sherman Sans Book" pitchFamily="50" charset="0"/>
                        </a:rPr>
                        <a:t>TRIM</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TRIM(col1)</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a:solidFill>
                            <a:schemeClr val="tx1">
                              <a:lumMod val="65000"/>
                              <a:lumOff val="35000"/>
                            </a:schemeClr>
                          </a:solidFill>
                          <a:effectLst/>
                          <a:latin typeface="Sherman Sans Book" pitchFamily="50" charset="0"/>
                          <a:ea typeface="Sherman Sans Book" pitchFamily="50" charset="0"/>
                        </a:rPr>
                        <a:t>Trim the spaces from the beginning and end of a string</a:t>
                      </a:r>
                    </a:p>
                  </a:txBody>
                  <a:tcPr marR="47472" marT="21910" marB="2191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1595694"/>
                  </a:ext>
                </a:extLst>
              </a:tr>
            </a:tbl>
          </a:graphicData>
        </a:graphic>
      </p:graphicFrame>
    </p:spTree>
    <p:extLst>
      <p:ext uri="{BB962C8B-B14F-4D97-AF65-F5344CB8AC3E}">
        <p14:creationId xmlns:p14="http://schemas.microsoft.com/office/powerpoint/2010/main" val="3109877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DCA9-E345-4956-B6F2-FCA155D8DE13}"/>
              </a:ext>
            </a:extLst>
          </p:cNvPr>
          <p:cNvSpPr>
            <a:spLocks noGrp="1"/>
          </p:cNvSpPr>
          <p:nvPr>
            <p:ph type="title"/>
          </p:nvPr>
        </p:nvSpPr>
        <p:spPr/>
        <p:txBody>
          <a:bodyPr/>
          <a:lstStyle/>
          <a:p>
            <a:r>
              <a:rPr lang="en-US"/>
              <a:t>Windowing</a:t>
            </a:r>
            <a:endParaRPr lang="en-US" dirty="0"/>
          </a:p>
        </p:txBody>
      </p:sp>
      <p:sp>
        <p:nvSpPr>
          <p:cNvPr id="3" name="Content Placeholder 2">
            <a:extLst>
              <a:ext uri="{FF2B5EF4-FFF2-40B4-BE49-F238E27FC236}">
                <a16:creationId xmlns:a16="http://schemas.microsoft.com/office/drawing/2014/main" id="{6EBAD6C7-6E80-4B79-8123-546B387E4AA5}"/>
              </a:ext>
            </a:extLst>
          </p:cNvPr>
          <p:cNvSpPr>
            <a:spLocks noGrp="1"/>
          </p:cNvSpPr>
          <p:nvPr>
            <p:ph idx="1"/>
          </p:nvPr>
        </p:nvSpPr>
        <p:spPr/>
        <p:txBody>
          <a:bodyPr/>
          <a:lstStyle/>
          <a:p>
            <a:r>
              <a:rPr lang="en-US" dirty="0"/>
              <a:t>Since streams are unbounded, you need a time window for aggregations. </a:t>
            </a:r>
          </a:p>
          <a:p>
            <a:pPr lvl="1"/>
            <a:r>
              <a:rPr lang="en-US" dirty="0"/>
              <a:t>Example: count web page views for today</a:t>
            </a:r>
          </a:p>
          <a:p>
            <a:r>
              <a:rPr lang="en-US" dirty="0"/>
              <a:t>Windowing allows us to do just that group streams of data by time into buckets, rather than aggregate from the beginning of query execution.</a:t>
            </a:r>
          </a:p>
          <a:p>
            <a:r>
              <a:rPr lang="en-US" dirty="0"/>
              <a:t>These buckets provide a way to get concrete results from a continuous stream of data.</a:t>
            </a:r>
          </a:p>
          <a:p>
            <a:r>
              <a:rPr lang="en-US" dirty="0"/>
              <a:t>They must be windowed by a key in the GROUP BY clause.</a:t>
            </a:r>
          </a:p>
        </p:txBody>
      </p:sp>
    </p:spTree>
    <p:extLst>
      <p:ext uri="{BB962C8B-B14F-4D97-AF65-F5344CB8AC3E}">
        <p14:creationId xmlns:p14="http://schemas.microsoft.com/office/powerpoint/2010/main" val="3877515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6B69-8E04-46EC-8602-36A685B9B131}"/>
              </a:ext>
            </a:extLst>
          </p:cNvPr>
          <p:cNvSpPr>
            <a:spLocks noGrp="1"/>
          </p:cNvSpPr>
          <p:nvPr>
            <p:ph type="title"/>
          </p:nvPr>
        </p:nvSpPr>
        <p:spPr/>
        <p:txBody>
          <a:bodyPr/>
          <a:lstStyle/>
          <a:p>
            <a:r>
              <a:rPr lang="en-US" b="1" dirty="0"/>
              <a:t>Windowing Options</a:t>
            </a:r>
          </a:p>
        </p:txBody>
      </p:sp>
      <p:sp>
        <p:nvSpPr>
          <p:cNvPr id="3" name="Content Placeholder 2">
            <a:extLst>
              <a:ext uri="{FF2B5EF4-FFF2-40B4-BE49-F238E27FC236}">
                <a16:creationId xmlns:a16="http://schemas.microsoft.com/office/drawing/2014/main" id="{2F2941C9-BEF8-42E3-AF87-2335FCE302A4}"/>
              </a:ext>
            </a:extLst>
          </p:cNvPr>
          <p:cNvSpPr>
            <a:spLocks noGrp="1"/>
          </p:cNvSpPr>
          <p:nvPr>
            <p:ph idx="1"/>
          </p:nvPr>
        </p:nvSpPr>
        <p:spPr/>
        <p:txBody>
          <a:bodyPr>
            <a:normAutofit/>
          </a:bodyPr>
          <a:lstStyle/>
          <a:p>
            <a:r>
              <a:rPr lang="en-US" dirty="0"/>
              <a:t>When grouping, KSQL provides three different windowing functions:</a:t>
            </a:r>
          </a:p>
          <a:p>
            <a:pPr marL="470916" lvl="1" indent="-342900">
              <a:buFont typeface="+mj-lt"/>
              <a:buAutoNum type="arabicPeriod"/>
            </a:pPr>
            <a:r>
              <a:rPr lang="en-US" b="1" dirty="0"/>
              <a:t>Tumbling: </a:t>
            </a:r>
            <a:r>
              <a:rPr lang="en-US" dirty="0"/>
              <a:t>fixed size, non-overlapping; the SIZE of the window needs to be specified</a:t>
            </a:r>
          </a:p>
          <a:p>
            <a:pPr marL="470916" lvl="1" indent="-342900">
              <a:buFont typeface="+mj-lt"/>
              <a:buAutoNum type="arabicPeriod"/>
            </a:pPr>
            <a:r>
              <a:rPr lang="en-US" b="1" dirty="0"/>
              <a:t>Hopping: </a:t>
            </a:r>
            <a:r>
              <a:rPr lang="en-US" dirty="0"/>
              <a:t>fixed size, possibly overlapping.; the SIZE and ADVANCE parameters need to be specified</a:t>
            </a:r>
          </a:p>
          <a:p>
            <a:pPr marL="470916" lvl="1" indent="-342900">
              <a:buFont typeface="+mj-lt"/>
              <a:buAutoNum type="arabicPeriod"/>
            </a:pPr>
            <a:r>
              <a:rPr lang="en-US" b="1" dirty="0"/>
              <a:t>Session: </a:t>
            </a:r>
            <a:r>
              <a:rPr lang="en-US" dirty="0"/>
              <a:t>fixed size, starting from the first entry for a particular key; it remains active until no more messages are received within the session window, with each new key, the window resets. </a:t>
            </a:r>
          </a:p>
          <a:p>
            <a:pPr marL="128016" lvl="1" indent="0">
              <a:buNone/>
            </a:pPr>
            <a:endParaRPr lang="en-US" dirty="0"/>
          </a:p>
          <a:p>
            <a:pPr marL="128016" lvl="1" indent="0">
              <a:buNone/>
            </a:pPr>
            <a:r>
              <a:rPr lang="en-US" sz="2000" dirty="0">
                <a:hlinkClick r:id="rId3"/>
              </a:rPr>
              <a:t>https://docs.ksqldb.io/en/latest/concepts/time-and-windows-in-ksqldb-queries/</a:t>
            </a:r>
            <a:r>
              <a:rPr lang="en-US" sz="2000" dirty="0"/>
              <a:t>  </a:t>
            </a:r>
          </a:p>
          <a:p>
            <a:pPr marL="128016" lvl="1" indent="0">
              <a:buNone/>
            </a:pPr>
            <a:endParaRPr lang="en-US" dirty="0"/>
          </a:p>
        </p:txBody>
      </p:sp>
    </p:spTree>
    <p:extLst>
      <p:ext uri="{BB962C8B-B14F-4D97-AF65-F5344CB8AC3E}">
        <p14:creationId xmlns:p14="http://schemas.microsoft.com/office/powerpoint/2010/main" val="3644083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E822-1B91-407F-B0F6-CEDA79435E8E}"/>
              </a:ext>
            </a:extLst>
          </p:cNvPr>
          <p:cNvSpPr>
            <a:spLocks noGrp="1"/>
          </p:cNvSpPr>
          <p:nvPr>
            <p:ph type="title"/>
          </p:nvPr>
        </p:nvSpPr>
        <p:spPr/>
        <p:txBody>
          <a:bodyPr/>
          <a:lstStyle/>
          <a:p>
            <a:r>
              <a:rPr lang="en-US" dirty="0"/>
              <a:t>Example: Tumbling Window</a:t>
            </a:r>
          </a:p>
        </p:txBody>
      </p:sp>
      <p:sp>
        <p:nvSpPr>
          <p:cNvPr id="3" name="Content Placeholder 2">
            <a:extLst>
              <a:ext uri="{FF2B5EF4-FFF2-40B4-BE49-F238E27FC236}">
                <a16:creationId xmlns:a16="http://schemas.microsoft.com/office/drawing/2014/main" id="{7B067141-9BCD-4C93-AC51-62E0E7DC44C5}"/>
              </a:ext>
            </a:extLst>
          </p:cNvPr>
          <p:cNvSpPr>
            <a:spLocks noGrp="1"/>
          </p:cNvSpPr>
          <p:nvPr>
            <p:ph idx="1"/>
          </p:nvPr>
        </p:nvSpPr>
        <p:spPr/>
        <p:txBody>
          <a:bodyPr>
            <a:normAutofit/>
          </a:bodyPr>
          <a:lstStyle/>
          <a:p>
            <a:r>
              <a:rPr lang="en-US" dirty="0"/>
              <a:t>Information is still reported as it arrives; aggregate is reset when the window moves.</a:t>
            </a:r>
          </a:p>
        </p:txBody>
      </p:sp>
      <p:pic>
        <p:nvPicPr>
          <p:cNvPr id="7" name="Picture 6">
            <a:extLst>
              <a:ext uri="{FF2B5EF4-FFF2-40B4-BE49-F238E27FC236}">
                <a16:creationId xmlns:a16="http://schemas.microsoft.com/office/drawing/2014/main" id="{3AA8C087-DAC5-4186-8E61-1A698BF12252}"/>
              </a:ext>
            </a:extLst>
          </p:cNvPr>
          <p:cNvPicPr>
            <a:picLocks noChangeAspect="1"/>
          </p:cNvPicPr>
          <p:nvPr/>
        </p:nvPicPr>
        <p:blipFill rotWithShape="1">
          <a:blip r:embed="rId2"/>
          <a:srcRect l="4584" r="6666"/>
          <a:stretch/>
        </p:blipFill>
        <p:spPr>
          <a:xfrm>
            <a:off x="2702481" y="3027868"/>
            <a:ext cx="6787038" cy="3283016"/>
          </a:xfrm>
          <a:prstGeom prst="rect">
            <a:avLst/>
          </a:prstGeom>
        </p:spPr>
      </p:pic>
    </p:spTree>
    <p:extLst>
      <p:ext uri="{BB962C8B-B14F-4D97-AF65-F5344CB8AC3E}">
        <p14:creationId xmlns:p14="http://schemas.microsoft.com/office/powerpoint/2010/main" val="319936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0D33D8-4CD4-48F1-95E4-8C66AB9A97BC}"/>
              </a:ext>
            </a:extLst>
          </p:cNvPr>
          <p:cNvSpPr>
            <a:spLocks noGrp="1"/>
          </p:cNvSpPr>
          <p:nvPr>
            <p:ph type="title"/>
          </p:nvPr>
        </p:nvSpPr>
        <p:spPr/>
        <p:txBody>
          <a:bodyPr/>
          <a:lstStyle/>
          <a:p>
            <a:r>
              <a:rPr lang="en-US" dirty="0"/>
              <a:t>Demo: Pub-Sub with Kafka</a:t>
            </a:r>
          </a:p>
        </p:txBody>
      </p:sp>
      <p:sp>
        <p:nvSpPr>
          <p:cNvPr id="5" name="Content Placeholder 4">
            <a:extLst>
              <a:ext uri="{FF2B5EF4-FFF2-40B4-BE49-F238E27FC236}">
                <a16:creationId xmlns:a16="http://schemas.microsoft.com/office/drawing/2014/main" id="{2958C511-8B3D-4715-9407-F7D03B07EBAD}"/>
              </a:ext>
            </a:extLst>
          </p:cNvPr>
          <p:cNvSpPr>
            <a:spLocks noGrp="1"/>
          </p:cNvSpPr>
          <p:nvPr>
            <p:ph idx="1"/>
          </p:nvPr>
        </p:nvSpPr>
        <p:spPr/>
        <p:txBody>
          <a:bodyPr>
            <a:normAutofit lnSpcReduction="10000"/>
          </a:bodyPr>
          <a:lstStyle/>
          <a:p>
            <a:r>
              <a:rPr lang="en-US" dirty="0"/>
              <a:t>Let's start Kafka!</a:t>
            </a:r>
          </a:p>
          <a:p>
            <a:r>
              <a:rPr lang="en-US" dirty="0"/>
              <a:t>Lots of services running more on this later!</a:t>
            </a:r>
          </a:p>
          <a:p>
            <a:r>
              <a:rPr lang="en-US" dirty="0"/>
              <a:t>Open two terminals</a:t>
            </a:r>
          </a:p>
          <a:p>
            <a:r>
              <a:rPr lang="en-US" dirty="0"/>
              <a:t>Connect to the broker in each window:</a:t>
            </a:r>
          </a:p>
          <a:p>
            <a:pPr lvl="1"/>
            <a:r>
              <a:rPr lang="en-US" dirty="0">
                <a:solidFill>
                  <a:schemeClr val="bg2">
                    <a:lumMod val="50000"/>
                  </a:schemeClr>
                </a:solidFill>
                <a:latin typeface="Consolas" panose="020B0609020204030204" pitchFamily="49" charset="0"/>
              </a:rPr>
              <a:t>docker-compose exec broker bash</a:t>
            </a:r>
          </a:p>
          <a:p>
            <a:r>
              <a:rPr lang="en-US" dirty="0"/>
              <a:t>Demo</a:t>
            </a:r>
          </a:p>
          <a:p>
            <a:pPr lvl="1"/>
            <a:r>
              <a:rPr lang="en-US" dirty="0"/>
              <a:t>Create a topic called test</a:t>
            </a:r>
          </a:p>
          <a:p>
            <a:pPr lvl="1"/>
            <a:r>
              <a:rPr lang="en-US" dirty="0"/>
              <a:t>Start a producer in one window</a:t>
            </a:r>
          </a:p>
          <a:p>
            <a:pPr lvl="1"/>
            <a:r>
              <a:rPr lang="en-US" dirty="0"/>
              <a:t>Consumer in the other</a:t>
            </a:r>
          </a:p>
          <a:p>
            <a:pPr lvl="1"/>
            <a:r>
              <a:rPr lang="en-US" dirty="0"/>
              <a:t>Bask in your pub-sub glory!</a:t>
            </a:r>
          </a:p>
          <a:p>
            <a:endParaRPr lang="en-US" dirty="0">
              <a:solidFill>
                <a:schemeClr val="bg2">
                  <a:lumMod val="50000"/>
                </a:schemeClr>
              </a:solidFill>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148913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agram showing three types of time windows in ksqlDB streams: tumbling, hopping, and session">
            <a:extLst>
              <a:ext uri="{FF2B5EF4-FFF2-40B4-BE49-F238E27FC236}">
                <a16:creationId xmlns:a16="http://schemas.microsoft.com/office/drawing/2014/main" id="{65C7B10D-A0B1-47AE-829C-0D80428EC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714" y="-7313"/>
            <a:ext cx="10220099" cy="686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720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5949-A974-4F17-BEE4-3D6F58CD65F9}"/>
              </a:ext>
            </a:extLst>
          </p:cNvPr>
          <p:cNvSpPr>
            <a:spLocks noGrp="1"/>
          </p:cNvSpPr>
          <p:nvPr>
            <p:ph type="title"/>
          </p:nvPr>
        </p:nvSpPr>
        <p:spPr/>
        <p:txBody>
          <a:bodyPr/>
          <a:lstStyle/>
          <a:p>
            <a:r>
              <a:rPr lang="en-US" dirty="0"/>
              <a:t>Demo: Windows</a:t>
            </a:r>
          </a:p>
        </p:txBody>
      </p:sp>
      <p:sp>
        <p:nvSpPr>
          <p:cNvPr id="3" name="Content Placeholder 2">
            <a:extLst>
              <a:ext uri="{FF2B5EF4-FFF2-40B4-BE49-F238E27FC236}">
                <a16:creationId xmlns:a16="http://schemas.microsoft.com/office/drawing/2014/main" id="{15BCDA0E-6783-4705-B1A6-C26E723219BF}"/>
              </a:ext>
            </a:extLst>
          </p:cNvPr>
          <p:cNvSpPr>
            <a:spLocks noGrp="1"/>
          </p:cNvSpPr>
          <p:nvPr>
            <p:ph idx="1"/>
          </p:nvPr>
        </p:nvSpPr>
        <p:spPr/>
        <p:txBody>
          <a:bodyPr>
            <a:normAutofit fontScale="85000" lnSpcReduction="20000"/>
          </a:bodyPr>
          <a:lstStyle/>
          <a:p>
            <a:r>
              <a:rPr lang="en-US" b="1" dirty="0"/>
              <a:t>Tumbling window</a:t>
            </a:r>
            <a:r>
              <a:rPr lang="en-US" dirty="0"/>
              <a:t>: total user withdrawals 30 seconds.</a:t>
            </a:r>
          </a:p>
          <a:p>
            <a:pPr lvl="1"/>
            <a:r>
              <a:rPr lang="en-US" dirty="0">
                <a:latin typeface="Consolas" panose="020B0609020204030204" pitchFamily="49" charset="0"/>
              </a:rPr>
              <a:t>select user, sum(amount) as </a:t>
            </a:r>
            <a:r>
              <a:rPr lang="en-US" dirty="0" err="1">
                <a:latin typeface="Consolas" panose="020B0609020204030204" pitchFamily="49" charset="0"/>
              </a:rPr>
              <a:t>total_amount</a:t>
            </a:r>
            <a:r>
              <a:rPr lang="en-US" dirty="0">
                <a:latin typeface="Consolas" panose="020B0609020204030204" pitchFamily="49" charset="0"/>
              </a:rPr>
              <a:t>, count(*) as </a:t>
            </a:r>
            <a:r>
              <a:rPr lang="en-US" dirty="0" err="1">
                <a:latin typeface="Consolas" panose="020B0609020204030204" pitchFamily="49" charset="0"/>
              </a:rPr>
              <a:t>transaction_count</a:t>
            </a:r>
            <a:r>
              <a:rPr lang="en-US" dirty="0">
                <a:latin typeface="Consolas" panose="020B0609020204030204" pitchFamily="49" charset="0"/>
              </a:rPr>
              <a:t> from </a:t>
            </a:r>
            <a:r>
              <a:rPr lang="en-US" dirty="0" err="1">
                <a:latin typeface="Consolas" panose="020B0609020204030204" pitchFamily="49" charset="0"/>
              </a:rPr>
              <a:t>atmwithdrawls</a:t>
            </a:r>
            <a:r>
              <a:rPr lang="en-US" dirty="0">
                <a:latin typeface="Consolas" panose="020B0609020204030204" pitchFamily="49" charset="0"/>
              </a:rPr>
              <a:t> </a:t>
            </a:r>
            <a:br>
              <a:rPr lang="en-US" dirty="0">
                <a:latin typeface="Consolas" panose="020B0609020204030204" pitchFamily="49" charset="0"/>
              </a:rPr>
            </a:br>
            <a:r>
              <a:rPr lang="en-US" b="1" dirty="0">
                <a:latin typeface="Consolas" panose="020B0609020204030204" pitchFamily="49" charset="0"/>
              </a:rPr>
              <a:t>window tumbling (size 30 seconds) </a:t>
            </a:r>
            <a:br>
              <a:rPr lang="en-US" b="1" dirty="0">
                <a:latin typeface="Consolas" panose="020B0609020204030204" pitchFamily="49" charset="0"/>
              </a:rPr>
            </a:br>
            <a:r>
              <a:rPr lang="en-US" dirty="0">
                <a:latin typeface="Consolas" panose="020B0609020204030204" pitchFamily="49" charset="0"/>
              </a:rPr>
              <a:t>group by user emit changes;</a:t>
            </a:r>
          </a:p>
          <a:p>
            <a:r>
              <a:rPr lang="en-US" b="1" dirty="0"/>
              <a:t>Hopping window</a:t>
            </a:r>
            <a:r>
              <a:rPr lang="en-US" dirty="0"/>
              <a:t>: activity by location every 15 seconds in 30 second windows</a:t>
            </a:r>
          </a:p>
          <a:p>
            <a:pPr lvl="1"/>
            <a:r>
              <a:rPr lang="en-US" dirty="0">
                <a:latin typeface="Consolas" panose="020B0609020204030204" pitchFamily="49" charset="0"/>
              </a:rPr>
              <a:t>select location, count(*) from </a:t>
            </a:r>
            <a:r>
              <a:rPr lang="en-US" dirty="0" err="1">
                <a:latin typeface="Consolas" panose="020B0609020204030204" pitchFamily="49" charset="0"/>
              </a:rPr>
              <a:t>atmwithdrawls</a:t>
            </a:r>
            <a:r>
              <a:rPr lang="en-US" dirty="0">
                <a:latin typeface="Consolas" panose="020B0609020204030204" pitchFamily="49" charset="0"/>
              </a:rPr>
              <a:t> </a:t>
            </a:r>
            <a:br>
              <a:rPr lang="en-US" dirty="0">
                <a:latin typeface="Consolas" panose="020B0609020204030204" pitchFamily="49" charset="0"/>
              </a:rPr>
            </a:br>
            <a:r>
              <a:rPr lang="en-US" b="1" dirty="0">
                <a:latin typeface="Consolas" panose="020B0609020204030204" pitchFamily="49" charset="0"/>
              </a:rPr>
              <a:t>window hopping (size 30 seconds advance by 15 seconds ) </a:t>
            </a:r>
            <a:br>
              <a:rPr lang="en-US" b="1" dirty="0">
                <a:latin typeface="Consolas" panose="020B0609020204030204" pitchFamily="49" charset="0"/>
              </a:rPr>
            </a:br>
            <a:r>
              <a:rPr lang="en-US" dirty="0">
                <a:latin typeface="Consolas" panose="020B0609020204030204" pitchFamily="49" charset="0"/>
              </a:rPr>
              <a:t>group by location emit changes;</a:t>
            </a:r>
            <a:endParaRPr lang="en-US" dirty="0"/>
          </a:p>
          <a:p>
            <a:r>
              <a:rPr lang="en-US" b="1" dirty="0"/>
              <a:t>Session window</a:t>
            </a:r>
            <a:r>
              <a:rPr lang="en-US" dirty="0"/>
              <a:t>: like tumbling but key dependent. More than 2 </a:t>
            </a:r>
            <a:r>
              <a:rPr lang="en-US" dirty="0" err="1"/>
              <a:t>withdrawls</a:t>
            </a:r>
            <a:r>
              <a:rPr lang="en-US" dirty="0"/>
              <a:t> in a 5 second window at any location</a:t>
            </a:r>
          </a:p>
          <a:p>
            <a:pPr lvl="1"/>
            <a:r>
              <a:rPr lang="en-US" dirty="0">
                <a:latin typeface="Consolas" panose="020B0609020204030204" pitchFamily="49" charset="0"/>
              </a:rPr>
              <a:t>select location, count(*) from </a:t>
            </a:r>
            <a:r>
              <a:rPr lang="en-US" dirty="0" err="1">
                <a:latin typeface="Consolas" panose="020B0609020204030204" pitchFamily="49" charset="0"/>
              </a:rPr>
              <a:t>atmwithdrawls</a:t>
            </a:r>
            <a:r>
              <a:rPr lang="en-US" dirty="0">
                <a:latin typeface="Consolas" panose="020B0609020204030204" pitchFamily="49" charset="0"/>
              </a:rPr>
              <a:t> </a:t>
            </a:r>
            <a:br>
              <a:rPr lang="en-US" dirty="0">
                <a:latin typeface="Consolas" panose="020B0609020204030204" pitchFamily="49" charset="0"/>
              </a:rPr>
            </a:br>
            <a:r>
              <a:rPr lang="en-US" b="1" dirty="0">
                <a:latin typeface="Consolas" panose="020B0609020204030204" pitchFamily="49" charset="0"/>
              </a:rPr>
              <a:t>window session (5 seconds) </a:t>
            </a:r>
            <a:br>
              <a:rPr lang="en-US" b="1" dirty="0">
                <a:latin typeface="Consolas" panose="020B0609020204030204" pitchFamily="49" charset="0"/>
              </a:rPr>
            </a:br>
            <a:r>
              <a:rPr lang="en-US" dirty="0">
                <a:latin typeface="Consolas" panose="020B0609020204030204" pitchFamily="49" charset="0"/>
              </a:rPr>
              <a:t>group by location having count(*) &gt;= 2 emit changes;</a:t>
            </a:r>
          </a:p>
          <a:p>
            <a:pPr lvl="1"/>
            <a:endParaRPr lang="en-US" dirty="0"/>
          </a:p>
          <a:p>
            <a:pPr lvl="1"/>
            <a:endParaRPr lang="en-US" dirty="0"/>
          </a:p>
        </p:txBody>
      </p:sp>
    </p:spTree>
    <p:extLst>
      <p:ext uri="{BB962C8B-B14F-4D97-AF65-F5344CB8AC3E}">
        <p14:creationId xmlns:p14="http://schemas.microsoft.com/office/powerpoint/2010/main" val="4146056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81BE-1199-4AB7-81BA-B79CC0866183}"/>
              </a:ext>
            </a:extLst>
          </p:cNvPr>
          <p:cNvSpPr>
            <a:spLocks noGrp="1"/>
          </p:cNvSpPr>
          <p:nvPr>
            <p:ph type="title"/>
          </p:nvPr>
        </p:nvSpPr>
        <p:spPr/>
        <p:txBody>
          <a:bodyPr/>
          <a:lstStyle/>
          <a:p>
            <a:r>
              <a:rPr lang="en-US" dirty="0"/>
              <a:t>Check Yourself: Windows</a:t>
            </a:r>
          </a:p>
        </p:txBody>
      </p:sp>
      <p:sp>
        <p:nvSpPr>
          <p:cNvPr id="3" name="Content Placeholder 2">
            <a:extLst>
              <a:ext uri="{FF2B5EF4-FFF2-40B4-BE49-F238E27FC236}">
                <a16:creationId xmlns:a16="http://schemas.microsoft.com/office/drawing/2014/main" id="{6C66156D-1836-4AB8-AB46-981992A2C1B0}"/>
              </a:ext>
            </a:extLst>
          </p:cNvPr>
          <p:cNvSpPr>
            <a:spLocks noGrp="1"/>
          </p:cNvSpPr>
          <p:nvPr>
            <p:ph idx="1"/>
          </p:nvPr>
        </p:nvSpPr>
        <p:spPr/>
        <p:txBody>
          <a:bodyPr/>
          <a:lstStyle/>
          <a:p>
            <a:pPr marL="514350" indent="-514350">
              <a:buFont typeface="+mj-lt"/>
              <a:buAutoNum type="arabicPeriod"/>
            </a:pPr>
            <a:r>
              <a:rPr lang="en-US" dirty="0"/>
              <a:t>Which type of window resets after N hours of no activity?</a:t>
            </a:r>
          </a:p>
          <a:p>
            <a:pPr marL="514350" indent="-514350">
              <a:buFont typeface="+mj-lt"/>
              <a:buAutoNum type="arabicPeriod"/>
            </a:pPr>
            <a:r>
              <a:rPr lang="en-US" dirty="0"/>
              <a:t>Which type of window resets after N minutes?</a:t>
            </a:r>
          </a:p>
          <a:p>
            <a:pPr marL="514350" indent="-514350">
              <a:buFont typeface="+mj-lt"/>
              <a:buAutoNum type="arabicPeriod"/>
            </a:pPr>
            <a:r>
              <a:rPr lang="en-US" dirty="0"/>
              <a:t>Which type of window allows for overlaps in ranges?</a:t>
            </a:r>
          </a:p>
        </p:txBody>
      </p:sp>
    </p:spTree>
    <p:extLst>
      <p:ext uri="{BB962C8B-B14F-4D97-AF65-F5344CB8AC3E}">
        <p14:creationId xmlns:p14="http://schemas.microsoft.com/office/powerpoint/2010/main" val="1660567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E49635C-FFFC-4C64-8CFC-894EEDE64948}"/>
              </a:ext>
            </a:extLst>
          </p:cNvPr>
          <p:cNvSpPr>
            <a:spLocks noGrp="1"/>
          </p:cNvSpPr>
          <p:nvPr>
            <p:ph idx="1"/>
          </p:nvPr>
        </p:nvSpPr>
        <p:spPr/>
        <p:txBody>
          <a:bodyPr>
            <a:normAutofit fontScale="92500"/>
          </a:bodyPr>
          <a:lstStyle/>
          <a:p>
            <a:r>
              <a:rPr lang="en-US" dirty="0"/>
              <a:t>Data is an asset; the more data the more value; extracting value is hard</a:t>
            </a:r>
          </a:p>
          <a:p>
            <a:r>
              <a:rPr lang="en-US" dirty="0"/>
              <a:t>Relational is not well suited to large volumes of data or unstructured data.</a:t>
            </a:r>
          </a:p>
          <a:p>
            <a:r>
              <a:rPr lang="en-US" dirty="0"/>
              <a:t>The CAP theorem explains the limitations of distributed database systems.</a:t>
            </a:r>
          </a:p>
          <a:p>
            <a:r>
              <a:rPr lang="en-US" dirty="0"/>
              <a:t>NoSQL databases address horizontal scalability and different database models</a:t>
            </a:r>
          </a:p>
          <a:p>
            <a:r>
              <a:rPr lang="en-US" dirty="0"/>
              <a:t>Polyglot Persistence embraces data complexity by using the right database for the task at hand. </a:t>
            </a:r>
          </a:p>
          <a:p>
            <a:r>
              <a:rPr lang="en-US" dirty="0"/>
              <a:t>Service-orientation decouples the applications API from the database API.</a:t>
            </a:r>
          </a:p>
          <a:p>
            <a:endParaRPr lang="en-US" dirty="0"/>
          </a:p>
        </p:txBody>
      </p:sp>
      <p:sp>
        <p:nvSpPr>
          <p:cNvPr id="4" name="Title 3">
            <a:extLst>
              <a:ext uri="{FF2B5EF4-FFF2-40B4-BE49-F238E27FC236}">
                <a16:creationId xmlns:a16="http://schemas.microsoft.com/office/drawing/2014/main" id="{8F3DFDE5-1827-4B05-AF5A-986FD36BE0B2}"/>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218654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3ECEDE-39D1-4462-A3FA-E33B3D4CDCD2}"/>
              </a:ext>
            </a:extLst>
          </p:cNvPr>
          <p:cNvSpPr>
            <a:spLocks noGrp="1"/>
          </p:cNvSpPr>
          <p:nvPr>
            <p:ph type="title"/>
          </p:nvPr>
        </p:nvSpPr>
        <p:spPr/>
        <p:txBody>
          <a:bodyPr/>
          <a:lstStyle/>
          <a:p>
            <a:r>
              <a:rPr lang="en-US" dirty="0"/>
              <a:t>Exit Ticket</a:t>
            </a:r>
          </a:p>
        </p:txBody>
      </p:sp>
      <p:sp>
        <p:nvSpPr>
          <p:cNvPr id="8" name="Content Placeholder 7">
            <a:extLst>
              <a:ext uri="{FF2B5EF4-FFF2-40B4-BE49-F238E27FC236}">
                <a16:creationId xmlns:a16="http://schemas.microsoft.com/office/drawing/2014/main" id="{61BD4AB1-CBA1-4835-8657-D60CA9194DAB}"/>
              </a:ext>
            </a:extLst>
          </p:cNvPr>
          <p:cNvSpPr>
            <a:spLocks noGrp="1"/>
          </p:cNvSpPr>
          <p:nvPr>
            <p:ph sz="quarter" idx="13"/>
          </p:nvPr>
        </p:nvSpPr>
        <p:spPr/>
        <p:txBody>
          <a:bodyPr>
            <a:normAutofit/>
          </a:bodyPr>
          <a:lstStyle/>
          <a:p>
            <a:endParaRPr lang="en-US" sz="3600" dirty="0"/>
          </a:p>
          <a:p>
            <a:endParaRPr lang="en-US" sz="3600" dirty="0"/>
          </a:p>
          <a:p>
            <a:endParaRPr lang="en-US" sz="3600" dirty="0"/>
          </a:p>
          <a:p>
            <a:r>
              <a:rPr lang="en-US" sz="3600" dirty="0"/>
              <a:t>What was the most difficult concept from this week’s lesson?</a:t>
            </a:r>
          </a:p>
        </p:txBody>
      </p:sp>
    </p:spTree>
    <p:extLst>
      <p:ext uri="{BB962C8B-B14F-4D97-AF65-F5344CB8AC3E}">
        <p14:creationId xmlns:p14="http://schemas.microsoft.com/office/powerpoint/2010/main" val="158346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F399D7C6-1027-48CC-933D-F2BFDCF3ECEC}"/>
              </a:ext>
            </a:extLst>
          </p:cNvPr>
          <p:cNvCxnSpPr>
            <a:cxnSpLocks/>
            <a:endCxn id="14" idx="0"/>
          </p:cNvCxnSpPr>
          <p:nvPr/>
        </p:nvCxnSpPr>
        <p:spPr>
          <a:xfrm>
            <a:off x="5867679" y="4033462"/>
            <a:ext cx="3073128" cy="545200"/>
          </a:xfrm>
          <a:prstGeom prst="line">
            <a:avLst/>
          </a:prstGeom>
          <a:ln w="15875">
            <a:solidFill>
              <a:srgbClr val="7F7F7F"/>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35865ED-B888-42BE-AA67-1E5854E6744C}"/>
              </a:ext>
            </a:extLst>
          </p:cNvPr>
          <p:cNvCxnSpPr>
            <a:cxnSpLocks/>
            <a:endCxn id="12" idx="0"/>
          </p:cNvCxnSpPr>
          <p:nvPr/>
        </p:nvCxnSpPr>
        <p:spPr>
          <a:xfrm>
            <a:off x="5867679" y="4033462"/>
            <a:ext cx="1040143" cy="556388"/>
          </a:xfrm>
          <a:prstGeom prst="line">
            <a:avLst/>
          </a:prstGeom>
          <a:ln w="15875">
            <a:solidFill>
              <a:srgbClr val="7F7F7F"/>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09922CD-7E2D-4FD0-92A7-B51352C092AA}"/>
              </a:ext>
            </a:extLst>
          </p:cNvPr>
          <p:cNvCxnSpPr>
            <a:cxnSpLocks/>
            <a:endCxn id="10" idx="0"/>
          </p:cNvCxnSpPr>
          <p:nvPr/>
        </p:nvCxnSpPr>
        <p:spPr>
          <a:xfrm flipH="1">
            <a:off x="4900803" y="4033462"/>
            <a:ext cx="966876" cy="545200"/>
          </a:xfrm>
          <a:prstGeom prst="line">
            <a:avLst/>
          </a:prstGeom>
          <a:ln w="15875">
            <a:solidFill>
              <a:srgbClr val="7F7F7F"/>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274DB68-7CB0-4376-8C83-64BED3349025}"/>
              </a:ext>
            </a:extLst>
          </p:cNvPr>
          <p:cNvCxnSpPr>
            <a:cxnSpLocks/>
            <a:endCxn id="9" idx="0"/>
          </p:cNvCxnSpPr>
          <p:nvPr/>
        </p:nvCxnSpPr>
        <p:spPr>
          <a:xfrm flipH="1">
            <a:off x="2888741" y="4033462"/>
            <a:ext cx="2978938" cy="545200"/>
          </a:xfrm>
          <a:prstGeom prst="line">
            <a:avLst/>
          </a:prstGeom>
          <a:ln w="15875">
            <a:solidFill>
              <a:srgbClr val="7F7F7F"/>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66B92C7D-3D9B-4DF6-8BD0-9275FEDB1DD2}"/>
              </a:ext>
            </a:extLst>
          </p:cNvPr>
          <p:cNvSpPr>
            <a:spLocks noGrp="1"/>
          </p:cNvSpPr>
          <p:nvPr>
            <p:ph type="title"/>
          </p:nvPr>
        </p:nvSpPr>
        <p:spPr/>
        <p:txBody>
          <a:bodyPr>
            <a:noAutofit/>
          </a:bodyPr>
          <a:lstStyle/>
          <a:p>
            <a:r>
              <a:rPr lang="en-US" dirty="0"/>
              <a:t>Recall: Polyglot Persistence</a:t>
            </a:r>
            <a:endParaRPr lang="en-IN" dirty="0"/>
          </a:p>
        </p:txBody>
      </p:sp>
      <p:sp>
        <p:nvSpPr>
          <p:cNvPr id="3" name="Content Placeholder 2">
            <a:extLst>
              <a:ext uri="{FF2B5EF4-FFF2-40B4-BE49-F238E27FC236}">
                <a16:creationId xmlns:a16="http://schemas.microsoft.com/office/drawing/2014/main" id="{BE00A75B-EE8C-4C52-996A-22C8360D3426}"/>
              </a:ext>
            </a:extLst>
          </p:cNvPr>
          <p:cNvSpPr>
            <a:spLocks noGrp="1"/>
          </p:cNvSpPr>
          <p:nvPr>
            <p:ph idx="1"/>
          </p:nvPr>
        </p:nvSpPr>
        <p:spPr/>
        <p:txBody>
          <a:bodyPr>
            <a:noAutofit/>
          </a:bodyPr>
          <a:lstStyle/>
          <a:p>
            <a:r>
              <a:rPr lang="en-US" dirty="0"/>
              <a:t>In our new world of micro services architectures and polyglot persistence, how do we integrate disparate data sources and have them exchange timely data?</a:t>
            </a:r>
          </a:p>
        </p:txBody>
      </p:sp>
      <p:sp>
        <p:nvSpPr>
          <p:cNvPr id="7" name="Rectangle 6">
            <a:extLst>
              <a:ext uri="{FF2B5EF4-FFF2-40B4-BE49-F238E27FC236}">
                <a16:creationId xmlns:a16="http://schemas.microsoft.com/office/drawing/2014/main" id="{3B98A320-C1E1-48F5-ACF0-73B3E06733E2}"/>
              </a:ext>
            </a:extLst>
          </p:cNvPr>
          <p:cNvSpPr/>
          <p:nvPr/>
        </p:nvSpPr>
        <p:spPr>
          <a:xfrm>
            <a:off x="4292601" y="3336258"/>
            <a:ext cx="3172175" cy="697204"/>
          </a:xfrm>
          <a:prstGeom prst="rect">
            <a:avLst/>
          </a:prstGeom>
          <a:noFill/>
          <a:ln w="15875">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dirty="0">
                <a:solidFill>
                  <a:schemeClr val="tx1">
                    <a:lumMod val="65000"/>
                    <a:lumOff val="35000"/>
                  </a:schemeClr>
                </a:solidFill>
                <a:latin typeface="Sherman Sans Book" pitchFamily="50" charset="0"/>
                <a:ea typeface="Sherman Sans Book" pitchFamily="50" charset="0"/>
              </a:rPr>
              <a:t>E-commerce application</a:t>
            </a:r>
          </a:p>
        </p:txBody>
      </p:sp>
      <p:pic>
        <p:nvPicPr>
          <p:cNvPr id="8" name="Graphic 7" descr="Shopping cart">
            <a:extLst>
              <a:ext uri="{FF2B5EF4-FFF2-40B4-BE49-F238E27FC236}">
                <a16:creationId xmlns:a16="http://schemas.microsoft.com/office/drawing/2014/main" id="{B9AD3415-1DA7-4965-ABDA-8A1AB02D3D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4492" y="3357278"/>
            <a:ext cx="647668" cy="647668"/>
          </a:xfrm>
          <a:prstGeom prst="rect">
            <a:avLst/>
          </a:prstGeom>
        </p:spPr>
      </p:pic>
      <p:sp>
        <p:nvSpPr>
          <p:cNvPr id="9" name="Oval 8">
            <a:extLst>
              <a:ext uri="{FF2B5EF4-FFF2-40B4-BE49-F238E27FC236}">
                <a16:creationId xmlns:a16="http://schemas.microsoft.com/office/drawing/2014/main" id="{EB1808CC-EC2E-4C53-93E1-F45A3D6BC3B2}"/>
              </a:ext>
            </a:extLst>
          </p:cNvPr>
          <p:cNvSpPr/>
          <p:nvPr/>
        </p:nvSpPr>
        <p:spPr>
          <a:xfrm>
            <a:off x="2006456" y="4578662"/>
            <a:ext cx="1764569" cy="841044"/>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Shopping</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cart</a:t>
            </a:r>
          </a:p>
        </p:txBody>
      </p:sp>
      <p:sp>
        <p:nvSpPr>
          <p:cNvPr id="10" name="Oval 9">
            <a:extLst>
              <a:ext uri="{FF2B5EF4-FFF2-40B4-BE49-F238E27FC236}">
                <a16:creationId xmlns:a16="http://schemas.microsoft.com/office/drawing/2014/main" id="{F2159A1E-0BCA-49F4-82DC-B2BDEAD5FE73}"/>
              </a:ext>
            </a:extLst>
          </p:cNvPr>
          <p:cNvSpPr/>
          <p:nvPr/>
        </p:nvSpPr>
        <p:spPr>
          <a:xfrm>
            <a:off x="4093083" y="4578662"/>
            <a:ext cx="1615440" cy="841044"/>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Product</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catalog</a:t>
            </a:r>
          </a:p>
        </p:txBody>
      </p:sp>
      <p:sp>
        <p:nvSpPr>
          <p:cNvPr id="12" name="Oval 11">
            <a:extLst>
              <a:ext uri="{FF2B5EF4-FFF2-40B4-BE49-F238E27FC236}">
                <a16:creationId xmlns:a16="http://schemas.microsoft.com/office/drawing/2014/main" id="{FCB3E0DB-525E-4423-9A0A-A763DC5764FE}"/>
              </a:ext>
            </a:extLst>
          </p:cNvPr>
          <p:cNvSpPr/>
          <p:nvPr/>
        </p:nvSpPr>
        <p:spPr>
          <a:xfrm>
            <a:off x="5929390" y="4589850"/>
            <a:ext cx="1956863" cy="841044"/>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sz="1600" dirty="0">
              <a:solidFill>
                <a:schemeClr val="bg1"/>
              </a:solidFill>
              <a:latin typeface="Sherman Sans Book" pitchFamily="50" charset="0"/>
              <a:ea typeface="Sherman Sans Book" pitchFamily="50" charset="0"/>
            </a:endParaRPr>
          </a:p>
        </p:txBody>
      </p:sp>
      <p:sp>
        <p:nvSpPr>
          <p:cNvPr id="13" name="TextBox 12">
            <a:extLst>
              <a:ext uri="{FF2B5EF4-FFF2-40B4-BE49-F238E27FC236}">
                <a16:creationId xmlns:a16="http://schemas.microsoft.com/office/drawing/2014/main" id="{FDEF4AAF-2496-49A2-975C-21EEE5A1696F}"/>
              </a:ext>
            </a:extLst>
          </p:cNvPr>
          <p:cNvSpPr txBox="1"/>
          <p:nvPr/>
        </p:nvSpPr>
        <p:spPr>
          <a:xfrm>
            <a:off x="6116769" y="4812345"/>
            <a:ext cx="1634037" cy="452024"/>
          </a:xfrm>
          <a:prstGeom prst="rect">
            <a:avLst/>
          </a:prstGeom>
          <a:noFill/>
          <a:ln w="15875">
            <a:noFill/>
          </a:ln>
        </p:spPr>
        <p:txBody>
          <a:bodyPr wrap="none" rtlCol="0">
            <a:noAutofit/>
          </a:bodyPr>
          <a:lstStyle/>
          <a:p>
            <a:pPr algn="ctr"/>
            <a:r>
              <a:rPr lang="en-US" dirty="0">
                <a:solidFill>
                  <a:schemeClr val="bg1"/>
                </a:solidFill>
                <a:latin typeface="Sherman Sans Book" pitchFamily="50" charset="0"/>
                <a:ea typeface="Sherman Sans Book" pitchFamily="50" charset="0"/>
              </a:rPr>
              <a:t>Recommendations</a:t>
            </a:r>
          </a:p>
        </p:txBody>
      </p:sp>
      <p:sp>
        <p:nvSpPr>
          <p:cNvPr id="14" name="Oval 13">
            <a:extLst>
              <a:ext uri="{FF2B5EF4-FFF2-40B4-BE49-F238E27FC236}">
                <a16:creationId xmlns:a16="http://schemas.microsoft.com/office/drawing/2014/main" id="{C8F6C7EE-8228-42D8-A784-F2023E9D3187}"/>
              </a:ext>
            </a:extLst>
          </p:cNvPr>
          <p:cNvSpPr/>
          <p:nvPr/>
        </p:nvSpPr>
        <p:spPr>
          <a:xfrm>
            <a:off x="8133087" y="4578662"/>
            <a:ext cx="1615440" cy="841044"/>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Web</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analytics</a:t>
            </a:r>
          </a:p>
        </p:txBody>
      </p:sp>
      <p:sp>
        <p:nvSpPr>
          <p:cNvPr id="16" name="Flowchart: Magnetic Disk 15">
            <a:extLst>
              <a:ext uri="{FF2B5EF4-FFF2-40B4-BE49-F238E27FC236}">
                <a16:creationId xmlns:a16="http://schemas.microsoft.com/office/drawing/2014/main" id="{1457E19E-BEC6-4C71-B0D9-220E2A199905}"/>
              </a:ext>
            </a:extLst>
          </p:cNvPr>
          <p:cNvSpPr/>
          <p:nvPr/>
        </p:nvSpPr>
        <p:spPr>
          <a:xfrm>
            <a:off x="2242786" y="5419706"/>
            <a:ext cx="1324864" cy="1174496"/>
          </a:xfrm>
          <a:prstGeom prst="flowChartMagneticDisk">
            <a:avLst/>
          </a:prstGeom>
          <a:ln>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17" name="Picture 2" descr="Image result for redis">
            <a:extLst>
              <a:ext uri="{FF2B5EF4-FFF2-40B4-BE49-F238E27FC236}">
                <a16:creationId xmlns:a16="http://schemas.microsoft.com/office/drawing/2014/main" id="{BF1ED4D0-16A9-4C4C-80AC-0A39CF4031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385" y="5685797"/>
            <a:ext cx="1379220" cy="919480"/>
          </a:xfrm>
          <a:prstGeom prst="rect">
            <a:avLst/>
          </a:prstGeom>
          <a:noFill/>
          <a:extLst>
            <a:ext uri="{909E8E84-426E-40DD-AFC4-6F175D3DCCD1}">
              <a14:hiddenFill xmlns:a14="http://schemas.microsoft.com/office/drawing/2010/main">
                <a:solidFill>
                  <a:srgbClr val="FFFFFF"/>
                </a:solidFill>
              </a14:hiddenFill>
            </a:ext>
          </a:extLst>
        </p:spPr>
      </p:pic>
      <p:sp>
        <p:nvSpPr>
          <p:cNvPr id="19" name="Flowchart: Magnetic Disk 18">
            <a:extLst>
              <a:ext uri="{FF2B5EF4-FFF2-40B4-BE49-F238E27FC236}">
                <a16:creationId xmlns:a16="http://schemas.microsoft.com/office/drawing/2014/main" id="{7A0CDBAB-3615-4094-AD81-864BBEAD0395}"/>
              </a:ext>
            </a:extLst>
          </p:cNvPr>
          <p:cNvSpPr/>
          <p:nvPr/>
        </p:nvSpPr>
        <p:spPr>
          <a:xfrm>
            <a:off x="4150344" y="5480466"/>
            <a:ext cx="1470152" cy="1113736"/>
          </a:xfrm>
          <a:prstGeom prst="flowChartMagneticDisk">
            <a:avLst/>
          </a:prstGeom>
          <a:ln>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20" name="Picture 4" descr="Image result for mongodb">
            <a:extLst>
              <a:ext uri="{FF2B5EF4-FFF2-40B4-BE49-F238E27FC236}">
                <a16:creationId xmlns:a16="http://schemas.microsoft.com/office/drawing/2014/main" id="{6C7A6E33-DE3B-4661-B34D-C5970CE627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8285" y="5932178"/>
            <a:ext cx="1421448" cy="386209"/>
          </a:xfrm>
          <a:prstGeom prst="rect">
            <a:avLst/>
          </a:prstGeom>
          <a:noFill/>
          <a:extLst>
            <a:ext uri="{909E8E84-426E-40DD-AFC4-6F175D3DCCD1}">
              <a14:hiddenFill xmlns:a14="http://schemas.microsoft.com/office/drawing/2010/main">
                <a:solidFill>
                  <a:srgbClr val="FFFFFF"/>
                </a:solidFill>
              </a14:hiddenFill>
            </a:ext>
          </a:extLst>
        </p:spPr>
      </p:pic>
      <p:sp>
        <p:nvSpPr>
          <p:cNvPr id="22" name="Flowchart: Magnetic Disk 21">
            <a:extLst>
              <a:ext uri="{FF2B5EF4-FFF2-40B4-BE49-F238E27FC236}">
                <a16:creationId xmlns:a16="http://schemas.microsoft.com/office/drawing/2014/main" id="{2CC6C54C-1345-4A54-A758-0FF1031BDF3B}"/>
              </a:ext>
            </a:extLst>
          </p:cNvPr>
          <p:cNvSpPr/>
          <p:nvPr/>
        </p:nvSpPr>
        <p:spPr>
          <a:xfrm>
            <a:off x="6229799" y="5419706"/>
            <a:ext cx="1324864" cy="1174496"/>
          </a:xfrm>
          <a:prstGeom prst="flowChartMagneticDisk">
            <a:avLst/>
          </a:prstGeom>
          <a:ln>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23" name="Picture 6" descr="Image result for neo4j">
            <a:extLst>
              <a:ext uri="{FF2B5EF4-FFF2-40B4-BE49-F238E27FC236}">
                <a16:creationId xmlns:a16="http://schemas.microsoft.com/office/drawing/2014/main" id="{4CE78ECE-6A9E-4095-97AE-D5E7A76968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8831" y="5932177"/>
            <a:ext cx="1066800" cy="426720"/>
          </a:xfrm>
          <a:prstGeom prst="rect">
            <a:avLst/>
          </a:prstGeom>
          <a:noFill/>
          <a:extLst>
            <a:ext uri="{909E8E84-426E-40DD-AFC4-6F175D3DCCD1}">
              <a14:hiddenFill xmlns:a14="http://schemas.microsoft.com/office/drawing/2010/main">
                <a:solidFill>
                  <a:srgbClr val="FFFFFF"/>
                </a:solidFill>
              </a14:hiddenFill>
            </a:ext>
          </a:extLst>
        </p:spPr>
      </p:pic>
      <p:sp>
        <p:nvSpPr>
          <p:cNvPr id="25" name="Flowchart: Magnetic Disk 24">
            <a:extLst>
              <a:ext uri="{FF2B5EF4-FFF2-40B4-BE49-F238E27FC236}">
                <a16:creationId xmlns:a16="http://schemas.microsoft.com/office/drawing/2014/main" id="{FD4E35EF-0B32-407E-A5BF-91B71FDB3431}"/>
              </a:ext>
            </a:extLst>
          </p:cNvPr>
          <p:cNvSpPr/>
          <p:nvPr/>
        </p:nvSpPr>
        <p:spPr>
          <a:xfrm>
            <a:off x="8149343" y="5419706"/>
            <a:ext cx="1615440" cy="1174496"/>
          </a:xfrm>
          <a:prstGeom prst="flowChartMagneticDisk">
            <a:avLst/>
          </a:prstGeom>
          <a:ln>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26" name="Picture 8" descr="Image result for apache hadoop logo">
            <a:extLst>
              <a:ext uri="{FF2B5EF4-FFF2-40B4-BE49-F238E27FC236}">
                <a16:creationId xmlns:a16="http://schemas.microsoft.com/office/drawing/2014/main" id="{69025C52-DA88-4F0F-AD87-5F4E30FCBA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2645" y="5962634"/>
            <a:ext cx="1412240" cy="36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8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5306B6CE-97A6-4DF3-9932-D06C8C6DFDE1}"/>
              </a:ext>
            </a:extLst>
          </p:cNvPr>
          <p:cNvCxnSpPr>
            <a:cxnSpLocks/>
          </p:cNvCxnSpPr>
          <p:nvPr/>
        </p:nvCxnSpPr>
        <p:spPr>
          <a:xfrm flipV="1">
            <a:off x="6924664" y="2692773"/>
            <a:ext cx="0" cy="217989"/>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F9112B2A-CF86-4E7D-B92E-28362B03E18C}"/>
              </a:ext>
            </a:extLst>
          </p:cNvPr>
          <p:cNvCxnSpPr>
            <a:cxnSpLocks/>
          </p:cNvCxnSpPr>
          <p:nvPr/>
        </p:nvCxnSpPr>
        <p:spPr>
          <a:xfrm flipV="1">
            <a:off x="3086589" y="5154475"/>
            <a:ext cx="0" cy="217989"/>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27A78CE-CCAE-43F9-8C8F-274389144730}"/>
              </a:ext>
            </a:extLst>
          </p:cNvPr>
          <p:cNvCxnSpPr>
            <a:cxnSpLocks/>
          </p:cNvCxnSpPr>
          <p:nvPr/>
        </p:nvCxnSpPr>
        <p:spPr>
          <a:xfrm flipV="1">
            <a:off x="3088759" y="2749921"/>
            <a:ext cx="0" cy="217989"/>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C74FFB7-ED76-4BF5-98B3-CC069ECEE627}"/>
              </a:ext>
            </a:extLst>
          </p:cNvPr>
          <p:cNvSpPr>
            <a:spLocks noGrp="1"/>
          </p:cNvSpPr>
          <p:nvPr>
            <p:ph type="title"/>
          </p:nvPr>
        </p:nvSpPr>
        <p:spPr/>
        <p:txBody>
          <a:bodyPr>
            <a:noAutofit/>
          </a:bodyPr>
          <a:lstStyle/>
          <a:p>
            <a:r>
              <a:rPr lang="en-US" dirty="0"/>
              <a:t>An Abridged Example</a:t>
            </a:r>
            <a:endParaRPr lang="en-IN" dirty="0"/>
          </a:p>
        </p:txBody>
      </p:sp>
      <p:sp>
        <p:nvSpPr>
          <p:cNvPr id="5" name="Oval 4">
            <a:extLst>
              <a:ext uri="{FF2B5EF4-FFF2-40B4-BE49-F238E27FC236}">
                <a16:creationId xmlns:a16="http://schemas.microsoft.com/office/drawing/2014/main" id="{0EAC8D2A-AD5F-4DF6-A8BB-7AE7C0A41652}"/>
              </a:ext>
            </a:extLst>
          </p:cNvPr>
          <p:cNvSpPr/>
          <p:nvPr/>
        </p:nvSpPr>
        <p:spPr>
          <a:xfrm>
            <a:off x="2195742" y="2122772"/>
            <a:ext cx="1764569" cy="629920"/>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Shopping</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cart</a:t>
            </a:r>
          </a:p>
        </p:txBody>
      </p:sp>
      <p:sp>
        <p:nvSpPr>
          <p:cNvPr id="6" name="Oval 5">
            <a:extLst>
              <a:ext uri="{FF2B5EF4-FFF2-40B4-BE49-F238E27FC236}">
                <a16:creationId xmlns:a16="http://schemas.microsoft.com/office/drawing/2014/main" id="{0F05F58B-5CD0-4323-964A-7D1EE40E633E}"/>
              </a:ext>
            </a:extLst>
          </p:cNvPr>
          <p:cNvSpPr/>
          <p:nvPr/>
        </p:nvSpPr>
        <p:spPr>
          <a:xfrm>
            <a:off x="2270306" y="4520792"/>
            <a:ext cx="1615440" cy="629920"/>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Product</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catalog</a:t>
            </a:r>
          </a:p>
        </p:txBody>
      </p:sp>
      <p:grpSp>
        <p:nvGrpSpPr>
          <p:cNvPr id="7" name="Group 6">
            <a:extLst>
              <a:ext uri="{FF2B5EF4-FFF2-40B4-BE49-F238E27FC236}">
                <a16:creationId xmlns:a16="http://schemas.microsoft.com/office/drawing/2014/main" id="{5BC1B580-1EFB-4028-83AD-42FA13382B90}"/>
              </a:ext>
            </a:extLst>
          </p:cNvPr>
          <p:cNvGrpSpPr/>
          <p:nvPr/>
        </p:nvGrpSpPr>
        <p:grpSpPr>
          <a:xfrm>
            <a:off x="2397226" y="2931493"/>
            <a:ext cx="1379220" cy="1229768"/>
            <a:chOff x="740918" y="5185664"/>
            <a:chExt cx="1379220" cy="1229768"/>
          </a:xfrm>
        </p:grpSpPr>
        <p:sp>
          <p:nvSpPr>
            <p:cNvPr id="8" name="Flowchart: Magnetic Disk 7">
              <a:extLst>
                <a:ext uri="{FF2B5EF4-FFF2-40B4-BE49-F238E27FC236}">
                  <a16:creationId xmlns:a16="http://schemas.microsoft.com/office/drawing/2014/main" id="{F1DCC353-633B-4B1F-A88B-674E9C8A0446}"/>
                </a:ext>
              </a:extLst>
            </p:cNvPr>
            <p:cNvSpPr/>
            <p:nvPr/>
          </p:nvSpPr>
          <p:spPr>
            <a:xfrm>
              <a:off x="768096" y="5185664"/>
              <a:ext cx="1324864" cy="1174496"/>
            </a:xfrm>
            <a:prstGeom prst="flowChartMagneticDisk">
              <a:avLst/>
            </a:prstGeom>
            <a:ln w="15875">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9" name="Picture 2" descr="Image result for redis">
              <a:extLst>
                <a:ext uri="{FF2B5EF4-FFF2-40B4-BE49-F238E27FC236}">
                  <a16:creationId xmlns:a16="http://schemas.microsoft.com/office/drawing/2014/main" id="{1A23434E-3C87-4B85-A938-59A1D4EB7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18" y="5495952"/>
              <a:ext cx="1379220" cy="9194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664D862B-535F-41E4-B549-D667F2950FBF}"/>
              </a:ext>
            </a:extLst>
          </p:cNvPr>
          <p:cNvGrpSpPr/>
          <p:nvPr/>
        </p:nvGrpSpPr>
        <p:grpSpPr>
          <a:xfrm>
            <a:off x="2327281" y="5350864"/>
            <a:ext cx="1470152" cy="1113736"/>
            <a:chOff x="2854944" y="5246424"/>
            <a:chExt cx="1470152" cy="1113736"/>
          </a:xfrm>
        </p:grpSpPr>
        <p:sp>
          <p:nvSpPr>
            <p:cNvPr id="11" name="Flowchart: Magnetic Disk 10">
              <a:extLst>
                <a:ext uri="{FF2B5EF4-FFF2-40B4-BE49-F238E27FC236}">
                  <a16:creationId xmlns:a16="http://schemas.microsoft.com/office/drawing/2014/main" id="{F154C991-9CBB-4D29-ABFB-2EC104F71114}"/>
                </a:ext>
              </a:extLst>
            </p:cNvPr>
            <p:cNvSpPr/>
            <p:nvPr/>
          </p:nvSpPr>
          <p:spPr>
            <a:xfrm>
              <a:off x="2854944" y="5246424"/>
              <a:ext cx="1470152" cy="1113736"/>
            </a:xfrm>
            <a:prstGeom prst="flowChartMagneticDisk">
              <a:avLst/>
            </a:prstGeom>
            <a:ln>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12" name="Picture 4" descr="Image result for mongodb">
              <a:extLst>
                <a:ext uri="{FF2B5EF4-FFF2-40B4-BE49-F238E27FC236}">
                  <a16:creationId xmlns:a16="http://schemas.microsoft.com/office/drawing/2014/main" id="{9EBBE202-CC42-492C-AC1A-9F8727055D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278" y="5709411"/>
              <a:ext cx="1421448" cy="386209"/>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Oval 22">
            <a:extLst>
              <a:ext uri="{FF2B5EF4-FFF2-40B4-BE49-F238E27FC236}">
                <a16:creationId xmlns:a16="http://schemas.microsoft.com/office/drawing/2014/main" id="{BA7B481A-7E76-4B51-B42C-925B57E0EEF0}"/>
              </a:ext>
            </a:extLst>
          </p:cNvPr>
          <p:cNvSpPr/>
          <p:nvPr/>
        </p:nvSpPr>
        <p:spPr>
          <a:xfrm>
            <a:off x="5890127" y="2082169"/>
            <a:ext cx="1956863" cy="629920"/>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dirty="0">
              <a:solidFill>
                <a:schemeClr val="bg1"/>
              </a:solidFill>
              <a:latin typeface="Sherman Sans Book" pitchFamily="50" charset="0"/>
              <a:ea typeface="Sherman Sans Book" pitchFamily="50" charset="0"/>
            </a:endParaRPr>
          </a:p>
        </p:txBody>
      </p:sp>
      <p:sp>
        <p:nvSpPr>
          <p:cNvPr id="24" name="TextBox 23">
            <a:extLst>
              <a:ext uri="{FF2B5EF4-FFF2-40B4-BE49-F238E27FC236}">
                <a16:creationId xmlns:a16="http://schemas.microsoft.com/office/drawing/2014/main" id="{E28C0D1E-74AD-40C4-B4C2-E5BACB8EBE97}"/>
              </a:ext>
            </a:extLst>
          </p:cNvPr>
          <p:cNvSpPr txBox="1"/>
          <p:nvPr/>
        </p:nvSpPr>
        <p:spPr>
          <a:xfrm>
            <a:off x="5980102" y="2202996"/>
            <a:ext cx="1817613" cy="369332"/>
          </a:xfrm>
          <a:prstGeom prst="rect">
            <a:avLst/>
          </a:prstGeom>
          <a:noFill/>
          <a:ln w="25400">
            <a:noFill/>
          </a:ln>
        </p:spPr>
        <p:txBody>
          <a:bodyPr wrap="none" rtlCol="0">
            <a:noAutofit/>
          </a:bodyPr>
          <a:lstStyle/>
          <a:p>
            <a:r>
              <a:rPr lang="en-US" dirty="0">
                <a:solidFill>
                  <a:schemeClr val="bg1"/>
                </a:solidFill>
                <a:latin typeface="Sherman Sans Book" pitchFamily="50" charset="0"/>
                <a:ea typeface="Sherman Sans Book" pitchFamily="50" charset="0"/>
              </a:rPr>
              <a:t>Recommendations</a:t>
            </a:r>
          </a:p>
        </p:txBody>
      </p:sp>
      <p:sp>
        <p:nvSpPr>
          <p:cNvPr id="25" name="Oval 24">
            <a:extLst>
              <a:ext uri="{FF2B5EF4-FFF2-40B4-BE49-F238E27FC236}">
                <a16:creationId xmlns:a16="http://schemas.microsoft.com/office/drawing/2014/main" id="{E371E9FE-4142-4FFB-871B-AB28C2A681D8}"/>
              </a:ext>
            </a:extLst>
          </p:cNvPr>
          <p:cNvSpPr/>
          <p:nvPr/>
        </p:nvSpPr>
        <p:spPr>
          <a:xfrm>
            <a:off x="6182026" y="4474881"/>
            <a:ext cx="1615440" cy="629920"/>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Web</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analytics</a:t>
            </a:r>
          </a:p>
        </p:txBody>
      </p:sp>
      <p:grpSp>
        <p:nvGrpSpPr>
          <p:cNvPr id="26" name="Group 25">
            <a:extLst>
              <a:ext uri="{FF2B5EF4-FFF2-40B4-BE49-F238E27FC236}">
                <a16:creationId xmlns:a16="http://schemas.microsoft.com/office/drawing/2014/main" id="{E97A57F3-F0DF-4FBA-8087-C1C76E25DCCB}"/>
              </a:ext>
            </a:extLst>
          </p:cNvPr>
          <p:cNvGrpSpPr/>
          <p:nvPr/>
        </p:nvGrpSpPr>
        <p:grpSpPr>
          <a:xfrm>
            <a:off x="6246908" y="2884196"/>
            <a:ext cx="1324864" cy="1174496"/>
            <a:chOff x="5059902" y="5185664"/>
            <a:chExt cx="1324864" cy="1174496"/>
          </a:xfrm>
        </p:grpSpPr>
        <p:sp>
          <p:nvSpPr>
            <p:cNvPr id="27" name="Flowchart: Magnetic Disk 26">
              <a:extLst>
                <a:ext uri="{FF2B5EF4-FFF2-40B4-BE49-F238E27FC236}">
                  <a16:creationId xmlns:a16="http://schemas.microsoft.com/office/drawing/2014/main" id="{4BBEA565-CBB3-44C1-8FFC-F219D324FF77}"/>
                </a:ext>
              </a:extLst>
            </p:cNvPr>
            <p:cNvSpPr/>
            <p:nvPr/>
          </p:nvSpPr>
          <p:spPr>
            <a:xfrm>
              <a:off x="5059902" y="5185664"/>
              <a:ext cx="1324864" cy="1174496"/>
            </a:xfrm>
            <a:prstGeom prst="flowChartMagneticDisk">
              <a:avLst/>
            </a:prstGeom>
            <a:ln>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28" name="Picture 6" descr="Image result for neo4j">
              <a:extLst>
                <a:ext uri="{FF2B5EF4-FFF2-40B4-BE49-F238E27FC236}">
                  <a16:creationId xmlns:a16="http://schemas.microsoft.com/office/drawing/2014/main" id="{BE98981F-D844-4B6F-AC5C-0D83E0A02B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4258" y="5772912"/>
              <a:ext cx="1066800" cy="426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30F7253D-92CA-46CC-B27B-1D5771399AB1}"/>
              </a:ext>
            </a:extLst>
          </p:cNvPr>
          <p:cNvGrpSpPr/>
          <p:nvPr/>
        </p:nvGrpSpPr>
        <p:grpSpPr>
          <a:xfrm>
            <a:off x="6182026" y="5307413"/>
            <a:ext cx="1615440" cy="1174496"/>
            <a:chOff x="7158736" y="5185664"/>
            <a:chExt cx="1615440" cy="1174496"/>
          </a:xfrm>
        </p:grpSpPr>
        <p:sp>
          <p:nvSpPr>
            <p:cNvPr id="30" name="Flowchart: Magnetic Disk 29">
              <a:extLst>
                <a:ext uri="{FF2B5EF4-FFF2-40B4-BE49-F238E27FC236}">
                  <a16:creationId xmlns:a16="http://schemas.microsoft.com/office/drawing/2014/main" id="{C1441ED4-1CC0-4BDD-8C3B-7DC5CB66DB7B}"/>
                </a:ext>
              </a:extLst>
            </p:cNvPr>
            <p:cNvSpPr/>
            <p:nvPr/>
          </p:nvSpPr>
          <p:spPr>
            <a:xfrm>
              <a:off x="7158736" y="5185664"/>
              <a:ext cx="1615440" cy="1174496"/>
            </a:xfrm>
            <a:prstGeom prst="flowChartMagneticDisk">
              <a:avLst/>
            </a:prstGeom>
            <a:ln>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31" name="Picture 8" descr="Image result for apache hadoop logo">
              <a:extLst>
                <a:ext uri="{FF2B5EF4-FFF2-40B4-BE49-F238E27FC236}">
                  <a16:creationId xmlns:a16="http://schemas.microsoft.com/office/drawing/2014/main" id="{60EC2B2D-590E-41AA-A154-09C1CD1A20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0336" y="5721698"/>
              <a:ext cx="1412240" cy="36580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2" name="Straight Connector 31">
            <a:extLst>
              <a:ext uri="{FF2B5EF4-FFF2-40B4-BE49-F238E27FC236}">
                <a16:creationId xmlns:a16="http://schemas.microsoft.com/office/drawing/2014/main" id="{B9DF48AF-12C4-4E24-BF1E-A3439D3F384D}"/>
              </a:ext>
            </a:extLst>
          </p:cNvPr>
          <p:cNvCxnSpPr>
            <a:cxnSpLocks/>
            <a:endCxn id="25" idx="4"/>
          </p:cNvCxnSpPr>
          <p:nvPr/>
        </p:nvCxnSpPr>
        <p:spPr>
          <a:xfrm flipV="1">
            <a:off x="6989746" y="5104801"/>
            <a:ext cx="0" cy="200152"/>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766CE5A2-1FB0-415F-BB47-BA202B0D51D6}"/>
              </a:ext>
            </a:extLst>
          </p:cNvPr>
          <p:cNvGrpSpPr/>
          <p:nvPr/>
        </p:nvGrpSpPr>
        <p:grpSpPr>
          <a:xfrm>
            <a:off x="3864231" y="2155424"/>
            <a:ext cx="6393463" cy="1499616"/>
            <a:chOff x="3864231" y="2155424"/>
            <a:chExt cx="6393463" cy="1499616"/>
          </a:xfrm>
        </p:grpSpPr>
        <p:grpSp>
          <p:nvGrpSpPr>
            <p:cNvPr id="17" name="Group 16">
              <a:extLst>
                <a:ext uri="{FF2B5EF4-FFF2-40B4-BE49-F238E27FC236}">
                  <a16:creationId xmlns:a16="http://schemas.microsoft.com/office/drawing/2014/main" id="{3182EB42-A1CB-4205-A716-0194CEA453C7}"/>
                </a:ext>
              </a:extLst>
            </p:cNvPr>
            <p:cNvGrpSpPr/>
            <p:nvPr/>
          </p:nvGrpSpPr>
          <p:grpSpPr>
            <a:xfrm>
              <a:off x="3864231" y="2155424"/>
              <a:ext cx="6393463" cy="1499616"/>
              <a:chOff x="1766536" y="1811137"/>
              <a:chExt cx="6393463" cy="1499616"/>
            </a:xfrm>
          </p:grpSpPr>
          <p:sp>
            <p:nvSpPr>
              <p:cNvPr id="20" name="Arrow: Bent 19">
                <a:extLst>
                  <a:ext uri="{FF2B5EF4-FFF2-40B4-BE49-F238E27FC236}">
                    <a16:creationId xmlns:a16="http://schemas.microsoft.com/office/drawing/2014/main" id="{EFC060E7-9645-40B7-A845-754D5E031169}"/>
                  </a:ext>
                </a:extLst>
              </p:cNvPr>
              <p:cNvSpPr/>
              <p:nvPr/>
            </p:nvSpPr>
            <p:spPr>
              <a:xfrm rot="10800000">
                <a:off x="1766536" y="2207676"/>
                <a:ext cx="754593" cy="91948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pic>
            <p:nvPicPr>
              <p:cNvPr id="19" name="Picture 18">
                <a:extLst>
                  <a:ext uri="{FF2B5EF4-FFF2-40B4-BE49-F238E27FC236}">
                    <a16:creationId xmlns:a16="http://schemas.microsoft.com/office/drawing/2014/main" id="{CB5DDE0B-FA90-4213-9038-073642BCCECE}"/>
                  </a:ext>
                </a:extLst>
              </p:cNvPr>
              <p:cNvPicPr>
                <a:picLocks noChangeAspect="1"/>
              </p:cNvPicPr>
              <p:nvPr/>
            </p:nvPicPr>
            <p:blipFill>
              <a:blip r:embed="rId7"/>
              <a:stretch>
                <a:fillRect/>
              </a:stretch>
            </p:blipFill>
            <p:spPr>
              <a:xfrm>
                <a:off x="5872561" y="1811137"/>
                <a:ext cx="2287438" cy="1499616"/>
              </a:xfrm>
              <a:prstGeom prst="rect">
                <a:avLst/>
              </a:prstGeom>
            </p:spPr>
          </p:pic>
        </p:grpSp>
        <p:sp>
          <p:nvSpPr>
            <p:cNvPr id="40" name="TextBox 39">
              <a:extLst>
                <a:ext uri="{FF2B5EF4-FFF2-40B4-BE49-F238E27FC236}">
                  <a16:creationId xmlns:a16="http://schemas.microsoft.com/office/drawing/2014/main" id="{0251271C-D26F-426F-BF94-674730368C20}"/>
                </a:ext>
              </a:extLst>
            </p:cNvPr>
            <p:cNvSpPr txBox="1"/>
            <p:nvPr/>
          </p:nvSpPr>
          <p:spPr>
            <a:xfrm>
              <a:off x="4647920" y="2628161"/>
              <a:ext cx="1569893" cy="584775"/>
            </a:xfrm>
            <a:prstGeom prst="rect">
              <a:avLst/>
            </a:prstGeom>
            <a:noFill/>
          </p:spPr>
          <p:txBody>
            <a:bodyPr wrap="square" rtlCol="0">
              <a:noAutofit/>
            </a:bodyPr>
            <a:lstStyle/>
            <a:p>
              <a:r>
                <a:rPr lang="en-US" sz="1600" dirty="0">
                  <a:solidFill>
                    <a:schemeClr val="tx1">
                      <a:lumMod val="65000"/>
                      <a:lumOff val="35000"/>
                    </a:schemeClr>
                  </a:solidFill>
                  <a:latin typeface="Sherman Sans Book" pitchFamily="50" charset="0"/>
                  <a:ea typeface="Sherman Sans Book" pitchFamily="50" charset="0"/>
                </a:rPr>
                <a:t>Product added</a:t>
              </a:r>
              <a:br>
                <a:rPr lang="en-US" sz="1600" dirty="0">
                  <a:solidFill>
                    <a:schemeClr val="tx1">
                      <a:lumMod val="65000"/>
                      <a:lumOff val="35000"/>
                    </a:schemeClr>
                  </a:solidFill>
                  <a:latin typeface="Sherman Sans Book" pitchFamily="50" charset="0"/>
                  <a:ea typeface="Sherman Sans Book" pitchFamily="50" charset="0"/>
                </a:rPr>
              </a:br>
              <a:r>
                <a:rPr lang="en-US" sz="1600" dirty="0">
                  <a:solidFill>
                    <a:schemeClr val="tx1">
                      <a:lumMod val="65000"/>
                      <a:lumOff val="35000"/>
                    </a:schemeClr>
                  </a:solidFill>
                  <a:latin typeface="Sherman Sans Book" pitchFamily="50" charset="0"/>
                  <a:ea typeface="Sherman Sans Book" pitchFamily="50" charset="0"/>
                </a:rPr>
                <a:t>to shopping cart</a:t>
              </a:r>
            </a:p>
          </p:txBody>
        </p:sp>
      </p:grpSp>
      <p:grpSp>
        <p:nvGrpSpPr>
          <p:cNvPr id="21" name="Group 20">
            <a:extLst>
              <a:ext uri="{FF2B5EF4-FFF2-40B4-BE49-F238E27FC236}">
                <a16:creationId xmlns:a16="http://schemas.microsoft.com/office/drawing/2014/main" id="{F2373578-791B-4192-9AFB-12D9E96E8647}"/>
              </a:ext>
            </a:extLst>
          </p:cNvPr>
          <p:cNvGrpSpPr/>
          <p:nvPr/>
        </p:nvGrpSpPr>
        <p:grpSpPr>
          <a:xfrm>
            <a:off x="3824574" y="3931983"/>
            <a:ext cx="2433334" cy="2184167"/>
            <a:chOff x="3824574" y="3931983"/>
            <a:chExt cx="2433334" cy="2184167"/>
          </a:xfrm>
        </p:grpSpPr>
        <p:sp>
          <p:nvSpPr>
            <p:cNvPr id="15" name="Arrow: Right 14">
              <a:extLst>
                <a:ext uri="{FF2B5EF4-FFF2-40B4-BE49-F238E27FC236}">
                  <a16:creationId xmlns:a16="http://schemas.microsoft.com/office/drawing/2014/main" id="{0A1B2264-3A8F-41FC-87F7-7BAB328B0CD7}"/>
                </a:ext>
              </a:extLst>
            </p:cNvPr>
            <p:cNvSpPr/>
            <p:nvPr/>
          </p:nvSpPr>
          <p:spPr>
            <a:xfrm rot="1488703">
              <a:off x="3824574" y="3931983"/>
              <a:ext cx="2433334" cy="3450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Arrow: Right 15">
              <a:extLst>
                <a:ext uri="{FF2B5EF4-FFF2-40B4-BE49-F238E27FC236}">
                  <a16:creationId xmlns:a16="http://schemas.microsoft.com/office/drawing/2014/main" id="{8A959C8D-A829-4240-9DDC-549CA98C203C}"/>
                </a:ext>
              </a:extLst>
            </p:cNvPr>
            <p:cNvSpPr/>
            <p:nvPr/>
          </p:nvSpPr>
          <p:spPr>
            <a:xfrm>
              <a:off x="3961283" y="5735829"/>
              <a:ext cx="2048692" cy="3803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2" name="TextBox 41">
              <a:extLst>
                <a:ext uri="{FF2B5EF4-FFF2-40B4-BE49-F238E27FC236}">
                  <a16:creationId xmlns:a16="http://schemas.microsoft.com/office/drawing/2014/main" id="{34BD4C8F-C0DC-43BC-92B7-21CE04EEF5DB}"/>
                </a:ext>
              </a:extLst>
            </p:cNvPr>
            <p:cNvSpPr txBox="1"/>
            <p:nvPr/>
          </p:nvSpPr>
          <p:spPr>
            <a:xfrm>
              <a:off x="4181138" y="4645850"/>
              <a:ext cx="1665991" cy="1113736"/>
            </a:xfrm>
            <a:prstGeom prst="rect">
              <a:avLst/>
            </a:prstGeom>
            <a:noFill/>
          </p:spPr>
          <p:txBody>
            <a:bodyPr wrap="square" rtlCol="0">
              <a:noAutofit/>
            </a:bodyPr>
            <a:lstStyle/>
            <a:p>
              <a:r>
                <a:rPr lang="en-US" sz="1600" dirty="0">
                  <a:solidFill>
                    <a:schemeClr val="tx1">
                      <a:lumMod val="65000"/>
                      <a:lumOff val="35000"/>
                    </a:schemeClr>
                  </a:solidFill>
                  <a:latin typeface="Sherman Sans Book" pitchFamily="50" charset="0"/>
                  <a:ea typeface="Sherman Sans Book" pitchFamily="50" charset="0"/>
                </a:rPr>
                <a:t>Shopping cart +</a:t>
              </a:r>
              <a:br>
                <a:rPr lang="en-US" sz="1600" dirty="0">
                  <a:solidFill>
                    <a:schemeClr val="tx1">
                      <a:lumMod val="65000"/>
                      <a:lumOff val="35000"/>
                    </a:schemeClr>
                  </a:solidFill>
                  <a:latin typeface="Sherman Sans Book" pitchFamily="50" charset="0"/>
                  <a:ea typeface="Sherman Sans Book" pitchFamily="50" charset="0"/>
                </a:rPr>
              </a:br>
              <a:r>
                <a:rPr lang="en-US" sz="1600" dirty="0">
                  <a:solidFill>
                    <a:schemeClr val="tx1">
                      <a:lumMod val="65000"/>
                      <a:lumOff val="35000"/>
                    </a:schemeClr>
                  </a:solidFill>
                  <a:latin typeface="Sherman Sans Book" pitchFamily="50" charset="0"/>
                  <a:ea typeface="Sherman Sans Book" pitchFamily="50" charset="0"/>
                </a:rPr>
                <a:t>Product Data analytics to make </a:t>
              </a:r>
            </a:p>
            <a:p>
              <a:r>
                <a:rPr lang="en-US" sz="1600" dirty="0">
                  <a:solidFill>
                    <a:schemeClr val="tx1">
                      <a:lumMod val="65000"/>
                      <a:lumOff val="35000"/>
                    </a:schemeClr>
                  </a:solidFill>
                  <a:latin typeface="Sherman Sans Book" pitchFamily="50" charset="0"/>
                  <a:ea typeface="Sherman Sans Book" pitchFamily="50" charset="0"/>
                </a:rPr>
                <a:t>Recommendations</a:t>
              </a:r>
            </a:p>
          </p:txBody>
        </p:sp>
      </p:grpSp>
      <p:grpSp>
        <p:nvGrpSpPr>
          <p:cNvPr id="47" name="Group 46">
            <a:extLst>
              <a:ext uri="{FF2B5EF4-FFF2-40B4-BE49-F238E27FC236}">
                <a16:creationId xmlns:a16="http://schemas.microsoft.com/office/drawing/2014/main" id="{36D59D1A-91E0-4DBC-A2C6-662422749653}"/>
              </a:ext>
            </a:extLst>
          </p:cNvPr>
          <p:cNvGrpSpPr/>
          <p:nvPr/>
        </p:nvGrpSpPr>
        <p:grpSpPr>
          <a:xfrm>
            <a:off x="6826370" y="3857652"/>
            <a:ext cx="4407687" cy="2157439"/>
            <a:chOff x="6826370" y="3857652"/>
            <a:chExt cx="4407687" cy="2157439"/>
          </a:xfrm>
        </p:grpSpPr>
        <p:grpSp>
          <p:nvGrpSpPr>
            <p:cNvPr id="33" name="Group 32">
              <a:extLst>
                <a:ext uri="{FF2B5EF4-FFF2-40B4-BE49-F238E27FC236}">
                  <a16:creationId xmlns:a16="http://schemas.microsoft.com/office/drawing/2014/main" id="{6BDF668F-E6AA-4B89-B815-2AC42E16156D}"/>
                </a:ext>
              </a:extLst>
            </p:cNvPr>
            <p:cNvGrpSpPr/>
            <p:nvPr/>
          </p:nvGrpSpPr>
          <p:grpSpPr>
            <a:xfrm>
              <a:off x="6826370" y="3857652"/>
              <a:ext cx="3375817" cy="1742072"/>
              <a:chOff x="5282242" y="3572447"/>
              <a:chExt cx="3861758" cy="1992839"/>
            </a:xfrm>
          </p:grpSpPr>
          <p:sp>
            <p:nvSpPr>
              <p:cNvPr id="34" name="Arrow: Up 33">
                <a:extLst>
                  <a:ext uri="{FF2B5EF4-FFF2-40B4-BE49-F238E27FC236}">
                    <a16:creationId xmlns:a16="http://schemas.microsoft.com/office/drawing/2014/main" id="{685A16A4-4DD3-44D0-A9B8-6A174BF35A6E}"/>
                  </a:ext>
                </a:extLst>
              </p:cNvPr>
              <p:cNvSpPr/>
              <p:nvPr/>
            </p:nvSpPr>
            <p:spPr>
              <a:xfrm>
                <a:off x="5282242" y="3783335"/>
                <a:ext cx="356057" cy="46052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35" name="Group 34">
                <a:extLst>
                  <a:ext uri="{FF2B5EF4-FFF2-40B4-BE49-F238E27FC236}">
                    <a16:creationId xmlns:a16="http://schemas.microsoft.com/office/drawing/2014/main" id="{B1F52445-8D51-49CF-B1F8-A95398CA08C1}"/>
                  </a:ext>
                </a:extLst>
              </p:cNvPr>
              <p:cNvGrpSpPr/>
              <p:nvPr/>
            </p:nvGrpSpPr>
            <p:grpSpPr>
              <a:xfrm>
                <a:off x="6521139" y="3572447"/>
                <a:ext cx="2622861" cy="1992839"/>
                <a:chOff x="6521139" y="3572447"/>
                <a:chExt cx="2622861" cy="1992839"/>
              </a:xfrm>
            </p:grpSpPr>
            <p:pic>
              <p:nvPicPr>
                <p:cNvPr id="36" name="Picture 35">
                  <a:extLst>
                    <a:ext uri="{FF2B5EF4-FFF2-40B4-BE49-F238E27FC236}">
                      <a16:creationId xmlns:a16="http://schemas.microsoft.com/office/drawing/2014/main" id="{084C281E-9A40-4010-ABA2-1E1425D1E901}"/>
                    </a:ext>
                  </a:extLst>
                </p:cNvPr>
                <p:cNvPicPr>
                  <a:picLocks noChangeAspect="1"/>
                </p:cNvPicPr>
                <p:nvPr/>
              </p:nvPicPr>
              <p:blipFill>
                <a:blip r:embed="rId8"/>
                <a:stretch>
                  <a:fillRect/>
                </a:stretch>
              </p:blipFill>
              <p:spPr>
                <a:xfrm>
                  <a:off x="6521139" y="3774149"/>
                  <a:ext cx="1315768" cy="1734422"/>
                </a:xfrm>
                <a:prstGeom prst="rect">
                  <a:avLst/>
                </a:prstGeom>
              </p:spPr>
            </p:pic>
            <p:pic>
              <p:nvPicPr>
                <p:cNvPr id="37" name="Picture 36">
                  <a:extLst>
                    <a:ext uri="{FF2B5EF4-FFF2-40B4-BE49-F238E27FC236}">
                      <a16:creationId xmlns:a16="http://schemas.microsoft.com/office/drawing/2014/main" id="{2D1B5468-C861-48D3-BF2B-9C24742B883A}"/>
                    </a:ext>
                  </a:extLst>
                </p:cNvPr>
                <p:cNvPicPr>
                  <a:picLocks noChangeAspect="1"/>
                </p:cNvPicPr>
                <p:nvPr/>
              </p:nvPicPr>
              <p:blipFill>
                <a:blip r:embed="rId9"/>
                <a:stretch>
                  <a:fillRect/>
                </a:stretch>
              </p:blipFill>
              <p:spPr>
                <a:xfrm>
                  <a:off x="7778787" y="3968113"/>
                  <a:ext cx="1315767" cy="1597173"/>
                </a:xfrm>
                <a:prstGeom prst="rect">
                  <a:avLst/>
                </a:prstGeom>
              </p:spPr>
            </p:pic>
            <p:pic>
              <p:nvPicPr>
                <p:cNvPr id="38" name="Picture 37">
                  <a:extLst>
                    <a:ext uri="{FF2B5EF4-FFF2-40B4-BE49-F238E27FC236}">
                      <a16:creationId xmlns:a16="http://schemas.microsoft.com/office/drawing/2014/main" id="{2B4EEC26-FCE4-4E6C-85EA-6ED5164AEB4C}"/>
                    </a:ext>
                  </a:extLst>
                </p:cNvPr>
                <p:cNvPicPr>
                  <a:picLocks noChangeAspect="1"/>
                </p:cNvPicPr>
                <p:nvPr/>
              </p:nvPicPr>
              <p:blipFill>
                <a:blip r:embed="rId10"/>
                <a:stretch>
                  <a:fillRect/>
                </a:stretch>
              </p:blipFill>
              <p:spPr>
                <a:xfrm>
                  <a:off x="6705260" y="3572447"/>
                  <a:ext cx="2438740" cy="285790"/>
                </a:xfrm>
                <a:prstGeom prst="rect">
                  <a:avLst/>
                </a:prstGeom>
              </p:spPr>
            </p:pic>
          </p:grpSp>
        </p:grpSp>
        <p:sp>
          <p:nvSpPr>
            <p:cNvPr id="46" name="TextBox 45">
              <a:extLst>
                <a:ext uri="{FF2B5EF4-FFF2-40B4-BE49-F238E27FC236}">
                  <a16:creationId xmlns:a16="http://schemas.microsoft.com/office/drawing/2014/main" id="{4BC7DBA0-C50E-4E6C-9D19-9EC6D79FA727}"/>
                </a:ext>
              </a:extLst>
            </p:cNvPr>
            <p:cNvSpPr txBox="1"/>
            <p:nvPr/>
          </p:nvSpPr>
          <p:spPr>
            <a:xfrm>
              <a:off x="7969517" y="5645759"/>
              <a:ext cx="3264540" cy="369332"/>
            </a:xfrm>
            <a:prstGeom prst="rect">
              <a:avLst/>
            </a:prstGeom>
            <a:noFill/>
          </p:spPr>
          <p:txBody>
            <a:bodyPr wrap="square">
              <a:spAutoFit/>
            </a:bodyPr>
            <a:lstStyle/>
            <a:p>
              <a:r>
                <a:rPr lang="en-US" sz="1800" dirty="0">
                  <a:solidFill>
                    <a:schemeClr val="tx1">
                      <a:lumMod val="65000"/>
                      <a:lumOff val="35000"/>
                    </a:schemeClr>
                  </a:solidFill>
                  <a:latin typeface="Sherman Sans Book" pitchFamily="50" charset="0"/>
                  <a:ea typeface="Sherman Sans Book" pitchFamily="50" charset="0"/>
                </a:rPr>
                <a:t>Recommendation Graph Stored</a:t>
              </a:r>
            </a:p>
          </p:txBody>
        </p:sp>
      </p:grpSp>
    </p:spTree>
    <p:extLst>
      <p:ext uri="{BB962C8B-B14F-4D97-AF65-F5344CB8AC3E}">
        <p14:creationId xmlns:p14="http://schemas.microsoft.com/office/powerpoint/2010/main" val="318789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59A9-36D1-4F28-951D-036A63873629}"/>
              </a:ext>
            </a:extLst>
          </p:cNvPr>
          <p:cNvSpPr>
            <a:spLocks noGrp="1"/>
          </p:cNvSpPr>
          <p:nvPr>
            <p:ph type="title"/>
          </p:nvPr>
        </p:nvSpPr>
        <p:spPr/>
        <p:txBody>
          <a:bodyPr/>
          <a:lstStyle/>
          <a:p>
            <a:r>
              <a:rPr lang="en-US"/>
              <a:t>Seems Simple. Why the Fuss?</a:t>
            </a:r>
            <a:endParaRPr lang="en-US" dirty="0"/>
          </a:p>
        </p:txBody>
      </p:sp>
      <p:sp>
        <p:nvSpPr>
          <p:cNvPr id="5" name="Content Placeholder 4">
            <a:extLst>
              <a:ext uri="{FF2B5EF4-FFF2-40B4-BE49-F238E27FC236}">
                <a16:creationId xmlns:a16="http://schemas.microsoft.com/office/drawing/2014/main" id="{E50B1972-F804-4AB9-A247-78EDEA70B38A}"/>
              </a:ext>
            </a:extLst>
          </p:cNvPr>
          <p:cNvSpPr>
            <a:spLocks noGrp="1"/>
          </p:cNvSpPr>
          <p:nvPr>
            <p:ph idx="1"/>
          </p:nvPr>
        </p:nvSpPr>
        <p:spPr/>
        <p:txBody>
          <a:bodyPr>
            <a:normAutofit lnSpcReduction="10000"/>
          </a:bodyPr>
          <a:lstStyle/>
          <a:p>
            <a:r>
              <a:rPr lang="en-US" dirty="0"/>
              <a:t>This is just </a:t>
            </a:r>
            <a:r>
              <a:rPr lang="en-US" b="1" dirty="0"/>
              <a:t>one case </a:t>
            </a:r>
            <a:r>
              <a:rPr lang="en-US" dirty="0"/>
              <a:t>of inter-service communication. </a:t>
            </a:r>
          </a:p>
          <a:p>
            <a:r>
              <a:rPr lang="en-US" dirty="0"/>
              <a:t>In a micro services application, there can be hundreds of messages being passed from one service to another.</a:t>
            </a:r>
          </a:p>
          <a:p>
            <a:pPr lvl="1"/>
            <a:r>
              <a:rPr lang="en-US" dirty="0"/>
              <a:t>Payment processing</a:t>
            </a:r>
          </a:p>
          <a:p>
            <a:pPr lvl="1"/>
            <a:r>
              <a:rPr lang="en-US" dirty="0"/>
              <a:t>Updating user settings</a:t>
            </a:r>
          </a:p>
          <a:p>
            <a:pPr lvl="1"/>
            <a:r>
              <a:rPr lang="en-US" dirty="0"/>
              <a:t>E-mail opt-in/out</a:t>
            </a:r>
          </a:p>
          <a:p>
            <a:pPr lvl="1"/>
            <a:r>
              <a:rPr lang="en-US" dirty="0"/>
              <a:t>Fulfillment of orders</a:t>
            </a:r>
          </a:p>
          <a:p>
            <a:pPr lvl="1"/>
            <a:r>
              <a:rPr lang="en-US" dirty="0"/>
              <a:t>Returns</a:t>
            </a:r>
          </a:p>
          <a:p>
            <a:pPr lvl="1"/>
            <a:r>
              <a:rPr lang="en-US" dirty="0"/>
              <a:t>Product reviews</a:t>
            </a:r>
          </a:p>
          <a:p>
            <a:pPr lvl="1"/>
            <a:r>
              <a:rPr lang="en-US" dirty="0"/>
              <a:t>Customer support/live chat</a:t>
            </a:r>
          </a:p>
          <a:p>
            <a:pPr lvl="1"/>
            <a:r>
              <a:rPr lang="en-US" dirty="0"/>
              <a:t>And so on…</a:t>
            </a:r>
          </a:p>
        </p:txBody>
      </p:sp>
    </p:spTree>
    <p:extLst>
      <p:ext uri="{BB962C8B-B14F-4D97-AF65-F5344CB8AC3E}">
        <p14:creationId xmlns:p14="http://schemas.microsoft.com/office/powerpoint/2010/main" val="218951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6022-F447-496A-9D72-41A4FA1B601F}"/>
              </a:ext>
            </a:extLst>
          </p:cNvPr>
          <p:cNvSpPr>
            <a:spLocks noGrp="1"/>
          </p:cNvSpPr>
          <p:nvPr>
            <p:ph type="title"/>
          </p:nvPr>
        </p:nvSpPr>
        <p:spPr/>
        <p:txBody>
          <a:bodyPr>
            <a:noAutofit/>
          </a:bodyPr>
          <a:lstStyle/>
          <a:p>
            <a:r>
              <a:rPr lang="en-US" dirty="0"/>
              <a:t>A Solution</a:t>
            </a:r>
            <a:endParaRPr lang="en-IN" dirty="0"/>
          </a:p>
        </p:txBody>
      </p:sp>
      <p:sp>
        <p:nvSpPr>
          <p:cNvPr id="35" name="Content Placeholder 34">
            <a:extLst>
              <a:ext uri="{FF2B5EF4-FFF2-40B4-BE49-F238E27FC236}">
                <a16:creationId xmlns:a16="http://schemas.microsoft.com/office/drawing/2014/main" id="{388A1853-6106-44CB-8F2F-7CF5FB668597}"/>
              </a:ext>
            </a:extLst>
          </p:cNvPr>
          <p:cNvSpPr>
            <a:spLocks noGrp="1"/>
          </p:cNvSpPr>
          <p:nvPr>
            <p:ph sz="half" idx="2"/>
          </p:nvPr>
        </p:nvSpPr>
        <p:spPr>
          <a:xfrm>
            <a:off x="8618242" y="1825625"/>
            <a:ext cx="2735558" cy="4351338"/>
          </a:xfrm>
        </p:spPr>
        <p:txBody>
          <a:bodyPr>
            <a:normAutofit fontScale="92500" lnSpcReduction="20000"/>
          </a:bodyPr>
          <a:lstStyle/>
          <a:p>
            <a:pPr marL="0" indent="0">
              <a:buNone/>
            </a:pPr>
            <a:r>
              <a:rPr lang="en-US" sz="2400" b="1" dirty="0"/>
              <a:t>Example:</a:t>
            </a:r>
            <a:endParaRPr lang="en-US" sz="1600" b="1" dirty="0">
              <a:latin typeface="Consolas" panose="020B0609020204030204" pitchFamily="49" charset="0"/>
            </a:endParaRPr>
          </a:p>
          <a:p>
            <a:r>
              <a:rPr lang="en-US" sz="2400" dirty="0"/>
              <a:t>The </a:t>
            </a:r>
            <a:r>
              <a:rPr lang="en-US" sz="2400" i="1" dirty="0"/>
              <a:t>recommender dispatch service </a:t>
            </a:r>
            <a:r>
              <a:rPr lang="en-US" sz="2400" dirty="0"/>
              <a:t>would </a:t>
            </a:r>
            <a:r>
              <a:rPr lang="en-US" sz="2400" b="1" dirty="0"/>
              <a:t>publish </a:t>
            </a:r>
            <a:r>
              <a:rPr lang="en-US" sz="2400" dirty="0"/>
              <a:t>Redis data to a </a:t>
            </a:r>
            <a:r>
              <a:rPr lang="en-US" sz="2400" b="1" dirty="0"/>
              <a:t>topic</a:t>
            </a:r>
            <a:r>
              <a:rPr lang="en-US" sz="2400" dirty="0"/>
              <a:t>.</a:t>
            </a:r>
          </a:p>
          <a:p>
            <a:r>
              <a:rPr lang="en-US" sz="2400" dirty="0"/>
              <a:t>The </a:t>
            </a:r>
            <a:r>
              <a:rPr lang="en-US" sz="2400" i="1" dirty="0"/>
              <a:t>recommendation service</a:t>
            </a:r>
            <a:r>
              <a:rPr lang="en-US" sz="2400" dirty="0"/>
              <a:t> would </a:t>
            </a:r>
            <a:r>
              <a:rPr lang="en-US" sz="2400" b="1" dirty="0"/>
              <a:t>subscribe</a:t>
            </a:r>
            <a:r>
              <a:rPr lang="en-US" sz="2400" dirty="0"/>
              <a:t> to that same topic, collect the data from Hadoop and Mongo Db, create a recommendation in Spark and then write it to Neo4J</a:t>
            </a:r>
          </a:p>
        </p:txBody>
      </p:sp>
      <p:cxnSp>
        <p:nvCxnSpPr>
          <p:cNvPr id="5" name="Straight Connector 4">
            <a:extLst>
              <a:ext uri="{FF2B5EF4-FFF2-40B4-BE49-F238E27FC236}">
                <a16:creationId xmlns:a16="http://schemas.microsoft.com/office/drawing/2014/main" id="{0F630F4D-C582-41AD-9BE5-41EF1B775A79}"/>
              </a:ext>
            </a:extLst>
          </p:cNvPr>
          <p:cNvCxnSpPr>
            <a:cxnSpLocks/>
          </p:cNvCxnSpPr>
          <p:nvPr/>
        </p:nvCxnSpPr>
        <p:spPr>
          <a:xfrm flipV="1">
            <a:off x="1731217" y="2452774"/>
            <a:ext cx="0" cy="217989"/>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B736AE4C-FB86-4A1F-A30D-74FC43781F42}"/>
              </a:ext>
            </a:extLst>
          </p:cNvPr>
          <p:cNvSpPr/>
          <p:nvPr/>
        </p:nvSpPr>
        <p:spPr>
          <a:xfrm>
            <a:off x="838200" y="1825625"/>
            <a:ext cx="1764569" cy="629920"/>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Shopping</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cart</a:t>
            </a:r>
          </a:p>
        </p:txBody>
      </p:sp>
      <p:sp>
        <p:nvSpPr>
          <p:cNvPr id="7" name="Oval 6">
            <a:extLst>
              <a:ext uri="{FF2B5EF4-FFF2-40B4-BE49-F238E27FC236}">
                <a16:creationId xmlns:a16="http://schemas.microsoft.com/office/drawing/2014/main" id="{6464C4A7-1F33-4F05-B471-B6C7D5A5C983}"/>
              </a:ext>
            </a:extLst>
          </p:cNvPr>
          <p:cNvSpPr/>
          <p:nvPr/>
        </p:nvSpPr>
        <p:spPr>
          <a:xfrm>
            <a:off x="912764" y="4191561"/>
            <a:ext cx="1615440" cy="629920"/>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Product</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catalog</a:t>
            </a:r>
          </a:p>
        </p:txBody>
      </p:sp>
      <p:grpSp>
        <p:nvGrpSpPr>
          <p:cNvPr id="8" name="Group 7">
            <a:extLst>
              <a:ext uri="{FF2B5EF4-FFF2-40B4-BE49-F238E27FC236}">
                <a16:creationId xmlns:a16="http://schemas.microsoft.com/office/drawing/2014/main" id="{AC0169B5-2455-43DF-9AFC-3FEA27206CC4}"/>
              </a:ext>
            </a:extLst>
          </p:cNvPr>
          <p:cNvGrpSpPr/>
          <p:nvPr/>
        </p:nvGrpSpPr>
        <p:grpSpPr>
          <a:xfrm>
            <a:off x="1039684" y="2634346"/>
            <a:ext cx="1379220" cy="1229768"/>
            <a:chOff x="740918" y="5185664"/>
            <a:chExt cx="1379220" cy="1229768"/>
          </a:xfrm>
        </p:grpSpPr>
        <p:sp>
          <p:nvSpPr>
            <p:cNvPr id="9" name="Flowchart: Magnetic Disk 8">
              <a:extLst>
                <a:ext uri="{FF2B5EF4-FFF2-40B4-BE49-F238E27FC236}">
                  <a16:creationId xmlns:a16="http://schemas.microsoft.com/office/drawing/2014/main" id="{3EA92A1F-5CA9-47AD-8C6C-9F493515C762}"/>
                </a:ext>
              </a:extLst>
            </p:cNvPr>
            <p:cNvSpPr/>
            <p:nvPr/>
          </p:nvSpPr>
          <p:spPr>
            <a:xfrm>
              <a:off x="768096" y="5185664"/>
              <a:ext cx="1324864" cy="1174496"/>
            </a:xfrm>
            <a:prstGeom prst="flowChartMagneticDisk">
              <a:avLst/>
            </a:prstGeom>
            <a:ln w="15875">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10" name="Picture 2" descr="Image result for redis">
              <a:extLst>
                <a:ext uri="{FF2B5EF4-FFF2-40B4-BE49-F238E27FC236}">
                  <a16:creationId xmlns:a16="http://schemas.microsoft.com/office/drawing/2014/main" id="{3B6E33F1-7E94-4647-BCC6-A7E78447F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918" y="5495952"/>
              <a:ext cx="1379220" cy="9194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6EE8AA52-5AAD-4990-93B7-6369077C7968}"/>
              </a:ext>
            </a:extLst>
          </p:cNvPr>
          <p:cNvGrpSpPr/>
          <p:nvPr/>
        </p:nvGrpSpPr>
        <p:grpSpPr>
          <a:xfrm>
            <a:off x="969739" y="4973507"/>
            <a:ext cx="1470152" cy="1113736"/>
            <a:chOff x="2854944" y="5246424"/>
            <a:chExt cx="1470152" cy="1113736"/>
          </a:xfrm>
        </p:grpSpPr>
        <p:sp>
          <p:nvSpPr>
            <p:cNvPr id="12" name="Flowchart: Magnetic Disk 11">
              <a:extLst>
                <a:ext uri="{FF2B5EF4-FFF2-40B4-BE49-F238E27FC236}">
                  <a16:creationId xmlns:a16="http://schemas.microsoft.com/office/drawing/2014/main" id="{32E7603F-6010-4E9F-8D2C-3C3D440AE3C3}"/>
                </a:ext>
              </a:extLst>
            </p:cNvPr>
            <p:cNvSpPr/>
            <p:nvPr/>
          </p:nvSpPr>
          <p:spPr>
            <a:xfrm>
              <a:off x="2854944" y="5246424"/>
              <a:ext cx="1470152" cy="1113736"/>
            </a:xfrm>
            <a:prstGeom prst="flowChartMagneticDisk">
              <a:avLst/>
            </a:prstGeom>
            <a:ln>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13" name="Picture 4" descr="Image result for mongodb">
              <a:extLst>
                <a:ext uri="{FF2B5EF4-FFF2-40B4-BE49-F238E27FC236}">
                  <a16:creationId xmlns:a16="http://schemas.microsoft.com/office/drawing/2014/main" id="{500AFFC9-3143-4965-92D9-20BD86CED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278" y="5709411"/>
              <a:ext cx="1421448" cy="386209"/>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Oval 14">
            <a:extLst>
              <a:ext uri="{FF2B5EF4-FFF2-40B4-BE49-F238E27FC236}">
                <a16:creationId xmlns:a16="http://schemas.microsoft.com/office/drawing/2014/main" id="{1DF11F74-85DF-4A46-81F6-844827527FA5}"/>
              </a:ext>
            </a:extLst>
          </p:cNvPr>
          <p:cNvSpPr/>
          <p:nvPr/>
        </p:nvSpPr>
        <p:spPr>
          <a:xfrm>
            <a:off x="6377419" y="1817106"/>
            <a:ext cx="1956863" cy="629920"/>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dirty="0">
              <a:solidFill>
                <a:schemeClr val="bg1"/>
              </a:solidFill>
              <a:latin typeface="Sherman Sans Book" pitchFamily="50" charset="0"/>
              <a:ea typeface="Sherman Sans Book" pitchFamily="50" charset="0"/>
            </a:endParaRPr>
          </a:p>
        </p:txBody>
      </p:sp>
      <p:sp>
        <p:nvSpPr>
          <p:cNvPr id="16" name="TextBox 15">
            <a:extLst>
              <a:ext uri="{FF2B5EF4-FFF2-40B4-BE49-F238E27FC236}">
                <a16:creationId xmlns:a16="http://schemas.microsoft.com/office/drawing/2014/main" id="{BE998CF1-2DF9-46EC-97D9-BB7476905D65}"/>
              </a:ext>
            </a:extLst>
          </p:cNvPr>
          <p:cNvSpPr txBox="1"/>
          <p:nvPr/>
        </p:nvSpPr>
        <p:spPr>
          <a:xfrm>
            <a:off x="6467394" y="1937933"/>
            <a:ext cx="1817613" cy="369332"/>
          </a:xfrm>
          <a:prstGeom prst="rect">
            <a:avLst/>
          </a:prstGeom>
          <a:noFill/>
          <a:ln w="25400">
            <a:noFill/>
          </a:ln>
        </p:spPr>
        <p:txBody>
          <a:bodyPr wrap="none" rtlCol="0">
            <a:noAutofit/>
          </a:bodyPr>
          <a:lstStyle/>
          <a:p>
            <a:r>
              <a:rPr lang="en-US" dirty="0">
                <a:solidFill>
                  <a:schemeClr val="bg1"/>
                </a:solidFill>
                <a:latin typeface="Sherman Sans Book" pitchFamily="50" charset="0"/>
                <a:ea typeface="Sherman Sans Book" pitchFamily="50" charset="0"/>
              </a:rPr>
              <a:t>Recommendations</a:t>
            </a:r>
          </a:p>
        </p:txBody>
      </p:sp>
      <p:sp>
        <p:nvSpPr>
          <p:cNvPr id="17" name="Oval 16">
            <a:extLst>
              <a:ext uri="{FF2B5EF4-FFF2-40B4-BE49-F238E27FC236}">
                <a16:creationId xmlns:a16="http://schemas.microsoft.com/office/drawing/2014/main" id="{68752725-51B6-49F4-8A16-01B8B5890C9D}"/>
              </a:ext>
            </a:extLst>
          </p:cNvPr>
          <p:cNvSpPr/>
          <p:nvPr/>
        </p:nvSpPr>
        <p:spPr>
          <a:xfrm>
            <a:off x="6669318" y="4097524"/>
            <a:ext cx="1615440" cy="629920"/>
          </a:xfrm>
          <a:prstGeom prst="ellipse">
            <a:avLst/>
          </a:prstGeom>
          <a:solidFill>
            <a:schemeClr val="accent2"/>
          </a:solidFill>
          <a:ln w="15875">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Web</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analytics</a:t>
            </a:r>
          </a:p>
        </p:txBody>
      </p:sp>
      <p:grpSp>
        <p:nvGrpSpPr>
          <p:cNvPr id="18" name="Group 17">
            <a:extLst>
              <a:ext uri="{FF2B5EF4-FFF2-40B4-BE49-F238E27FC236}">
                <a16:creationId xmlns:a16="http://schemas.microsoft.com/office/drawing/2014/main" id="{A00941CD-2952-48BB-9F6F-939C57C387C4}"/>
              </a:ext>
            </a:extLst>
          </p:cNvPr>
          <p:cNvGrpSpPr/>
          <p:nvPr/>
        </p:nvGrpSpPr>
        <p:grpSpPr>
          <a:xfrm>
            <a:off x="6734200" y="2587049"/>
            <a:ext cx="1324864" cy="1174496"/>
            <a:chOff x="5059902" y="5185664"/>
            <a:chExt cx="1324864" cy="1174496"/>
          </a:xfrm>
        </p:grpSpPr>
        <p:sp>
          <p:nvSpPr>
            <p:cNvPr id="19" name="Flowchart: Magnetic Disk 18">
              <a:extLst>
                <a:ext uri="{FF2B5EF4-FFF2-40B4-BE49-F238E27FC236}">
                  <a16:creationId xmlns:a16="http://schemas.microsoft.com/office/drawing/2014/main" id="{B2AF2E9E-0CDD-4132-AD24-5381F66305CA}"/>
                </a:ext>
              </a:extLst>
            </p:cNvPr>
            <p:cNvSpPr/>
            <p:nvPr/>
          </p:nvSpPr>
          <p:spPr>
            <a:xfrm>
              <a:off x="5059902" y="5185664"/>
              <a:ext cx="1324864" cy="1174496"/>
            </a:xfrm>
            <a:prstGeom prst="flowChartMagneticDisk">
              <a:avLst/>
            </a:prstGeom>
            <a:ln>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20" name="Picture 6" descr="Image result for neo4j">
              <a:extLst>
                <a:ext uri="{FF2B5EF4-FFF2-40B4-BE49-F238E27FC236}">
                  <a16:creationId xmlns:a16="http://schemas.microsoft.com/office/drawing/2014/main" id="{870E90D7-E1AC-4A4B-86B3-FFD54A34E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258" y="5772912"/>
              <a:ext cx="1066800" cy="426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368B39B6-C863-49A1-8A8A-45F38E609136}"/>
              </a:ext>
            </a:extLst>
          </p:cNvPr>
          <p:cNvGrpSpPr/>
          <p:nvPr/>
        </p:nvGrpSpPr>
        <p:grpSpPr>
          <a:xfrm>
            <a:off x="6669318" y="4865888"/>
            <a:ext cx="1615440" cy="1174496"/>
            <a:chOff x="7158736" y="5185664"/>
            <a:chExt cx="1615440" cy="1174496"/>
          </a:xfrm>
        </p:grpSpPr>
        <p:sp>
          <p:nvSpPr>
            <p:cNvPr id="22" name="Flowchart: Magnetic Disk 21">
              <a:extLst>
                <a:ext uri="{FF2B5EF4-FFF2-40B4-BE49-F238E27FC236}">
                  <a16:creationId xmlns:a16="http://schemas.microsoft.com/office/drawing/2014/main" id="{677ECC02-EA75-4065-B9AC-6768F16E5457}"/>
                </a:ext>
              </a:extLst>
            </p:cNvPr>
            <p:cNvSpPr/>
            <p:nvPr/>
          </p:nvSpPr>
          <p:spPr>
            <a:xfrm>
              <a:off x="7158736" y="5185664"/>
              <a:ext cx="1615440" cy="1174496"/>
            </a:xfrm>
            <a:prstGeom prst="flowChartMagneticDisk">
              <a:avLst/>
            </a:prstGeom>
            <a:ln>
              <a:solidFill>
                <a:srgbClr val="7F7F7F"/>
              </a:solid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p>
          </p:txBody>
        </p:sp>
        <p:pic>
          <p:nvPicPr>
            <p:cNvPr id="23" name="Picture 8" descr="Image result for apache hadoop logo">
              <a:extLst>
                <a:ext uri="{FF2B5EF4-FFF2-40B4-BE49-F238E27FC236}">
                  <a16:creationId xmlns:a16="http://schemas.microsoft.com/office/drawing/2014/main" id="{B30461CB-F3A4-4047-8AB8-F8A22AC080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0336" y="5721698"/>
              <a:ext cx="1412240" cy="36580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4" name="Straight Arrow Connector 23">
            <a:extLst>
              <a:ext uri="{FF2B5EF4-FFF2-40B4-BE49-F238E27FC236}">
                <a16:creationId xmlns:a16="http://schemas.microsoft.com/office/drawing/2014/main" id="{C1361236-F9B7-45FE-B468-EA5F41636956}"/>
              </a:ext>
            </a:extLst>
          </p:cNvPr>
          <p:cNvCxnSpPr>
            <a:cxnSpLocks/>
          </p:cNvCxnSpPr>
          <p:nvPr/>
        </p:nvCxnSpPr>
        <p:spPr>
          <a:xfrm>
            <a:off x="2596996" y="2435833"/>
            <a:ext cx="718836" cy="502075"/>
          </a:xfrm>
          <a:prstGeom prst="straightConnector1">
            <a:avLst/>
          </a:prstGeom>
          <a:ln w="57150">
            <a:solidFill>
              <a:schemeClr val="accent1"/>
            </a:solidFill>
            <a:tailEnd type="triangle"/>
          </a:ln>
          <a:effectLst/>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EFE87613-D957-4DB0-9C96-63AFE4A25CE2}"/>
              </a:ext>
            </a:extLst>
          </p:cNvPr>
          <p:cNvCxnSpPr>
            <a:cxnSpLocks/>
          </p:cNvCxnSpPr>
          <p:nvPr/>
        </p:nvCxnSpPr>
        <p:spPr>
          <a:xfrm flipV="1">
            <a:off x="2702983" y="5070655"/>
            <a:ext cx="682485" cy="497317"/>
          </a:xfrm>
          <a:prstGeom prst="straightConnector1">
            <a:avLst/>
          </a:prstGeom>
          <a:ln w="57150">
            <a:solidFill>
              <a:schemeClr val="accent1"/>
            </a:solidFill>
            <a:tailEnd type="triangle"/>
          </a:ln>
          <a:effectLst/>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0CC55E15-C3C9-4D56-9B63-836410E2F04A}"/>
              </a:ext>
            </a:extLst>
          </p:cNvPr>
          <p:cNvCxnSpPr>
            <a:cxnSpLocks/>
          </p:cNvCxnSpPr>
          <p:nvPr/>
        </p:nvCxnSpPr>
        <p:spPr>
          <a:xfrm flipV="1">
            <a:off x="5935292" y="2803271"/>
            <a:ext cx="634904" cy="478418"/>
          </a:xfrm>
          <a:prstGeom prst="straightConnector1">
            <a:avLst/>
          </a:prstGeom>
          <a:ln w="57150">
            <a:solidFill>
              <a:schemeClr val="accent1"/>
            </a:solidFill>
            <a:tailEnd type="triangle"/>
          </a:ln>
          <a:effectLst/>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5EE14D33-BA80-4081-AAE6-DFD6A981C095}"/>
              </a:ext>
            </a:extLst>
          </p:cNvPr>
          <p:cNvCxnSpPr>
            <a:cxnSpLocks/>
          </p:cNvCxnSpPr>
          <p:nvPr/>
        </p:nvCxnSpPr>
        <p:spPr>
          <a:xfrm flipH="1">
            <a:off x="5648235" y="2440732"/>
            <a:ext cx="677229" cy="444037"/>
          </a:xfrm>
          <a:prstGeom prst="straightConnector1">
            <a:avLst/>
          </a:prstGeom>
          <a:ln w="57150">
            <a:solidFill>
              <a:schemeClr val="accent1"/>
            </a:solidFill>
            <a:tailEnd type="triangle"/>
          </a:ln>
          <a:effectLst/>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B17EA3EB-271C-4B90-A97D-F9D11C4E5D5D}"/>
              </a:ext>
            </a:extLst>
          </p:cNvPr>
          <p:cNvCxnSpPr>
            <a:cxnSpLocks/>
          </p:cNvCxnSpPr>
          <p:nvPr/>
        </p:nvCxnSpPr>
        <p:spPr>
          <a:xfrm flipH="1" flipV="1">
            <a:off x="5953700" y="4711639"/>
            <a:ext cx="591250" cy="561591"/>
          </a:xfrm>
          <a:prstGeom prst="straightConnector1">
            <a:avLst/>
          </a:prstGeom>
          <a:ln w="57150">
            <a:solidFill>
              <a:schemeClr val="accent1"/>
            </a:solidFill>
            <a:tailEnd type="triangle"/>
          </a:ln>
          <a:effectLst/>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9C37320C-B0C2-4F23-B6F9-BB3472B2F96A}"/>
              </a:ext>
            </a:extLst>
          </p:cNvPr>
          <p:cNvCxnSpPr>
            <a:cxnSpLocks/>
          </p:cNvCxnSpPr>
          <p:nvPr/>
        </p:nvCxnSpPr>
        <p:spPr>
          <a:xfrm>
            <a:off x="5776213" y="5108598"/>
            <a:ext cx="559621" cy="521000"/>
          </a:xfrm>
          <a:prstGeom prst="straightConnector1">
            <a:avLst/>
          </a:prstGeom>
          <a:ln w="57150">
            <a:solidFill>
              <a:schemeClr val="accent1"/>
            </a:solidFill>
            <a:tailEnd type="triangle"/>
          </a:ln>
          <a:effectLst/>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6D4D5245-212F-4F4A-B4BB-ACB6C1657884}"/>
              </a:ext>
            </a:extLst>
          </p:cNvPr>
          <p:cNvSpPr/>
          <p:nvPr/>
        </p:nvSpPr>
        <p:spPr>
          <a:xfrm>
            <a:off x="3464126" y="2811439"/>
            <a:ext cx="2137335" cy="2347097"/>
          </a:xfrm>
          <a:prstGeom prst="rect">
            <a:avLst/>
          </a:prstGeom>
          <a:ln>
            <a:solidFill>
              <a:srgbClr val="7F7F7F"/>
            </a:solidFill>
          </a:ln>
        </p:spPr>
        <p:style>
          <a:lnRef idx="2">
            <a:schemeClr val="dk1"/>
          </a:lnRef>
          <a:fillRef idx="1">
            <a:schemeClr val="lt1"/>
          </a:fillRef>
          <a:effectRef idx="0">
            <a:schemeClr val="dk1"/>
          </a:effectRef>
          <a:fontRef idx="minor">
            <a:schemeClr val="dk1"/>
          </a:fontRef>
        </p:style>
        <p:txBody>
          <a:bodyPr rtlCol="0" anchor="ctr">
            <a:noAutofit/>
          </a:bodyPr>
          <a:lstStyle/>
          <a:p>
            <a:pPr>
              <a:spcBef>
                <a:spcPts val="600"/>
              </a:spcBef>
              <a:buClr>
                <a:srgbClr val="002060"/>
              </a:buClr>
            </a:pPr>
            <a:r>
              <a:rPr lang="en-US" sz="2200" dirty="0">
                <a:solidFill>
                  <a:schemeClr val="tx1">
                    <a:lumMod val="65000"/>
                    <a:lumOff val="35000"/>
                  </a:schemeClr>
                </a:solidFill>
                <a:latin typeface="Sherman Sans Book" charset="0"/>
                <a:ea typeface="Sherman Sans Book" charset="0"/>
                <a:cs typeface="Sherman Sans Book" charset="0"/>
              </a:rPr>
              <a:t>A data backbone to handle: </a:t>
            </a:r>
          </a:p>
          <a:p>
            <a:pPr marL="265176" lvl="1" indent="-137160">
              <a:spcBef>
                <a:spcPts val="600"/>
              </a:spcBef>
              <a:buClr>
                <a:srgbClr val="002060"/>
              </a:buClr>
              <a:buFont typeface="Wingdings 3" pitchFamily="18" charset="2"/>
              <a:buChar char=""/>
            </a:pPr>
            <a:r>
              <a:rPr lang="en-US" dirty="0">
                <a:solidFill>
                  <a:schemeClr val="tx1">
                    <a:lumMod val="65000"/>
                    <a:lumOff val="35000"/>
                  </a:schemeClr>
                </a:solidFill>
                <a:latin typeface="Sherman Sans Book" charset="0"/>
                <a:ea typeface="Sherman Sans Book" charset="0"/>
                <a:cs typeface="Sherman Sans Book" charset="0"/>
              </a:rPr>
              <a:t>Event processing </a:t>
            </a:r>
          </a:p>
          <a:p>
            <a:pPr marL="265176" lvl="1" indent="-137160">
              <a:spcBef>
                <a:spcPts val="600"/>
              </a:spcBef>
              <a:buClr>
                <a:srgbClr val="002060"/>
              </a:buClr>
              <a:buFont typeface="Wingdings 3" pitchFamily="18" charset="2"/>
              <a:buChar char=""/>
            </a:pPr>
            <a:r>
              <a:rPr lang="en-US" dirty="0">
                <a:solidFill>
                  <a:schemeClr val="tx1">
                    <a:lumMod val="65000"/>
                    <a:lumOff val="35000"/>
                  </a:schemeClr>
                </a:solidFill>
                <a:latin typeface="Sherman Sans Book" charset="0"/>
                <a:ea typeface="Sherman Sans Book" charset="0"/>
                <a:cs typeface="Sherman Sans Book" charset="0"/>
              </a:rPr>
              <a:t>Data exchange </a:t>
            </a:r>
          </a:p>
          <a:p>
            <a:pPr marL="265176" lvl="1" indent="-137160">
              <a:spcBef>
                <a:spcPts val="600"/>
              </a:spcBef>
              <a:buClr>
                <a:srgbClr val="002060"/>
              </a:buClr>
              <a:buFont typeface="Wingdings 3" pitchFamily="18" charset="2"/>
              <a:buChar char=""/>
            </a:pPr>
            <a:r>
              <a:rPr lang="en-US" dirty="0">
                <a:solidFill>
                  <a:schemeClr val="tx1">
                    <a:lumMod val="65000"/>
                    <a:lumOff val="35000"/>
                  </a:schemeClr>
                </a:solidFill>
                <a:latin typeface="Sherman Sans Book" charset="0"/>
                <a:ea typeface="Sherman Sans Book" charset="0"/>
                <a:cs typeface="Sherman Sans Book" charset="0"/>
              </a:rPr>
              <a:t>Message passing among persistent </a:t>
            </a:r>
            <a:r>
              <a:rPr lang="en-US" dirty="0">
                <a:solidFill>
                  <a:schemeClr val="tx1">
                    <a:lumMod val="65000"/>
                    <a:lumOff val="35000"/>
                  </a:schemeClr>
                </a:solidFill>
                <a:latin typeface="Sherman Sans Book" pitchFamily="50" charset="0"/>
                <a:ea typeface="Sherman Sans Book" pitchFamily="50" charset="0"/>
              </a:rPr>
              <a:t>stores</a:t>
            </a:r>
          </a:p>
        </p:txBody>
      </p:sp>
      <p:cxnSp>
        <p:nvCxnSpPr>
          <p:cNvPr id="31" name="Straight Arrow Connector 30">
            <a:extLst>
              <a:ext uri="{FF2B5EF4-FFF2-40B4-BE49-F238E27FC236}">
                <a16:creationId xmlns:a16="http://schemas.microsoft.com/office/drawing/2014/main" id="{ACD758FC-4395-4E14-BA90-2F17BA020302}"/>
              </a:ext>
            </a:extLst>
          </p:cNvPr>
          <p:cNvCxnSpPr>
            <a:cxnSpLocks/>
          </p:cNvCxnSpPr>
          <p:nvPr/>
        </p:nvCxnSpPr>
        <p:spPr>
          <a:xfrm flipH="1" flipV="1">
            <a:off x="2457164" y="2839557"/>
            <a:ext cx="625389" cy="481265"/>
          </a:xfrm>
          <a:prstGeom prst="straightConnector1">
            <a:avLst/>
          </a:prstGeom>
          <a:ln w="57150">
            <a:solidFill>
              <a:schemeClr val="accent1"/>
            </a:solidFill>
            <a:tailEnd type="triangle"/>
          </a:ln>
          <a:effectLst/>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D4F0FBFB-7287-471D-B62F-0BAFD52AB99C}"/>
              </a:ext>
            </a:extLst>
          </p:cNvPr>
          <p:cNvCxnSpPr>
            <a:cxnSpLocks/>
          </p:cNvCxnSpPr>
          <p:nvPr/>
        </p:nvCxnSpPr>
        <p:spPr>
          <a:xfrm flipH="1">
            <a:off x="2570859" y="4668762"/>
            <a:ext cx="625824" cy="458618"/>
          </a:xfrm>
          <a:prstGeom prst="straightConnector1">
            <a:avLst/>
          </a:prstGeom>
          <a:ln w="57150">
            <a:solidFill>
              <a:schemeClr val="accent1"/>
            </a:solidFill>
            <a:tailEnd type="triangle"/>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0305389"/>
      </p:ext>
    </p:extLst>
  </p:cSld>
  <p:clrMapOvr>
    <a:masterClrMapping/>
  </p:clrMapOvr>
</p:sld>
</file>

<file path=ppt/theme/theme1.xml><?xml version="1.0" encoding="utf-8"?>
<a:theme xmlns:a="http://schemas.openxmlformats.org/drawingml/2006/main" name="IST769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t769-template" id="{356A0D34-98BE-47B8-B101-9DB3E93301C5}" vid="{DDB47750-718C-4C3A-AEDF-8535E81B51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ist769-template</Template>
  <TotalTime>4481</TotalTime>
  <Words>4067</Words>
  <Application>Microsoft Office PowerPoint</Application>
  <PresentationFormat>Widescreen</PresentationFormat>
  <Paragraphs>676</Paragraphs>
  <Slides>54</Slides>
  <Notes>26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Consolas</vt:lpstr>
      <vt:lpstr>Sherman Sans Book</vt:lpstr>
      <vt:lpstr>Wingdings 3</vt:lpstr>
      <vt:lpstr>IST769 Theme</vt:lpstr>
      <vt:lpstr>IST769 Unit K</vt:lpstr>
      <vt:lpstr>Agenda</vt:lpstr>
      <vt:lpstr>Streaming Databases</vt:lpstr>
      <vt:lpstr>What is a streaming database?</vt:lpstr>
      <vt:lpstr>Demo: Pub-Sub with Kafka</vt:lpstr>
      <vt:lpstr>Recall: Polyglot Persistence</vt:lpstr>
      <vt:lpstr>An Abridged Example</vt:lpstr>
      <vt:lpstr>Seems Simple. Why the Fuss?</vt:lpstr>
      <vt:lpstr>A Solution</vt:lpstr>
      <vt:lpstr>Traditional Vs Streaming</vt:lpstr>
      <vt:lpstr>Check Yourself: Matching</vt:lpstr>
      <vt:lpstr>Apache Kafka</vt:lpstr>
      <vt:lpstr>Apache Kafka </vt:lpstr>
      <vt:lpstr>Kafka Background</vt:lpstr>
      <vt:lpstr>Kafka 101</vt:lpstr>
      <vt:lpstr>Kafka Core Features</vt:lpstr>
      <vt:lpstr>Kafka Topics</vt:lpstr>
      <vt:lpstr>Consumer Offset</vt:lpstr>
      <vt:lpstr>Demo: Understanding Topic Offsets</vt:lpstr>
      <vt:lpstr>Check Yourself: Matching</vt:lpstr>
      <vt:lpstr>Apache Kafka</vt:lpstr>
      <vt:lpstr>Kafka Scalability and Fault Tolerance</vt:lpstr>
      <vt:lpstr>Consumer Group Scalability Example</vt:lpstr>
      <vt:lpstr>Kafka Cluster Visualized 1/5</vt:lpstr>
      <vt:lpstr>Kafka Cluster Visualized 2/5</vt:lpstr>
      <vt:lpstr>Kafka Cluster Visualized 3/5</vt:lpstr>
      <vt:lpstr>Kafka Cluster Visualized 4/5</vt:lpstr>
      <vt:lpstr>Kafka Cluster Visualized 5/5</vt:lpstr>
      <vt:lpstr>Check Yourself: True/False</vt:lpstr>
      <vt:lpstr>Confluent Kafka</vt:lpstr>
      <vt:lpstr>kSqlDb</vt:lpstr>
      <vt:lpstr>Streams</vt:lpstr>
      <vt:lpstr>Demo: Streams in KSQL</vt:lpstr>
      <vt:lpstr>Create Stream</vt:lpstr>
      <vt:lpstr>KSQL Data Types and Properties</vt:lpstr>
      <vt:lpstr>Other KSQL Commands</vt:lpstr>
      <vt:lpstr>Demo: More KSQL Streams</vt:lpstr>
      <vt:lpstr>Persistent Queries</vt:lpstr>
      <vt:lpstr>Demo: Persistent Queries</vt:lpstr>
      <vt:lpstr>Demo: Aggregates</vt:lpstr>
      <vt:lpstr>Check Yourself: True/False</vt:lpstr>
      <vt:lpstr>Persistent Tables</vt:lpstr>
      <vt:lpstr>Tables vs. Streams</vt:lpstr>
      <vt:lpstr>Demo: Persistent Tables</vt:lpstr>
      <vt:lpstr>Check Yourself Table or Stream?</vt:lpstr>
      <vt:lpstr>Scalar Functions</vt:lpstr>
      <vt:lpstr>Windowing</vt:lpstr>
      <vt:lpstr>Windowing Options</vt:lpstr>
      <vt:lpstr>Example: Tumbling Window</vt:lpstr>
      <vt:lpstr>PowerPoint Presentation</vt:lpstr>
      <vt:lpstr>Demo: Windows</vt:lpstr>
      <vt:lpstr>Check Yourself: Windows</vt:lpstr>
      <vt:lpstr>Summary</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 Fudge Jr</dc:creator>
  <cp:lastModifiedBy>Michael Fudge</cp:lastModifiedBy>
  <cp:revision>39</cp:revision>
  <dcterms:created xsi:type="dcterms:W3CDTF">2021-09-03T16:47:10Z</dcterms:created>
  <dcterms:modified xsi:type="dcterms:W3CDTF">2021-11-15T01:05:10Z</dcterms:modified>
</cp:coreProperties>
</file>