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879" r:id="rId4"/>
    <p:sldId id="878" r:id="rId5"/>
    <p:sldId id="922" r:id="rId6"/>
    <p:sldId id="918" r:id="rId7"/>
    <p:sldId id="919" r:id="rId8"/>
    <p:sldId id="304" r:id="rId9"/>
    <p:sldId id="920" r:id="rId10"/>
    <p:sldId id="923" r:id="rId11"/>
    <p:sldId id="261" r:id="rId12"/>
    <p:sldId id="265" r:id="rId13"/>
    <p:sldId id="266" r:id="rId14"/>
    <p:sldId id="927" r:id="rId15"/>
    <p:sldId id="269" r:id="rId16"/>
    <p:sldId id="270" r:id="rId17"/>
    <p:sldId id="271" r:id="rId18"/>
    <p:sldId id="928" r:id="rId19"/>
    <p:sldId id="924" r:id="rId20"/>
    <p:sldId id="273" r:id="rId21"/>
    <p:sldId id="278" r:id="rId22"/>
    <p:sldId id="275" r:id="rId23"/>
    <p:sldId id="276" r:id="rId24"/>
    <p:sldId id="929" r:id="rId25"/>
    <p:sldId id="930" r:id="rId26"/>
    <p:sldId id="826" r:id="rId27"/>
    <p:sldId id="931" r:id="rId28"/>
    <p:sldId id="932" r:id="rId29"/>
    <p:sldId id="933" r:id="rId30"/>
    <p:sldId id="934" r:id="rId31"/>
    <p:sldId id="935" r:id="rId32"/>
    <p:sldId id="936" r:id="rId33"/>
    <p:sldId id="937" r:id="rId34"/>
    <p:sldId id="938" r:id="rId35"/>
    <p:sldId id="939" r:id="rId36"/>
    <p:sldId id="926" r:id="rId37"/>
    <p:sldId id="279" r:id="rId38"/>
    <p:sldId id="280" r:id="rId39"/>
    <p:sldId id="281" r:id="rId40"/>
    <p:sldId id="835" r:id="rId41"/>
    <p:sldId id="282" r:id="rId42"/>
    <p:sldId id="284" r:id="rId43"/>
    <p:sldId id="283" r:id="rId44"/>
    <p:sldId id="836" r:id="rId45"/>
    <p:sldId id="325" r:id="rId46"/>
    <p:sldId id="286" r:id="rId47"/>
    <p:sldId id="327" r:id="rId48"/>
    <p:sldId id="841" r:id="rId49"/>
    <p:sldId id="328" r:id="rId50"/>
    <p:sldId id="329" r:id="rId51"/>
    <p:sldId id="287" r:id="rId52"/>
    <p:sldId id="326" r:id="rId53"/>
    <p:sldId id="842" r:id="rId54"/>
    <p:sldId id="330" r:id="rId55"/>
    <p:sldId id="305" r:id="rId56"/>
    <p:sldId id="837" r:id="rId57"/>
    <p:sldId id="822" r:id="rId58"/>
    <p:sldId id="290" r:id="rId59"/>
    <p:sldId id="291" r:id="rId60"/>
    <p:sldId id="292" r:id="rId61"/>
    <p:sldId id="293" r:id="rId62"/>
    <p:sldId id="294" r:id="rId63"/>
    <p:sldId id="306" r:id="rId64"/>
    <p:sldId id="838" r:id="rId65"/>
    <p:sldId id="296" r:id="rId66"/>
    <p:sldId id="307" r:id="rId67"/>
    <p:sldId id="331" r:id="rId68"/>
    <p:sldId id="839" r:id="rId69"/>
    <p:sldId id="843" r:id="rId70"/>
    <p:sldId id="940" r:id="rId71"/>
    <p:sldId id="310" r:id="rId72"/>
    <p:sldId id="258" r:id="rId73"/>
    <p:sldId id="825" r:id="rId74"/>
    <p:sldId id="885" r:id="rId75"/>
    <p:sldId id="824" r:id="rId76"/>
    <p:sldId id="886" r:id="rId77"/>
    <p:sldId id="87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9C225-147F-407C-804A-E63F34B36B57}">
          <p14:sldIdLst>
            <p14:sldId id="256"/>
            <p14:sldId id="257"/>
          </p14:sldIdLst>
        </p14:section>
        <p14:section name="What Is Wide Column" id="{D21AFCCA-D36A-44F3-9F02-EDEEC5B741E0}">
          <p14:sldIdLst>
            <p14:sldId id="879"/>
            <p14:sldId id="878"/>
            <p14:sldId id="922"/>
            <p14:sldId id="918"/>
            <p14:sldId id="919"/>
            <p14:sldId id="304"/>
            <p14:sldId id="920"/>
          </p14:sldIdLst>
        </p14:section>
        <p14:section name="Cassandra Arch" id="{490428C0-5161-43AB-8D36-3CF0F4FD8783}">
          <p14:sldIdLst>
            <p14:sldId id="923"/>
            <p14:sldId id="261"/>
            <p14:sldId id="265"/>
            <p14:sldId id="266"/>
            <p14:sldId id="927"/>
            <p14:sldId id="269"/>
            <p14:sldId id="270"/>
            <p14:sldId id="271"/>
            <p14:sldId id="928"/>
            <p14:sldId id="924"/>
            <p14:sldId id="273"/>
            <p14:sldId id="278"/>
            <p14:sldId id="275"/>
            <p14:sldId id="276"/>
            <p14:sldId id="929"/>
            <p14:sldId id="930"/>
            <p14:sldId id="826"/>
            <p14:sldId id="931"/>
            <p14:sldId id="932"/>
            <p14:sldId id="933"/>
            <p14:sldId id="934"/>
            <p14:sldId id="935"/>
            <p14:sldId id="936"/>
            <p14:sldId id="937"/>
            <p14:sldId id="938"/>
            <p14:sldId id="939"/>
            <p14:sldId id="926"/>
          </p14:sldIdLst>
        </p14:section>
        <p14:section name="Imported Slides" id="{B8125DD7-3EDF-4185-9922-3E74562C43AC}">
          <p14:sldIdLst>
            <p14:sldId id="279"/>
            <p14:sldId id="280"/>
            <p14:sldId id="281"/>
            <p14:sldId id="835"/>
            <p14:sldId id="282"/>
            <p14:sldId id="284"/>
            <p14:sldId id="283"/>
            <p14:sldId id="836"/>
            <p14:sldId id="325"/>
            <p14:sldId id="286"/>
            <p14:sldId id="327"/>
            <p14:sldId id="841"/>
            <p14:sldId id="328"/>
            <p14:sldId id="329"/>
            <p14:sldId id="287"/>
            <p14:sldId id="326"/>
            <p14:sldId id="842"/>
            <p14:sldId id="330"/>
            <p14:sldId id="305"/>
            <p14:sldId id="837"/>
            <p14:sldId id="822"/>
            <p14:sldId id="290"/>
            <p14:sldId id="291"/>
            <p14:sldId id="292"/>
            <p14:sldId id="293"/>
            <p14:sldId id="294"/>
            <p14:sldId id="306"/>
            <p14:sldId id="838"/>
            <p14:sldId id="296"/>
            <p14:sldId id="307"/>
            <p14:sldId id="331"/>
            <p14:sldId id="839"/>
            <p14:sldId id="843"/>
            <p14:sldId id="940"/>
            <p14:sldId id="310"/>
          </p14:sldIdLst>
        </p14:section>
        <p14:section name="Relational Vs Wide Column" id="{9D235F3C-C433-45EF-A813-A744253FB45B}">
          <p14:sldIdLst>
            <p14:sldId id="258"/>
            <p14:sldId id="825"/>
            <p14:sldId id="885"/>
            <p14:sldId id="824"/>
            <p14:sldId id="886"/>
          </p14:sldIdLst>
        </p14:section>
        <p14:section name="Summary" id="{D51B9783-61E3-4E05-9F60-FA19EFC4680A}">
          <p14:sldIdLst>
            <p14:sldId id="8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7333" autoAdjust="0"/>
  </p:normalViewPr>
  <p:slideViewPr>
    <p:cSldViewPr snapToGrid="0">
      <p:cViewPr varScale="1">
        <p:scale>
          <a:sx n="77" d="100"/>
          <a:sy n="77" d="100"/>
        </p:scale>
        <p:origin x="18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EF4F4-5361-4175-A48E-273729043935}"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E10AC6C-228B-4A96-8BC7-AAB2DEBBAE97}">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Any Time series data</a:t>
          </a:r>
        </a:p>
      </dgm:t>
    </dgm:pt>
    <dgm:pt modelId="{3D99FEB1-D282-4B62-94A9-66F8BE7D9BB7}" type="parTrans" cxnId="{B126B112-42F8-46BB-88F9-58F1FC4E4882}">
      <dgm:prSet/>
      <dgm:spPr/>
      <dgm:t>
        <a:bodyPr/>
        <a:lstStyle/>
        <a:p>
          <a:endParaRPr lang="en-US"/>
        </a:p>
      </dgm:t>
    </dgm:pt>
    <dgm:pt modelId="{0A2CE92E-B908-4FA9-B018-AA7141A76193}" type="sibTrans" cxnId="{B126B112-42F8-46BB-88F9-58F1FC4E4882}">
      <dgm:prSet/>
      <dgm:spPr/>
      <dgm:t>
        <a:bodyPr/>
        <a:lstStyle/>
        <a:p>
          <a:endParaRPr lang="en-US"/>
        </a:p>
      </dgm:t>
    </dgm:pt>
    <dgm:pt modelId="{34C53B71-CDD5-4A64-9F3C-C99D3B021064}">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IoT applications</a:t>
          </a:r>
        </a:p>
      </dgm:t>
    </dgm:pt>
    <dgm:pt modelId="{298E22BE-9258-4001-ACA1-9D44C3FB1575}" type="parTrans" cxnId="{9B0ACB3E-29C1-41BB-9136-7A7821E144AC}">
      <dgm:prSet/>
      <dgm:spPr/>
      <dgm:t>
        <a:bodyPr/>
        <a:lstStyle/>
        <a:p>
          <a:endParaRPr lang="en-US"/>
        </a:p>
      </dgm:t>
    </dgm:pt>
    <dgm:pt modelId="{010AA1BC-BDC1-4A4F-90F4-870A566C6287}" type="sibTrans" cxnId="{9B0ACB3E-29C1-41BB-9136-7A7821E144AC}">
      <dgm:prSet/>
      <dgm:spPr/>
      <dgm:t>
        <a:bodyPr/>
        <a:lstStyle/>
        <a:p>
          <a:endParaRPr lang="en-US"/>
        </a:p>
      </dgm:t>
    </dgm:pt>
    <dgm:pt modelId="{986C4145-8610-4C81-9D68-035225B7E84D}">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User activity tracking</a:t>
          </a:r>
        </a:p>
      </dgm:t>
    </dgm:pt>
    <dgm:pt modelId="{FBA83E31-D6EF-426A-B373-209DDCB1D53C}" type="parTrans" cxnId="{65F38692-EDDA-4A09-9E44-8951586EBA57}">
      <dgm:prSet/>
      <dgm:spPr/>
      <dgm:t>
        <a:bodyPr/>
        <a:lstStyle/>
        <a:p>
          <a:endParaRPr lang="en-US"/>
        </a:p>
      </dgm:t>
    </dgm:pt>
    <dgm:pt modelId="{C9E7004C-770B-4A67-9E10-2F3ED2013CF3}" type="sibTrans" cxnId="{65F38692-EDDA-4A09-9E44-8951586EBA57}">
      <dgm:prSet/>
      <dgm:spPr/>
      <dgm:t>
        <a:bodyPr/>
        <a:lstStyle/>
        <a:p>
          <a:endParaRPr lang="en-US"/>
        </a:p>
      </dgm:t>
    </dgm:pt>
    <dgm:pt modelId="{2F013401-5A4A-423E-B065-981277D93044}">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Performance monitoring</a:t>
          </a:r>
        </a:p>
      </dgm:t>
    </dgm:pt>
    <dgm:pt modelId="{5A78C72E-8641-44F9-88A0-8C1A3183E03B}" type="parTrans" cxnId="{1CE8BC0A-2EF7-4FD9-95D8-86CF45CA3025}">
      <dgm:prSet/>
      <dgm:spPr/>
      <dgm:t>
        <a:bodyPr/>
        <a:lstStyle/>
        <a:p>
          <a:endParaRPr lang="en-US"/>
        </a:p>
      </dgm:t>
    </dgm:pt>
    <dgm:pt modelId="{1132C419-9DD6-4843-AF85-5A398F35095E}" type="sibTrans" cxnId="{1CE8BC0A-2EF7-4FD9-95D8-86CF45CA3025}">
      <dgm:prSet/>
      <dgm:spPr/>
      <dgm:t>
        <a:bodyPr/>
        <a:lstStyle/>
        <a:p>
          <a:endParaRPr lang="en-US"/>
        </a:p>
      </dgm:t>
    </dgm:pt>
    <dgm:pt modelId="{4EC18284-D528-49E1-A7C6-8530D8F57CDC}">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Social media analytics</a:t>
          </a:r>
        </a:p>
      </dgm:t>
    </dgm:pt>
    <dgm:pt modelId="{5E1EC17B-3400-4C57-B171-26172A34F1D2}" type="parTrans" cxnId="{F2A0FDE1-851A-40C9-9D55-7E1B6E765414}">
      <dgm:prSet/>
      <dgm:spPr/>
      <dgm:t>
        <a:bodyPr/>
        <a:lstStyle/>
        <a:p>
          <a:endParaRPr lang="en-US"/>
        </a:p>
      </dgm:t>
    </dgm:pt>
    <dgm:pt modelId="{7272CCAF-1C22-4409-9F85-9481AAD2BF5C}" type="sibTrans" cxnId="{F2A0FDE1-851A-40C9-9D55-7E1B6E765414}">
      <dgm:prSet/>
      <dgm:spPr/>
      <dgm:t>
        <a:bodyPr/>
        <a:lstStyle/>
        <a:p>
          <a:endParaRPr lang="en-US"/>
        </a:p>
      </dgm:t>
    </dgm:pt>
    <dgm:pt modelId="{8E492095-47C2-46AF-903A-3549F0832FE2}">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E-commerce Transactions</a:t>
          </a:r>
        </a:p>
      </dgm:t>
    </dgm:pt>
    <dgm:pt modelId="{8A3AA569-0F70-43B7-8304-4F483A047FCB}" type="parTrans" cxnId="{0F267EFD-4273-4646-A422-B4AFCE77B755}">
      <dgm:prSet/>
      <dgm:spPr/>
      <dgm:t>
        <a:bodyPr/>
        <a:lstStyle/>
        <a:p>
          <a:endParaRPr lang="en-US"/>
        </a:p>
      </dgm:t>
    </dgm:pt>
    <dgm:pt modelId="{D08E86AF-4A17-4CCC-85F1-7A97283DCB19}" type="sibTrans" cxnId="{0F267EFD-4273-4646-A422-B4AFCE77B755}">
      <dgm:prSet/>
      <dgm:spPr/>
      <dgm:t>
        <a:bodyPr/>
        <a:lstStyle/>
        <a:p>
          <a:endParaRPr lang="en-US"/>
        </a:p>
      </dgm:t>
    </dgm:pt>
    <dgm:pt modelId="{D336E30B-B5E2-4B38-B2AD-45DC8D864499}">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Messaging </a:t>
          </a:r>
        </a:p>
      </dgm:t>
    </dgm:pt>
    <dgm:pt modelId="{D40E2EED-3CB1-4ADE-8C11-C1F70193FD50}" type="parTrans" cxnId="{8711B658-0AE6-4300-AB69-4D8ABD0D1CF3}">
      <dgm:prSet/>
      <dgm:spPr/>
      <dgm:t>
        <a:bodyPr/>
        <a:lstStyle/>
        <a:p>
          <a:endParaRPr lang="en-US"/>
        </a:p>
      </dgm:t>
    </dgm:pt>
    <dgm:pt modelId="{41AAD4AB-43D7-42B2-8A10-538022C8D137}" type="sibTrans" cxnId="{8711B658-0AE6-4300-AB69-4D8ABD0D1CF3}">
      <dgm:prSet/>
      <dgm:spPr/>
      <dgm:t>
        <a:bodyPr/>
        <a:lstStyle/>
        <a:p>
          <a:endParaRPr lang="en-US"/>
        </a:p>
      </dgm:t>
    </dgm:pt>
    <dgm:pt modelId="{F94E0E89-AF1D-43B5-9E60-9B7D1ACB6754}" type="pres">
      <dgm:prSet presAssocID="{CA7EF4F4-5361-4175-A48E-273729043935}" presName="root" presStyleCnt="0">
        <dgm:presLayoutVars>
          <dgm:dir/>
          <dgm:resizeHandles val="exact"/>
        </dgm:presLayoutVars>
      </dgm:prSet>
      <dgm:spPr/>
    </dgm:pt>
    <dgm:pt modelId="{ADF5FB50-C5B0-4BDA-BC8B-E78E5ECB9397}" type="pres">
      <dgm:prSet presAssocID="{FE10AC6C-228B-4A96-8BC7-AAB2DEBBAE97}" presName="compNode" presStyleCnt="0"/>
      <dgm:spPr/>
    </dgm:pt>
    <dgm:pt modelId="{45B863A0-CA75-42A0-9340-C86FACB4DD70}" type="pres">
      <dgm:prSet presAssocID="{FE10AC6C-228B-4A96-8BC7-AAB2DEBBAE97}" presName="iconRect" presStyleLbl="node1" presStyleIdx="0" presStyleCnt="7"/>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4F1DB5E-8B0E-47A2-B0C4-031611B50874}" type="pres">
      <dgm:prSet presAssocID="{FE10AC6C-228B-4A96-8BC7-AAB2DEBBAE97}" presName="spaceRect" presStyleCnt="0"/>
      <dgm:spPr/>
    </dgm:pt>
    <dgm:pt modelId="{036A98E0-ECFA-4AFE-A8FD-6751FACD2255}" type="pres">
      <dgm:prSet presAssocID="{FE10AC6C-228B-4A96-8BC7-AAB2DEBBAE97}" presName="textRect" presStyleLbl="revTx" presStyleIdx="0" presStyleCnt="7">
        <dgm:presLayoutVars>
          <dgm:chMax val="1"/>
          <dgm:chPref val="1"/>
        </dgm:presLayoutVars>
      </dgm:prSet>
      <dgm:spPr/>
    </dgm:pt>
    <dgm:pt modelId="{6628F654-9513-48FA-9414-B5C412A048E6}" type="pres">
      <dgm:prSet presAssocID="{0A2CE92E-B908-4FA9-B018-AA7141A76193}" presName="sibTrans" presStyleCnt="0"/>
      <dgm:spPr/>
    </dgm:pt>
    <dgm:pt modelId="{451DFE2A-7F16-4125-9901-A826DABA8AFD}" type="pres">
      <dgm:prSet presAssocID="{34C53B71-CDD5-4A64-9F3C-C99D3B021064}" presName="compNode" presStyleCnt="0"/>
      <dgm:spPr/>
    </dgm:pt>
    <dgm:pt modelId="{23D792B6-D16B-4C39-BFB9-81E68C32B786}" type="pres">
      <dgm:prSet presAssocID="{34C53B71-CDD5-4A64-9F3C-C99D3B021064}" presName="iconRect" presStyleLbl="node1" presStyleIdx="1" presStyleCnt="7"/>
      <dgm:spPr>
        <a:blipFill rotWithShape="1">
          <a:blip xmlns:r="http://schemas.openxmlformats.org/officeDocument/2006/relationships" r:embed="rId3">
            <a:extLst>
              <a:ext uri="{BEBA8EAE-BF5A-486C-A8C5-ECC9F3942E4B}">
                <a14:imgProps xmlns:a14="http://schemas.microsoft.com/office/drawing/2010/main">
                  <a14:imgLayer r:embed="rId4">
                    <a14:imgEffect>
                      <a14:colorTemperature colorTemp="2610"/>
                    </a14:imgEffect>
                    <a14:imgEffect>
                      <a14:saturation sat="66000"/>
                    </a14:imgEffect>
                  </a14:imgLayer>
                </a14:imgProps>
              </a:ext>
              <a:ext uri="{28A0092B-C50C-407E-A947-70E740481C1C}">
                <a14:useLocalDpi xmlns:a14="http://schemas.microsoft.com/office/drawing/2010/main"/>
              </a:ext>
            </a:extLst>
          </a:blip>
          <a:srcRect/>
          <a:stretch>
            <a:fillRect/>
          </a:stretch>
        </a:blipFill>
        <a:ln>
          <a:noFill/>
        </a:ln>
      </dgm:spPr>
    </dgm:pt>
    <dgm:pt modelId="{BDFE42EB-48FC-4268-A174-F30C78530A84}" type="pres">
      <dgm:prSet presAssocID="{34C53B71-CDD5-4A64-9F3C-C99D3B021064}" presName="spaceRect" presStyleCnt="0"/>
      <dgm:spPr/>
    </dgm:pt>
    <dgm:pt modelId="{3A02AEB3-F47B-4D33-AA49-0B970FBA3627}" type="pres">
      <dgm:prSet presAssocID="{34C53B71-CDD5-4A64-9F3C-C99D3B021064}" presName="textRect" presStyleLbl="revTx" presStyleIdx="1" presStyleCnt="7">
        <dgm:presLayoutVars>
          <dgm:chMax val="1"/>
          <dgm:chPref val="1"/>
        </dgm:presLayoutVars>
      </dgm:prSet>
      <dgm:spPr/>
    </dgm:pt>
    <dgm:pt modelId="{AA758C5D-B57C-4870-A650-CD061C81BBED}" type="pres">
      <dgm:prSet presAssocID="{010AA1BC-BDC1-4A4F-90F4-870A566C6287}" presName="sibTrans" presStyleCnt="0"/>
      <dgm:spPr/>
    </dgm:pt>
    <dgm:pt modelId="{3C3FF038-7EBE-46BE-8B64-1AB16FC2B338}" type="pres">
      <dgm:prSet presAssocID="{986C4145-8610-4C81-9D68-035225B7E84D}" presName="compNode" presStyleCnt="0"/>
      <dgm:spPr/>
    </dgm:pt>
    <dgm:pt modelId="{D4F0E13B-B63C-43D7-9AA9-F6EF596D1484}" type="pres">
      <dgm:prSet presAssocID="{986C4145-8610-4C81-9D68-035225B7E84D}" presName="iconRect" presStyleLbl="node1" presStyleIdx="2" presStyleCnt="7"/>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pt>
    <dgm:pt modelId="{14456FF2-5230-42C4-8241-E005CCC79A72}" type="pres">
      <dgm:prSet presAssocID="{986C4145-8610-4C81-9D68-035225B7E84D}" presName="spaceRect" presStyleCnt="0"/>
      <dgm:spPr/>
    </dgm:pt>
    <dgm:pt modelId="{12F94C69-25B0-400C-917B-C47E046F86DD}" type="pres">
      <dgm:prSet presAssocID="{986C4145-8610-4C81-9D68-035225B7E84D}" presName="textRect" presStyleLbl="revTx" presStyleIdx="2" presStyleCnt="7">
        <dgm:presLayoutVars>
          <dgm:chMax val="1"/>
          <dgm:chPref val="1"/>
        </dgm:presLayoutVars>
      </dgm:prSet>
      <dgm:spPr/>
    </dgm:pt>
    <dgm:pt modelId="{F1B47BE5-C7AC-4BDC-8E75-91B329A03DDA}" type="pres">
      <dgm:prSet presAssocID="{C9E7004C-770B-4A67-9E10-2F3ED2013CF3}" presName="sibTrans" presStyleCnt="0"/>
      <dgm:spPr/>
    </dgm:pt>
    <dgm:pt modelId="{6969EFEA-92BE-4E90-803B-D0F80AA48A34}" type="pres">
      <dgm:prSet presAssocID="{2F013401-5A4A-423E-B065-981277D93044}" presName="compNode" presStyleCnt="0"/>
      <dgm:spPr/>
    </dgm:pt>
    <dgm:pt modelId="{C28DE6D5-37A1-42C3-A014-CE7762B08F1F}" type="pres">
      <dgm:prSet presAssocID="{2F013401-5A4A-423E-B065-981277D93044}" presName="iconRect" presStyleLbl="node1" presStyleIdx="3" presStyleCnt="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00661AB7-B5C0-4C3E-A0F2-76D4BFCDEB55}" type="pres">
      <dgm:prSet presAssocID="{2F013401-5A4A-423E-B065-981277D93044}" presName="spaceRect" presStyleCnt="0"/>
      <dgm:spPr/>
    </dgm:pt>
    <dgm:pt modelId="{753FDD8D-ED64-4994-9E7B-8ADE83BE668B}" type="pres">
      <dgm:prSet presAssocID="{2F013401-5A4A-423E-B065-981277D93044}" presName="textRect" presStyleLbl="revTx" presStyleIdx="3" presStyleCnt="7">
        <dgm:presLayoutVars>
          <dgm:chMax val="1"/>
          <dgm:chPref val="1"/>
        </dgm:presLayoutVars>
      </dgm:prSet>
      <dgm:spPr/>
    </dgm:pt>
    <dgm:pt modelId="{287383B2-55AA-4F7F-A68E-43F2BB0A61CE}" type="pres">
      <dgm:prSet presAssocID="{1132C419-9DD6-4843-AF85-5A398F35095E}" presName="sibTrans" presStyleCnt="0"/>
      <dgm:spPr/>
    </dgm:pt>
    <dgm:pt modelId="{C31A4395-A5D1-4C33-AE8C-3BC3C33CBFE7}" type="pres">
      <dgm:prSet presAssocID="{4EC18284-D528-49E1-A7C6-8530D8F57CDC}" presName="compNode" presStyleCnt="0"/>
      <dgm:spPr/>
    </dgm:pt>
    <dgm:pt modelId="{33C739AB-6461-44B3-949E-44A5E13443BB}" type="pres">
      <dgm:prSet presAssocID="{4EC18284-D528-49E1-A7C6-8530D8F57CD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AC28FBB3-AFDC-4B61-99C3-952F7E98D068}" type="pres">
      <dgm:prSet presAssocID="{4EC18284-D528-49E1-A7C6-8530D8F57CDC}" presName="spaceRect" presStyleCnt="0"/>
      <dgm:spPr/>
    </dgm:pt>
    <dgm:pt modelId="{6128A9D2-8C3D-4BC5-AC67-291FD4832950}" type="pres">
      <dgm:prSet presAssocID="{4EC18284-D528-49E1-A7C6-8530D8F57CDC}" presName="textRect" presStyleLbl="revTx" presStyleIdx="4" presStyleCnt="7">
        <dgm:presLayoutVars>
          <dgm:chMax val="1"/>
          <dgm:chPref val="1"/>
        </dgm:presLayoutVars>
      </dgm:prSet>
      <dgm:spPr/>
    </dgm:pt>
    <dgm:pt modelId="{0BA921A2-F9B3-4BA7-812E-3E969264C81D}" type="pres">
      <dgm:prSet presAssocID="{7272CCAF-1C22-4409-9F85-9481AAD2BF5C}" presName="sibTrans" presStyleCnt="0"/>
      <dgm:spPr/>
    </dgm:pt>
    <dgm:pt modelId="{D0B68F84-A7AD-4B02-BF88-256A7814053D}" type="pres">
      <dgm:prSet presAssocID="{8E492095-47C2-46AF-903A-3549F0832FE2}" presName="compNode" presStyleCnt="0"/>
      <dgm:spPr/>
    </dgm:pt>
    <dgm:pt modelId="{BB906C36-F697-49D1-8179-880D18E0DEAF}" type="pres">
      <dgm:prSet presAssocID="{8E492095-47C2-46AF-903A-3549F0832FE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opping cart"/>
        </a:ext>
      </dgm:extLst>
    </dgm:pt>
    <dgm:pt modelId="{C7EA4587-B2A8-4377-924E-BE1FC51C6AD9}" type="pres">
      <dgm:prSet presAssocID="{8E492095-47C2-46AF-903A-3549F0832FE2}" presName="spaceRect" presStyleCnt="0"/>
      <dgm:spPr/>
    </dgm:pt>
    <dgm:pt modelId="{63B43FC9-268F-47AD-85AA-9427C0412AF9}" type="pres">
      <dgm:prSet presAssocID="{8E492095-47C2-46AF-903A-3549F0832FE2}" presName="textRect" presStyleLbl="revTx" presStyleIdx="5" presStyleCnt="7">
        <dgm:presLayoutVars>
          <dgm:chMax val="1"/>
          <dgm:chPref val="1"/>
        </dgm:presLayoutVars>
      </dgm:prSet>
      <dgm:spPr/>
    </dgm:pt>
    <dgm:pt modelId="{3A9AA06F-86F3-44A2-B0EC-8407DCC68DAB}" type="pres">
      <dgm:prSet presAssocID="{D08E86AF-4A17-4CCC-85F1-7A97283DCB19}" presName="sibTrans" presStyleCnt="0"/>
      <dgm:spPr/>
    </dgm:pt>
    <dgm:pt modelId="{F9AB2552-A3B7-4B2B-88BD-C13D5E5BA29B}" type="pres">
      <dgm:prSet presAssocID="{D336E30B-B5E2-4B38-B2AD-45DC8D864499}" presName="compNode" presStyleCnt="0"/>
      <dgm:spPr/>
    </dgm:pt>
    <dgm:pt modelId="{629713ED-3301-4364-8C10-45F6FBF38953}" type="pres">
      <dgm:prSet presAssocID="{D336E30B-B5E2-4B38-B2AD-45DC8D86449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
        </a:ext>
      </dgm:extLst>
    </dgm:pt>
    <dgm:pt modelId="{E74F9554-21D4-408E-AAD5-8AB5517A1DA4}" type="pres">
      <dgm:prSet presAssocID="{D336E30B-B5E2-4B38-B2AD-45DC8D864499}" presName="spaceRect" presStyleCnt="0"/>
      <dgm:spPr/>
    </dgm:pt>
    <dgm:pt modelId="{576375B4-E3EB-440D-9AF4-17344D909A13}" type="pres">
      <dgm:prSet presAssocID="{D336E30B-B5E2-4B38-B2AD-45DC8D864499}" presName="textRect" presStyleLbl="revTx" presStyleIdx="6" presStyleCnt="7">
        <dgm:presLayoutVars>
          <dgm:chMax val="1"/>
          <dgm:chPref val="1"/>
        </dgm:presLayoutVars>
      </dgm:prSet>
      <dgm:spPr/>
    </dgm:pt>
  </dgm:ptLst>
  <dgm:cxnLst>
    <dgm:cxn modelId="{8977D601-71E2-49B5-9A94-4B5C73D3FA80}" type="presOf" srcId="{4EC18284-D528-49E1-A7C6-8530D8F57CDC}" destId="{6128A9D2-8C3D-4BC5-AC67-291FD4832950}" srcOrd="0" destOrd="0" presId="urn:microsoft.com/office/officeart/2018/2/layout/IconLabelList"/>
    <dgm:cxn modelId="{1CE8BC0A-2EF7-4FD9-95D8-86CF45CA3025}" srcId="{CA7EF4F4-5361-4175-A48E-273729043935}" destId="{2F013401-5A4A-423E-B065-981277D93044}" srcOrd="3" destOrd="0" parTransId="{5A78C72E-8641-44F9-88A0-8C1A3183E03B}" sibTransId="{1132C419-9DD6-4843-AF85-5A398F35095E}"/>
    <dgm:cxn modelId="{B126B112-42F8-46BB-88F9-58F1FC4E4882}" srcId="{CA7EF4F4-5361-4175-A48E-273729043935}" destId="{FE10AC6C-228B-4A96-8BC7-AAB2DEBBAE97}" srcOrd="0" destOrd="0" parTransId="{3D99FEB1-D282-4B62-94A9-66F8BE7D9BB7}" sibTransId="{0A2CE92E-B908-4FA9-B018-AA7141A76193}"/>
    <dgm:cxn modelId="{9B0ACB3E-29C1-41BB-9136-7A7821E144AC}" srcId="{CA7EF4F4-5361-4175-A48E-273729043935}" destId="{34C53B71-CDD5-4A64-9F3C-C99D3B021064}" srcOrd="1" destOrd="0" parTransId="{298E22BE-9258-4001-ACA1-9D44C3FB1575}" sibTransId="{010AA1BC-BDC1-4A4F-90F4-870A566C6287}"/>
    <dgm:cxn modelId="{D2BA6C5C-7BDB-45B1-B02D-8C8A6B092386}" type="presOf" srcId="{2F013401-5A4A-423E-B065-981277D93044}" destId="{753FDD8D-ED64-4994-9E7B-8ADE83BE668B}" srcOrd="0" destOrd="0" presId="urn:microsoft.com/office/officeart/2018/2/layout/IconLabelList"/>
    <dgm:cxn modelId="{13120E41-80C5-43FD-95CE-0AC2FE80F044}" type="presOf" srcId="{986C4145-8610-4C81-9D68-035225B7E84D}" destId="{12F94C69-25B0-400C-917B-C47E046F86DD}" srcOrd="0" destOrd="0" presId="urn:microsoft.com/office/officeart/2018/2/layout/IconLabelList"/>
    <dgm:cxn modelId="{E18DBB77-2599-40B0-BC18-494FA7365F05}" type="presOf" srcId="{34C53B71-CDD5-4A64-9F3C-C99D3B021064}" destId="{3A02AEB3-F47B-4D33-AA49-0B970FBA3627}" srcOrd="0" destOrd="0" presId="urn:microsoft.com/office/officeart/2018/2/layout/IconLabelList"/>
    <dgm:cxn modelId="{8711B658-0AE6-4300-AB69-4D8ABD0D1CF3}" srcId="{CA7EF4F4-5361-4175-A48E-273729043935}" destId="{D336E30B-B5E2-4B38-B2AD-45DC8D864499}" srcOrd="6" destOrd="0" parTransId="{D40E2EED-3CB1-4ADE-8C11-C1F70193FD50}" sibTransId="{41AAD4AB-43D7-42B2-8A10-538022C8D137}"/>
    <dgm:cxn modelId="{65F38692-EDDA-4A09-9E44-8951586EBA57}" srcId="{CA7EF4F4-5361-4175-A48E-273729043935}" destId="{986C4145-8610-4C81-9D68-035225B7E84D}" srcOrd="2" destOrd="0" parTransId="{FBA83E31-D6EF-426A-B373-209DDCB1D53C}" sibTransId="{C9E7004C-770B-4A67-9E10-2F3ED2013CF3}"/>
    <dgm:cxn modelId="{EF3F5D95-FD9E-4844-8350-43B1E3831EB1}" type="presOf" srcId="{D336E30B-B5E2-4B38-B2AD-45DC8D864499}" destId="{576375B4-E3EB-440D-9AF4-17344D909A13}" srcOrd="0" destOrd="0" presId="urn:microsoft.com/office/officeart/2018/2/layout/IconLabelList"/>
    <dgm:cxn modelId="{AF5C3CB5-4092-411D-87ED-BA81A5DBF201}" type="presOf" srcId="{CA7EF4F4-5361-4175-A48E-273729043935}" destId="{F94E0E89-AF1D-43B5-9E60-9B7D1ACB6754}" srcOrd="0" destOrd="0" presId="urn:microsoft.com/office/officeart/2018/2/layout/IconLabelList"/>
    <dgm:cxn modelId="{F2A0FDE1-851A-40C9-9D55-7E1B6E765414}" srcId="{CA7EF4F4-5361-4175-A48E-273729043935}" destId="{4EC18284-D528-49E1-A7C6-8530D8F57CDC}" srcOrd="4" destOrd="0" parTransId="{5E1EC17B-3400-4C57-B171-26172A34F1D2}" sibTransId="{7272CCAF-1C22-4409-9F85-9481AAD2BF5C}"/>
    <dgm:cxn modelId="{A1FCC7E2-D5B6-4B06-8F8C-C4C113FC89CF}" type="presOf" srcId="{8E492095-47C2-46AF-903A-3549F0832FE2}" destId="{63B43FC9-268F-47AD-85AA-9427C0412AF9}" srcOrd="0" destOrd="0" presId="urn:microsoft.com/office/officeart/2018/2/layout/IconLabelList"/>
    <dgm:cxn modelId="{364514F1-0759-4D0C-BD7D-C256AC03D185}" type="presOf" srcId="{FE10AC6C-228B-4A96-8BC7-AAB2DEBBAE97}" destId="{036A98E0-ECFA-4AFE-A8FD-6751FACD2255}" srcOrd="0" destOrd="0" presId="urn:microsoft.com/office/officeart/2018/2/layout/IconLabelList"/>
    <dgm:cxn modelId="{0F267EFD-4273-4646-A422-B4AFCE77B755}" srcId="{CA7EF4F4-5361-4175-A48E-273729043935}" destId="{8E492095-47C2-46AF-903A-3549F0832FE2}" srcOrd="5" destOrd="0" parTransId="{8A3AA569-0F70-43B7-8304-4F483A047FCB}" sibTransId="{D08E86AF-4A17-4CCC-85F1-7A97283DCB19}"/>
    <dgm:cxn modelId="{8F006B8B-B817-4478-8F64-14008333DDDA}" type="presParOf" srcId="{F94E0E89-AF1D-43B5-9E60-9B7D1ACB6754}" destId="{ADF5FB50-C5B0-4BDA-BC8B-E78E5ECB9397}" srcOrd="0" destOrd="0" presId="urn:microsoft.com/office/officeart/2018/2/layout/IconLabelList"/>
    <dgm:cxn modelId="{2E1FBD5A-9F7E-4F65-A093-F5079BD97EC1}" type="presParOf" srcId="{ADF5FB50-C5B0-4BDA-BC8B-E78E5ECB9397}" destId="{45B863A0-CA75-42A0-9340-C86FACB4DD70}" srcOrd="0" destOrd="0" presId="urn:microsoft.com/office/officeart/2018/2/layout/IconLabelList"/>
    <dgm:cxn modelId="{3A1B24D9-7630-4644-A7D8-248C8F13C773}" type="presParOf" srcId="{ADF5FB50-C5B0-4BDA-BC8B-E78E5ECB9397}" destId="{04F1DB5E-8B0E-47A2-B0C4-031611B50874}" srcOrd="1" destOrd="0" presId="urn:microsoft.com/office/officeart/2018/2/layout/IconLabelList"/>
    <dgm:cxn modelId="{7B30ADC8-3D19-49B1-B45B-EF653BA3DA9D}" type="presParOf" srcId="{ADF5FB50-C5B0-4BDA-BC8B-E78E5ECB9397}" destId="{036A98E0-ECFA-4AFE-A8FD-6751FACD2255}" srcOrd="2" destOrd="0" presId="urn:microsoft.com/office/officeart/2018/2/layout/IconLabelList"/>
    <dgm:cxn modelId="{674412CA-596B-4520-AD5D-A4EC9849A686}" type="presParOf" srcId="{F94E0E89-AF1D-43B5-9E60-9B7D1ACB6754}" destId="{6628F654-9513-48FA-9414-B5C412A048E6}" srcOrd="1" destOrd="0" presId="urn:microsoft.com/office/officeart/2018/2/layout/IconLabelList"/>
    <dgm:cxn modelId="{3C2DD2E3-BCFE-4BDC-9A29-E6654E99E85D}" type="presParOf" srcId="{F94E0E89-AF1D-43B5-9E60-9B7D1ACB6754}" destId="{451DFE2A-7F16-4125-9901-A826DABA8AFD}" srcOrd="2" destOrd="0" presId="urn:microsoft.com/office/officeart/2018/2/layout/IconLabelList"/>
    <dgm:cxn modelId="{ADE7C330-660D-4A91-9FA1-68A0CB7F9167}" type="presParOf" srcId="{451DFE2A-7F16-4125-9901-A826DABA8AFD}" destId="{23D792B6-D16B-4C39-BFB9-81E68C32B786}" srcOrd="0" destOrd="0" presId="urn:microsoft.com/office/officeart/2018/2/layout/IconLabelList"/>
    <dgm:cxn modelId="{EC2374A9-5B5B-4081-9CC4-4E0C0F976468}" type="presParOf" srcId="{451DFE2A-7F16-4125-9901-A826DABA8AFD}" destId="{BDFE42EB-48FC-4268-A174-F30C78530A84}" srcOrd="1" destOrd="0" presId="urn:microsoft.com/office/officeart/2018/2/layout/IconLabelList"/>
    <dgm:cxn modelId="{5D36F00D-2216-4720-91AC-F954DEFCC8DD}" type="presParOf" srcId="{451DFE2A-7F16-4125-9901-A826DABA8AFD}" destId="{3A02AEB3-F47B-4D33-AA49-0B970FBA3627}" srcOrd="2" destOrd="0" presId="urn:microsoft.com/office/officeart/2018/2/layout/IconLabelList"/>
    <dgm:cxn modelId="{74E36A07-7F13-4CA5-831B-49450D13DE56}" type="presParOf" srcId="{F94E0E89-AF1D-43B5-9E60-9B7D1ACB6754}" destId="{AA758C5D-B57C-4870-A650-CD061C81BBED}" srcOrd="3" destOrd="0" presId="urn:microsoft.com/office/officeart/2018/2/layout/IconLabelList"/>
    <dgm:cxn modelId="{CE9744D4-FCD3-490B-B4BF-5598F67A736F}" type="presParOf" srcId="{F94E0E89-AF1D-43B5-9E60-9B7D1ACB6754}" destId="{3C3FF038-7EBE-46BE-8B64-1AB16FC2B338}" srcOrd="4" destOrd="0" presId="urn:microsoft.com/office/officeart/2018/2/layout/IconLabelList"/>
    <dgm:cxn modelId="{CCA2EA6A-7443-49FC-B15D-8E367C7B3649}" type="presParOf" srcId="{3C3FF038-7EBE-46BE-8B64-1AB16FC2B338}" destId="{D4F0E13B-B63C-43D7-9AA9-F6EF596D1484}" srcOrd="0" destOrd="0" presId="urn:microsoft.com/office/officeart/2018/2/layout/IconLabelList"/>
    <dgm:cxn modelId="{EAFA9CD3-0B43-4BF4-BAF2-BEE4D2076FE8}" type="presParOf" srcId="{3C3FF038-7EBE-46BE-8B64-1AB16FC2B338}" destId="{14456FF2-5230-42C4-8241-E005CCC79A72}" srcOrd="1" destOrd="0" presId="urn:microsoft.com/office/officeart/2018/2/layout/IconLabelList"/>
    <dgm:cxn modelId="{E7B66C26-6D51-4072-B6C8-384777B12D46}" type="presParOf" srcId="{3C3FF038-7EBE-46BE-8B64-1AB16FC2B338}" destId="{12F94C69-25B0-400C-917B-C47E046F86DD}" srcOrd="2" destOrd="0" presId="urn:microsoft.com/office/officeart/2018/2/layout/IconLabelList"/>
    <dgm:cxn modelId="{8071DAA1-ABCF-4677-BDE1-6C07B7687761}" type="presParOf" srcId="{F94E0E89-AF1D-43B5-9E60-9B7D1ACB6754}" destId="{F1B47BE5-C7AC-4BDC-8E75-91B329A03DDA}" srcOrd="5" destOrd="0" presId="urn:microsoft.com/office/officeart/2018/2/layout/IconLabelList"/>
    <dgm:cxn modelId="{61479701-A591-4B4B-9D3C-C4006A57FC2A}" type="presParOf" srcId="{F94E0E89-AF1D-43B5-9E60-9B7D1ACB6754}" destId="{6969EFEA-92BE-4E90-803B-D0F80AA48A34}" srcOrd="6" destOrd="0" presId="urn:microsoft.com/office/officeart/2018/2/layout/IconLabelList"/>
    <dgm:cxn modelId="{C431BBD0-25B5-4FD4-84DD-81A315600C47}" type="presParOf" srcId="{6969EFEA-92BE-4E90-803B-D0F80AA48A34}" destId="{C28DE6D5-37A1-42C3-A014-CE7762B08F1F}" srcOrd="0" destOrd="0" presId="urn:microsoft.com/office/officeart/2018/2/layout/IconLabelList"/>
    <dgm:cxn modelId="{7AB4E27A-B4C8-4A9E-96E1-5E781C466DE0}" type="presParOf" srcId="{6969EFEA-92BE-4E90-803B-D0F80AA48A34}" destId="{00661AB7-B5C0-4C3E-A0F2-76D4BFCDEB55}" srcOrd="1" destOrd="0" presId="urn:microsoft.com/office/officeart/2018/2/layout/IconLabelList"/>
    <dgm:cxn modelId="{85D43471-216B-4CDF-94EC-6E046F08FACD}" type="presParOf" srcId="{6969EFEA-92BE-4E90-803B-D0F80AA48A34}" destId="{753FDD8D-ED64-4994-9E7B-8ADE83BE668B}" srcOrd="2" destOrd="0" presId="urn:microsoft.com/office/officeart/2018/2/layout/IconLabelList"/>
    <dgm:cxn modelId="{6D9D7A93-D2E3-43DB-8776-8B87B158D459}" type="presParOf" srcId="{F94E0E89-AF1D-43B5-9E60-9B7D1ACB6754}" destId="{287383B2-55AA-4F7F-A68E-43F2BB0A61CE}" srcOrd="7" destOrd="0" presId="urn:microsoft.com/office/officeart/2018/2/layout/IconLabelList"/>
    <dgm:cxn modelId="{A43FCDC1-40D5-40C7-B8C3-C6E5F46999A9}" type="presParOf" srcId="{F94E0E89-AF1D-43B5-9E60-9B7D1ACB6754}" destId="{C31A4395-A5D1-4C33-AE8C-3BC3C33CBFE7}" srcOrd="8" destOrd="0" presId="urn:microsoft.com/office/officeart/2018/2/layout/IconLabelList"/>
    <dgm:cxn modelId="{3944AC38-4452-49FC-9755-180AAAE5BCBE}" type="presParOf" srcId="{C31A4395-A5D1-4C33-AE8C-3BC3C33CBFE7}" destId="{33C739AB-6461-44B3-949E-44A5E13443BB}" srcOrd="0" destOrd="0" presId="urn:microsoft.com/office/officeart/2018/2/layout/IconLabelList"/>
    <dgm:cxn modelId="{E37D2B8F-E80A-429D-8C65-90D7BCDF9CF4}" type="presParOf" srcId="{C31A4395-A5D1-4C33-AE8C-3BC3C33CBFE7}" destId="{AC28FBB3-AFDC-4B61-99C3-952F7E98D068}" srcOrd="1" destOrd="0" presId="urn:microsoft.com/office/officeart/2018/2/layout/IconLabelList"/>
    <dgm:cxn modelId="{8647A535-355A-4806-8619-1BDE75586F5E}" type="presParOf" srcId="{C31A4395-A5D1-4C33-AE8C-3BC3C33CBFE7}" destId="{6128A9D2-8C3D-4BC5-AC67-291FD4832950}" srcOrd="2" destOrd="0" presId="urn:microsoft.com/office/officeart/2018/2/layout/IconLabelList"/>
    <dgm:cxn modelId="{987E3A31-0D78-4660-B35D-3B19EB42230E}" type="presParOf" srcId="{F94E0E89-AF1D-43B5-9E60-9B7D1ACB6754}" destId="{0BA921A2-F9B3-4BA7-812E-3E969264C81D}" srcOrd="9" destOrd="0" presId="urn:microsoft.com/office/officeart/2018/2/layout/IconLabelList"/>
    <dgm:cxn modelId="{9A22D075-5DB2-44B8-A748-FC562507A7C5}" type="presParOf" srcId="{F94E0E89-AF1D-43B5-9E60-9B7D1ACB6754}" destId="{D0B68F84-A7AD-4B02-BF88-256A7814053D}" srcOrd="10" destOrd="0" presId="urn:microsoft.com/office/officeart/2018/2/layout/IconLabelList"/>
    <dgm:cxn modelId="{4ED434D0-761F-4C90-9EBC-9867139B3BE6}" type="presParOf" srcId="{D0B68F84-A7AD-4B02-BF88-256A7814053D}" destId="{BB906C36-F697-49D1-8179-880D18E0DEAF}" srcOrd="0" destOrd="0" presId="urn:microsoft.com/office/officeart/2018/2/layout/IconLabelList"/>
    <dgm:cxn modelId="{F2D2ECEB-88C2-456F-A785-7D79D5835DD9}" type="presParOf" srcId="{D0B68F84-A7AD-4B02-BF88-256A7814053D}" destId="{C7EA4587-B2A8-4377-924E-BE1FC51C6AD9}" srcOrd="1" destOrd="0" presId="urn:microsoft.com/office/officeart/2018/2/layout/IconLabelList"/>
    <dgm:cxn modelId="{27A50F77-F6D2-4C07-8FF7-B8FBA5D27343}" type="presParOf" srcId="{D0B68F84-A7AD-4B02-BF88-256A7814053D}" destId="{63B43FC9-268F-47AD-85AA-9427C0412AF9}" srcOrd="2" destOrd="0" presId="urn:microsoft.com/office/officeart/2018/2/layout/IconLabelList"/>
    <dgm:cxn modelId="{61063426-26F2-4740-854D-163C6D4076CB}" type="presParOf" srcId="{F94E0E89-AF1D-43B5-9E60-9B7D1ACB6754}" destId="{3A9AA06F-86F3-44A2-B0EC-8407DCC68DAB}" srcOrd="11" destOrd="0" presId="urn:microsoft.com/office/officeart/2018/2/layout/IconLabelList"/>
    <dgm:cxn modelId="{8959896B-5BF3-4D13-B023-B57E5614267E}" type="presParOf" srcId="{F94E0E89-AF1D-43B5-9E60-9B7D1ACB6754}" destId="{F9AB2552-A3B7-4B2B-88BD-C13D5E5BA29B}" srcOrd="12" destOrd="0" presId="urn:microsoft.com/office/officeart/2018/2/layout/IconLabelList"/>
    <dgm:cxn modelId="{77BAAAA3-0877-45A0-9DC3-223832F55B29}" type="presParOf" srcId="{F9AB2552-A3B7-4B2B-88BD-C13D5E5BA29B}" destId="{629713ED-3301-4364-8C10-45F6FBF38953}" srcOrd="0" destOrd="0" presId="urn:microsoft.com/office/officeart/2018/2/layout/IconLabelList"/>
    <dgm:cxn modelId="{968262A5-6F84-4454-8232-12ADD33C5BE0}" type="presParOf" srcId="{F9AB2552-A3B7-4B2B-88BD-C13D5E5BA29B}" destId="{E74F9554-21D4-408E-AAD5-8AB5517A1DA4}" srcOrd="1" destOrd="0" presId="urn:microsoft.com/office/officeart/2018/2/layout/IconLabelList"/>
    <dgm:cxn modelId="{3A061942-7231-428F-96FB-FD043DA0EC49}" type="presParOf" srcId="{F9AB2552-A3B7-4B2B-88BD-C13D5E5BA29B}" destId="{576375B4-E3EB-440D-9AF4-17344D909A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766F2-4185-422E-98EE-1E813E459D6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EC046C3-C7AE-49F6-B0F4-57E3D7C2AAF6}">
      <dgm:prSet custT="1"/>
      <dgm:spPr/>
      <dgm:t>
        <a:bodyPr/>
        <a:lstStyle/>
        <a:p>
          <a:pPr>
            <a:lnSpc>
              <a:spcPct val="100000"/>
            </a:lnSpc>
          </a:pPr>
          <a:r>
            <a:rPr lang="en-US" sz="2200">
              <a:latin typeface="Sherman Sans Book" pitchFamily="50" charset="0"/>
              <a:ea typeface="Sherman Sans Book" pitchFamily="50" charset="0"/>
            </a:rPr>
            <a:t>Query design influences table design. Build your tables based on how you will query the data back out.</a:t>
          </a:r>
          <a:endParaRPr lang="en-US" sz="2200" dirty="0">
            <a:latin typeface="Sherman Sans Book" pitchFamily="50" charset="0"/>
            <a:ea typeface="Sherman Sans Book" pitchFamily="50" charset="0"/>
          </a:endParaRPr>
        </a:p>
      </dgm:t>
    </dgm:pt>
    <dgm:pt modelId="{D23A895C-F714-405B-9421-3C09D66E70D8}" type="parTrans" cxnId="{3C1A920D-9AF6-4785-A84E-35487704598E}">
      <dgm:prSet/>
      <dgm:spPr/>
      <dgm:t>
        <a:bodyPr/>
        <a:lstStyle/>
        <a:p>
          <a:endParaRPr lang="en-US" sz="2200">
            <a:solidFill>
              <a:schemeClr val="tx1">
                <a:lumMod val="65000"/>
                <a:lumOff val="35000"/>
              </a:schemeClr>
            </a:solidFill>
          </a:endParaRPr>
        </a:p>
      </dgm:t>
    </dgm:pt>
    <dgm:pt modelId="{B581B2C2-2038-48DC-ABCB-5117CA6C933D}" type="sibTrans" cxnId="{3C1A920D-9AF6-4785-A84E-35487704598E}">
      <dgm:prSet/>
      <dgm:spPr/>
      <dgm:t>
        <a:bodyPr/>
        <a:lstStyle/>
        <a:p>
          <a:endParaRPr lang="en-US" sz="2200">
            <a:solidFill>
              <a:schemeClr val="tx1">
                <a:lumMod val="65000"/>
                <a:lumOff val="35000"/>
              </a:schemeClr>
            </a:solidFill>
          </a:endParaRPr>
        </a:p>
      </dgm:t>
    </dgm:pt>
    <dgm:pt modelId="{9DA637E7-8122-491C-9BE6-B1B3E8655D5B}">
      <dgm:prSet custT="1"/>
      <dgm:spPr/>
      <dgm:t>
        <a:bodyPr/>
        <a:lstStyle/>
        <a:p>
          <a:pPr>
            <a:lnSpc>
              <a:spcPct val="100000"/>
            </a:lnSpc>
          </a:pPr>
          <a:r>
            <a:rPr lang="en-US" sz="2200">
              <a:latin typeface="Sherman Sans Book" pitchFamily="50" charset="0"/>
              <a:ea typeface="Sherman Sans Book" pitchFamily="50" charset="0"/>
            </a:rPr>
            <a:t>Redundant, de-normalized data, including different versions of the same conceptual entity</a:t>
          </a:r>
          <a:endParaRPr lang="en-US" sz="2200" dirty="0">
            <a:latin typeface="Sherman Sans Book" pitchFamily="50" charset="0"/>
            <a:ea typeface="Sherman Sans Book" pitchFamily="50" charset="0"/>
          </a:endParaRPr>
        </a:p>
      </dgm:t>
    </dgm:pt>
    <dgm:pt modelId="{CBE53984-98D2-440D-AF31-A358D8EC8396}" type="parTrans" cxnId="{688938C2-F678-453A-BB96-883FEF083A4A}">
      <dgm:prSet/>
      <dgm:spPr/>
      <dgm:t>
        <a:bodyPr/>
        <a:lstStyle/>
        <a:p>
          <a:endParaRPr lang="en-US" sz="2200">
            <a:solidFill>
              <a:schemeClr val="tx1">
                <a:lumMod val="65000"/>
                <a:lumOff val="35000"/>
              </a:schemeClr>
            </a:solidFill>
          </a:endParaRPr>
        </a:p>
      </dgm:t>
    </dgm:pt>
    <dgm:pt modelId="{367DB1F8-2A6B-40DF-B949-728853D23F1A}" type="sibTrans" cxnId="{688938C2-F678-453A-BB96-883FEF083A4A}">
      <dgm:prSet/>
      <dgm:spPr/>
      <dgm:t>
        <a:bodyPr/>
        <a:lstStyle/>
        <a:p>
          <a:endParaRPr lang="en-US" sz="2200">
            <a:solidFill>
              <a:schemeClr val="tx1">
                <a:lumMod val="65000"/>
                <a:lumOff val="35000"/>
              </a:schemeClr>
            </a:solidFill>
          </a:endParaRPr>
        </a:p>
      </dgm:t>
    </dgm:pt>
    <dgm:pt modelId="{1A518E0B-64EB-4EE6-91EF-DF077141AAF4}">
      <dgm:prSet custT="1"/>
      <dgm:spPr/>
      <dgm:t>
        <a:bodyPr/>
        <a:lstStyle/>
        <a:p>
          <a:pPr>
            <a:lnSpc>
              <a:spcPct val="100000"/>
            </a:lnSpc>
          </a:pPr>
          <a:r>
            <a:rPr lang="en-US" sz="2200" dirty="0">
              <a:latin typeface="Sherman Sans Book" pitchFamily="50" charset="0"/>
              <a:ea typeface="Sherman Sans Book" pitchFamily="50" charset="0"/>
            </a:rPr>
            <a:t>One large flat table per query. </a:t>
          </a:r>
        </a:p>
      </dgm:t>
    </dgm:pt>
    <dgm:pt modelId="{B0A99DC7-41C0-445A-BDB1-661B58A5FD6A}" type="parTrans" cxnId="{D6626C9E-7024-451F-A15D-3397B8FCF776}">
      <dgm:prSet/>
      <dgm:spPr/>
      <dgm:t>
        <a:bodyPr/>
        <a:lstStyle/>
        <a:p>
          <a:endParaRPr lang="en-US" sz="2200">
            <a:solidFill>
              <a:schemeClr val="tx1">
                <a:lumMod val="65000"/>
                <a:lumOff val="35000"/>
              </a:schemeClr>
            </a:solidFill>
          </a:endParaRPr>
        </a:p>
      </dgm:t>
    </dgm:pt>
    <dgm:pt modelId="{2DDE4ABE-2C2B-4811-95DC-050AB9D0DDCC}" type="sibTrans" cxnId="{D6626C9E-7024-451F-A15D-3397B8FCF776}">
      <dgm:prSet/>
      <dgm:spPr/>
      <dgm:t>
        <a:bodyPr/>
        <a:lstStyle/>
        <a:p>
          <a:endParaRPr lang="en-US" sz="2200">
            <a:solidFill>
              <a:schemeClr val="tx1">
                <a:lumMod val="65000"/>
                <a:lumOff val="35000"/>
              </a:schemeClr>
            </a:solidFill>
          </a:endParaRPr>
        </a:p>
      </dgm:t>
    </dgm:pt>
    <dgm:pt modelId="{AEC9F5FE-E0F4-4ED7-BF93-5D1EE2F78FD1}" type="pres">
      <dgm:prSet presAssocID="{935766F2-4185-422E-98EE-1E813E459D69}" presName="root" presStyleCnt="0">
        <dgm:presLayoutVars>
          <dgm:dir/>
          <dgm:resizeHandles val="exact"/>
        </dgm:presLayoutVars>
      </dgm:prSet>
      <dgm:spPr/>
    </dgm:pt>
    <dgm:pt modelId="{11403DCC-8DAF-4203-819E-E7AED0CE4C92}" type="pres">
      <dgm:prSet presAssocID="{8EC046C3-C7AE-49F6-B0F4-57E3D7C2AAF6}" presName="compNode" presStyleCnt="0"/>
      <dgm:spPr/>
    </dgm:pt>
    <dgm:pt modelId="{629AF5B6-168A-4892-9D4B-551EE2851CAF}" type="pres">
      <dgm:prSet presAssocID="{8EC046C3-C7AE-49F6-B0F4-57E3D7C2AAF6}" presName="bgRect" presStyleLbl="bgShp" presStyleIdx="0" presStyleCnt="3"/>
      <dgm:spPr/>
    </dgm:pt>
    <dgm:pt modelId="{6F896B69-A8CE-40DC-85B6-09D4BEB7AAEA}" type="pres">
      <dgm:prSet presAssocID="{8EC046C3-C7AE-49F6-B0F4-57E3D7C2AAF6}" presName="iconRect" presStyleLbl="node1" presStyleIdx="0" presStyleCnt="3" custScaleX="140777" custScaleY="14077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st"/>
        </a:ext>
      </dgm:extLst>
    </dgm:pt>
    <dgm:pt modelId="{FA08F213-0561-4453-8176-82135205464E}" type="pres">
      <dgm:prSet presAssocID="{8EC046C3-C7AE-49F6-B0F4-57E3D7C2AAF6}" presName="spaceRect" presStyleCnt="0"/>
      <dgm:spPr/>
    </dgm:pt>
    <dgm:pt modelId="{FB49A419-439F-4D85-A30A-F2CA0237E31B}" type="pres">
      <dgm:prSet presAssocID="{8EC046C3-C7AE-49F6-B0F4-57E3D7C2AAF6}" presName="parTx" presStyleLbl="revTx" presStyleIdx="0" presStyleCnt="3">
        <dgm:presLayoutVars>
          <dgm:chMax val="0"/>
          <dgm:chPref val="0"/>
        </dgm:presLayoutVars>
      </dgm:prSet>
      <dgm:spPr/>
    </dgm:pt>
    <dgm:pt modelId="{F3AF1A86-235B-4920-921D-84272599E248}" type="pres">
      <dgm:prSet presAssocID="{B581B2C2-2038-48DC-ABCB-5117CA6C933D}" presName="sibTrans" presStyleCnt="0"/>
      <dgm:spPr/>
    </dgm:pt>
    <dgm:pt modelId="{B52BE2ED-2133-452F-A658-BB6FBA39902E}" type="pres">
      <dgm:prSet presAssocID="{9DA637E7-8122-491C-9BE6-B1B3E8655D5B}" presName="compNode" presStyleCnt="0"/>
      <dgm:spPr/>
    </dgm:pt>
    <dgm:pt modelId="{3ACBF01F-18B7-45C8-BB26-5AC200F6121B}" type="pres">
      <dgm:prSet presAssocID="{9DA637E7-8122-491C-9BE6-B1B3E8655D5B}" presName="bgRect" presStyleLbl="bgShp" presStyleIdx="1" presStyleCnt="3"/>
      <dgm:spPr/>
    </dgm:pt>
    <dgm:pt modelId="{B0ACB140-BD6B-4419-8325-75556E8E3877}" type="pres">
      <dgm:prSet presAssocID="{9DA637E7-8122-491C-9BE6-B1B3E8655D5B}" presName="iconRect" presStyleLbl="node1" presStyleIdx="1" presStyleCnt="3" custScaleX="158894" custScaleY="15889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2D992B0B-A401-415D-BA3A-92A792B0F36C}" type="pres">
      <dgm:prSet presAssocID="{9DA637E7-8122-491C-9BE6-B1B3E8655D5B}" presName="spaceRect" presStyleCnt="0"/>
      <dgm:spPr/>
    </dgm:pt>
    <dgm:pt modelId="{1B8F1544-A4F7-461B-86E1-012146C7B36B}" type="pres">
      <dgm:prSet presAssocID="{9DA637E7-8122-491C-9BE6-B1B3E8655D5B}" presName="parTx" presStyleLbl="revTx" presStyleIdx="1" presStyleCnt="3">
        <dgm:presLayoutVars>
          <dgm:chMax val="0"/>
          <dgm:chPref val="0"/>
        </dgm:presLayoutVars>
      </dgm:prSet>
      <dgm:spPr/>
    </dgm:pt>
    <dgm:pt modelId="{FB48E113-FAFF-40D8-BC73-618324AD66B8}" type="pres">
      <dgm:prSet presAssocID="{367DB1F8-2A6B-40DF-B949-728853D23F1A}" presName="sibTrans" presStyleCnt="0"/>
      <dgm:spPr/>
    </dgm:pt>
    <dgm:pt modelId="{AD6BA151-BF28-4833-8C2A-F699DB57B42D}" type="pres">
      <dgm:prSet presAssocID="{1A518E0B-64EB-4EE6-91EF-DF077141AAF4}" presName="compNode" presStyleCnt="0"/>
      <dgm:spPr/>
    </dgm:pt>
    <dgm:pt modelId="{C482FF0A-1258-448A-A19F-61CCDA330971}" type="pres">
      <dgm:prSet presAssocID="{1A518E0B-64EB-4EE6-91EF-DF077141AAF4}" presName="bgRect" presStyleLbl="bgShp" presStyleIdx="2" presStyleCnt="3"/>
      <dgm:spPr/>
    </dgm:pt>
    <dgm:pt modelId="{E92249DB-01EF-4652-A0FE-51E3EE4B4DAD}" type="pres">
      <dgm:prSet presAssocID="{1A518E0B-64EB-4EE6-91EF-DF077141AAF4}" presName="iconRect" presStyleLbl="node1" presStyleIdx="2" presStyleCnt="3" custScaleX="116622" custScaleY="11662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349B7347-AF5D-4CCA-96E2-55F2D0EAEAA2}" type="pres">
      <dgm:prSet presAssocID="{1A518E0B-64EB-4EE6-91EF-DF077141AAF4}" presName="spaceRect" presStyleCnt="0"/>
      <dgm:spPr/>
    </dgm:pt>
    <dgm:pt modelId="{ABE11960-5CCA-437E-8DAF-CD47D00643BE}" type="pres">
      <dgm:prSet presAssocID="{1A518E0B-64EB-4EE6-91EF-DF077141AAF4}" presName="parTx" presStyleLbl="revTx" presStyleIdx="2" presStyleCnt="3">
        <dgm:presLayoutVars>
          <dgm:chMax val="0"/>
          <dgm:chPref val="0"/>
        </dgm:presLayoutVars>
      </dgm:prSet>
      <dgm:spPr/>
    </dgm:pt>
  </dgm:ptLst>
  <dgm:cxnLst>
    <dgm:cxn modelId="{3C1A920D-9AF6-4785-A84E-35487704598E}" srcId="{935766F2-4185-422E-98EE-1E813E459D69}" destId="{8EC046C3-C7AE-49F6-B0F4-57E3D7C2AAF6}" srcOrd="0" destOrd="0" parTransId="{D23A895C-F714-405B-9421-3C09D66E70D8}" sibTransId="{B581B2C2-2038-48DC-ABCB-5117CA6C933D}"/>
    <dgm:cxn modelId="{15F16428-5FA2-457F-B626-664CAA6C9FB6}" type="presOf" srcId="{8EC046C3-C7AE-49F6-B0F4-57E3D7C2AAF6}" destId="{FB49A419-439F-4D85-A30A-F2CA0237E31B}" srcOrd="0" destOrd="0" presId="urn:microsoft.com/office/officeart/2018/2/layout/IconVerticalSolidList"/>
    <dgm:cxn modelId="{337AD161-027F-4D03-8DD0-7A72A8EC6E80}" type="presOf" srcId="{935766F2-4185-422E-98EE-1E813E459D69}" destId="{AEC9F5FE-E0F4-4ED7-BF93-5D1EE2F78FD1}" srcOrd="0" destOrd="0" presId="urn:microsoft.com/office/officeart/2018/2/layout/IconVerticalSolidList"/>
    <dgm:cxn modelId="{BC78D448-DEA4-4663-B7D4-34C1EAE82F69}" type="presOf" srcId="{1A518E0B-64EB-4EE6-91EF-DF077141AAF4}" destId="{ABE11960-5CCA-437E-8DAF-CD47D00643BE}" srcOrd="0" destOrd="0" presId="urn:microsoft.com/office/officeart/2018/2/layout/IconVerticalSolidList"/>
    <dgm:cxn modelId="{31EEDB70-09FE-4003-A9E6-395F9444F79B}" type="presOf" srcId="{9DA637E7-8122-491C-9BE6-B1B3E8655D5B}" destId="{1B8F1544-A4F7-461B-86E1-012146C7B36B}" srcOrd="0" destOrd="0" presId="urn:microsoft.com/office/officeart/2018/2/layout/IconVerticalSolidList"/>
    <dgm:cxn modelId="{D6626C9E-7024-451F-A15D-3397B8FCF776}" srcId="{935766F2-4185-422E-98EE-1E813E459D69}" destId="{1A518E0B-64EB-4EE6-91EF-DF077141AAF4}" srcOrd="2" destOrd="0" parTransId="{B0A99DC7-41C0-445A-BDB1-661B58A5FD6A}" sibTransId="{2DDE4ABE-2C2B-4811-95DC-050AB9D0DDCC}"/>
    <dgm:cxn modelId="{688938C2-F678-453A-BB96-883FEF083A4A}" srcId="{935766F2-4185-422E-98EE-1E813E459D69}" destId="{9DA637E7-8122-491C-9BE6-B1B3E8655D5B}" srcOrd="1" destOrd="0" parTransId="{CBE53984-98D2-440D-AF31-A358D8EC8396}" sibTransId="{367DB1F8-2A6B-40DF-B949-728853D23F1A}"/>
    <dgm:cxn modelId="{F4CA1D51-C67A-4DB9-993F-CE0AE2945B8E}" type="presParOf" srcId="{AEC9F5FE-E0F4-4ED7-BF93-5D1EE2F78FD1}" destId="{11403DCC-8DAF-4203-819E-E7AED0CE4C92}" srcOrd="0" destOrd="0" presId="urn:microsoft.com/office/officeart/2018/2/layout/IconVerticalSolidList"/>
    <dgm:cxn modelId="{0AC2ECC4-B23C-495C-8A2B-50CB5FB7003B}" type="presParOf" srcId="{11403DCC-8DAF-4203-819E-E7AED0CE4C92}" destId="{629AF5B6-168A-4892-9D4B-551EE2851CAF}" srcOrd="0" destOrd="0" presId="urn:microsoft.com/office/officeart/2018/2/layout/IconVerticalSolidList"/>
    <dgm:cxn modelId="{51A15615-4916-4D8D-ABBB-CBCF68035B1C}" type="presParOf" srcId="{11403DCC-8DAF-4203-819E-E7AED0CE4C92}" destId="{6F896B69-A8CE-40DC-85B6-09D4BEB7AAEA}" srcOrd="1" destOrd="0" presId="urn:microsoft.com/office/officeart/2018/2/layout/IconVerticalSolidList"/>
    <dgm:cxn modelId="{A7776E4F-E04E-48AD-8303-503F200122E8}" type="presParOf" srcId="{11403DCC-8DAF-4203-819E-E7AED0CE4C92}" destId="{FA08F213-0561-4453-8176-82135205464E}" srcOrd="2" destOrd="0" presId="urn:microsoft.com/office/officeart/2018/2/layout/IconVerticalSolidList"/>
    <dgm:cxn modelId="{2AFD64EF-D370-49FB-97C6-699DD43BA588}" type="presParOf" srcId="{11403DCC-8DAF-4203-819E-E7AED0CE4C92}" destId="{FB49A419-439F-4D85-A30A-F2CA0237E31B}" srcOrd="3" destOrd="0" presId="urn:microsoft.com/office/officeart/2018/2/layout/IconVerticalSolidList"/>
    <dgm:cxn modelId="{E30FB6F6-4FD8-487D-9605-C367F9C11B60}" type="presParOf" srcId="{AEC9F5FE-E0F4-4ED7-BF93-5D1EE2F78FD1}" destId="{F3AF1A86-235B-4920-921D-84272599E248}" srcOrd="1" destOrd="0" presId="urn:microsoft.com/office/officeart/2018/2/layout/IconVerticalSolidList"/>
    <dgm:cxn modelId="{E61EDF1A-C699-4CF6-BCB1-05C26B45FC24}" type="presParOf" srcId="{AEC9F5FE-E0F4-4ED7-BF93-5D1EE2F78FD1}" destId="{B52BE2ED-2133-452F-A658-BB6FBA39902E}" srcOrd="2" destOrd="0" presId="urn:microsoft.com/office/officeart/2018/2/layout/IconVerticalSolidList"/>
    <dgm:cxn modelId="{A8317D84-47C8-4329-8C26-0504E81611F6}" type="presParOf" srcId="{B52BE2ED-2133-452F-A658-BB6FBA39902E}" destId="{3ACBF01F-18B7-45C8-BB26-5AC200F6121B}" srcOrd="0" destOrd="0" presId="urn:microsoft.com/office/officeart/2018/2/layout/IconVerticalSolidList"/>
    <dgm:cxn modelId="{9F83798D-1A0A-45F7-BDFE-5D3C2D0CAE1E}" type="presParOf" srcId="{B52BE2ED-2133-452F-A658-BB6FBA39902E}" destId="{B0ACB140-BD6B-4419-8325-75556E8E3877}" srcOrd="1" destOrd="0" presId="urn:microsoft.com/office/officeart/2018/2/layout/IconVerticalSolidList"/>
    <dgm:cxn modelId="{C5A8ADC9-25FD-4C56-9755-20369B846D58}" type="presParOf" srcId="{B52BE2ED-2133-452F-A658-BB6FBA39902E}" destId="{2D992B0B-A401-415D-BA3A-92A792B0F36C}" srcOrd="2" destOrd="0" presId="urn:microsoft.com/office/officeart/2018/2/layout/IconVerticalSolidList"/>
    <dgm:cxn modelId="{4524D4DE-378E-4D6C-9819-87D1C8D546D6}" type="presParOf" srcId="{B52BE2ED-2133-452F-A658-BB6FBA39902E}" destId="{1B8F1544-A4F7-461B-86E1-012146C7B36B}" srcOrd="3" destOrd="0" presId="urn:microsoft.com/office/officeart/2018/2/layout/IconVerticalSolidList"/>
    <dgm:cxn modelId="{9D2D3EA6-B6BC-4EE6-B517-398CE69B12C8}" type="presParOf" srcId="{AEC9F5FE-E0F4-4ED7-BF93-5D1EE2F78FD1}" destId="{FB48E113-FAFF-40D8-BC73-618324AD66B8}" srcOrd="3" destOrd="0" presId="urn:microsoft.com/office/officeart/2018/2/layout/IconVerticalSolidList"/>
    <dgm:cxn modelId="{54A6C3F0-2840-4710-A734-50C3C24504BA}" type="presParOf" srcId="{AEC9F5FE-E0F4-4ED7-BF93-5D1EE2F78FD1}" destId="{AD6BA151-BF28-4833-8C2A-F699DB57B42D}" srcOrd="4" destOrd="0" presId="urn:microsoft.com/office/officeart/2018/2/layout/IconVerticalSolidList"/>
    <dgm:cxn modelId="{A27C01D4-CA1F-4D72-AE93-1FF8361369BF}" type="presParOf" srcId="{AD6BA151-BF28-4833-8C2A-F699DB57B42D}" destId="{C482FF0A-1258-448A-A19F-61CCDA330971}" srcOrd="0" destOrd="0" presId="urn:microsoft.com/office/officeart/2018/2/layout/IconVerticalSolidList"/>
    <dgm:cxn modelId="{F19358B3-1952-4089-A3DF-C9694B58C350}" type="presParOf" srcId="{AD6BA151-BF28-4833-8C2A-F699DB57B42D}" destId="{E92249DB-01EF-4652-A0FE-51E3EE4B4DAD}" srcOrd="1" destOrd="0" presId="urn:microsoft.com/office/officeart/2018/2/layout/IconVerticalSolidList"/>
    <dgm:cxn modelId="{20E7E2D2-C94A-4BCB-A2C5-F8D6EB93D87E}" type="presParOf" srcId="{AD6BA151-BF28-4833-8C2A-F699DB57B42D}" destId="{349B7347-AF5D-4CCA-96E2-55F2D0EAEAA2}" srcOrd="2" destOrd="0" presId="urn:microsoft.com/office/officeart/2018/2/layout/IconVerticalSolidList"/>
    <dgm:cxn modelId="{C5738C35-F335-45B6-96A3-C68DB65399D6}" type="presParOf" srcId="{AD6BA151-BF28-4833-8C2A-F699DB57B42D}" destId="{ABE11960-5CCA-437E-8DAF-CD47D0064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3" csCatId="colorful" phldr="1"/>
      <dgm:spPr/>
      <dgm:t>
        <a:bodyPr/>
        <a:lstStyle/>
        <a:p>
          <a:endParaRPr lang="en-US"/>
        </a:p>
      </dgm:t>
    </dgm:pt>
    <dgm:pt modelId="{02BD7F15-5663-484B-8DC5-E7D26FD6EA69}">
      <dgm:prSet phldrT="[Text]"/>
      <dgm:spPr/>
      <dgm:t>
        <a:bodyPr/>
        <a:lstStyle/>
        <a:p>
          <a:r>
            <a:rPr lang="en-US" dirty="0"/>
            <a:t> </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dgm:t>
        <a:bodyPr/>
        <a:lstStyle/>
        <a:p>
          <a:endParaRPr lang="en-US" dirty="0"/>
        </a:p>
      </dgm:t>
    </dgm:pt>
    <dgm:pt modelId="{36AE21E4-8E6C-42AF-8859-57B3AF78EEFF}">
      <dgm:prSet phldrT="[Text]"/>
      <dgm:spPr/>
      <dgm:t>
        <a:bodyPr/>
        <a:lstStyle/>
        <a:p>
          <a:r>
            <a:rPr lang="en-US" dirty="0"/>
            <a:t> </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dgm:t>
        <a:bodyPr/>
        <a:lstStyle/>
        <a:p>
          <a:endParaRPr lang="en-US" dirty="0"/>
        </a:p>
      </dgm:t>
    </dgm:pt>
    <dgm:pt modelId="{534D6826-E161-4761-8D03-A171A9964706}">
      <dgm:prSet phldrT="[Text]"/>
      <dgm:spPr/>
      <dgm:t>
        <a:bodyPr/>
        <a:lstStyle/>
        <a:p>
          <a:r>
            <a:rPr lang="en-US" dirty="0"/>
            <a:t> </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dgm:t>
        <a:bodyPr/>
        <a:lstStyle/>
        <a:p>
          <a:endParaRPr lang="en-US" dirty="0"/>
        </a:p>
      </dgm:t>
    </dgm:pt>
    <dgm:pt modelId="{B721BCCF-37E4-4D9F-9872-C614D3507590}">
      <dgm:prSet phldrT="[Text]"/>
      <dgm:spPr/>
      <dgm:t>
        <a:bodyPr/>
        <a:lstStyle/>
        <a:p>
          <a:r>
            <a:rPr lang="en-US" dirty="0"/>
            <a:t> </a:t>
          </a:r>
        </a:p>
      </dgm:t>
    </dgm:pt>
    <dgm:pt modelId="{F1B6B036-7963-4438-B8B3-33DDA573DF96}" type="parTrans" cxnId="{4BB40848-B6BA-499D-B467-9577DEE05426}">
      <dgm:prSet/>
      <dgm:spPr/>
      <dgm:t>
        <a:bodyPr/>
        <a:lstStyle/>
        <a:p>
          <a:endParaRPr lang="en-US"/>
        </a:p>
      </dgm:t>
    </dgm:pt>
    <dgm:pt modelId="{81BCB29B-554B-4809-A790-70678CE6254F}" type="sibTrans" cxnId="{4BB40848-B6BA-499D-B467-9577DEE05426}">
      <dgm:prSet/>
      <dgm:spPr/>
      <dgm:t>
        <a:bodyPr/>
        <a:lstStyle/>
        <a:p>
          <a:endParaRPr lang="en-US" dirty="0"/>
        </a:p>
      </dgm:t>
    </dgm:pt>
    <dgm:pt modelId="{92779B3A-C822-40F8-A9EE-1D5419FE176A}">
      <dgm:prSet phldrT="[Text]"/>
      <dgm:spPr/>
      <dgm:t>
        <a:bodyPr/>
        <a:lstStyle/>
        <a:p>
          <a:r>
            <a:rPr lang="en-US" dirty="0"/>
            <a:t> </a:t>
          </a:r>
        </a:p>
      </dgm:t>
    </dgm:pt>
    <dgm:pt modelId="{00922FA6-AB3F-4430-B04B-985EABB2F48D}" type="parTrans" cxnId="{ED732D0C-A663-419E-92FA-E4D25B42F7A4}">
      <dgm:prSet/>
      <dgm:spPr/>
      <dgm:t>
        <a:bodyPr/>
        <a:lstStyle/>
        <a:p>
          <a:endParaRPr lang="en-US"/>
        </a:p>
      </dgm:t>
    </dgm:pt>
    <dgm:pt modelId="{647851BD-A8D7-4ABA-A5E4-577336B2B982}" type="sibTrans" cxnId="{ED732D0C-A663-419E-92FA-E4D25B42F7A4}">
      <dgm:prSet/>
      <dgm:spPr/>
      <dgm:t>
        <a:bodyPr/>
        <a:lstStyle/>
        <a:p>
          <a:endParaRPr lang="en-US" dirty="0"/>
        </a:p>
      </dgm:t>
    </dgm:pt>
    <dgm:pt modelId="{19938A19-4ACA-481C-970F-3CA05B67C4A1}">
      <dgm:prSet phldrT="[Text]"/>
      <dgm:spPr/>
      <dgm:t>
        <a:bodyPr/>
        <a:lstStyle/>
        <a:p>
          <a:r>
            <a:rPr lang="en-US" dirty="0"/>
            <a:t> </a:t>
          </a:r>
        </a:p>
      </dgm:t>
    </dgm:pt>
    <dgm:pt modelId="{25B5196A-D405-42C5-8B2B-F1492ED161E9}" type="parTrans" cxnId="{ACA8FE87-F95E-4720-BE7E-796F09749A13}">
      <dgm:prSet/>
      <dgm:spPr/>
      <dgm:t>
        <a:bodyPr/>
        <a:lstStyle/>
        <a:p>
          <a:endParaRPr lang="en-US"/>
        </a:p>
      </dgm:t>
    </dgm:pt>
    <dgm:pt modelId="{84E3A9FF-ED59-4030-917B-137A1B013E9A}" type="sibTrans" cxnId="{ACA8FE87-F95E-4720-BE7E-796F09749A13}">
      <dgm:prSet/>
      <dgm:spPr/>
      <dgm:t>
        <a:bodyPr/>
        <a:lstStyle/>
        <a:p>
          <a:endParaRPr lang="en-US" dirty="0"/>
        </a:p>
      </dgm:t>
    </dgm:pt>
    <dgm:pt modelId="{E3C74A04-9ACC-428D-BEA6-219FDE38AF68}">
      <dgm:prSet phldrT="[Text]"/>
      <dgm:spPr/>
      <dgm:t>
        <a:bodyPr/>
        <a:lstStyle/>
        <a:p>
          <a:endParaRPr lang="en-US" dirty="0"/>
        </a:p>
      </dgm:t>
    </dgm:pt>
    <dgm:pt modelId="{DA54B517-1449-4E60-A91B-384022ABF414}" type="parTrans" cxnId="{551D01F1-30D9-4FB3-8BB8-95B7AF72791C}">
      <dgm:prSet/>
      <dgm:spPr/>
      <dgm:t>
        <a:bodyPr/>
        <a:lstStyle/>
        <a:p>
          <a:endParaRPr lang="en-US"/>
        </a:p>
      </dgm:t>
    </dgm:pt>
    <dgm:pt modelId="{9CFBB13C-D727-4B18-9C18-F51E87242B46}" type="sibTrans" cxnId="{551D01F1-30D9-4FB3-8BB8-95B7AF72791C}">
      <dgm:prSet/>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7">
        <dgm:presLayoutVars>
          <dgm:bulletEnabled val="1"/>
        </dgm:presLayoutVars>
      </dgm:prSet>
      <dgm:spPr/>
    </dgm:pt>
    <dgm:pt modelId="{BD062B3C-B1B2-4351-B000-516157AD591D}" type="pres">
      <dgm:prSet presAssocID="{A2329359-2112-4837-A593-AEB3C933B343}" presName="sibTrans" presStyleLbl="sibTrans2D1" presStyleIdx="0" presStyleCnt="7"/>
      <dgm:spPr/>
    </dgm:pt>
    <dgm:pt modelId="{A6732B40-AE7E-4336-8EC4-57B11D91423D}" type="pres">
      <dgm:prSet presAssocID="{A2329359-2112-4837-A593-AEB3C933B343}" presName="connectorText" presStyleLbl="sibTrans2D1" presStyleIdx="0" presStyleCnt="7"/>
      <dgm:spPr/>
    </dgm:pt>
    <dgm:pt modelId="{230D7C2C-677E-4CEC-942F-D1EA65E32223}" type="pres">
      <dgm:prSet presAssocID="{36AE21E4-8E6C-42AF-8859-57B3AF78EEFF}" presName="node" presStyleLbl="node1" presStyleIdx="1" presStyleCnt="7">
        <dgm:presLayoutVars>
          <dgm:bulletEnabled val="1"/>
        </dgm:presLayoutVars>
      </dgm:prSet>
      <dgm:spPr/>
    </dgm:pt>
    <dgm:pt modelId="{529EEA7D-B6FB-476C-ADD5-FCC64AB8827B}" type="pres">
      <dgm:prSet presAssocID="{E4DFAFD3-AE9F-4973-8156-5F43AFB3361A}" presName="sibTrans" presStyleLbl="sibTrans2D1" presStyleIdx="1" presStyleCnt="7"/>
      <dgm:spPr/>
    </dgm:pt>
    <dgm:pt modelId="{D0E6F31F-1EFE-4D85-94AB-A12ED67321A3}" type="pres">
      <dgm:prSet presAssocID="{E4DFAFD3-AE9F-4973-8156-5F43AFB3361A}" presName="connectorText" presStyleLbl="sibTrans2D1" presStyleIdx="1" presStyleCnt="7"/>
      <dgm:spPr/>
    </dgm:pt>
    <dgm:pt modelId="{078090DB-6379-4F16-AA57-C98D3A82D274}" type="pres">
      <dgm:prSet presAssocID="{534D6826-E161-4761-8D03-A171A9964706}" presName="node" presStyleLbl="node1" presStyleIdx="2" presStyleCnt="7">
        <dgm:presLayoutVars>
          <dgm:bulletEnabled val="1"/>
        </dgm:presLayoutVars>
      </dgm:prSet>
      <dgm:spPr/>
    </dgm:pt>
    <dgm:pt modelId="{4BA5DCDD-6599-4CE7-A821-51719D753EB4}" type="pres">
      <dgm:prSet presAssocID="{8E3FE848-0430-42AF-BE56-77B33F7C51B3}" presName="sibTrans" presStyleLbl="sibTrans2D1" presStyleIdx="2" presStyleCnt="7"/>
      <dgm:spPr/>
    </dgm:pt>
    <dgm:pt modelId="{A7B38DB2-6D35-40DA-BF65-95B637BF90FF}" type="pres">
      <dgm:prSet presAssocID="{8E3FE848-0430-42AF-BE56-77B33F7C51B3}" presName="connectorText" presStyleLbl="sibTrans2D1" presStyleIdx="2" presStyleCnt="7"/>
      <dgm:spPr/>
    </dgm:pt>
    <dgm:pt modelId="{99F8BC43-CC03-4723-A80A-61AB458BB927}" type="pres">
      <dgm:prSet presAssocID="{B721BCCF-37E4-4D9F-9872-C614D3507590}" presName="node" presStyleLbl="node1" presStyleIdx="3" presStyleCnt="7">
        <dgm:presLayoutVars>
          <dgm:bulletEnabled val="1"/>
        </dgm:presLayoutVars>
      </dgm:prSet>
      <dgm:spPr/>
    </dgm:pt>
    <dgm:pt modelId="{E1266CA5-F491-4F93-8131-A23CE8469826}" type="pres">
      <dgm:prSet presAssocID="{81BCB29B-554B-4809-A790-70678CE6254F}" presName="sibTrans" presStyleLbl="sibTrans2D1" presStyleIdx="3" presStyleCnt="7"/>
      <dgm:spPr/>
    </dgm:pt>
    <dgm:pt modelId="{C049BACB-07BF-424C-9A46-57DECBE749EC}" type="pres">
      <dgm:prSet presAssocID="{81BCB29B-554B-4809-A790-70678CE6254F}" presName="connectorText" presStyleLbl="sibTrans2D1" presStyleIdx="3" presStyleCnt="7"/>
      <dgm:spPr/>
    </dgm:pt>
    <dgm:pt modelId="{2FCB0AC2-77CD-4DF2-A56E-3AAEA7D0C727}" type="pres">
      <dgm:prSet presAssocID="{92779B3A-C822-40F8-A9EE-1D5419FE176A}" presName="node" presStyleLbl="node1" presStyleIdx="4" presStyleCnt="7">
        <dgm:presLayoutVars>
          <dgm:bulletEnabled val="1"/>
        </dgm:presLayoutVars>
      </dgm:prSet>
      <dgm:spPr/>
    </dgm:pt>
    <dgm:pt modelId="{4C67A684-2212-499D-8616-6542A34D7D9B}" type="pres">
      <dgm:prSet presAssocID="{647851BD-A8D7-4ABA-A5E4-577336B2B982}" presName="sibTrans" presStyleLbl="sibTrans2D1" presStyleIdx="4" presStyleCnt="7"/>
      <dgm:spPr/>
    </dgm:pt>
    <dgm:pt modelId="{42046B13-2048-4A49-803B-276EEDE661D8}" type="pres">
      <dgm:prSet presAssocID="{647851BD-A8D7-4ABA-A5E4-577336B2B982}" presName="connectorText" presStyleLbl="sibTrans2D1" presStyleIdx="4" presStyleCnt="7"/>
      <dgm:spPr/>
    </dgm:pt>
    <dgm:pt modelId="{36919856-252F-45CE-B940-2039460FB604}" type="pres">
      <dgm:prSet presAssocID="{19938A19-4ACA-481C-970F-3CA05B67C4A1}" presName="node" presStyleLbl="node1" presStyleIdx="5" presStyleCnt="7">
        <dgm:presLayoutVars>
          <dgm:bulletEnabled val="1"/>
        </dgm:presLayoutVars>
      </dgm:prSet>
      <dgm:spPr/>
    </dgm:pt>
    <dgm:pt modelId="{D7611F9B-067A-436F-8357-3D028EEA1AC7}" type="pres">
      <dgm:prSet presAssocID="{84E3A9FF-ED59-4030-917B-137A1B013E9A}" presName="sibTrans" presStyleLbl="sibTrans2D1" presStyleIdx="5" presStyleCnt="7"/>
      <dgm:spPr/>
    </dgm:pt>
    <dgm:pt modelId="{DADF520C-7DC5-43C7-BAF3-5EDC4A8E580B}" type="pres">
      <dgm:prSet presAssocID="{84E3A9FF-ED59-4030-917B-137A1B013E9A}" presName="connectorText" presStyleLbl="sibTrans2D1" presStyleIdx="5" presStyleCnt="7"/>
      <dgm:spPr/>
    </dgm:pt>
    <dgm:pt modelId="{92AAFDDA-DCA0-4D12-BDCE-3851E326E93A}" type="pres">
      <dgm:prSet presAssocID="{E3C74A04-9ACC-428D-BEA6-219FDE38AF68}" presName="node" presStyleLbl="node1" presStyleIdx="6" presStyleCnt="7">
        <dgm:presLayoutVars>
          <dgm:bulletEnabled val="1"/>
        </dgm:presLayoutVars>
      </dgm:prSet>
      <dgm:spPr/>
    </dgm:pt>
    <dgm:pt modelId="{C7A9B24E-4F4C-45A0-88C0-954F262D38F3}" type="pres">
      <dgm:prSet presAssocID="{9CFBB13C-D727-4B18-9C18-F51E87242B46}" presName="sibTrans" presStyleLbl="sibTrans2D1" presStyleIdx="6" presStyleCnt="7"/>
      <dgm:spPr/>
    </dgm:pt>
    <dgm:pt modelId="{E08FACF3-089A-4DD7-BD09-CF5B7B80B68A}" type="pres">
      <dgm:prSet presAssocID="{9CFBB13C-D727-4B18-9C18-F51E87242B46}" presName="connectorText" presStyleLbl="sibTrans2D1" presStyleIdx="6" presStyleCnt="7"/>
      <dgm:spPr/>
    </dgm:pt>
  </dgm:ptLst>
  <dgm:cxnLst>
    <dgm:cxn modelId="{11F77701-3DCF-48C3-B330-5A0CC02766D3}" type="presOf" srcId="{647851BD-A8D7-4ABA-A5E4-577336B2B982}" destId="{4C67A684-2212-499D-8616-6542A34D7D9B}" srcOrd="0" destOrd="0" presId="urn:microsoft.com/office/officeart/2005/8/layout/cycle2"/>
    <dgm:cxn modelId="{14DEF307-1D48-48C1-9BA7-BD0B223A8B20}" srcId="{30539A26-BABE-4348-99CD-4AE3777FDFC3}" destId="{36AE21E4-8E6C-42AF-8859-57B3AF78EEFF}" srcOrd="1" destOrd="0" parTransId="{3D39798C-DD77-49DB-9AF0-B223993D97C8}" sibTransId="{E4DFAFD3-AE9F-4973-8156-5F43AFB3361A}"/>
    <dgm:cxn modelId="{223EB408-AF8F-45D6-9FB0-E348086F24A9}" type="presOf" srcId="{9CFBB13C-D727-4B18-9C18-F51E87242B46}" destId="{C7A9B24E-4F4C-45A0-88C0-954F262D38F3}" srcOrd="0" destOrd="0" presId="urn:microsoft.com/office/officeart/2005/8/layout/cycle2"/>
    <dgm:cxn modelId="{ED732D0C-A663-419E-92FA-E4D25B42F7A4}" srcId="{30539A26-BABE-4348-99CD-4AE3777FDFC3}" destId="{92779B3A-C822-40F8-A9EE-1D5419FE176A}" srcOrd="4" destOrd="0" parTransId="{00922FA6-AB3F-4430-B04B-985EABB2F48D}" sibTransId="{647851BD-A8D7-4ABA-A5E4-577336B2B982}"/>
    <dgm:cxn modelId="{531BB520-75DE-40D0-AFC9-D3970ECB48C7}" type="presOf" srcId="{19938A19-4ACA-481C-970F-3CA05B67C4A1}" destId="{36919856-252F-45CE-B940-2039460FB604}" srcOrd="0" destOrd="0" presId="urn:microsoft.com/office/officeart/2005/8/layout/cycle2"/>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46881932-1AA2-4162-A0F8-6B9F3DDA73CB}" type="presOf" srcId="{E3C74A04-9ACC-428D-BEA6-219FDE38AF68}" destId="{92AAFDDA-DCA0-4D12-BDCE-3851E326E93A}" srcOrd="0" destOrd="0" presId="urn:microsoft.com/office/officeart/2005/8/layout/cycle2"/>
    <dgm:cxn modelId="{B2C80536-4553-48A4-B8CA-EC64CF6C171B}" type="presOf" srcId="{84E3A9FF-ED59-4030-917B-137A1B013E9A}" destId="{DADF520C-7DC5-43C7-BAF3-5EDC4A8E580B}" srcOrd="1"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4BB40848-B6BA-499D-B467-9577DEE05426}" srcId="{30539A26-BABE-4348-99CD-4AE3777FDFC3}" destId="{B721BCCF-37E4-4D9F-9872-C614D3507590}" srcOrd="3" destOrd="0" parTransId="{F1B6B036-7963-4438-B8B3-33DDA573DF96}" sibTransId="{81BCB29B-554B-4809-A790-70678CE6254F}"/>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D58C674F-2404-4BBA-A4B6-B4AA07B88A67}" type="presOf" srcId="{81BCB29B-554B-4809-A790-70678CE6254F}" destId="{C049BACB-07BF-424C-9A46-57DECBE749EC}" srcOrd="1" destOrd="0" presId="urn:microsoft.com/office/officeart/2005/8/layout/cycle2"/>
    <dgm:cxn modelId="{452BB559-10B0-49B5-9695-79E30B694EB1}" type="presOf" srcId="{84E3A9FF-ED59-4030-917B-137A1B013E9A}" destId="{D7611F9B-067A-436F-8357-3D028EEA1AC7}" srcOrd="0"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ACA8FE87-F95E-4720-BE7E-796F09749A13}" srcId="{30539A26-BABE-4348-99CD-4AE3777FDFC3}" destId="{19938A19-4ACA-481C-970F-3CA05B67C4A1}" srcOrd="5" destOrd="0" parTransId="{25B5196A-D405-42C5-8B2B-F1492ED161E9}" sibTransId="{84E3A9FF-ED59-4030-917B-137A1B013E9A}"/>
    <dgm:cxn modelId="{BE11A794-FAA3-448E-9792-29F5665A69EA}" type="presOf" srcId="{81BCB29B-554B-4809-A790-70678CE6254F}" destId="{E1266CA5-F491-4F93-8131-A23CE8469826}"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A6B726A1-9139-491E-A046-AAACA169064A}" type="presOf" srcId="{92779B3A-C822-40F8-A9EE-1D5419FE176A}" destId="{2FCB0AC2-77CD-4DF2-A56E-3AAEA7D0C727}" srcOrd="0" destOrd="0" presId="urn:microsoft.com/office/officeart/2005/8/layout/cycle2"/>
    <dgm:cxn modelId="{9AAC8EA8-738B-49B1-B86F-E256F41509B1}" type="presOf" srcId="{647851BD-A8D7-4ABA-A5E4-577336B2B982}" destId="{42046B13-2048-4A49-803B-276EEDE661D8}" srcOrd="1" destOrd="0" presId="urn:microsoft.com/office/officeart/2005/8/layout/cycle2"/>
    <dgm:cxn modelId="{8A291EAD-E455-4C0A-AD82-71E598FA497B}" type="presOf" srcId="{9CFBB13C-D727-4B18-9C18-F51E87242B46}" destId="{E08FACF3-089A-4DD7-BD09-CF5B7B80B68A}" srcOrd="1" destOrd="0" presId="urn:microsoft.com/office/officeart/2005/8/layout/cycle2"/>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C67BEDD3-7756-4149-9DF2-CA7B48D91B60}" type="presOf" srcId="{B721BCCF-37E4-4D9F-9872-C614D3507590}" destId="{99F8BC43-CC03-4723-A80A-61AB458BB927}" srcOrd="0"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551D01F1-30D9-4FB3-8BB8-95B7AF72791C}" srcId="{30539A26-BABE-4348-99CD-4AE3777FDFC3}" destId="{E3C74A04-9ACC-428D-BEA6-219FDE38AF68}" srcOrd="6" destOrd="0" parTransId="{DA54B517-1449-4E60-A91B-384022ABF414}" sibTransId="{9CFBB13C-D727-4B18-9C18-F51E87242B46}"/>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 modelId="{A4F6C4F8-C08B-48E8-9037-BCB8B52A8B65}" type="presParOf" srcId="{9CFFE483-1C89-4EE1-8DFB-228EC26C989E}" destId="{99F8BC43-CC03-4723-A80A-61AB458BB927}" srcOrd="6" destOrd="0" presId="urn:microsoft.com/office/officeart/2005/8/layout/cycle2"/>
    <dgm:cxn modelId="{EB85B7D0-FA65-4D44-8BE1-385E4D815085}" type="presParOf" srcId="{9CFFE483-1C89-4EE1-8DFB-228EC26C989E}" destId="{E1266CA5-F491-4F93-8131-A23CE8469826}" srcOrd="7" destOrd="0" presId="urn:microsoft.com/office/officeart/2005/8/layout/cycle2"/>
    <dgm:cxn modelId="{191B2140-4F50-49CD-9A87-E58B271C3DFA}" type="presParOf" srcId="{E1266CA5-F491-4F93-8131-A23CE8469826}" destId="{C049BACB-07BF-424C-9A46-57DECBE749EC}" srcOrd="0" destOrd="0" presId="urn:microsoft.com/office/officeart/2005/8/layout/cycle2"/>
    <dgm:cxn modelId="{C1941955-2203-47C9-8FAF-0BF4914C6ADD}" type="presParOf" srcId="{9CFFE483-1C89-4EE1-8DFB-228EC26C989E}" destId="{2FCB0AC2-77CD-4DF2-A56E-3AAEA7D0C727}" srcOrd="8" destOrd="0" presId="urn:microsoft.com/office/officeart/2005/8/layout/cycle2"/>
    <dgm:cxn modelId="{16CC3AAF-C605-4E9B-A7BC-39466C41578C}" type="presParOf" srcId="{9CFFE483-1C89-4EE1-8DFB-228EC26C989E}" destId="{4C67A684-2212-499D-8616-6542A34D7D9B}" srcOrd="9" destOrd="0" presId="urn:microsoft.com/office/officeart/2005/8/layout/cycle2"/>
    <dgm:cxn modelId="{2961911C-1EEE-4B47-AD9E-FE2A6B908523}" type="presParOf" srcId="{4C67A684-2212-499D-8616-6542A34D7D9B}" destId="{42046B13-2048-4A49-803B-276EEDE661D8}" srcOrd="0" destOrd="0" presId="urn:microsoft.com/office/officeart/2005/8/layout/cycle2"/>
    <dgm:cxn modelId="{DE9B2A77-564D-4E98-88B1-14B9EA85754A}" type="presParOf" srcId="{9CFFE483-1C89-4EE1-8DFB-228EC26C989E}" destId="{36919856-252F-45CE-B940-2039460FB604}" srcOrd="10" destOrd="0" presId="urn:microsoft.com/office/officeart/2005/8/layout/cycle2"/>
    <dgm:cxn modelId="{BBE0A819-D3E4-4859-8AD8-3DC4E37D6A46}" type="presParOf" srcId="{9CFFE483-1C89-4EE1-8DFB-228EC26C989E}" destId="{D7611F9B-067A-436F-8357-3D028EEA1AC7}" srcOrd="11" destOrd="0" presId="urn:microsoft.com/office/officeart/2005/8/layout/cycle2"/>
    <dgm:cxn modelId="{26B0C71C-86A3-4A08-A511-2E15876EF8C1}" type="presParOf" srcId="{D7611F9B-067A-436F-8357-3D028EEA1AC7}" destId="{DADF520C-7DC5-43C7-BAF3-5EDC4A8E580B}" srcOrd="0" destOrd="0" presId="urn:microsoft.com/office/officeart/2005/8/layout/cycle2"/>
    <dgm:cxn modelId="{DBAB4353-13DB-48BB-84E7-A0876F8FCC6B}" type="presParOf" srcId="{9CFFE483-1C89-4EE1-8DFB-228EC26C989E}" destId="{92AAFDDA-DCA0-4D12-BDCE-3851E326E93A}" srcOrd="12" destOrd="0" presId="urn:microsoft.com/office/officeart/2005/8/layout/cycle2"/>
    <dgm:cxn modelId="{2E607870-DC38-4B49-9090-7DF023025B49}" type="presParOf" srcId="{9CFFE483-1C89-4EE1-8DFB-228EC26C989E}" destId="{C7A9B24E-4F4C-45A0-88C0-954F262D38F3}" srcOrd="13" destOrd="0" presId="urn:microsoft.com/office/officeart/2005/8/layout/cycle2"/>
    <dgm:cxn modelId="{D7D6C9DD-85E8-4A9B-B52E-71E21087811E}" type="presParOf" srcId="{C7A9B24E-4F4C-45A0-88C0-954F262D38F3}" destId="{E08FACF3-089A-4DD7-BD09-CF5B7B80B68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F3C62-B538-4D8F-A1AC-36BB6090B714}" type="doc">
      <dgm:prSet loTypeId="urn:microsoft.com/office/officeart/2018/2/layout/IconLabelList" loCatId="icon" qsTypeId="urn:microsoft.com/office/officeart/2005/8/quickstyle/simple4" qsCatId="simple" csTypeId="urn:microsoft.com/office/officeart/2005/8/colors/colorful1" csCatId="colorful" phldr="1"/>
      <dgm:spPr/>
      <dgm:t>
        <a:bodyPr/>
        <a:lstStyle/>
        <a:p>
          <a:endParaRPr lang="en-US"/>
        </a:p>
      </dgm:t>
    </dgm:pt>
    <dgm:pt modelId="{D6963583-5C56-4A6D-BDF5-D139DBB136C4}">
      <dgm:prSet custT="1"/>
      <dgm:spPr/>
      <dgm:t>
        <a:bodyPr/>
        <a:lstStyle/>
        <a:p>
          <a:pPr>
            <a:lnSpc>
              <a:spcPct val="100000"/>
            </a:lnSpc>
          </a:pPr>
          <a:r>
            <a:rPr lang="en-US" sz="2200" b="1">
              <a:latin typeface="Sherman Sans Book" pitchFamily="50" charset="0"/>
              <a:ea typeface="Sherman Sans Book" pitchFamily="50" charset="0"/>
            </a:rPr>
            <a:t>Partition key</a:t>
          </a:r>
          <a:r>
            <a:rPr lang="en-US" sz="2200"/>
            <a:t>—</a:t>
          </a:r>
          <a:r>
            <a:rPr lang="en-US" sz="2200">
              <a:latin typeface="Sherman Sans Book" pitchFamily="50" charset="0"/>
              <a:ea typeface="Sherman Sans Book" pitchFamily="50" charset="0"/>
            </a:rPr>
            <a:t>distributes data across nodes</a:t>
          </a:r>
          <a:endParaRPr lang="en-US" sz="2200" dirty="0">
            <a:latin typeface="Sherman Sans Book" pitchFamily="50" charset="0"/>
            <a:ea typeface="Sherman Sans Book" pitchFamily="50" charset="0"/>
          </a:endParaRPr>
        </a:p>
      </dgm:t>
    </dgm:pt>
    <dgm:pt modelId="{5B4EFA85-AF1F-46B2-80B0-A2FC3BAB23A2}" type="parTrans" cxnId="{1157EB88-574C-4D98-9994-ADEDC44D750E}">
      <dgm:prSet/>
      <dgm:spPr/>
      <dgm:t>
        <a:bodyPr/>
        <a:lstStyle/>
        <a:p>
          <a:endParaRPr lang="en-US"/>
        </a:p>
      </dgm:t>
    </dgm:pt>
    <dgm:pt modelId="{4AED1BA8-5EBD-41F9-A1AF-1179747B49A2}" type="sibTrans" cxnId="{1157EB88-574C-4D98-9994-ADEDC44D750E}">
      <dgm:prSet/>
      <dgm:spPr/>
      <dgm:t>
        <a:bodyPr/>
        <a:lstStyle/>
        <a:p>
          <a:endParaRPr lang="en-US"/>
        </a:p>
      </dgm:t>
    </dgm:pt>
    <dgm:pt modelId="{A6036459-A1FB-4B1C-83F3-D63E84C3C0C7}">
      <dgm:prSet custT="1"/>
      <dgm:spPr/>
      <dgm:t>
        <a:bodyPr/>
        <a:lstStyle/>
        <a:p>
          <a:pPr>
            <a:lnSpc>
              <a:spcPct val="100000"/>
            </a:lnSpc>
          </a:pPr>
          <a:r>
            <a:rPr lang="en-US" sz="2200" b="1">
              <a:latin typeface="Sherman Sans Book" pitchFamily="50" charset="0"/>
              <a:ea typeface="Sherman Sans Book" pitchFamily="50" charset="0"/>
            </a:rPr>
            <a:t>Clustering key</a:t>
          </a:r>
          <a:r>
            <a:rPr lang="en-US" sz="2200"/>
            <a:t>—</a:t>
          </a:r>
          <a:r>
            <a:rPr lang="en-US" sz="2200" b="1">
              <a:latin typeface="Sherman Sans Book" pitchFamily="50" charset="0"/>
              <a:ea typeface="Sherman Sans Book" pitchFamily="50" charset="0"/>
            </a:rPr>
            <a:t>sorts</a:t>
          </a:r>
          <a:r>
            <a:rPr lang="en-US" sz="2200">
              <a:latin typeface="Sherman Sans Book" pitchFamily="50" charset="0"/>
              <a:ea typeface="Sherman Sans Book" pitchFamily="50" charset="0"/>
            </a:rPr>
            <a:t> data within a node</a:t>
          </a:r>
          <a:endParaRPr lang="en-US" sz="2200" dirty="0">
            <a:latin typeface="Sherman Sans Book" pitchFamily="50" charset="0"/>
            <a:ea typeface="Sherman Sans Book" pitchFamily="50" charset="0"/>
          </a:endParaRPr>
        </a:p>
      </dgm:t>
    </dgm:pt>
    <dgm:pt modelId="{D572C5A4-104C-4019-A535-05857B27A473}" type="parTrans" cxnId="{908B15BD-0773-49A8-942E-A1C749F44FC4}">
      <dgm:prSet/>
      <dgm:spPr/>
      <dgm:t>
        <a:bodyPr/>
        <a:lstStyle/>
        <a:p>
          <a:endParaRPr lang="en-US"/>
        </a:p>
      </dgm:t>
    </dgm:pt>
    <dgm:pt modelId="{F56333EF-6236-4146-A981-A7E57D9FA9B5}" type="sibTrans" cxnId="{908B15BD-0773-49A8-942E-A1C749F44FC4}">
      <dgm:prSet/>
      <dgm:spPr/>
      <dgm:t>
        <a:bodyPr/>
        <a:lstStyle/>
        <a:p>
          <a:endParaRPr lang="en-US"/>
        </a:p>
      </dgm:t>
    </dgm:pt>
    <dgm:pt modelId="{A4479743-6BD0-46BF-A066-4D58FEFAAF4C}" type="pres">
      <dgm:prSet presAssocID="{222F3C62-B538-4D8F-A1AC-36BB6090B714}" presName="root" presStyleCnt="0">
        <dgm:presLayoutVars>
          <dgm:dir/>
          <dgm:resizeHandles val="exact"/>
        </dgm:presLayoutVars>
      </dgm:prSet>
      <dgm:spPr/>
    </dgm:pt>
    <dgm:pt modelId="{0EC6A385-0592-4DBB-B0F3-DF9D6AA90DE5}" type="pres">
      <dgm:prSet presAssocID="{D6963583-5C56-4A6D-BDF5-D139DBB136C4}" presName="compNode" presStyleCnt="0"/>
      <dgm:spPr/>
    </dgm:pt>
    <dgm:pt modelId="{2DFCBD62-C7D8-4D65-9B48-C174CB0E95BA}" type="pres">
      <dgm:prSet presAssocID="{D6963583-5C56-4A6D-BDF5-D139DBB136C4}"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BA0EBC3-8A0C-4CB9-8451-13545BF470E5}" type="pres">
      <dgm:prSet presAssocID="{D6963583-5C56-4A6D-BDF5-D139DBB136C4}" presName="spaceRect" presStyleCnt="0"/>
      <dgm:spPr/>
    </dgm:pt>
    <dgm:pt modelId="{67BD6099-33E8-4DBF-97FC-4B0F4AF9FBDC}" type="pres">
      <dgm:prSet presAssocID="{D6963583-5C56-4A6D-BDF5-D139DBB136C4}" presName="textRect" presStyleLbl="revTx" presStyleIdx="0" presStyleCnt="2">
        <dgm:presLayoutVars>
          <dgm:chMax val="1"/>
          <dgm:chPref val="1"/>
        </dgm:presLayoutVars>
      </dgm:prSet>
      <dgm:spPr/>
    </dgm:pt>
    <dgm:pt modelId="{9D646919-D762-40B4-A78E-FB38D71C7C49}" type="pres">
      <dgm:prSet presAssocID="{4AED1BA8-5EBD-41F9-A1AF-1179747B49A2}" presName="sibTrans" presStyleCnt="0"/>
      <dgm:spPr/>
    </dgm:pt>
    <dgm:pt modelId="{F109E33D-DE82-4833-8508-E4549A42AFA7}" type="pres">
      <dgm:prSet presAssocID="{A6036459-A1FB-4B1C-83F3-D63E84C3C0C7}" presName="compNode" presStyleCnt="0"/>
      <dgm:spPr/>
    </dgm:pt>
    <dgm:pt modelId="{1CD57FB6-1EE1-4ABC-AD2C-63D00C3226A5}" type="pres">
      <dgm:prSet presAssocID="{A6036459-A1FB-4B1C-83F3-D63E84C3C0C7}"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18B53777-DDD6-4E9C-98B5-16EB207F057E}" type="pres">
      <dgm:prSet presAssocID="{A6036459-A1FB-4B1C-83F3-D63E84C3C0C7}" presName="spaceRect" presStyleCnt="0"/>
      <dgm:spPr/>
    </dgm:pt>
    <dgm:pt modelId="{69B3A1B8-E3E8-47A7-8F44-3478385AFA13}" type="pres">
      <dgm:prSet presAssocID="{A6036459-A1FB-4B1C-83F3-D63E84C3C0C7}" presName="textRect" presStyleLbl="revTx" presStyleIdx="1" presStyleCnt="2">
        <dgm:presLayoutVars>
          <dgm:chMax val="1"/>
          <dgm:chPref val="1"/>
        </dgm:presLayoutVars>
      </dgm:prSet>
      <dgm:spPr/>
    </dgm:pt>
  </dgm:ptLst>
  <dgm:cxnLst>
    <dgm:cxn modelId="{9005BB4F-5BF5-48D8-9293-554DD75DFDC5}" type="presOf" srcId="{D6963583-5C56-4A6D-BDF5-D139DBB136C4}" destId="{67BD6099-33E8-4DBF-97FC-4B0F4AF9FBDC}" srcOrd="0" destOrd="0" presId="urn:microsoft.com/office/officeart/2018/2/layout/IconLabelList"/>
    <dgm:cxn modelId="{5E688A76-B7F0-43A5-97F6-0C904474C589}" type="presOf" srcId="{222F3C62-B538-4D8F-A1AC-36BB6090B714}" destId="{A4479743-6BD0-46BF-A066-4D58FEFAAF4C}" srcOrd="0" destOrd="0" presId="urn:microsoft.com/office/officeart/2018/2/layout/IconLabelList"/>
    <dgm:cxn modelId="{1157EB88-574C-4D98-9994-ADEDC44D750E}" srcId="{222F3C62-B538-4D8F-A1AC-36BB6090B714}" destId="{D6963583-5C56-4A6D-BDF5-D139DBB136C4}" srcOrd="0" destOrd="0" parTransId="{5B4EFA85-AF1F-46B2-80B0-A2FC3BAB23A2}" sibTransId="{4AED1BA8-5EBD-41F9-A1AF-1179747B49A2}"/>
    <dgm:cxn modelId="{908B15BD-0773-49A8-942E-A1C749F44FC4}" srcId="{222F3C62-B538-4D8F-A1AC-36BB6090B714}" destId="{A6036459-A1FB-4B1C-83F3-D63E84C3C0C7}" srcOrd="1" destOrd="0" parTransId="{D572C5A4-104C-4019-A535-05857B27A473}" sibTransId="{F56333EF-6236-4146-A981-A7E57D9FA9B5}"/>
    <dgm:cxn modelId="{CCF209E9-2091-4964-8257-BF9C34AF9275}" type="presOf" srcId="{A6036459-A1FB-4B1C-83F3-D63E84C3C0C7}" destId="{69B3A1B8-E3E8-47A7-8F44-3478385AFA13}" srcOrd="0" destOrd="0" presId="urn:microsoft.com/office/officeart/2018/2/layout/IconLabelList"/>
    <dgm:cxn modelId="{6E71FC22-20F0-4993-9320-3D7FDF807B06}" type="presParOf" srcId="{A4479743-6BD0-46BF-A066-4D58FEFAAF4C}" destId="{0EC6A385-0592-4DBB-B0F3-DF9D6AA90DE5}" srcOrd="0" destOrd="0" presId="urn:microsoft.com/office/officeart/2018/2/layout/IconLabelList"/>
    <dgm:cxn modelId="{511836B1-A5F6-48F6-9D0F-2894ABDC9229}" type="presParOf" srcId="{0EC6A385-0592-4DBB-B0F3-DF9D6AA90DE5}" destId="{2DFCBD62-C7D8-4D65-9B48-C174CB0E95BA}" srcOrd="0" destOrd="0" presId="urn:microsoft.com/office/officeart/2018/2/layout/IconLabelList"/>
    <dgm:cxn modelId="{A415C0F0-4215-4D16-8E7C-F768D92123A4}" type="presParOf" srcId="{0EC6A385-0592-4DBB-B0F3-DF9D6AA90DE5}" destId="{FBA0EBC3-8A0C-4CB9-8451-13545BF470E5}" srcOrd="1" destOrd="0" presId="urn:microsoft.com/office/officeart/2018/2/layout/IconLabelList"/>
    <dgm:cxn modelId="{5B29FFA9-6065-4914-AE42-A81B6878DF35}" type="presParOf" srcId="{0EC6A385-0592-4DBB-B0F3-DF9D6AA90DE5}" destId="{67BD6099-33E8-4DBF-97FC-4B0F4AF9FBDC}" srcOrd="2" destOrd="0" presId="urn:microsoft.com/office/officeart/2018/2/layout/IconLabelList"/>
    <dgm:cxn modelId="{DB19295D-08D0-4B7D-A837-18B36337DCED}" type="presParOf" srcId="{A4479743-6BD0-46BF-A066-4D58FEFAAF4C}" destId="{9D646919-D762-40B4-A78E-FB38D71C7C49}" srcOrd="1" destOrd="0" presId="urn:microsoft.com/office/officeart/2018/2/layout/IconLabelList"/>
    <dgm:cxn modelId="{9C08A71D-1D55-4563-B411-B8EFB6115AFA}" type="presParOf" srcId="{A4479743-6BD0-46BF-A066-4D58FEFAAF4C}" destId="{F109E33D-DE82-4833-8508-E4549A42AFA7}" srcOrd="2" destOrd="0" presId="urn:microsoft.com/office/officeart/2018/2/layout/IconLabelList"/>
    <dgm:cxn modelId="{AF2F7A2D-EB12-4410-8170-9BC02E1A6FBE}" type="presParOf" srcId="{F109E33D-DE82-4833-8508-E4549A42AFA7}" destId="{1CD57FB6-1EE1-4ABC-AD2C-63D00C3226A5}" srcOrd="0" destOrd="0" presId="urn:microsoft.com/office/officeart/2018/2/layout/IconLabelList"/>
    <dgm:cxn modelId="{3324B075-FC81-4F3E-B699-DCAAE094F3EA}" type="presParOf" srcId="{F109E33D-DE82-4833-8508-E4549A42AFA7}" destId="{18B53777-DDD6-4E9C-98B5-16EB207F057E}" srcOrd="1" destOrd="0" presId="urn:microsoft.com/office/officeart/2018/2/layout/IconLabelList"/>
    <dgm:cxn modelId="{1E95AFF0-F44E-45F2-92CA-4A347C0EB10E}" type="presParOf" srcId="{F109E33D-DE82-4833-8508-E4549A42AFA7}" destId="{69B3A1B8-E3E8-47A7-8F44-3478385AFA1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863A0-CA75-42A0-9340-C86FACB4DD70}">
      <dsp:nvSpPr>
        <dsp:cNvPr id="0" name=""/>
        <dsp:cNvSpPr/>
      </dsp:nvSpPr>
      <dsp:spPr>
        <a:xfrm>
          <a:off x="724206" y="337206"/>
          <a:ext cx="661289" cy="66128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A98E0-ECFA-4AFE-A8FD-6751FACD2255}">
      <dsp:nvSpPr>
        <dsp:cNvPr id="0" name=""/>
        <dsp:cNvSpPr/>
      </dsp:nvSpPr>
      <dsp:spPr>
        <a:xfrm>
          <a:off x="320085"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Any Time series data</a:t>
          </a:r>
        </a:p>
      </dsp:txBody>
      <dsp:txXfrm>
        <a:off x="320085" y="1239858"/>
        <a:ext cx="1469531" cy="587812"/>
      </dsp:txXfrm>
    </dsp:sp>
    <dsp:sp modelId="{23D792B6-D16B-4C39-BFB9-81E68C32B786}">
      <dsp:nvSpPr>
        <dsp:cNvPr id="0" name=""/>
        <dsp:cNvSpPr/>
      </dsp:nvSpPr>
      <dsp:spPr>
        <a:xfrm>
          <a:off x="2450905" y="337206"/>
          <a:ext cx="661289" cy="661289"/>
        </a:xfrm>
        <a:prstGeom prst="rect">
          <a:avLst/>
        </a:prstGeom>
        <a:blipFill rotWithShape="1">
          <a:blip xmlns:r="http://schemas.openxmlformats.org/officeDocument/2006/relationships" r:embed="rId3">
            <a:extLst>
              <a:ext uri="{BEBA8EAE-BF5A-486C-A8C5-ECC9F3942E4B}">
                <a14:imgProps xmlns:a14="http://schemas.microsoft.com/office/drawing/2010/main">
                  <a14:imgLayer r:embed="rId4">
                    <a14:imgEffect>
                      <a14:colorTemperature colorTemp="2610"/>
                    </a14:imgEffect>
                    <a14:imgEffect>
                      <a14:saturation sat="66000"/>
                    </a14:imgEffect>
                  </a14:imgLayer>
                </a14:imgProps>
              </a:ex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2AEB3-F47B-4D33-AA49-0B970FBA3627}">
      <dsp:nvSpPr>
        <dsp:cNvPr id="0" name=""/>
        <dsp:cNvSpPr/>
      </dsp:nvSpPr>
      <dsp:spPr>
        <a:xfrm>
          <a:off x="2046784"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IoT applications</a:t>
          </a:r>
        </a:p>
      </dsp:txBody>
      <dsp:txXfrm>
        <a:off x="2046784" y="1239858"/>
        <a:ext cx="1469531" cy="587812"/>
      </dsp:txXfrm>
    </dsp:sp>
    <dsp:sp modelId="{D4F0E13B-B63C-43D7-9AA9-F6EF596D1484}">
      <dsp:nvSpPr>
        <dsp:cNvPr id="0" name=""/>
        <dsp:cNvSpPr/>
      </dsp:nvSpPr>
      <dsp:spPr>
        <a:xfrm>
          <a:off x="4177605" y="337206"/>
          <a:ext cx="661289" cy="661289"/>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94C69-25B0-400C-917B-C47E046F86DD}">
      <dsp:nvSpPr>
        <dsp:cNvPr id="0" name=""/>
        <dsp:cNvSpPr/>
      </dsp:nvSpPr>
      <dsp:spPr>
        <a:xfrm>
          <a:off x="3773483"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User activity tracking</a:t>
          </a:r>
        </a:p>
      </dsp:txBody>
      <dsp:txXfrm>
        <a:off x="3773483" y="1239858"/>
        <a:ext cx="1469531" cy="587812"/>
      </dsp:txXfrm>
    </dsp:sp>
    <dsp:sp modelId="{C28DE6D5-37A1-42C3-A014-CE7762B08F1F}">
      <dsp:nvSpPr>
        <dsp:cNvPr id="0" name=""/>
        <dsp:cNvSpPr/>
      </dsp:nvSpPr>
      <dsp:spPr>
        <a:xfrm>
          <a:off x="5904304" y="337206"/>
          <a:ext cx="661289" cy="661289"/>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FDD8D-ED64-4994-9E7B-8ADE83BE668B}">
      <dsp:nvSpPr>
        <dsp:cNvPr id="0" name=""/>
        <dsp:cNvSpPr/>
      </dsp:nvSpPr>
      <dsp:spPr>
        <a:xfrm>
          <a:off x="5500183"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Performance monitoring</a:t>
          </a:r>
        </a:p>
      </dsp:txBody>
      <dsp:txXfrm>
        <a:off x="5500183" y="1239858"/>
        <a:ext cx="1469531" cy="587812"/>
      </dsp:txXfrm>
    </dsp:sp>
    <dsp:sp modelId="{33C739AB-6461-44B3-949E-44A5E13443BB}">
      <dsp:nvSpPr>
        <dsp:cNvPr id="0" name=""/>
        <dsp:cNvSpPr/>
      </dsp:nvSpPr>
      <dsp:spPr>
        <a:xfrm>
          <a:off x="1587556" y="2195053"/>
          <a:ext cx="661289" cy="6612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8A9D2-8C3D-4BC5-AC67-291FD4832950}">
      <dsp:nvSpPr>
        <dsp:cNvPr id="0" name=""/>
        <dsp:cNvSpPr/>
      </dsp:nvSpPr>
      <dsp:spPr>
        <a:xfrm>
          <a:off x="1183435" y="3097706"/>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Social media analytics</a:t>
          </a:r>
        </a:p>
      </dsp:txBody>
      <dsp:txXfrm>
        <a:off x="1183435" y="3097706"/>
        <a:ext cx="1469531" cy="587812"/>
      </dsp:txXfrm>
    </dsp:sp>
    <dsp:sp modelId="{BB906C36-F697-49D1-8179-880D18E0DEAF}">
      <dsp:nvSpPr>
        <dsp:cNvPr id="0" name=""/>
        <dsp:cNvSpPr/>
      </dsp:nvSpPr>
      <dsp:spPr>
        <a:xfrm>
          <a:off x="3314255" y="2195053"/>
          <a:ext cx="661289" cy="66128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43FC9-268F-47AD-85AA-9427C0412AF9}">
      <dsp:nvSpPr>
        <dsp:cNvPr id="0" name=""/>
        <dsp:cNvSpPr/>
      </dsp:nvSpPr>
      <dsp:spPr>
        <a:xfrm>
          <a:off x="2910134" y="3097706"/>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E-commerce Transactions</a:t>
          </a:r>
        </a:p>
      </dsp:txBody>
      <dsp:txXfrm>
        <a:off x="2910134" y="3097706"/>
        <a:ext cx="1469531" cy="587812"/>
      </dsp:txXfrm>
    </dsp:sp>
    <dsp:sp modelId="{629713ED-3301-4364-8C10-45F6FBF38953}">
      <dsp:nvSpPr>
        <dsp:cNvPr id="0" name=""/>
        <dsp:cNvSpPr/>
      </dsp:nvSpPr>
      <dsp:spPr>
        <a:xfrm>
          <a:off x="5040954" y="2195053"/>
          <a:ext cx="661289" cy="66128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6375B4-E3EB-440D-9AF4-17344D909A13}">
      <dsp:nvSpPr>
        <dsp:cNvPr id="0" name=""/>
        <dsp:cNvSpPr/>
      </dsp:nvSpPr>
      <dsp:spPr>
        <a:xfrm>
          <a:off x="4636833" y="3097706"/>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Messaging </a:t>
          </a:r>
        </a:p>
      </dsp:txBody>
      <dsp:txXfrm>
        <a:off x="4636833" y="3097706"/>
        <a:ext cx="1469531" cy="5878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AF5B6-168A-4892-9D4B-551EE2851CAF}">
      <dsp:nvSpPr>
        <dsp:cNvPr id="0" name=""/>
        <dsp:cNvSpPr/>
      </dsp:nvSpPr>
      <dsp:spPr>
        <a:xfrm>
          <a:off x="0" y="547"/>
          <a:ext cx="10326666" cy="1280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96B69-A8CE-40DC-85B6-09D4BEB7AAEA}">
      <dsp:nvSpPr>
        <dsp:cNvPr id="0" name=""/>
        <dsp:cNvSpPr/>
      </dsp:nvSpPr>
      <dsp:spPr>
        <a:xfrm>
          <a:off x="243840" y="145116"/>
          <a:ext cx="991782" cy="9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9A419-439F-4D85-A30A-F2CA0237E31B}">
      <dsp:nvSpPr>
        <dsp:cNvPr id="0" name=""/>
        <dsp:cNvSpPr/>
      </dsp:nvSpPr>
      <dsp:spPr>
        <a:xfrm>
          <a:off x="1479463" y="547"/>
          <a:ext cx="8847202" cy="1280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977900">
            <a:lnSpc>
              <a:spcPct val="100000"/>
            </a:lnSpc>
            <a:spcBef>
              <a:spcPct val="0"/>
            </a:spcBef>
            <a:spcAft>
              <a:spcPct val="35000"/>
            </a:spcAft>
            <a:buNone/>
          </a:pPr>
          <a:r>
            <a:rPr lang="en-US" sz="2200" kern="1200">
              <a:latin typeface="Sherman Sans Book" pitchFamily="50" charset="0"/>
              <a:ea typeface="Sherman Sans Book" pitchFamily="50" charset="0"/>
            </a:rPr>
            <a:t>Query design influences table design. Build your tables based on how you will query the data back out.</a:t>
          </a:r>
          <a:endParaRPr lang="en-US" sz="2200" kern="1200" dirty="0">
            <a:latin typeface="Sherman Sans Book" pitchFamily="50" charset="0"/>
            <a:ea typeface="Sherman Sans Book" pitchFamily="50" charset="0"/>
          </a:endParaRPr>
        </a:p>
      </dsp:txBody>
      <dsp:txXfrm>
        <a:off x="1479463" y="547"/>
        <a:ext cx="8847202" cy="1280920"/>
      </dsp:txXfrm>
    </dsp:sp>
    <dsp:sp modelId="{3ACBF01F-18B7-45C8-BB26-5AC200F6121B}">
      <dsp:nvSpPr>
        <dsp:cNvPr id="0" name=""/>
        <dsp:cNvSpPr/>
      </dsp:nvSpPr>
      <dsp:spPr>
        <a:xfrm>
          <a:off x="0" y="1601698"/>
          <a:ext cx="10326666" cy="1280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CB140-BD6B-4419-8325-75556E8E3877}">
      <dsp:nvSpPr>
        <dsp:cNvPr id="0" name=""/>
        <dsp:cNvSpPr/>
      </dsp:nvSpPr>
      <dsp:spPr>
        <a:xfrm>
          <a:off x="180022" y="1682449"/>
          <a:ext cx="1119418" cy="111941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F1544-A4F7-461B-86E1-012146C7B36B}">
      <dsp:nvSpPr>
        <dsp:cNvPr id="0" name=""/>
        <dsp:cNvSpPr/>
      </dsp:nvSpPr>
      <dsp:spPr>
        <a:xfrm>
          <a:off x="1479463" y="1601698"/>
          <a:ext cx="8847202" cy="1280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977900">
            <a:lnSpc>
              <a:spcPct val="100000"/>
            </a:lnSpc>
            <a:spcBef>
              <a:spcPct val="0"/>
            </a:spcBef>
            <a:spcAft>
              <a:spcPct val="35000"/>
            </a:spcAft>
            <a:buNone/>
          </a:pPr>
          <a:r>
            <a:rPr lang="en-US" sz="2200" kern="1200">
              <a:latin typeface="Sherman Sans Book" pitchFamily="50" charset="0"/>
              <a:ea typeface="Sherman Sans Book" pitchFamily="50" charset="0"/>
            </a:rPr>
            <a:t>Redundant, de-normalized data, including different versions of the same conceptual entity</a:t>
          </a:r>
          <a:endParaRPr lang="en-US" sz="2200" kern="1200" dirty="0">
            <a:latin typeface="Sherman Sans Book" pitchFamily="50" charset="0"/>
            <a:ea typeface="Sherman Sans Book" pitchFamily="50" charset="0"/>
          </a:endParaRPr>
        </a:p>
      </dsp:txBody>
      <dsp:txXfrm>
        <a:off x="1479463" y="1601698"/>
        <a:ext cx="8847202" cy="1280920"/>
      </dsp:txXfrm>
    </dsp:sp>
    <dsp:sp modelId="{C482FF0A-1258-448A-A19F-61CCDA330971}">
      <dsp:nvSpPr>
        <dsp:cNvPr id="0" name=""/>
        <dsp:cNvSpPr/>
      </dsp:nvSpPr>
      <dsp:spPr>
        <a:xfrm>
          <a:off x="0" y="3202848"/>
          <a:ext cx="10326666" cy="1280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249DB-01EF-4652-A0FE-51E3EE4B4DAD}">
      <dsp:nvSpPr>
        <dsp:cNvPr id="0" name=""/>
        <dsp:cNvSpPr/>
      </dsp:nvSpPr>
      <dsp:spPr>
        <a:xfrm>
          <a:off x="328926" y="3432504"/>
          <a:ext cx="821609" cy="82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11960-5CCA-437E-8DAF-CD47D00643BE}">
      <dsp:nvSpPr>
        <dsp:cNvPr id="0" name=""/>
        <dsp:cNvSpPr/>
      </dsp:nvSpPr>
      <dsp:spPr>
        <a:xfrm>
          <a:off x="1479463" y="3202848"/>
          <a:ext cx="8847202" cy="1280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Sherman Sans Book" pitchFamily="50" charset="0"/>
              <a:ea typeface="Sherman Sans Book" pitchFamily="50" charset="0"/>
            </a:rPr>
            <a:t>One large flat table per query. </a:t>
          </a:r>
        </a:p>
      </dsp:txBody>
      <dsp:txXfrm>
        <a:off x="1479463" y="3202848"/>
        <a:ext cx="8847202" cy="1280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2083519" y="752"/>
          <a:ext cx="1014561" cy="101456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2232098" y="149331"/>
        <a:ext cx="717403" cy="717403"/>
      </dsp:txXfrm>
    </dsp:sp>
    <dsp:sp modelId="{BD062B3C-B1B2-4351-B000-516157AD591D}">
      <dsp:nvSpPr>
        <dsp:cNvPr id="0" name=""/>
        <dsp:cNvSpPr/>
      </dsp:nvSpPr>
      <dsp:spPr>
        <a:xfrm rot="1542857">
          <a:off x="3135195" y="663815"/>
          <a:ext cx="269211" cy="34241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3139194" y="714777"/>
        <a:ext cx="188448" cy="205448"/>
      </dsp:txXfrm>
    </dsp:sp>
    <dsp:sp modelId="{230D7C2C-677E-4CEC-942F-D1EA65E32223}">
      <dsp:nvSpPr>
        <dsp:cNvPr id="0" name=""/>
        <dsp:cNvSpPr/>
      </dsp:nvSpPr>
      <dsp:spPr>
        <a:xfrm>
          <a:off x="3455251" y="661343"/>
          <a:ext cx="1014561" cy="1014561"/>
        </a:xfrm>
        <a:prstGeom prst="ellipse">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3603830" y="809922"/>
        <a:ext cx="717403" cy="717403"/>
      </dsp:txXfrm>
    </dsp:sp>
    <dsp:sp modelId="{529EEA7D-B6FB-476C-ADD5-FCC64AB8827B}">
      <dsp:nvSpPr>
        <dsp:cNvPr id="0" name=""/>
        <dsp:cNvSpPr/>
      </dsp:nvSpPr>
      <dsp:spPr>
        <a:xfrm rot="4628571">
          <a:off x="3995625" y="1732156"/>
          <a:ext cx="269211" cy="342414"/>
        </a:xfrm>
        <a:prstGeom prst="rightArrow">
          <a:avLst>
            <a:gd name="adj1" fmla="val 60000"/>
            <a:gd name="adj2" fmla="val 50000"/>
          </a:avLst>
        </a:prstGeom>
        <a:solidFill>
          <a:schemeClr val="accent3">
            <a:hueOff val="451767"/>
            <a:satOff val="16667"/>
            <a:lumOff val="-2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027021" y="1761270"/>
        <a:ext cx="188448" cy="205448"/>
      </dsp:txXfrm>
    </dsp:sp>
    <dsp:sp modelId="{078090DB-6379-4F16-AA57-C98D3A82D274}">
      <dsp:nvSpPr>
        <dsp:cNvPr id="0" name=""/>
        <dsp:cNvSpPr/>
      </dsp:nvSpPr>
      <dsp:spPr>
        <a:xfrm>
          <a:off x="3794041" y="2145679"/>
          <a:ext cx="1014561" cy="1014561"/>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3942620" y="2294258"/>
        <a:ext cx="717403" cy="717403"/>
      </dsp:txXfrm>
    </dsp:sp>
    <dsp:sp modelId="{4BA5DCDD-6599-4CE7-A821-51719D753EB4}">
      <dsp:nvSpPr>
        <dsp:cNvPr id="0" name=""/>
        <dsp:cNvSpPr/>
      </dsp:nvSpPr>
      <dsp:spPr>
        <a:xfrm rot="7714286">
          <a:off x="3696832" y="3070968"/>
          <a:ext cx="269211" cy="342414"/>
        </a:xfrm>
        <a:prstGeom prst="righ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3762391" y="3107879"/>
        <a:ext cx="188448" cy="205448"/>
      </dsp:txXfrm>
    </dsp:sp>
    <dsp:sp modelId="{99F8BC43-CC03-4723-A80A-61AB458BB927}">
      <dsp:nvSpPr>
        <dsp:cNvPr id="0" name=""/>
        <dsp:cNvSpPr/>
      </dsp:nvSpPr>
      <dsp:spPr>
        <a:xfrm>
          <a:off x="2844773" y="3336024"/>
          <a:ext cx="1014561" cy="1014561"/>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2993352" y="3484603"/>
        <a:ext cx="717403" cy="717403"/>
      </dsp:txXfrm>
    </dsp:sp>
    <dsp:sp modelId="{E1266CA5-F491-4F93-8131-A23CE8469826}">
      <dsp:nvSpPr>
        <dsp:cNvPr id="0" name=""/>
        <dsp:cNvSpPr/>
      </dsp:nvSpPr>
      <dsp:spPr>
        <a:xfrm rot="10800000">
          <a:off x="2463813" y="3672097"/>
          <a:ext cx="269211" cy="342414"/>
        </a:xfrm>
        <a:prstGeom prst="rightArrow">
          <a:avLst>
            <a:gd name="adj1" fmla="val 60000"/>
            <a:gd name="adj2" fmla="val 50000"/>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2544576" y="3740580"/>
        <a:ext cx="188448" cy="205448"/>
      </dsp:txXfrm>
    </dsp:sp>
    <dsp:sp modelId="{2FCB0AC2-77CD-4DF2-A56E-3AAEA7D0C727}">
      <dsp:nvSpPr>
        <dsp:cNvPr id="0" name=""/>
        <dsp:cNvSpPr/>
      </dsp:nvSpPr>
      <dsp:spPr>
        <a:xfrm>
          <a:off x="1322265" y="3336024"/>
          <a:ext cx="1014561" cy="1014561"/>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1470844" y="3484603"/>
        <a:ext cx="717403" cy="717403"/>
      </dsp:txXfrm>
    </dsp:sp>
    <dsp:sp modelId="{4C67A684-2212-499D-8616-6542A34D7D9B}">
      <dsp:nvSpPr>
        <dsp:cNvPr id="0" name=""/>
        <dsp:cNvSpPr/>
      </dsp:nvSpPr>
      <dsp:spPr>
        <a:xfrm rot="13885714">
          <a:off x="1225056" y="3082882"/>
          <a:ext cx="269211" cy="342414"/>
        </a:xfrm>
        <a:prstGeom prst="righ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290615" y="3182937"/>
        <a:ext cx="188448" cy="205448"/>
      </dsp:txXfrm>
    </dsp:sp>
    <dsp:sp modelId="{36919856-252F-45CE-B940-2039460FB604}">
      <dsp:nvSpPr>
        <dsp:cNvPr id="0" name=""/>
        <dsp:cNvSpPr/>
      </dsp:nvSpPr>
      <dsp:spPr>
        <a:xfrm>
          <a:off x="372997" y="2145679"/>
          <a:ext cx="1014561" cy="1014561"/>
        </a:xfrm>
        <a:prstGeom prst="ellipse">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521576" y="2294258"/>
        <a:ext cx="717403" cy="717403"/>
      </dsp:txXfrm>
    </dsp:sp>
    <dsp:sp modelId="{D7611F9B-067A-436F-8357-3D028EEA1AC7}">
      <dsp:nvSpPr>
        <dsp:cNvPr id="0" name=""/>
        <dsp:cNvSpPr/>
      </dsp:nvSpPr>
      <dsp:spPr>
        <a:xfrm rot="16971429">
          <a:off x="913371" y="1747013"/>
          <a:ext cx="269211" cy="342414"/>
        </a:xfrm>
        <a:prstGeom prst="rightArrow">
          <a:avLst>
            <a:gd name="adj1" fmla="val 60000"/>
            <a:gd name="adj2" fmla="val 50000"/>
          </a:avLst>
        </a:prstGeom>
        <a:solidFill>
          <a:schemeClr val="accent3">
            <a:hueOff val="2258833"/>
            <a:satOff val="83333"/>
            <a:lumOff val="-12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944767" y="1854865"/>
        <a:ext cx="188448" cy="205448"/>
      </dsp:txXfrm>
    </dsp:sp>
    <dsp:sp modelId="{92AAFDDA-DCA0-4D12-BDCE-3851E326E93A}">
      <dsp:nvSpPr>
        <dsp:cNvPr id="0" name=""/>
        <dsp:cNvSpPr/>
      </dsp:nvSpPr>
      <dsp:spPr>
        <a:xfrm>
          <a:off x="711786" y="661343"/>
          <a:ext cx="1014561" cy="1014561"/>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US" sz="4300" kern="1200" dirty="0"/>
        </a:p>
      </dsp:txBody>
      <dsp:txXfrm>
        <a:off x="860365" y="809922"/>
        <a:ext cx="717403" cy="717403"/>
      </dsp:txXfrm>
    </dsp:sp>
    <dsp:sp modelId="{C7A9B24E-4F4C-45A0-88C0-954F262D38F3}">
      <dsp:nvSpPr>
        <dsp:cNvPr id="0" name=""/>
        <dsp:cNvSpPr/>
      </dsp:nvSpPr>
      <dsp:spPr>
        <a:xfrm rot="20057143">
          <a:off x="1763463" y="670427"/>
          <a:ext cx="269211" cy="342414"/>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767462" y="756431"/>
        <a:ext cx="188448" cy="205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CBD62-C7D8-4D65-9B48-C174CB0E95BA}">
      <dsp:nvSpPr>
        <dsp:cNvPr id="0" name=""/>
        <dsp:cNvSpPr/>
      </dsp:nvSpPr>
      <dsp:spPr>
        <a:xfrm>
          <a:off x="1697173" y="290828"/>
          <a:ext cx="1944000" cy="1944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BD6099-33E8-4DBF-97FC-4B0F4AF9FBDC}">
      <dsp:nvSpPr>
        <dsp:cNvPr id="0" name=""/>
        <dsp:cNvSpPr/>
      </dsp:nvSpPr>
      <dsp:spPr>
        <a:xfrm>
          <a:off x="509173" y="270512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1" kern="1200">
              <a:latin typeface="Sherman Sans Book" pitchFamily="50" charset="0"/>
              <a:ea typeface="Sherman Sans Book" pitchFamily="50" charset="0"/>
            </a:rPr>
            <a:t>Partition key</a:t>
          </a:r>
          <a:r>
            <a:rPr lang="en-US" sz="2200" kern="1200"/>
            <a:t>—</a:t>
          </a:r>
          <a:r>
            <a:rPr lang="en-US" sz="2200" kern="1200">
              <a:latin typeface="Sherman Sans Book" pitchFamily="50" charset="0"/>
              <a:ea typeface="Sherman Sans Book" pitchFamily="50" charset="0"/>
            </a:rPr>
            <a:t>distributes data across nodes</a:t>
          </a:r>
          <a:endParaRPr lang="en-US" sz="2200" kern="1200" dirty="0">
            <a:latin typeface="Sherman Sans Book" pitchFamily="50" charset="0"/>
            <a:ea typeface="Sherman Sans Book" pitchFamily="50" charset="0"/>
          </a:endParaRPr>
        </a:p>
      </dsp:txBody>
      <dsp:txXfrm>
        <a:off x="509173" y="2705128"/>
        <a:ext cx="4320000" cy="720000"/>
      </dsp:txXfrm>
    </dsp:sp>
    <dsp:sp modelId="{1CD57FB6-1EE1-4ABC-AD2C-63D00C3226A5}">
      <dsp:nvSpPr>
        <dsp:cNvPr id="0" name=""/>
        <dsp:cNvSpPr/>
      </dsp:nvSpPr>
      <dsp:spPr>
        <a:xfrm>
          <a:off x="6773174" y="290828"/>
          <a:ext cx="1944000" cy="194400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9B3A1B8-E3E8-47A7-8F44-3478385AFA13}">
      <dsp:nvSpPr>
        <dsp:cNvPr id="0" name=""/>
        <dsp:cNvSpPr/>
      </dsp:nvSpPr>
      <dsp:spPr>
        <a:xfrm>
          <a:off x="5585173" y="270512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1" kern="1200">
              <a:latin typeface="Sherman Sans Book" pitchFamily="50" charset="0"/>
              <a:ea typeface="Sherman Sans Book" pitchFamily="50" charset="0"/>
            </a:rPr>
            <a:t>Clustering key</a:t>
          </a:r>
          <a:r>
            <a:rPr lang="en-US" sz="2200" kern="1200"/>
            <a:t>—</a:t>
          </a:r>
          <a:r>
            <a:rPr lang="en-US" sz="2200" b="1" kern="1200">
              <a:latin typeface="Sherman Sans Book" pitchFamily="50" charset="0"/>
              <a:ea typeface="Sherman Sans Book" pitchFamily="50" charset="0"/>
            </a:rPr>
            <a:t>sorts</a:t>
          </a:r>
          <a:r>
            <a:rPr lang="en-US" sz="2200" kern="1200">
              <a:latin typeface="Sherman Sans Book" pitchFamily="50" charset="0"/>
              <a:ea typeface="Sherman Sans Book" pitchFamily="50" charset="0"/>
            </a:rPr>
            <a:t> data within a node</a:t>
          </a:r>
          <a:endParaRPr lang="en-US" sz="2200" kern="1200" dirty="0">
            <a:latin typeface="Sherman Sans Book" pitchFamily="50" charset="0"/>
            <a:ea typeface="Sherman Sans Book" pitchFamily="50" charset="0"/>
          </a:endParaRPr>
        </a:p>
      </dsp:txBody>
      <dsp:txXfrm>
        <a:off x="5585173" y="2705128"/>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1BCA4-1900-4BDF-853C-1064A083EECB}"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1B93E-D36F-4744-8516-18D221D3957C}" type="slidenum">
              <a:rPr lang="en-US" smtClean="0"/>
              <a:t>‹#›</a:t>
            </a:fld>
            <a:endParaRPr lang="en-US"/>
          </a:p>
        </p:txBody>
      </p:sp>
    </p:spTree>
    <p:extLst>
      <p:ext uri="{BB962C8B-B14F-4D97-AF65-F5344CB8AC3E}">
        <p14:creationId xmlns:p14="http://schemas.microsoft.com/office/powerpoint/2010/main" val="96460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7</a:t>
            </a:fld>
            <a:endParaRPr lang="en-US"/>
          </a:p>
        </p:txBody>
      </p:sp>
    </p:spTree>
    <p:extLst>
      <p:ext uri="{BB962C8B-B14F-4D97-AF65-F5344CB8AC3E}">
        <p14:creationId xmlns:p14="http://schemas.microsoft.com/office/powerpoint/2010/main" val="195502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2, first row.</a:t>
            </a:r>
          </a:p>
        </p:txBody>
      </p:sp>
      <p:sp>
        <p:nvSpPr>
          <p:cNvPr id="4" name="Slide Number Placeholder 3"/>
          <p:cNvSpPr>
            <a:spLocks noGrp="1"/>
          </p:cNvSpPr>
          <p:nvPr>
            <p:ph type="sldNum" sz="quarter" idx="5"/>
          </p:nvPr>
        </p:nvSpPr>
        <p:spPr/>
        <p:txBody>
          <a:bodyPr/>
          <a:lstStyle/>
          <a:p>
            <a:fld id="{0851B93E-D36F-4744-8516-18D221D3957C}" type="slidenum">
              <a:rPr lang="en-US" smtClean="0"/>
              <a:t>34</a:t>
            </a:fld>
            <a:endParaRPr lang="en-US"/>
          </a:p>
        </p:txBody>
      </p:sp>
    </p:spTree>
    <p:extLst>
      <p:ext uri="{BB962C8B-B14F-4D97-AF65-F5344CB8AC3E}">
        <p14:creationId xmlns:p14="http://schemas.microsoft.com/office/powerpoint/2010/main" val="346975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1, 3</a:t>
            </a:r>
            <a:r>
              <a:rPr lang="en-US" baseline="30000" dirty="0"/>
              <a:t>rd</a:t>
            </a:r>
            <a:r>
              <a:rPr lang="en-US" dirty="0"/>
              <a:t> row.</a:t>
            </a:r>
          </a:p>
        </p:txBody>
      </p:sp>
      <p:sp>
        <p:nvSpPr>
          <p:cNvPr id="4" name="Slide Number Placeholder 3"/>
          <p:cNvSpPr>
            <a:spLocks noGrp="1"/>
          </p:cNvSpPr>
          <p:nvPr>
            <p:ph type="sldNum" sz="quarter" idx="5"/>
          </p:nvPr>
        </p:nvSpPr>
        <p:spPr/>
        <p:txBody>
          <a:bodyPr/>
          <a:lstStyle/>
          <a:p>
            <a:fld id="{0851B93E-D36F-4744-8516-18D221D3957C}" type="slidenum">
              <a:rPr lang="en-US" smtClean="0"/>
              <a:t>35</a:t>
            </a:fld>
            <a:endParaRPr lang="en-US"/>
          </a:p>
        </p:txBody>
      </p:sp>
    </p:spTree>
    <p:extLst>
      <p:ext uri="{BB962C8B-B14F-4D97-AF65-F5344CB8AC3E}">
        <p14:creationId xmlns:p14="http://schemas.microsoft.com/office/powerpoint/2010/main" val="381747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make</a:t>
            </a:r>
            <a:r>
              <a:rPr lang="en-US" baseline="0" dirty="0"/>
              <a:t> a table</a:t>
            </a:r>
            <a:endParaRPr lang="en-US" dirty="0"/>
          </a:p>
          <a:p>
            <a:r>
              <a:rPr lang="en-US" dirty="0"/>
              <a:t>CREATE table users</a:t>
            </a:r>
            <a:r>
              <a:rPr lang="en-US" baseline="0" dirty="0"/>
              <a:t> (name text, age tinyint, primary key (name));</a:t>
            </a:r>
          </a:p>
          <a:p>
            <a:endParaRPr lang="en-US" baseline="0" dirty="0"/>
          </a:p>
          <a:p>
            <a:r>
              <a:rPr lang="en-US" baseline="0" dirty="0"/>
              <a:t># take a look at it </a:t>
            </a:r>
          </a:p>
          <a:p>
            <a:r>
              <a:rPr lang="en-US" baseline="0" dirty="0"/>
              <a:t>DESCRIBE table users;</a:t>
            </a:r>
          </a:p>
          <a:p>
            <a:endParaRPr lang="en-US" baseline="0" dirty="0"/>
          </a:p>
          <a:p>
            <a:r>
              <a:rPr lang="en-US" baseline="0" dirty="0"/>
              <a:t># you can drop tables </a:t>
            </a:r>
          </a:p>
          <a:p>
            <a:r>
              <a:rPr lang="en-US" baseline="0" dirty="0"/>
              <a:t>Drop table users;</a:t>
            </a:r>
          </a:p>
          <a:p>
            <a:endParaRPr lang="en-US" baseline="0" dirty="0"/>
          </a:p>
          <a:p>
            <a:r>
              <a:rPr lang="en-US" baseline="0" dirty="0"/>
              <a:t># now re-create the table</a:t>
            </a:r>
          </a:p>
          <a:p>
            <a:endParaRPr lang="en-US" baseline="0" dirty="0"/>
          </a:p>
          <a:p>
            <a:r>
              <a:rPr lang="en-US" baseline="0" dirty="0"/>
              <a:t># Some inserts – you can insert the same thing</a:t>
            </a:r>
          </a:p>
          <a:p>
            <a:r>
              <a:rPr lang="en-US" baseline="0" dirty="0"/>
              <a:t>Insert into users (name, age) values (‘mike’, 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into users (name, age) values (‘mike’, 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into users (name, age) values (‘mike’, 47);</a:t>
            </a:r>
          </a:p>
          <a:p>
            <a:endParaRPr lang="en-US" dirty="0"/>
          </a:p>
          <a:p>
            <a:r>
              <a:rPr lang="en-US" dirty="0"/>
              <a:t># but its only there once – There are not integrity constraints!</a:t>
            </a:r>
          </a:p>
          <a:p>
            <a:r>
              <a:rPr lang="en-US" dirty="0"/>
              <a:t>Select</a:t>
            </a:r>
            <a:r>
              <a:rPr lang="en-US" baseline="0" dirty="0"/>
              <a:t> * from users;</a:t>
            </a:r>
          </a:p>
          <a:p>
            <a:endParaRPr lang="en-US" baseline="0" dirty="0"/>
          </a:p>
          <a:p>
            <a:r>
              <a:rPr lang="en-US" baseline="0" dirty="0"/>
              <a:t>#what happens when you insert the same key with different values? – its like an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into users (name, age) values (‘mike’, 48);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a:p>
            <a:endParaRPr lang="en-US" dirty="0"/>
          </a:p>
          <a:p>
            <a:endParaRPr lang="en-US" dirty="0"/>
          </a:p>
          <a:p>
            <a:r>
              <a:rPr lang="en-US" dirty="0"/>
              <a:t>NOTES: </a:t>
            </a:r>
          </a:p>
          <a:p>
            <a:endParaRPr lang="en-US" dirty="0"/>
          </a:p>
          <a:p>
            <a:r>
              <a:rPr lang="en-US" dirty="0"/>
              <a:t>- If just one column is specified that column is both the partition key and the clustering key</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37</a:t>
            </a:fld>
            <a:endParaRPr lang="en-US" dirty="0"/>
          </a:p>
        </p:txBody>
      </p:sp>
    </p:spTree>
    <p:extLst>
      <p:ext uri="{BB962C8B-B14F-4D97-AF65-F5344CB8AC3E}">
        <p14:creationId xmlns:p14="http://schemas.microsoft.com/office/powerpoint/2010/main" val="211441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a:p>
            <a:endParaRPr lang="en-US" dirty="0"/>
          </a:p>
          <a:p>
            <a:r>
              <a:rPr lang="en-US" sz="1200" b="0" i="0" kern="1200" dirty="0">
                <a:solidFill>
                  <a:schemeClr val="tx1"/>
                </a:solidFill>
                <a:effectLst/>
                <a:latin typeface="+mn-lt"/>
                <a:ea typeface="+mn-ea"/>
                <a:cs typeface="+mn-cs"/>
              </a:rPr>
              <a:t>Why does Cassandra allow us to insert data with the same key more than once? What happened when we do this?</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38</a:t>
            </a:fld>
            <a:endParaRPr lang="en-US" dirty="0"/>
          </a:p>
        </p:txBody>
      </p:sp>
    </p:spTree>
    <p:extLst>
      <p:ext uri="{BB962C8B-B14F-4D97-AF65-F5344CB8AC3E}">
        <p14:creationId xmlns:p14="http://schemas.microsoft.com/office/powerpoint/2010/main" val="2563577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63512">
              <a:buNone/>
            </a:pPr>
            <a:r>
              <a:rPr lang="en-US" dirty="0">
                <a:latin typeface="Consolas" panose="020B0609020204030204" pitchFamily="49" charset="0"/>
              </a:rPr>
              <a:t># create the table</a:t>
            </a:r>
          </a:p>
          <a:p>
            <a:pPr marL="0" lvl="0" indent="-163512">
              <a:buNone/>
            </a:pPr>
            <a:r>
              <a:rPr lang="en-US" dirty="0">
                <a:latin typeface="Consolas" panose="020B0609020204030204" pitchFamily="49" charset="0"/>
              </a:rPr>
              <a:t>CREATE TABLE </a:t>
            </a:r>
            <a:r>
              <a:rPr lang="en-US" i="1" dirty="0">
                <a:latin typeface="Consolas" panose="020B0609020204030204" pitchFamily="49" charset="0"/>
              </a:rPr>
              <a:t>system_utilization </a:t>
            </a:r>
            <a:r>
              <a:rPr lang="en-US" dirty="0">
                <a:latin typeface="Consolas" panose="020B0609020204030204" pitchFamily="49" charset="0"/>
              </a:rPr>
              <a:t>(</a:t>
            </a:r>
          </a:p>
          <a:p>
            <a:pPr marL="0" lvl="0" indent="-163512">
              <a:buNone/>
            </a:pPr>
            <a:r>
              <a:rPr lang="en-US" dirty="0">
                <a:latin typeface="Consolas" panose="020B0609020204030204" pitchFamily="49" charset="0"/>
              </a:rPr>
              <a:t>	hostname TEXT,</a:t>
            </a:r>
          </a:p>
          <a:p>
            <a:pPr marL="0" lvl="0" indent="-163512">
              <a:buNone/>
            </a:pPr>
            <a:r>
              <a:rPr lang="en-US" dirty="0">
                <a:latin typeface="Consolas" panose="020B0609020204030204" pitchFamily="49" charset="0"/>
              </a:rPr>
              <a:t>	os TEXT,	</a:t>
            </a:r>
          </a:p>
          <a:p>
            <a:pPr marL="0" lvl="0" indent="-163512">
              <a:buNone/>
            </a:pPr>
            <a:r>
              <a:rPr lang="en-US" dirty="0">
                <a:latin typeface="Consolas" panose="020B0609020204030204" pitchFamily="49" charset="0"/>
              </a:rPr>
              <a:t>	measured_on TIMESTAMP,</a:t>
            </a:r>
          </a:p>
          <a:p>
            <a:pPr marL="0" lvl="0" indent="-163512">
              <a:buNone/>
            </a:pPr>
            <a:r>
              <a:rPr lang="en-US" dirty="0">
                <a:latin typeface="Consolas" panose="020B0609020204030204" pitchFamily="49" charset="0"/>
              </a:rPr>
              <a:t>	cpu_pct TINYINT,</a:t>
            </a:r>
          </a:p>
          <a:p>
            <a:pPr marL="0" lvl="0" indent="-163512">
              <a:buNone/>
            </a:pPr>
            <a:r>
              <a:rPr lang="en-US" dirty="0">
                <a:latin typeface="Consolas" panose="020B0609020204030204" pitchFamily="49" charset="0"/>
              </a:rPr>
              <a:t>	PRIMARY KEY (hostname, measured_on)</a:t>
            </a:r>
          </a:p>
          <a:p>
            <a:pPr marL="0" lvl="0" indent="-163512">
              <a:buNone/>
            </a:pPr>
            <a:r>
              <a:rPr lang="en-US" dirty="0">
                <a:latin typeface="Consolas" panose="020B0609020204030204" pitchFamily="49" charset="0"/>
              </a:rPr>
              <a:t>);</a:t>
            </a:r>
            <a:endParaRPr lang="en-US" dirty="0"/>
          </a:p>
          <a:p>
            <a:endParaRPr lang="en-US" dirty="0"/>
          </a:p>
          <a:p>
            <a:r>
              <a:rPr lang="en-US" dirty="0"/>
              <a:t>#</a:t>
            </a:r>
          </a:p>
          <a:p>
            <a:r>
              <a:rPr lang="en-US" dirty="0"/>
              <a:t>Insert into</a:t>
            </a:r>
            <a:r>
              <a:rPr lang="en-US" baseline="0" dirty="0"/>
              <a:t> system_utilization (hostname, os, measured_on, cpu_pct) values ( ‘saturn’, ‘windows’, ‘2018-07-19 09:00’,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‘saturn’, ‘windows’, ‘2018-07-19 10:00’,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‘saturn’, ‘windows’, ‘2018-07-19 11:00’,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‘venus’, ‘osx’, ‘2018-07-19 09:00’,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‘venus’, ‘osx’, ‘2018-07-19 10:00’,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‘venus’, ‘osx’, ‘2018-07-19 11:00’,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‘mars’, ‘windows’, ‘2018-07-19 09:00’,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‘mars’, ‘windows’, ‘2018-07-19 10:00’,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‘mars’, ‘windows’, ‘2018-07-19 11:00’, 75);</a:t>
            </a:r>
          </a:p>
          <a:p>
            <a:endParaRPr lang="en-US" dirty="0"/>
          </a:p>
          <a:p>
            <a:endParaRPr lang="en-US" dirty="0"/>
          </a:p>
          <a:p>
            <a:r>
              <a:rPr lang="en-US" dirty="0"/>
              <a:t># you</a:t>
            </a:r>
            <a:r>
              <a:rPr lang="en-US" baseline="0" dirty="0"/>
              <a:t> can filter by partition key</a:t>
            </a:r>
          </a:p>
          <a:p>
            <a:r>
              <a:rPr lang="en-US" baseline="0" dirty="0"/>
              <a:t>Select * from system_utilization where hostname =‘mars’;</a:t>
            </a:r>
          </a:p>
          <a:p>
            <a:endParaRPr lang="en-US" baseline="0" dirty="0"/>
          </a:p>
          <a:p>
            <a:r>
              <a:rPr lang="en-US" baseline="0" dirty="0"/>
              <a:t># you can filter by particion key and cluster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hostname =‘mars’ and measured_on &gt; ‘2018-07-19 9:30’;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cannot filter by non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os = ‘windows’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or even just by cluster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measured_on &gt; ‘2018-07-19 9:30’;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This is why the partitioning scheme is so important to Cassandra queries This data was partitioned so that each hostname is on its own node in the cluster. So when we omit hostname from the query Cassandra must ask every node for its data. This can be quite time consuming when there are dozens of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39</a:t>
            </a:fld>
            <a:endParaRPr lang="en-US" dirty="0"/>
          </a:p>
        </p:txBody>
      </p:sp>
    </p:spTree>
    <p:extLst>
      <p:ext uri="{BB962C8B-B14F-4D97-AF65-F5344CB8AC3E}">
        <p14:creationId xmlns:p14="http://schemas.microsoft.com/office/powerpoint/2010/main" val="3511252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cpu_pct is not part of the partition or cluster key, all rows are retrieved from each node, then the rows are scanned for cpu_pct = 5 and for each node this is output. This will take a considerable amount of time when there are many nodes and millions of records per node.</a:t>
            </a:r>
          </a:p>
        </p:txBody>
      </p:sp>
      <p:sp>
        <p:nvSpPr>
          <p:cNvPr id="4" name="Slide Number Placeholder 3"/>
          <p:cNvSpPr>
            <a:spLocks noGrp="1"/>
          </p:cNvSpPr>
          <p:nvPr>
            <p:ph type="sldNum" sz="quarter" idx="10"/>
          </p:nvPr>
        </p:nvSpPr>
        <p:spPr/>
        <p:txBody>
          <a:bodyPr/>
          <a:lstStyle/>
          <a:p>
            <a:fld id="{E564724E-7CB4-4288-908A-97852378BB2E}" type="slidenum">
              <a:rPr lang="en-US" smtClean="0"/>
              <a:t>41</a:t>
            </a:fld>
            <a:endParaRPr lang="en-US" dirty="0"/>
          </a:p>
        </p:txBody>
      </p:sp>
    </p:spTree>
    <p:extLst>
      <p:ext uri="{BB962C8B-B14F-4D97-AF65-F5344CB8AC3E}">
        <p14:creationId xmlns:p14="http://schemas.microsoft.com/office/powerpoint/2010/main" val="198640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42</a:t>
            </a:fld>
            <a:endParaRPr lang="en-US"/>
          </a:p>
        </p:txBody>
      </p:sp>
    </p:spTree>
    <p:extLst>
      <p:ext uri="{BB962C8B-B14F-4D97-AF65-F5344CB8AC3E}">
        <p14:creationId xmlns:p14="http://schemas.microsoft.com/office/powerpoint/2010/main" val="4266661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43</a:t>
            </a:fld>
            <a:endParaRPr lang="en-US" dirty="0"/>
          </a:p>
        </p:txBody>
      </p:sp>
    </p:spTree>
    <p:extLst>
      <p:ext uri="{BB962C8B-B14F-4D97-AF65-F5344CB8AC3E}">
        <p14:creationId xmlns:p14="http://schemas.microsoft.com/office/powerpoint/2010/main" val="2692609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45</a:t>
            </a:fld>
            <a:endParaRPr lang="en-US" dirty="0"/>
          </a:p>
        </p:txBody>
      </p:sp>
    </p:spTree>
    <p:extLst>
      <p:ext uri="{BB962C8B-B14F-4D97-AF65-F5344CB8AC3E}">
        <p14:creationId xmlns:p14="http://schemas.microsoft.com/office/powerpoint/2010/main" val="128024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Needs allow fildtering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os=‘windows’ and hostname=‘saturn’;</a:t>
            </a:r>
          </a:p>
          <a:p>
            <a:endParaRPr lang="en-US" dirty="0"/>
          </a:p>
          <a:p>
            <a:r>
              <a:rPr lang="en-US" dirty="0"/>
              <a:t># Create the index </a:t>
            </a:r>
          </a:p>
          <a:p>
            <a:r>
              <a:rPr lang="en-US" dirty="0"/>
              <a:t>Create index ix_system_utilization_os</a:t>
            </a:r>
            <a:r>
              <a:rPr lang="en-US" baseline="0" dirty="0"/>
              <a:t> ON system_utilization (os);</a:t>
            </a:r>
          </a:p>
          <a:p>
            <a:endParaRPr lang="en-US" baseline="0" dirty="0"/>
          </a:p>
          <a:p>
            <a:r>
              <a:rPr lang="en-US" baseline="0" dirty="0"/>
              <a:t># now these queries work without the ALLOW FILTERING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os=‘windows’ and hostname=‘saturn’;</a:t>
            </a:r>
          </a:p>
          <a:p>
            <a:endParaRPr lang="en-US" dirty="0"/>
          </a:p>
          <a:p>
            <a:r>
              <a:rPr lang="en-US" dirty="0"/>
              <a:t># You can leave off the hostname and it works, but this is a bad idea since indexes are distributed.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os=‘windows’;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to show the index on the table; It’s attached</a:t>
            </a:r>
            <a:r>
              <a:rPr lang="en-US" baseline="0" dirty="0"/>
              <a:t> to it!</a:t>
            </a:r>
            <a:endParaRPr lang="en-US" dirty="0"/>
          </a:p>
          <a:p>
            <a:pPr marL="171450" indent="-171450">
              <a:buFont typeface="Wingdings" panose="05000000000000000000" pitchFamily="2" charset="2"/>
              <a:buChar char="Ø"/>
            </a:pPr>
            <a:r>
              <a:rPr lang="en-US" dirty="0"/>
              <a:t>Describe system_utilitzation</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 drop the index</a:t>
            </a:r>
          </a:p>
          <a:p>
            <a:pPr marL="0" indent="0">
              <a:buFont typeface="Wingdings" panose="05000000000000000000" pitchFamily="2" charset="2"/>
              <a:buNone/>
            </a:pPr>
            <a:r>
              <a:rPr lang="en-US" dirty="0"/>
              <a:t>Drop index ix_system_utilization_os</a:t>
            </a:r>
          </a:p>
        </p:txBody>
      </p:sp>
      <p:sp>
        <p:nvSpPr>
          <p:cNvPr id="4" name="Slide Number Placeholder 3"/>
          <p:cNvSpPr>
            <a:spLocks noGrp="1"/>
          </p:cNvSpPr>
          <p:nvPr>
            <p:ph type="sldNum" sz="quarter" idx="10"/>
          </p:nvPr>
        </p:nvSpPr>
        <p:spPr/>
        <p:txBody>
          <a:bodyPr/>
          <a:lstStyle/>
          <a:p>
            <a:fld id="{E564724E-7CB4-4288-908A-97852378BB2E}" type="slidenum">
              <a:rPr lang="en-US" smtClean="0"/>
              <a:t>46</a:t>
            </a:fld>
            <a:endParaRPr lang="en-US" dirty="0"/>
          </a:p>
        </p:txBody>
      </p:sp>
    </p:spTree>
    <p:extLst>
      <p:ext uri="{BB962C8B-B14F-4D97-AF65-F5344CB8AC3E}">
        <p14:creationId xmlns:p14="http://schemas.microsoft.com/office/powerpoint/2010/main" val="367455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Bad – use document</a:t>
            </a:r>
          </a:p>
          <a:p>
            <a:pPr marL="228600" indent="-228600">
              <a:buAutoNum type="arabicPeriod"/>
            </a:pPr>
            <a:r>
              <a:rPr lang="en-US" dirty="0"/>
              <a:t>Good – Time series / </a:t>
            </a:r>
            <a:r>
              <a:rPr lang="en-US" dirty="0" err="1"/>
              <a:t>iot</a:t>
            </a:r>
            <a:endParaRPr lang="en-US" dirty="0"/>
          </a:p>
          <a:p>
            <a:pPr marL="228600" indent="-228600">
              <a:buAutoNum type="arabicPeriod"/>
            </a:pPr>
            <a:r>
              <a:rPr lang="en-US" dirty="0"/>
              <a:t>Bad – reads are too slow</a:t>
            </a:r>
          </a:p>
          <a:p>
            <a:pPr marL="228600" indent="-228600">
              <a:buAutoNum type="arabicPeriod"/>
            </a:pPr>
            <a:r>
              <a:rPr lang="en-US" dirty="0"/>
              <a:t>Good – high writes /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9</a:t>
            </a:fld>
            <a:endParaRPr lang="en-US"/>
          </a:p>
        </p:txBody>
      </p:sp>
    </p:spTree>
    <p:extLst>
      <p:ext uri="{BB962C8B-B14F-4D97-AF65-F5344CB8AC3E}">
        <p14:creationId xmlns:p14="http://schemas.microsoft.com/office/powerpoint/2010/main" val="230120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a:p>
            <a:r>
              <a:rPr lang="en-US" sz="1200" b="0" i="0" kern="1200" dirty="0">
                <a:solidFill>
                  <a:schemeClr val="tx1"/>
                </a:solidFill>
                <a:effectLst/>
                <a:latin typeface="+mn-lt"/>
                <a:ea typeface="+mn-ea"/>
                <a:cs typeface="+mn-cs"/>
              </a:rPr>
              <a:t>For the following Cassandra table</a:t>
            </a:r>
          </a:p>
          <a:p>
            <a:r>
              <a:rPr lang="en-US" sz="1200" b="0" i="0" kern="1200" dirty="0">
                <a:solidFill>
                  <a:schemeClr val="tx1"/>
                </a:solidFill>
                <a:effectLst/>
                <a:latin typeface="+mn-lt"/>
                <a:ea typeface="+mn-ea"/>
                <a:cs typeface="+mn-cs"/>
              </a:rPr>
              <a:t>CREATE table foo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PRIMARY KEY (a,b)</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following query: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b,c  FROM foo where a = 'something' AND d = ‘other';</a:t>
            </a:r>
          </a:p>
          <a:p>
            <a:r>
              <a:rPr lang="en-US" sz="1200" b="0" i="0" kern="1200" dirty="0">
                <a:solidFill>
                  <a:schemeClr val="tx1"/>
                </a:solidFill>
                <a:effectLst/>
                <a:latin typeface="+mn-lt"/>
                <a:ea typeface="+mn-ea"/>
                <a:cs typeface="+mn-cs"/>
              </a:rPr>
              <a:t>Which column should indexed?</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47</a:t>
            </a:fld>
            <a:endParaRPr lang="en-US" dirty="0"/>
          </a:p>
        </p:txBody>
      </p:sp>
    </p:spTree>
    <p:extLst>
      <p:ext uri="{BB962C8B-B14F-4D97-AF65-F5344CB8AC3E}">
        <p14:creationId xmlns:p14="http://schemas.microsoft.com/office/powerpoint/2010/main" val="343567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50</a:t>
            </a:fld>
            <a:endParaRPr lang="en-US" dirty="0"/>
          </a:p>
        </p:txBody>
      </p:sp>
    </p:spTree>
    <p:extLst>
      <p:ext uri="{BB962C8B-B14F-4D97-AF65-F5344CB8AC3E}">
        <p14:creationId xmlns:p14="http://schemas.microsoft.com/office/powerpoint/2010/main" val="2975462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a:t>
            </a:r>
            <a:r>
              <a:rPr lang="en-US" baseline="0" dirty="0"/>
              <a:t> materialized view</a:t>
            </a:r>
          </a:p>
          <a:p>
            <a:r>
              <a:rPr lang="en-US" dirty="0"/>
              <a:t>Create materialized view system_utilization_by_os as select</a:t>
            </a:r>
            <a:r>
              <a:rPr lang="en-US" baseline="0" dirty="0"/>
              <a:t> * from system_utilization where os is not null and hostname is not null and measured on is not null primary key (os, hostname, measured_on);</a:t>
            </a:r>
          </a:p>
          <a:p>
            <a:br>
              <a:rPr lang="en-US" baseline="0" dirty="0"/>
            </a:br>
            <a:r>
              <a:rPr lang="en-US" baseline="0" dirty="0"/>
              <a:t>#let’s see the view attached to the table</a:t>
            </a:r>
          </a:p>
          <a:p>
            <a:r>
              <a:rPr lang="en-US" baseline="0" dirty="0"/>
              <a:t>Desc system_utilization;</a:t>
            </a:r>
          </a:p>
          <a:p>
            <a:endParaRPr lang="en-US" baseline="0" dirty="0"/>
          </a:p>
          <a:p>
            <a:r>
              <a:rPr lang="en-US" baseline="0" dirty="0"/>
              <a:t># Can’t filter on the os column without ALLOW FILTERING</a:t>
            </a:r>
          </a:p>
          <a:p>
            <a:r>
              <a:rPr lang="en-US" baseline="0" dirty="0"/>
              <a:t>Select * from system_utilization where os = ‘osx’;</a:t>
            </a:r>
          </a:p>
          <a:p>
            <a:endParaRPr lang="en-US" baseline="0" dirty="0"/>
          </a:p>
          <a:p>
            <a:r>
              <a:rPr lang="en-US" baseline="0" dirty="0"/>
              <a:t>#but you can filter by os on the MV since it has a new partition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system_utilization_by_os where os = ‘osx’;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to show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‘earth’, ‘osx’, ‘2018-07-19 9:00’, 100);</a:t>
            </a:r>
          </a:p>
          <a:p>
            <a:endParaRPr lang="en-US" baseline="0" dirty="0"/>
          </a:p>
          <a:p>
            <a:r>
              <a:rPr lang="en-US" baseline="0" dirty="0"/>
              <a:t>Select from table / and materliized view</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51</a:t>
            </a:fld>
            <a:endParaRPr lang="en-US" dirty="0"/>
          </a:p>
        </p:txBody>
      </p:sp>
    </p:spTree>
    <p:extLst>
      <p:ext uri="{BB962C8B-B14F-4D97-AF65-F5344CB8AC3E}">
        <p14:creationId xmlns:p14="http://schemas.microsoft.com/office/powerpoint/2010/main" val="58547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a:p>
            <a:r>
              <a:rPr lang="en-US" sz="1200" b="0" i="0" kern="1200" dirty="0">
                <a:solidFill>
                  <a:schemeClr val="tx1"/>
                </a:solidFill>
                <a:effectLst/>
                <a:latin typeface="+mn-lt"/>
                <a:ea typeface="+mn-ea"/>
                <a:cs typeface="+mn-cs"/>
              </a:rPr>
              <a:t>For the following Cassandra table</a:t>
            </a:r>
          </a:p>
          <a:p>
            <a:r>
              <a:rPr lang="en-US" sz="1200" b="0" i="0" kern="1200" dirty="0">
                <a:solidFill>
                  <a:schemeClr val="tx1"/>
                </a:solidFill>
                <a:effectLst/>
                <a:latin typeface="+mn-lt"/>
                <a:ea typeface="+mn-ea"/>
                <a:cs typeface="+mn-cs"/>
              </a:rPr>
              <a:t>CREATE table foo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b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PRIMARY KEY (a,b)</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following query: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b,d  FROM foo where c = ‘something';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column should be the partition key in the key in materialized view?</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52</a:t>
            </a:fld>
            <a:endParaRPr lang="en-US" dirty="0"/>
          </a:p>
        </p:txBody>
      </p:sp>
    </p:spTree>
    <p:extLst>
      <p:ext uri="{BB962C8B-B14F-4D97-AF65-F5344CB8AC3E}">
        <p14:creationId xmlns:p14="http://schemas.microsoft.com/office/powerpoint/2010/main" val="2015234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a:p>
            <a:r>
              <a:rPr lang="en-US" sz="1200" b="0" i="0" kern="1200" dirty="0">
                <a:solidFill>
                  <a:schemeClr val="tx1"/>
                </a:solidFill>
                <a:effectLst/>
                <a:latin typeface="+mn-lt"/>
                <a:ea typeface="+mn-ea"/>
                <a:cs typeface="+mn-cs"/>
              </a:rPr>
              <a:t>For the following Cassandra table</a:t>
            </a:r>
          </a:p>
          <a:p>
            <a:r>
              <a:rPr lang="en-US" sz="1200" b="0" i="0" kern="1200" dirty="0">
                <a:solidFill>
                  <a:schemeClr val="tx1"/>
                </a:solidFill>
                <a:effectLst/>
                <a:latin typeface="+mn-lt"/>
                <a:ea typeface="+mn-ea"/>
                <a:cs typeface="+mn-cs"/>
              </a:rPr>
              <a:t>CREATE table foo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b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PRIMARY KEY (a,b)</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following query: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 FROM foo where a = 'something AND c = 'nothing';</a:t>
            </a:r>
          </a:p>
          <a:p>
            <a:r>
              <a:rPr lang="en-US" sz="1200" b="0" i="0" kern="1200" dirty="0">
                <a:solidFill>
                  <a:schemeClr val="tx1"/>
                </a:solidFill>
                <a:effectLst/>
                <a:latin typeface="+mn-lt"/>
                <a:ea typeface="+mn-ea"/>
                <a:cs typeface="+mn-cs"/>
              </a:rPr>
              <a:t>Which is the best method of improving performance?</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55</a:t>
            </a:fld>
            <a:endParaRPr lang="en-US" dirty="0"/>
          </a:p>
        </p:txBody>
      </p:sp>
    </p:spTree>
    <p:extLst>
      <p:ext uri="{BB962C8B-B14F-4D97-AF65-F5344CB8AC3E}">
        <p14:creationId xmlns:p14="http://schemas.microsoft.com/office/powerpoint/2010/main" val="3494536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PRIMARY KEY (( </a:t>
            </a:r>
            <a:r>
              <a:rPr lang="en-US" dirty="0" err="1"/>
              <a:t>user_id</a:t>
            </a:r>
            <a:r>
              <a:rPr lang="en-US" dirty="0"/>
              <a:t>, </a:t>
            </a:r>
            <a:r>
              <a:rPr lang="en-US" dirty="0" err="1"/>
              <a:t>playlist_id</a:t>
            </a:r>
            <a:r>
              <a:rPr lang="en-US" dirty="0"/>
              <a:t> ), </a:t>
            </a:r>
            <a:r>
              <a:rPr lang="en-US" dirty="0" err="1"/>
              <a:t>song_order</a:t>
            </a:r>
            <a:r>
              <a:rPr lang="en-US" dirty="0"/>
              <a:t>)</a:t>
            </a:r>
          </a:p>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62</a:t>
            </a:fld>
            <a:endParaRPr lang="en-US" dirty="0"/>
          </a:p>
        </p:txBody>
      </p:sp>
    </p:spTree>
    <p:extLst>
      <p:ext uri="{BB962C8B-B14F-4D97-AF65-F5344CB8AC3E}">
        <p14:creationId xmlns:p14="http://schemas.microsoft.com/office/powerpoint/2010/main" val="1198227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63</a:t>
            </a:fld>
            <a:endParaRPr lang="en-US" dirty="0"/>
          </a:p>
        </p:txBody>
      </p:sp>
    </p:spTree>
    <p:extLst>
      <p:ext uri="{BB962C8B-B14F-4D97-AF65-F5344CB8AC3E}">
        <p14:creationId xmlns:p14="http://schemas.microsoft.com/office/powerpoint/2010/main" val="3433751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 table</a:t>
            </a:r>
          </a:p>
          <a:p>
            <a:r>
              <a:rPr lang="en-US" dirty="0"/>
              <a:t>Alter</a:t>
            </a:r>
            <a:r>
              <a:rPr lang="en-US" baseline="0" dirty="0"/>
              <a:t> table systems_utilization add applications list&lt;text&gt;;</a:t>
            </a:r>
          </a:p>
          <a:p>
            <a:endParaRPr lang="en-US" baseline="0" dirty="0"/>
          </a:p>
          <a:p>
            <a:r>
              <a:rPr lang="en-US" baseline="0" dirty="0"/>
              <a:t>Update systems_utilizations set applications = [‘word’, ‘excel’] where hostname =‘mars’ and measured_on ‘2019-07-19 9:00’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Update systems_utilizations set applications = [‘calc’, ‘word’] where hostname =‘mars’ and measured_on ‘2019-07-19 10:00’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Update systems_utilizations set applications = [‘calc’, ‘solitare’, ‘doom’] where hostname =‘mars’ and measured_on ‘2019-07-19 11:00’</a:t>
            </a:r>
          </a:p>
          <a:p>
            <a:endParaRPr lang="en-US" dirty="0"/>
          </a:p>
          <a:p>
            <a:r>
              <a:rPr lang="en-US" dirty="0"/>
              <a:t>Select * from systems_utilization where applications contains ‘word’ allow filtering;</a:t>
            </a:r>
          </a:p>
          <a:p>
            <a:endParaRPr lang="en-US" dirty="0"/>
          </a:p>
          <a:p>
            <a:r>
              <a:rPr lang="en-US" dirty="0"/>
              <a:t>#set it to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applications from systems_utilization </a:t>
            </a:r>
            <a:r>
              <a:rPr lang="en-US" baseline="0" dirty="0"/>
              <a:t>where hostname =‘mars’ and measured_on ‘2019-07-19 11:00’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systems_utilizations;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delete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Delete from systems_utilizations where hostname =‘mars’ and measured_on ‘2019-07-19 11:00’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t> </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67</a:t>
            </a:fld>
            <a:endParaRPr lang="en-US" dirty="0"/>
          </a:p>
        </p:txBody>
      </p:sp>
    </p:spTree>
    <p:extLst>
      <p:ext uri="{BB962C8B-B14F-4D97-AF65-F5344CB8AC3E}">
        <p14:creationId xmlns:p14="http://schemas.microsoft.com/office/powerpoint/2010/main" val="4210241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Consistency</a:t>
            </a:r>
          </a:p>
          <a:p>
            <a:endParaRPr lang="en-US" dirty="0"/>
          </a:p>
          <a:p>
            <a:r>
              <a:rPr lang="en-US" dirty="0"/>
              <a:t>Consistency all</a:t>
            </a:r>
          </a:p>
          <a:p>
            <a:endParaRPr lang="en-US" dirty="0"/>
          </a:p>
          <a:p>
            <a:endParaRPr lang="en-US" dirty="0"/>
          </a:p>
          <a:p>
            <a:r>
              <a:rPr lang="en-US" dirty="0"/>
              <a:t>Consistency quorum</a:t>
            </a:r>
          </a:p>
          <a:p>
            <a:endParaRPr lang="en-US" dirty="0"/>
          </a:p>
          <a:p>
            <a:endParaRPr lang="en-US" dirty="0"/>
          </a:p>
          <a:p>
            <a:r>
              <a:rPr lang="en-US" dirty="0"/>
              <a:t>Select * from sh2;</a:t>
            </a:r>
          </a:p>
          <a:p>
            <a:endParaRPr lang="en-US" dirty="0"/>
          </a:p>
          <a:p>
            <a:endParaRPr lang="en-US" dirty="0"/>
          </a:p>
          <a:p>
            <a:r>
              <a:rPr lang="en-US" dirty="0"/>
              <a:t>Consistency one;</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71</a:t>
            </a:fld>
            <a:endParaRPr lang="en-US" dirty="0"/>
          </a:p>
        </p:txBody>
      </p:sp>
    </p:spTree>
    <p:extLst>
      <p:ext uri="{BB962C8B-B14F-4D97-AF65-F5344CB8AC3E}">
        <p14:creationId xmlns:p14="http://schemas.microsoft.com/office/powerpoint/2010/main" val="2780480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74</a:t>
            </a:fld>
            <a:endParaRPr lang="en-US" dirty="0"/>
          </a:p>
        </p:txBody>
      </p:sp>
    </p:spTree>
    <p:extLst>
      <p:ext uri="{BB962C8B-B14F-4D97-AF65-F5344CB8AC3E}">
        <p14:creationId xmlns:p14="http://schemas.microsoft.com/office/powerpoint/2010/main" val="106443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 architecture means that no single node is the master node. Because of this we cannot guarantee consistency among its nodes.</a:t>
            </a:r>
          </a:p>
        </p:txBody>
      </p:sp>
      <p:sp>
        <p:nvSpPr>
          <p:cNvPr id="4" name="Slide Number Placeholder 3"/>
          <p:cNvSpPr>
            <a:spLocks noGrp="1"/>
          </p:cNvSpPr>
          <p:nvPr>
            <p:ph type="sldNum" sz="quarter" idx="5"/>
          </p:nvPr>
        </p:nvSpPr>
        <p:spPr/>
        <p:txBody>
          <a:bodyPr/>
          <a:lstStyle/>
          <a:p>
            <a:fld id="{0851B93E-D36F-4744-8516-18D221D3957C}" type="slidenum">
              <a:rPr lang="en-US" smtClean="0"/>
              <a:t>14</a:t>
            </a:fld>
            <a:endParaRPr lang="en-US"/>
          </a:p>
        </p:txBody>
      </p:sp>
    </p:spTree>
    <p:extLst>
      <p:ext uri="{BB962C8B-B14F-4D97-AF65-F5344CB8AC3E}">
        <p14:creationId xmlns:p14="http://schemas.microsoft.com/office/powerpoint/2010/main" val="1796837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75</a:t>
            </a:fld>
            <a:endParaRPr lang="en-US" dirty="0"/>
          </a:p>
        </p:txBody>
      </p:sp>
    </p:spTree>
    <p:extLst>
      <p:ext uri="{BB962C8B-B14F-4D97-AF65-F5344CB8AC3E}">
        <p14:creationId xmlns:p14="http://schemas.microsoft.com/office/powerpoint/2010/main" val="3929911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The document model is not suited for all data applications! Redundancy is acceptable </a:t>
            </a:r>
          </a:p>
        </p:txBody>
      </p:sp>
      <p:sp>
        <p:nvSpPr>
          <p:cNvPr id="4" name="Slide Number Placeholder 3"/>
          <p:cNvSpPr>
            <a:spLocks noGrp="1"/>
          </p:cNvSpPr>
          <p:nvPr>
            <p:ph type="sldNum" sz="quarter" idx="5"/>
          </p:nvPr>
        </p:nvSpPr>
        <p:spPr/>
        <p:txBody>
          <a:bodyPr/>
          <a:lstStyle/>
          <a:p>
            <a:fld id="{0851B93E-D36F-4744-8516-18D221D3957C}" type="slidenum">
              <a:rPr lang="en-US" smtClean="0"/>
              <a:t>76</a:t>
            </a:fld>
            <a:endParaRPr lang="en-US"/>
          </a:p>
        </p:txBody>
      </p:sp>
    </p:spTree>
    <p:extLst>
      <p:ext uri="{BB962C8B-B14F-4D97-AF65-F5344CB8AC3E}">
        <p14:creationId xmlns:p14="http://schemas.microsoft.com/office/powerpoint/2010/main" val="201442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16</a:t>
            </a:fld>
            <a:endParaRPr lang="en-US" dirty="0"/>
          </a:p>
        </p:txBody>
      </p:sp>
    </p:spTree>
    <p:extLst>
      <p:ext uri="{BB962C8B-B14F-4D97-AF65-F5344CB8AC3E}">
        <p14:creationId xmlns:p14="http://schemas.microsoft.com/office/powerpoint/2010/main" val="28591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Cqsql&gt; describe</a:t>
            </a:r>
            <a:r>
              <a:rPr lang="en-US" baseline="0" dirty="0"/>
              <a:t> keyspaces;</a:t>
            </a:r>
            <a:endParaRPr lang="en-US" dirty="0"/>
          </a:p>
          <a:p>
            <a:r>
              <a:rPr lang="en-US" dirty="0"/>
              <a:t>Cqlsh&gt; create keyspace sysmon with replication = { 'class' : 'SimpleStrategy', 'replication_factor' : 3 };</a:t>
            </a:r>
          </a:p>
          <a:p>
            <a:r>
              <a:rPr lang="en-US" dirty="0"/>
              <a:t>Cqlsh&gt; Use sysmon;</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17</a:t>
            </a:fld>
            <a:endParaRPr lang="en-US" dirty="0"/>
          </a:p>
        </p:txBody>
      </p:sp>
    </p:spTree>
    <p:extLst>
      <p:ext uri="{BB962C8B-B14F-4D97-AF65-F5344CB8AC3E}">
        <p14:creationId xmlns:p14="http://schemas.microsoft.com/office/powerpoint/2010/main" val="228295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like the replication factor to be different for each table. </a:t>
            </a:r>
          </a:p>
        </p:txBody>
      </p:sp>
      <p:sp>
        <p:nvSpPr>
          <p:cNvPr id="4" name="Slide Number Placeholder 3"/>
          <p:cNvSpPr>
            <a:spLocks noGrp="1"/>
          </p:cNvSpPr>
          <p:nvPr>
            <p:ph type="sldNum" sz="quarter" idx="5"/>
          </p:nvPr>
        </p:nvSpPr>
        <p:spPr/>
        <p:txBody>
          <a:bodyPr/>
          <a:lstStyle/>
          <a:p>
            <a:fld id="{0851B93E-D36F-4744-8516-18D221D3957C}" type="slidenum">
              <a:rPr lang="en-US" smtClean="0"/>
              <a:t>18</a:t>
            </a:fld>
            <a:endParaRPr lang="en-US"/>
          </a:p>
        </p:txBody>
      </p:sp>
    </p:spTree>
    <p:extLst>
      <p:ext uri="{BB962C8B-B14F-4D97-AF65-F5344CB8AC3E}">
        <p14:creationId xmlns:p14="http://schemas.microsoft.com/office/powerpoint/2010/main" val="214656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964544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t>
            </a:r>
          </a:p>
          <a:p>
            <a:pPr marL="228600" indent="-228600">
              <a:buAutoNum type="arabicPeriod"/>
            </a:pPr>
            <a:r>
              <a:rPr lang="en-US" dirty="0"/>
              <a:t>B</a:t>
            </a:r>
          </a:p>
          <a:p>
            <a:pPr marL="228600" indent="-228600">
              <a:buAutoNum type="arabicPeriod"/>
            </a:pPr>
            <a:r>
              <a:rPr lang="en-US" dirty="0"/>
              <a:t>A</a:t>
            </a:r>
          </a:p>
        </p:txBody>
      </p:sp>
      <p:sp>
        <p:nvSpPr>
          <p:cNvPr id="4" name="Slide Number Placeholder 3"/>
          <p:cNvSpPr>
            <a:spLocks noGrp="1"/>
          </p:cNvSpPr>
          <p:nvPr>
            <p:ph type="sldNum" sz="quarter" idx="5"/>
          </p:nvPr>
        </p:nvSpPr>
        <p:spPr/>
        <p:txBody>
          <a:bodyPr/>
          <a:lstStyle/>
          <a:p>
            <a:fld id="{0851B93E-D36F-4744-8516-18D221D3957C}" type="slidenum">
              <a:rPr lang="en-US" smtClean="0"/>
              <a:t>24</a:t>
            </a:fld>
            <a:endParaRPr lang="en-US"/>
          </a:p>
        </p:txBody>
      </p:sp>
    </p:spTree>
    <p:extLst>
      <p:ext uri="{BB962C8B-B14F-4D97-AF65-F5344CB8AC3E}">
        <p14:creationId xmlns:p14="http://schemas.microsoft.com/office/powerpoint/2010/main" val="134644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29</a:t>
            </a:fld>
            <a:endParaRPr lang="en-US" dirty="0"/>
          </a:p>
        </p:txBody>
      </p:sp>
    </p:spTree>
    <p:extLst>
      <p:ext uri="{BB962C8B-B14F-4D97-AF65-F5344CB8AC3E}">
        <p14:creationId xmlns:p14="http://schemas.microsoft.com/office/powerpoint/2010/main" val="88188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10/18/2021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10/18/2021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3539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10/18/2021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15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10/18/2021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E821DA97-DF19-4B3A-8C53-5400D5B51E64}"/>
              </a:ext>
            </a:extLst>
          </p:cNvPr>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128BE222-313A-4897-A391-4C78A90FA727}"/>
              </a:ext>
            </a:extLst>
          </p:cNvPr>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287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Question Placehold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10/18/2021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1880401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o Title 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85D31-BBD7-40AE-9312-CE893F084601}" type="datetime1">
              <a:rPr lang="en-US" smtClean="0"/>
              <a:t>10/18/2021</a:t>
            </a:fld>
            <a:endParaRPr lang="en-US" dirty="0"/>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Tree>
    <p:extLst>
      <p:ext uri="{BB962C8B-B14F-4D97-AF65-F5344CB8AC3E}">
        <p14:creationId xmlns:p14="http://schemas.microsoft.com/office/powerpoint/2010/main" val="1506536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a:solidFill>
                  <a:srgbClr val="EE5612"/>
                </a:solidFill>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10/18/2021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cxnSp>
        <p:nvCxnSpPr>
          <p:cNvPr id="9" name="Straight Connector 8"/>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BD34B342-F7FD-4A14-B389-6348228F9AC1}"/>
              </a:ext>
            </a:extLst>
          </p:cNvPr>
          <p:cNvSpPr>
            <a:spLocks noGrp="1"/>
          </p:cNvSpPr>
          <p:nvPr>
            <p:ph sz="half" idx="13"/>
          </p:nvPr>
        </p:nvSpPr>
        <p:spPr>
          <a:xfrm>
            <a:off x="1024128" y="2286000"/>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a:extLst>
              <a:ext uri="{FF2B5EF4-FFF2-40B4-BE49-F238E27FC236}">
                <a16:creationId xmlns:a16="http://schemas.microsoft.com/office/drawing/2014/main" id="{F16E71D9-D43F-4AA3-8BD9-8981B390BD84}"/>
              </a:ext>
            </a:extLst>
          </p:cNvPr>
          <p:cNvSpPr>
            <a:spLocks noGrp="1"/>
          </p:cNvSpPr>
          <p:nvPr>
            <p:ph sz="half" idx="14"/>
          </p:nvPr>
        </p:nvSpPr>
        <p:spPr>
          <a:xfrm>
            <a:off x="5989320" y="2286000"/>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572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10/18/2021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10/18/2021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 id="2147483674" r:id="rId24"/>
    <p:sldLayoutId id="2147483678" r:id="rId25"/>
    <p:sldLayoutId id="2147483679" r:id="rId26"/>
    <p:sldLayoutId id="2147483680" r:id="rId27"/>
    <p:sldLayoutId id="2147483681" r:id="rId28"/>
    <p:sldLayoutId id="2147483682"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E7DEE1-6D0B-40BB-A3A0-C4EBE30B3772}"/>
              </a:ext>
            </a:extLst>
          </p:cNvPr>
          <p:cNvSpPr>
            <a:spLocks noGrp="1"/>
          </p:cNvSpPr>
          <p:nvPr>
            <p:ph type="subTitle" idx="1"/>
          </p:nvPr>
        </p:nvSpPr>
        <p:spPr/>
        <p:txBody>
          <a:bodyPr/>
          <a:lstStyle/>
          <a:p>
            <a:pPr marL="0" indent="0">
              <a:buNone/>
            </a:pPr>
            <a:r>
              <a:rPr lang="en-US" dirty="0"/>
              <a:t>Wide-Column / Big Table Databases</a:t>
            </a:r>
          </a:p>
          <a:p>
            <a:pPr marL="0" indent="0">
              <a:buNone/>
            </a:pPr>
            <a:endParaRPr lang="en-US" dirty="0"/>
          </a:p>
        </p:txBody>
      </p:sp>
      <p:sp>
        <p:nvSpPr>
          <p:cNvPr id="3" name="Title 2">
            <a:extLst>
              <a:ext uri="{FF2B5EF4-FFF2-40B4-BE49-F238E27FC236}">
                <a16:creationId xmlns:a16="http://schemas.microsoft.com/office/drawing/2014/main" id="{36F99566-91D7-49D6-AD0E-87D956C8512F}"/>
              </a:ext>
            </a:extLst>
          </p:cNvPr>
          <p:cNvSpPr>
            <a:spLocks noGrp="1"/>
          </p:cNvSpPr>
          <p:nvPr>
            <p:ph type="ctrTitle"/>
          </p:nvPr>
        </p:nvSpPr>
        <p:spPr/>
        <p:txBody>
          <a:bodyPr/>
          <a:lstStyle/>
          <a:p>
            <a:r>
              <a:rPr lang="en-US" dirty="0"/>
              <a:t>IST769 Unit G	</a:t>
            </a:r>
          </a:p>
        </p:txBody>
      </p:sp>
    </p:spTree>
    <p:extLst>
      <p:ext uri="{BB962C8B-B14F-4D97-AF65-F5344CB8AC3E}">
        <p14:creationId xmlns:p14="http://schemas.microsoft.com/office/powerpoint/2010/main" val="11832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2AE8A0-B2C8-46E7-9CEE-F33414B3C66D}"/>
              </a:ext>
            </a:extLst>
          </p:cNvPr>
          <p:cNvSpPr>
            <a:spLocks noGrp="1"/>
          </p:cNvSpPr>
          <p:nvPr>
            <p:ph type="ctrTitle"/>
          </p:nvPr>
        </p:nvSpPr>
        <p:spPr/>
        <p:txBody>
          <a:bodyPr/>
          <a:lstStyle/>
          <a:p>
            <a:r>
              <a:rPr lang="en-US" dirty="0"/>
              <a:t>Cassandra</a:t>
            </a:r>
          </a:p>
        </p:txBody>
      </p:sp>
      <p:sp>
        <p:nvSpPr>
          <p:cNvPr id="5" name="Subtitle 4">
            <a:extLst>
              <a:ext uri="{FF2B5EF4-FFF2-40B4-BE49-F238E27FC236}">
                <a16:creationId xmlns:a16="http://schemas.microsoft.com/office/drawing/2014/main" id="{E34FAD2F-7E61-41B5-B332-F6F822C30F84}"/>
              </a:ext>
            </a:extLst>
          </p:cNvPr>
          <p:cNvSpPr>
            <a:spLocks noGrp="1"/>
          </p:cNvSpPr>
          <p:nvPr>
            <p:ph type="subTitle" idx="1"/>
          </p:nvPr>
        </p:nvSpPr>
        <p:spPr/>
        <p:txBody>
          <a:bodyPr/>
          <a:lstStyle/>
          <a:p>
            <a:r>
              <a:rPr lang="en-US" dirty="0"/>
              <a:t>Open Source Wide-Column Database</a:t>
            </a:r>
          </a:p>
        </p:txBody>
      </p:sp>
      <p:pic>
        <p:nvPicPr>
          <p:cNvPr id="7" name="Picture 2" descr="Image result for cassandra logo">
            <a:extLst>
              <a:ext uri="{FF2B5EF4-FFF2-40B4-BE49-F238E27FC236}">
                <a16:creationId xmlns:a16="http://schemas.microsoft.com/office/drawing/2014/main" id="{C6FBD893-4A3A-48DA-AF4D-ECE46B54A9A6}"/>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153400" y="3148102"/>
            <a:ext cx="2024063" cy="135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0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4EC3-AF96-459D-AB97-8BC6DBB8D3A5}"/>
              </a:ext>
            </a:extLst>
          </p:cNvPr>
          <p:cNvSpPr>
            <a:spLocks noGrp="1"/>
          </p:cNvSpPr>
          <p:nvPr>
            <p:ph type="title"/>
          </p:nvPr>
        </p:nvSpPr>
        <p:spPr/>
        <p:txBody>
          <a:bodyPr/>
          <a:lstStyle/>
          <a:p>
            <a:r>
              <a:rPr lang="en-US"/>
              <a:t>Cassandra</a:t>
            </a:r>
            <a:endParaRPr lang="en-US" dirty="0"/>
          </a:p>
        </p:txBody>
      </p:sp>
      <p:sp>
        <p:nvSpPr>
          <p:cNvPr id="3" name="Content Placeholder 2">
            <a:extLst>
              <a:ext uri="{FF2B5EF4-FFF2-40B4-BE49-F238E27FC236}">
                <a16:creationId xmlns:a16="http://schemas.microsoft.com/office/drawing/2014/main" id="{4875E093-8A41-42D9-84D9-85FE2608FE92}"/>
              </a:ext>
            </a:extLst>
          </p:cNvPr>
          <p:cNvSpPr>
            <a:spLocks noGrp="1"/>
          </p:cNvSpPr>
          <p:nvPr>
            <p:ph idx="1"/>
          </p:nvPr>
        </p:nvSpPr>
        <p:spPr/>
        <p:txBody>
          <a:bodyPr>
            <a:normAutofit lnSpcReduction="10000"/>
          </a:bodyPr>
          <a:lstStyle/>
          <a:p>
            <a:r>
              <a:rPr lang="en-US" dirty="0"/>
              <a:t>Developed Originally by Facebook</a:t>
            </a:r>
          </a:p>
          <a:p>
            <a:pPr lvl="1"/>
            <a:r>
              <a:rPr lang="en-US" dirty="0"/>
              <a:t>Developed by Facebook, open sourced in 2008</a:t>
            </a:r>
          </a:p>
          <a:p>
            <a:pPr lvl="1"/>
            <a:r>
              <a:rPr lang="en-US" dirty="0"/>
              <a:t>Inspired by Google </a:t>
            </a:r>
            <a:r>
              <a:rPr lang="en-US" dirty="0" err="1"/>
              <a:t>Bigtable</a:t>
            </a:r>
            <a:r>
              <a:rPr lang="en-US" dirty="0"/>
              <a:t> and Amazon </a:t>
            </a:r>
            <a:r>
              <a:rPr lang="en-US" dirty="0" err="1"/>
              <a:t>DynamoDB</a:t>
            </a:r>
            <a:r>
              <a:rPr lang="en-US" dirty="0"/>
              <a:t> papers</a:t>
            </a:r>
          </a:p>
          <a:p>
            <a:r>
              <a:rPr lang="en-US" dirty="0"/>
              <a:t>Eventual Consistency (BASE)</a:t>
            </a:r>
          </a:p>
          <a:p>
            <a:pPr lvl="1"/>
            <a:r>
              <a:rPr lang="en-US" dirty="0"/>
              <a:t>Can always write, but not guaranteed to read, the same thing</a:t>
            </a:r>
          </a:p>
          <a:p>
            <a:pPr lvl="1"/>
            <a:r>
              <a:rPr lang="en-US" dirty="0"/>
              <a:t>Scales well horizontally</a:t>
            </a:r>
          </a:p>
          <a:p>
            <a:r>
              <a:rPr lang="en-US" dirty="0"/>
              <a:t>Data Model </a:t>
            </a:r>
          </a:p>
          <a:p>
            <a:pPr lvl="1"/>
            <a:r>
              <a:rPr lang="en-US" dirty="0"/>
              <a:t>Distributed wide-column store database</a:t>
            </a:r>
          </a:p>
          <a:p>
            <a:pPr lvl="1"/>
            <a:r>
              <a:rPr lang="en-US" dirty="0"/>
              <a:t>Key maps to one or more columns</a:t>
            </a:r>
          </a:p>
          <a:p>
            <a:pPr lvl="1"/>
            <a:r>
              <a:rPr lang="en-US" dirty="0"/>
              <a:t>Has an SQL-like query language CQL</a:t>
            </a:r>
          </a:p>
          <a:p>
            <a:pPr lvl="1"/>
            <a:r>
              <a:rPr lang="en-US" dirty="0"/>
              <a:t>There are no data integrity constraints, no table joins.</a:t>
            </a:r>
          </a:p>
        </p:txBody>
      </p:sp>
      <p:pic>
        <p:nvPicPr>
          <p:cNvPr id="1026" name="Picture 2" descr="Image result for cassandra logo">
            <a:extLst>
              <a:ext uri="{FF2B5EF4-FFF2-40B4-BE49-F238E27FC236}">
                <a16:creationId xmlns:a16="http://schemas.microsoft.com/office/drawing/2014/main" id="{6355D00A-638A-423A-AEBF-7A9A65109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63" y="185738"/>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70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the Cassandra Way</a:t>
            </a:r>
          </a:p>
        </p:txBody>
      </p:sp>
      <p:graphicFrame>
        <p:nvGraphicFramePr>
          <p:cNvPr id="7" name="Content Placeholder 2">
            <a:extLst>
              <a:ext uri="{FF2B5EF4-FFF2-40B4-BE49-F238E27FC236}">
                <a16:creationId xmlns:a16="http://schemas.microsoft.com/office/drawing/2014/main" id="{699FBBEE-11A5-4B5D-B69F-7BBBF6CB4511}"/>
              </a:ext>
            </a:extLst>
          </p:cNvPr>
          <p:cNvGraphicFramePr>
            <a:graphicFrameLocks noGrp="1"/>
          </p:cNvGraphicFramePr>
          <p:nvPr>
            <p:ph idx="4294967295"/>
            <p:extLst>
              <p:ext uri="{D42A27DB-BD31-4B8C-83A1-F6EECF244321}">
                <p14:modId xmlns:p14="http://schemas.microsoft.com/office/powerpoint/2010/main" val="3934413783"/>
              </p:ext>
            </p:extLst>
          </p:nvPr>
        </p:nvGraphicFramePr>
        <p:xfrm>
          <a:off x="1027134" y="1841326"/>
          <a:ext cx="10326666" cy="4484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83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73BF-C204-4218-914A-23FE3FC84C79}"/>
              </a:ext>
            </a:extLst>
          </p:cNvPr>
          <p:cNvSpPr>
            <a:spLocks noGrp="1"/>
          </p:cNvSpPr>
          <p:nvPr>
            <p:ph type="title"/>
          </p:nvPr>
        </p:nvSpPr>
        <p:spPr/>
        <p:txBody>
          <a:bodyPr/>
          <a:lstStyle/>
          <a:p>
            <a:r>
              <a:rPr lang="en-US" dirty="0"/>
              <a:t>Cassandra Ring Architecture</a:t>
            </a:r>
          </a:p>
        </p:txBody>
      </p:sp>
      <p:sp>
        <p:nvSpPr>
          <p:cNvPr id="7" name="Content Placeholder 6">
            <a:extLst>
              <a:ext uri="{FF2B5EF4-FFF2-40B4-BE49-F238E27FC236}">
                <a16:creationId xmlns:a16="http://schemas.microsoft.com/office/drawing/2014/main" id="{DC1F9A3D-FBF2-430C-AFB2-A0A51ADB1D97}"/>
              </a:ext>
            </a:extLst>
          </p:cNvPr>
          <p:cNvSpPr>
            <a:spLocks noGrp="1"/>
          </p:cNvSpPr>
          <p:nvPr>
            <p:ph sz="half" idx="1"/>
          </p:nvPr>
        </p:nvSpPr>
        <p:spPr/>
        <p:txBody>
          <a:bodyPr>
            <a:normAutofit fontScale="92500" lnSpcReduction="10000"/>
          </a:bodyPr>
          <a:lstStyle/>
          <a:p>
            <a:r>
              <a:rPr lang="en-US" dirty="0"/>
              <a:t>All nodes play the same role</a:t>
            </a:r>
          </a:p>
          <a:p>
            <a:r>
              <a:rPr lang="en-US" dirty="0"/>
              <a:t>All nodes communicate with each other</a:t>
            </a:r>
          </a:p>
          <a:p>
            <a:r>
              <a:rPr lang="en-US" dirty="0"/>
              <a:t>There is no “single master” like MongoDB, Redis, and RDBMS solutions</a:t>
            </a:r>
          </a:p>
          <a:p>
            <a:r>
              <a:rPr lang="en-US" dirty="0"/>
              <a:t>Data replicated to other nodes.</a:t>
            </a:r>
          </a:p>
          <a:p>
            <a:r>
              <a:rPr lang="en-US" dirty="0"/>
              <a:t>No single point of failure</a:t>
            </a:r>
          </a:p>
          <a:p>
            <a:r>
              <a:rPr lang="en-US" dirty="0"/>
              <a:t>To scale—add more nodes!</a:t>
            </a:r>
          </a:p>
          <a:p>
            <a:r>
              <a:rPr lang="en-US" dirty="0"/>
              <a:t>You can configure replication and number of replicas</a:t>
            </a:r>
          </a:p>
        </p:txBody>
      </p:sp>
      <p:graphicFrame>
        <p:nvGraphicFramePr>
          <p:cNvPr id="8" name="Content Placeholder 7">
            <a:extLst>
              <a:ext uri="{FF2B5EF4-FFF2-40B4-BE49-F238E27FC236}">
                <a16:creationId xmlns:a16="http://schemas.microsoft.com/office/drawing/2014/main" id="{D6A5B47F-E663-4964-9A63-72D3D45606AC}"/>
              </a:ext>
            </a:extLst>
          </p:cNvPr>
          <p:cNvGraphicFramePr>
            <a:graphicFrameLocks noGrp="1"/>
          </p:cNvGraphicFramePr>
          <p:nvPr>
            <p:ph sz="half" idx="2"/>
            <p:extLst>
              <p:ext uri="{D42A27DB-BD31-4B8C-83A1-F6EECF244321}">
                <p14:modId xmlns:p14="http://schemas.microsoft.com/office/powerpoint/2010/main" val="1978162593"/>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94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9257F-DEC5-449A-9A95-210E34AB9D37}"/>
              </a:ext>
            </a:extLst>
          </p:cNvPr>
          <p:cNvSpPr>
            <a:spLocks noGrp="1"/>
          </p:cNvSpPr>
          <p:nvPr>
            <p:ph type="title"/>
          </p:nvPr>
        </p:nvSpPr>
        <p:spPr/>
        <p:txBody>
          <a:bodyPr/>
          <a:lstStyle/>
          <a:p>
            <a:r>
              <a:rPr lang="en-US" dirty="0"/>
              <a:t>Check Yourself</a:t>
            </a:r>
          </a:p>
        </p:txBody>
      </p:sp>
      <p:sp>
        <p:nvSpPr>
          <p:cNvPr id="6" name="Content Placeholder 5">
            <a:extLst>
              <a:ext uri="{FF2B5EF4-FFF2-40B4-BE49-F238E27FC236}">
                <a16:creationId xmlns:a16="http://schemas.microsoft.com/office/drawing/2014/main" id="{43C54100-0246-489B-A5AF-363CEAC0E997}"/>
              </a:ext>
            </a:extLst>
          </p:cNvPr>
          <p:cNvSpPr>
            <a:spLocks noGrp="1"/>
          </p:cNvSpPr>
          <p:nvPr>
            <p:ph idx="1"/>
          </p:nvPr>
        </p:nvSpPr>
        <p:spPr/>
        <p:txBody>
          <a:bodyPr>
            <a:normAutofit/>
          </a:bodyPr>
          <a:lstStyle/>
          <a:p>
            <a:r>
              <a:rPr lang="en-US" sz="3600" dirty="0"/>
              <a:t>What makes Cassandra BASE and not ACID?</a:t>
            </a:r>
          </a:p>
        </p:txBody>
      </p:sp>
    </p:spTree>
    <p:extLst>
      <p:ext uri="{BB962C8B-B14F-4D97-AF65-F5344CB8AC3E}">
        <p14:creationId xmlns:p14="http://schemas.microsoft.com/office/powerpoint/2010/main" val="376844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D3B0-23B8-4463-B917-C7E045F9C7E3}"/>
              </a:ext>
            </a:extLst>
          </p:cNvPr>
          <p:cNvSpPr>
            <a:spLocks noGrp="1"/>
          </p:cNvSpPr>
          <p:nvPr>
            <p:ph type="title"/>
          </p:nvPr>
        </p:nvSpPr>
        <p:spPr/>
        <p:txBody>
          <a:bodyPr/>
          <a:lstStyle/>
          <a:p>
            <a:r>
              <a:rPr lang="en-US" dirty="0"/>
              <a:t>Cassandra Concepts</a:t>
            </a:r>
          </a:p>
        </p:txBody>
      </p:sp>
      <p:sp>
        <p:nvSpPr>
          <p:cNvPr id="3" name="Content Placeholder 2">
            <a:extLst>
              <a:ext uri="{FF2B5EF4-FFF2-40B4-BE49-F238E27FC236}">
                <a16:creationId xmlns:a16="http://schemas.microsoft.com/office/drawing/2014/main" id="{1FD35EF0-5649-4BAE-9CC6-A793747E9943}"/>
              </a:ext>
            </a:extLst>
          </p:cNvPr>
          <p:cNvSpPr>
            <a:spLocks noGrp="1"/>
          </p:cNvSpPr>
          <p:nvPr>
            <p:ph idx="1"/>
          </p:nvPr>
        </p:nvSpPr>
        <p:spPr/>
        <p:txBody>
          <a:bodyPr>
            <a:normAutofit/>
          </a:bodyPr>
          <a:lstStyle/>
          <a:p>
            <a:r>
              <a:rPr lang="en-US" b="1" dirty="0"/>
              <a:t>Cluster: </a:t>
            </a:r>
            <a:r>
              <a:rPr lang="en-US" dirty="0"/>
              <a:t>a collection of Cassandra nodes</a:t>
            </a:r>
          </a:p>
          <a:p>
            <a:r>
              <a:rPr lang="en-US" b="1" dirty="0" err="1"/>
              <a:t>Keyspace</a:t>
            </a:r>
            <a:r>
              <a:rPr lang="en-US" b="1" dirty="0"/>
              <a:t>: </a:t>
            </a:r>
            <a:r>
              <a:rPr lang="en-US" dirty="0"/>
              <a:t>a container for data tables and indexes; this is like a “database” in a RDBMS; defines the replication strategy</a:t>
            </a:r>
          </a:p>
          <a:p>
            <a:r>
              <a:rPr lang="en-US" b="1" dirty="0"/>
              <a:t>Table: </a:t>
            </a:r>
            <a:r>
              <a:rPr lang="en-US" dirty="0"/>
              <a:t>similar to a RDBMS table, but all columns are optional “wide column store” implementation</a:t>
            </a:r>
          </a:p>
          <a:p>
            <a:r>
              <a:rPr lang="en-US" b="1" dirty="0"/>
              <a:t>Row key: </a:t>
            </a:r>
            <a:r>
              <a:rPr lang="en-US" dirty="0"/>
              <a:t>used to uniquely identify a row in the table and to distribute the rows across the cluster</a:t>
            </a:r>
          </a:p>
          <a:p>
            <a:r>
              <a:rPr lang="en-US" b="1" dirty="0"/>
              <a:t>Index: </a:t>
            </a:r>
            <a:r>
              <a:rPr lang="en-US" dirty="0"/>
              <a:t>similar function as an RDBMS index, but implemented differently</a:t>
            </a:r>
          </a:p>
        </p:txBody>
      </p:sp>
    </p:spTree>
    <p:extLst>
      <p:ext uri="{BB962C8B-B14F-4D97-AF65-F5344CB8AC3E}">
        <p14:creationId xmlns:p14="http://schemas.microsoft.com/office/powerpoint/2010/main" val="338727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2423-8866-4995-B176-E3EC97004481}"/>
              </a:ext>
            </a:extLst>
          </p:cNvPr>
          <p:cNvSpPr>
            <a:spLocks noGrp="1"/>
          </p:cNvSpPr>
          <p:nvPr>
            <p:ph type="title"/>
          </p:nvPr>
        </p:nvSpPr>
        <p:spPr/>
        <p:txBody>
          <a:bodyPr/>
          <a:lstStyle/>
          <a:p>
            <a:r>
              <a:rPr lang="en-US" b="1" dirty="0"/>
              <a:t>Keyspaces</a:t>
            </a:r>
          </a:p>
        </p:txBody>
      </p:sp>
      <p:sp>
        <p:nvSpPr>
          <p:cNvPr id="3" name="Content Placeholder 2">
            <a:extLst>
              <a:ext uri="{FF2B5EF4-FFF2-40B4-BE49-F238E27FC236}">
                <a16:creationId xmlns:a16="http://schemas.microsoft.com/office/drawing/2014/main" id="{4FB51716-D0D8-4C5A-9763-B6A3C75D8AD8}"/>
              </a:ext>
            </a:extLst>
          </p:cNvPr>
          <p:cNvSpPr>
            <a:spLocks noGrp="1"/>
          </p:cNvSpPr>
          <p:nvPr>
            <p:ph idx="1"/>
          </p:nvPr>
        </p:nvSpPr>
        <p:spPr/>
        <p:txBody>
          <a:bodyPr>
            <a:normAutofit fontScale="92500"/>
          </a:bodyPr>
          <a:lstStyle/>
          <a:p>
            <a:r>
              <a:rPr lang="en-US" dirty="0"/>
              <a:t>More than just a logical container for tables and indexes</a:t>
            </a:r>
          </a:p>
          <a:p>
            <a:r>
              <a:rPr lang="en-US" dirty="0"/>
              <a:t>You must define a replication strategy for the keyspace</a:t>
            </a:r>
          </a:p>
          <a:p>
            <a:r>
              <a:rPr lang="en-US" dirty="0"/>
              <a:t>Strategies</a:t>
            </a:r>
          </a:p>
          <a:p>
            <a:pPr lvl="1"/>
            <a:r>
              <a:rPr lang="en-US" dirty="0"/>
              <a:t>Simple—all nodes in the same data center, values distributed evenly over each node</a:t>
            </a:r>
          </a:p>
          <a:p>
            <a:pPr lvl="1"/>
            <a:r>
              <a:rPr lang="en-US" dirty="0" err="1"/>
              <a:t>NetworkTopology</a:t>
            </a:r>
            <a:r>
              <a:rPr lang="en-US" dirty="0"/>
              <a:t>—for use in multiple data centers; rack aware</a:t>
            </a:r>
          </a:p>
          <a:p>
            <a:pPr lvl="1"/>
            <a:endParaRPr lang="en-US" sz="1400" dirty="0"/>
          </a:p>
          <a:p>
            <a:pPr marL="293688" lvl="1" indent="0">
              <a:buNone/>
            </a:pPr>
            <a:r>
              <a:rPr lang="en-US" sz="2200" dirty="0">
                <a:latin typeface="Consolas" panose="020B0609020204030204" pitchFamily="49" charset="0"/>
              </a:rPr>
              <a:t>CREATE KEYSPACE </a:t>
            </a:r>
            <a:r>
              <a:rPr lang="en-US" sz="2200" i="1" dirty="0">
                <a:latin typeface="Consolas" panose="020B0609020204030204" pitchFamily="49" charset="0"/>
              </a:rPr>
              <a:t>keyspace_name</a:t>
            </a:r>
            <a:r>
              <a:rPr lang="en-US" sz="2200" dirty="0">
                <a:latin typeface="Consolas" panose="020B0609020204030204" pitchFamily="49" charset="0"/>
              </a:rPr>
              <a:t> WITH </a:t>
            </a:r>
            <a:br>
              <a:rPr lang="en-US" sz="2200" dirty="0">
                <a:latin typeface="Consolas" panose="020B0609020204030204" pitchFamily="49" charset="0"/>
              </a:rPr>
            </a:br>
            <a:r>
              <a:rPr lang="en-US" sz="2200" dirty="0">
                <a:latin typeface="Consolas" panose="020B0609020204030204" pitchFamily="49" charset="0"/>
              </a:rPr>
              <a:t> replication = { </a:t>
            </a:r>
          </a:p>
          <a:p>
            <a:pPr marL="293688" lvl="1" indent="0">
              <a:buNone/>
            </a:pPr>
            <a:r>
              <a:rPr lang="en-US" sz="2200" dirty="0">
                <a:latin typeface="Consolas" panose="020B0609020204030204" pitchFamily="49" charset="0"/>
              </a:rPr>
              <a:t>	'class' :'SimpleStrategy’,</a:t>
            </a:r>
          </a:p>
          <a:p>
            <a:pPr marL="293688" lvl="1" indent="0">
              <a:buNone/>
            </a:pPr>
            <a:r>
              <a:rPr lang="en-US" sz="2200" dirty="0">
                <a:latin typeface="Consolas" panose="020B0609020204030204" pitchFamily="49" charset="0"/>
              </a:rPr>
              <a:t> 	'replication_factor’ : </a:t>
            </a:r>
            <a:r>
              <a:rPr lang="en-US" sz="2200" i="1" dirty="0">
                <a:latin typeface="Consolas" panose="020B0609020204030204" pitchFamily="49" charset="0"/>
              </a:rPr>
              <a:t>number</a:t>
            </a:r>
            <a:r>
              <a:rPr lang="en-US" sz="2200" dirty="0">
                <a:latin typeface="Consolas" panose="020B0609020204030204" pitchFamily="49" charset="0"/>
              </a:rPr>
              <a:t> </a:t>
            </a:r>
            <a:br>
              <a:rPr lang="en-US" sz="2200" dirty="0">
                <a:latin typeface="Consolas" panose="020B0609020204030204" pitchFamily="49" charset="0"/>
              </a:rPr>
            </a:br>
            <a:r>
              <a:rPr lang="en-US" sz="2200" dirty="0">
                <a:latin typeface="Consolas" panose="020B0609020204030204" pitchFamily="49" charset="0"/>
              </a:rPr>
              <a:t>};</a:t>
            </a:r>
          </a:p>
          <a:p>
            <a:pPr marL="293688" lvl="1" indent="0">
              <a:buNone/>
            </a:pPr>
            <a:r>
              <a:rPr lang="en-US" sz="2200" dirty="0">
                <a:latin typeface="Consolas" panose="020B0609020204030204" pitchFamily="49" charset="0"/>
              </a:rPr>
              <a:t>USE </a:t>
            </a:r>
            <a:r>
              <a:rPr lang="en-US" sz="2200" i="1" dirty="0">
                <a:latin typeface="Consolas" panose="020B0609020204030204" pitchFamily="49" charset="0"/>
              </a:rPr>
              <a:t>keyspace_name</a:t>
            </a:r>
            <a:r>
              <a:rPr lang="en-US" sz="2200" dirty="0">
                <a:latin typeface="Consolas" panose="020B0609020204030204" pitchFamily="49" charset="0"/>
              </a:rPr>
              <a:t>;</a:t>
            </a:r>
          </a:p>
        </p:txBody>
      </p:sp>
    </p:spTree>
    <p:extLst>
      <p:ext uri="{BB962C8B-B14F-4D97-AF65-F5344CB8AC3E}">
        <p14:creationId xmlns:p14="http://schemas.microsoft.com/office/powerpoint/2010/main" val="126189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Keyspaces</a:t>
            </a:r>
          </a:p>
        </p:txBody>
      </p:sp>
      <p:sp>
        <p:nvSpPr>
          <p:cNvPr id="3" name="Content Placeholder 2"/>
          <p:cNvSpPr>
            <a:spLocks noGrp="1"/>
          </p:cNvSpPr>
          <p:nvPr>
            <p:ph idx="1"/>
          </p:nvPr>
        </p:nvSpPr>
        <p:spPr/>
        <p:txBody>
          <a:bodyPr>
            <a:normAutofit/>
          </a:bodyPr>
          <a:lstStyle/>
          <a:p>
            <a:r>
              <a:rPr lang="en-US" sz="3200" dirty="0"/>
              <a:t>Connect to the Cassandra client:</a:t>
            </a:r>
          </a:p>
          <a:p>
            <a:pPr lvl="1"/>
            <a:r>
              <a:rPr lang="en-US" sz="2800" dirty="0">
                <a:latin typeface="Consolas" panose="020B0609020204030204" pitchFamily="49" charset="0"/>
              </a:rPr>
              <a:t>docker-compose exec cassandra0 </a:t>
            </a:r>
            <a:r>
              <a:rPr lang="en-US" sz="2800" dirty="0" err="1">
                <a:latin typeface="Consolas" panose="020B0609020204030204" pitchFamily="49" charset="0"/>
              </a:rPr>
              <a:t>cqlsh</a:t>
            </a:r>
            <a:endParaRPr lang="en-US" sz="2800" dirty="0">
              <a:latin typeface="Consolas" panose="020B0609020204030204" pitchFamily="49" charset="0"/>
            </a:endParaRPr>
          </a:p>
          <a:p>
            <a:r>
              <a:rPr lang="en-US" sz="3200" dirty="0"/>
              <a:t>DESCRIBE KEYSPACES; </a:t>
            </a:r>
            <a:br>
              <a:rPr lang="en-US" sz="3200" dirty="0"/>
            </a:br>
            <a:r>
              <a:rPr lang="en-US" sz="3200" dirty="0"/>
              <a:t>command to list all keyspaces</a:t>
            </a:r>
          </a:p>
          <a:p>
            <a:r>
              <a:rPr lang="en-US" sz="3200" dirty="0"/>
              <a:t>CREATE KEYSPACE to make our </a:t>
            </a:r>
            <a:r>
              <a:rPr lang="en-US" sz="3200" b="1" dirty="0" err="1"/>
              <a:t>sysmon</a:t>
            </a:r>
            <a:r>
              <a:rPr lang="en-US" sz="3200" dirty="0"/>
              <a:t> </a:t>
            </a:r>
            <a:r>
              <a:rPr lang="en-US" sz="3200" dirty="0" err="1"/>
              <a:t>keyspace</a:t>
            </a:r>
            <a:endParaRPr lang="en-US" sz="3200" dirty="0"/>
          </a:p>
          <a:p>
            <a:r>
              <a:rPr lang="en-US" sz="3200" dirty="0"/>
              <a:t>Set the working keyspace with USE</a:t>
            </a:r>
          </a:p>
        </p:txBody>
      </p:sp>
    </p:spTree>
    <p:extLst>
      <p:ext uri="{BB962C8B-B14F-4D97-AF65-F5344CB8AC3E}">
        <p14:creationId xmlns:p14="http://schemas.microsoft.com/office/powerpoint/2010/main" val="281441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9FBCF1-70A2-48AD-BE9A-CB722B5BC09D}"/>
              </a:ext>
            </a:extLst>
          </p:cNvPr>
          <p:cNvSpPr>
            <a:spLocks noGrp="1"/>
          </p:cNvSpPr>
          <p:nvPr>
            <p:ph type="title"/>
          </p:nvPr>
        </p:nvSpPr>
        <p:spPr/>
        <p:txBody>
          <a:bodyPr/>
          <a:lstStyle/>
          <a:p>
            <a:r>
              <a:rPr lang="en-US" dirty="0"/>
              <a:t>Think About it!</a:t>
            </a:r>
          </a:p>
        </p:txBody>
      </p:sp>
      <p:sp>
        <p:nvSpPr>
          <p:cNvPr id="5" name="Content Placeholder 4">
            <a:extLst>
              <a:ext uri="{FF2B5EF4-FFF2-40B4-BE49-F238E27FC236}">
                <a16:creationId xmlns:a16="http://schemas.microsoft.com/office/drawing/2014/main" id="{0392B691-BF5E-4CE2-9867-59966B294DFB}"/>
              </a:ext>
            </a:extLst>
          </p:cNvPr>
          <p:cNvSpPr>
            <a:spLocks noGrp="1"/>
          </p:cNvSpPr>
          <p:nvPr>
            <p:ph idx="1"/>
          </p:nvPr>
        </p:nvSpPr>
        <p:spPr/>
        <p:txBody>
          <a:bodyPr/>
          <a:lstStyle/>
          <a:p>
            <a:pPr marL="0" indent="0">
              <a:buNone/>
            </a:pPr>
            <a:r>
              <a:rPr lang="en-US" dirty="0"/>
              <a:t>A RDBMS commonly has tables in the same problem domain within the same database. </a:t>
            </a:r>
          </a:p>
          <a:p>
            <a:pPr marL="0" indent="0">
              <a:buNone/>
            </a:pPr>
            <a:r>
              <a:rPr lang="en-US" dirty="0"/>
              <a:t>For example, customer orders and product shipments.</a:t>
            </a:r>
          </a:p>
          <a:p>
            <a:pPr marL="0" indent="0">
              <a:buNone/>
            </a:pPr>
            <a:endParaRPr lang="en-US" dirty="0"/>
          </a:p>
          <a:p>
            <a:pPr marL="0" indent="0">
              <a:buNone/>
            </a:pPr>
            <a:r>
              <a:rPr lang="en-US" dirty="0"/>
              <a:t>Why might these be in different </a:t>
            </a:r>
            <a:r>
              <a:rPr lang="en-US" dirty="0" err="1"/>
              <a:t>keyspaces</a:t>
            </a:r>
            <a:r>
              <a:rPr lang="en-US" dirty="0"/>
              <a:t> in Cassandra?</a:t>
            </a:r>
          </a:p>
        </p:txBody>
      </p:sp>
    </p:spTree>
    <p:extLst>
      <p:ext uri="{BB962C8B-B14F-4D97-AF65-F5344CB8AC3E}">
        <p14:creationId xmlns:p14="http://schemas.microsoft.com/office/powerpoint/2010/main" val="99564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09D78C-0B69-435C-801C-2EA933126226}"/>
              </a:ext>
            </a:extLst>
          </p:cNvPr>
          <p:cNvSpPr>
            <a:spLocks noGrp="1"/>
          </p:cNvSpPr>
          <p:nvPr>
            <p:ph type="title"/>
          </p:nvPr>
        </p:nvSpPr>
        <p:spPr/>
        <p:txBody>
          <a:bodyPr/>
          <a:lstStyle/>
          <a:p>
            <a:r>
              <a:rPr lang="en-US" dirty="0"/>
              <a:t>Cassandra Tables and Keys</a:t>
            </a:r>
          </a:p>
        </p:txBody>
      </p:sp>
      <p:sp>
        <p:nvSpPr>
          <p:cNvPr id="6" name="Text Placeholder 5">
            <a:extLst>
              <a:ext uri="{FF2B5EF4-FFF2-40B4-BE49-F238E27FC236}">
                <a16:creationId xmlns:a16="http://schemas.microsoft.com/office/drawing/2014/main" id="{08EF3474-393B-4E37-9A24-D4D9F8571E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097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C4885A-A1F7-4AA6-906F-DC791C3CE34C}"/>
              </a:ext>
            </a:extLst>
          </p:cNvPr>
          <p:cNvSpPr>
            <a:spLocks noGrp="1"/>
          </p:cNvSpPr>
          <p:nvPr>
            <p:ph idx="1"/>
          </p:nvPr>
        </p:nvSpPr>
        <p:spPr/>
        <p:txBody>
          <a:bodyPr/>
          <a:lstStyle/>
          <a:p>
            <a:r>
              <a:rPr lang="en-US" dirty="0"/>
              <a:t>What is a Wide Column Database?</a:t>
            </a:r>
          </a:p>
          <a:p>
            <a:r>
              <a:rPr lang="en-US" dirty="0"/>
              <a:t>Wide Column Use Cases</a:t>
            </a:r>
          </a:p>
          <a:p>
            <a:r>
              <a:rPr lang="en-US" dirty="0"/>
              <a:t>Cassandra Db Architecture</a:t>
            </a:r>
          </a:p>
          <a:p>
            <a:r>
              <a:rPr lang="en-US" dirty="0"/>
              <a:t>Cassandra Query Language (DDL)</a:t>
            </a:r>
          </a:p>
          <a:p>
            <a:r>
              <a:rPr lang="en-US" dirty="0"/>
              <a:t>Cassandra Query Language (DML)</a:t>
            </a:r>
          </a:p>
          <a:p>
            <a:r>
              <a:rPr lang="en-US" dirty="0"/>
              <a:t>Comparing the Relational and Wide-Colum Models</a:t>
            </a:r>
          </a:p>
          <a:p>
            <a:r>
              <a:rPr lang="en-US" dirty="0"/>
              <a:t>How to design for </a:t>
            </a:r>
            <a:r>
              <a:rPr lang="en-US"/>
              <a:t>Wide Column</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69CBB167-7FE9-481B-B3AF-20CD1AB5247D}"/>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845839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4351-6655-4EF2-AA57-C60D1B2F2AA3}"/>
              </a:ext>
            </a:extLst>
          </p:cNvPr>
          <p:cNvSpPr>
            <a:spLocks noGrp="1"/>
          </p:cNvSpPr>
          <p:nvPr>
            <p:ph type="title"/>
          </p:nvPr>
        </p:nvSpPr>
        <p:spPr/>
        <p:txBody>
          <a:bodyPr/>
          <a:lstStyle/>
          <a:p>
            <a:r>
              <a:rPr lang="en-US" b="1" dirty="0"/>
              <a:t>Tables</a:t>
            </a:r>
          </a:p>
        </p:txBody>
      </p:sp>
      <p:sp>
        <p:nvSpPr>
          <p:cNvPr id="3" name="Content Placeholder 2">
            <a:extLst>
              <a:ext uri="{FF2B5EF4-FFF2-40B4-BE49-F238E27FC236}">
                <a16:creationId xmlns:a16="http://schemas.microsoft.com/office/drawing/2014/main" id="{FB4F1BD4-14F0-4046-9337-25DCED743527}"/>
              </a:ext>
            </a:extLst>
          </p:cNvPr>
          <p:cNvSpPr>
            <a:spLocks noGrp="1"/>
          </p:cNvSpPr>
          <p:nvPr>
            <p:ph idx="1"/>
          </p:nvPr>
        </p:nvSpPr>
        <p:spPr/>
        <p:txBody>
          <a:bodyPr>
            <a:normAutofit/>
          </a:bodyPr>
          <a:lstStyle/>
          <a:p>
            <a:r>
              <a:rPr lang="en-US" dirty="0"/>
              <a:t>Tables similar to RDBMS tables, except since there are no “joins” in Cassandra; the tables should be highly de-normalized</a:t>
            </a:r>
          </a:p>
          <a:p>
            <a:r>
              <a:rPr lang="en-US" dirty="0"/>
              <a:t>Cassandra tables are best suited for the capture of events such as orders, sensor readings, and so on; these data are usually time series</a:t>
            </a:r>
          </a:p>
          <a:p>
            <a:r>
              <a:rPr lang="en-US" dirty="0"/>
              <a:t>Tables are in wide-column store format; this means that all columns are optional, so there are no integrity constraints</a:t>
            </a:r>
          </a:p>
          <a:p>
            <a:r>
              <a:rPr lang="en-US" dirty="0"/>
              <a:t>Use the CREATE TABLE statement to make tables</a:t>
            </a:r>
          </a:p>
        </p:txBody>
      </p:sp>
    </p:spTree>
    <p:extLst>
      <p:ext uri="{BB962C8B-B14F-4D97-AF65-F5344CB8AC3E}">
        <p14:creationId xmlns:p14="http://schemas.microsoft.com/office/powerpoint/2010/main" val="163769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027E-D592-4DFE-B81D-54F7EC2283AD}"/>
              </a:ext>
            </a:extLst>
          </p:cNvPr>
          <p:cNvSpPr>
            <a:spLocks noGrp="1"/>
          </p:cNvSpPr>
          <p:nvPr>
            <p:ph type="title"/>
          </p:nvPr>
        </p:nvSpPr>
        <p:spPr/>
        <p:txBody>
          <a:bodyPr/>
          <a:lstStyle/>
          <a:p>
            <a:r>
              <a:rPr lang="en-US"/>
              <a:t>Common Column Data Types</a:t>
            </a:r>
            <a:endParaRPr lang="en-US" dirty="0"/>
          </a:p>
        </p:txBody>
      </p:sp>
      <p:sp>
        <p:nvSpPr>
          <p:cNvPr id="6" name="Text Placeholder 5">
            <a:extLst>
              <a:ext uri="{FF2B5EF4-FFF2-40B4-BE49-F238E27FC236}">
                <a16:creationId xmlns:a16="http://schemas.microsoft.com/office/drawing/2014/main" id="{AE9EFB2B-685A-46E5-A672-636BB630E2D9}"/>
              </a:ext>
            </a:extLst>
          </p:cNvPr>
          <p:cNvSpPr>
            <a:spLocks noGrp="1"/>
          </p:cNvSpPr>
          <p:nvPr>
            <p:ph type="body" idx="1"/>
          </p:nvPr>
        </p:nvSpPr>
        <p:spPr/>
        <p:txBody>
          <a:bodyPr/>
          <a:lstStyle/>
          <a:p>
            <a:r>
              <a:rPr lang="en-US" b="1" dirty="0"/>
              <a:t>Basic Types</a:t>
            </a:r>
          </a:p>
        </p:txBody>
      </p:sp>
      <p:sp>
        <p:nvSpPr>
          <p:cNvPr id="3" name="Content Placeholder 2">
            <a:extLst>
              <a:ext uri="{FF2B5EF4-FFF2-40B4-BE49-F238E27FC236}">
                <a16:creationId xmlns:a16="http://schemas.microsoft.com/office/drawing/2014/main" id="{79632D49-7F41-46D7-BD01-A21502D11B8E}"/>
              </a:ext>
            </a:extLst>
          </p:cNvPr>
          <p:cNvSpPr>
            <a:spLocks noGrp="1"/>
          </p:cNvSpPr>
          <p:nvPr>
            <p:ph sz="half" idx="2"/>
          </p:nvPr>
        </p:nvSpPr>
        <p:spPr/>
        <p:txBody>
          <a:bodyPr>
            <a:normAutofit fontScale="85000" lnSpcReduction="10000"/>
          </a:bodyPr>
          <a:lstStyle/>
          <a:p>
            <a:r>
              <a:rPr lang="en-US" dirty="0"/>
              <a:t>INT/BIGINT</a:t>
            </a:r>
          </a:p>
          <a:p>
            <a:r>
              <a:rPr lang="en-US" dirty="0"/>
              <a:t>VARCHAR (or TEXT)</a:t>
            </a:r>
          </a:p>
          <a:p>
            <a:r>
              <a:rPr lang="en-US" dirty="0"/>
              <a:t>DECIMAL/DOUBLE</a:t>
            </a:r>
          </a:p>
          <a:p>
            <a:r>
              <a:rPr lang="en-US" dirty="0"/>
              <a:t>TIMESTAMP (date + time)</a:t>
            </a:r>
          </a:p>
          <a:p>
            <a:pPr lvl="1"/>
            <a:r>
              <a:rPr lang="en-US" dirty="0"/>
              <a:t>Milliseconds since epoch</a:t>
            </a:r>
          </a:p>
          <a:p>
            <a:pPr lvl="1"/>
            <a:r>
              <a:rPr lang="en-US" dirty="0" err="1"/>
              <a:t>yyyy</a:t>
            </a:r>
            <a:r>
              <a:rPr lang="en-US" dirty="0"/>
              <a:t>-mm-</a:t>
            </a:r>
            <a:r>
              <a:rPr lang="en-US" dirty="0" err="1"/>
              <a:t>dd</a:t>
            </a:r>
            <a:r>
              <a:rPr lang="en-US" dirty="0"/>
              <a:t> </a:t>
            </a:r>
            <a:r>
              <a:rPr lang="en-US" dirty="0" err="1"/>
              <a:t>hh:MM:ss</a:t>
            </a:r>
            <a:endParaRPr lang="en-US" dirty="0"/>
          </a:p>
          <a:p>
            <a:r>
              <a:rPr lang="en-US" dirty="0"/>
              <a:t>UUID </a:t>
            </a:r>
          </a:p>
          <a:p>
            <a:r>
              <a:rPr lang="en-US" dirty="0"/>
              <a:t>TIMEUUID—conflict-free time stamp</a:t>
            </a:r>
          </a:p>
          <a:p>
            <a:r>
              <a:rPr lang="en-US" dirty="0"/>
              <a:t>DATE,  BOOLEAN,  FLOAT</a:t>
            </a:r>
          </a:p>
        </p:txBody>
      </p:sp>
      <p:sp>
        <p:nvSpPr>
          <p:cNvPr id="7" name="Text Placeholder 6">
            <a:extLst>
              <a:ext uri="{FF2B5EF4-FFF2-40B4-BE49-F238E27FC236}">
                <a16:creationId xmlns:a16="http://schemas.microsoft.com/office/drawing/2014/main" id="{0E375415-91DD-4882-9601-831AD38FF7E2}"/>
              </a:ext>
            </a:extLst>
          </p:cNvPr>
          <p:cNvSpPr>
            <a:spLocks noGrp="1"/>
          </p:cNvSpPr>
          <p:nvPr>
            <p:ph type="body" sz="quarter" idx="3"/>
          </p:nvPr>
        </p:nvSpPr>
        <p:spPr/>
        <p:txBody>
          <a:bodyPr/>
          <a:lstStyle/>
          <a:p>
            <a:r>
              <a:rPr lang="en-US" b="1" dirty="0"/>
              <a:t>Collection Types</a:t>
            </a:r>
          </a:p>
        </p:txBody>
      </p:sp>
      <p:sp>
        <p:nvSpPr>
          <p:cNvPr id="8" name="Content Placeholder 7">
            <a:extLst>
              <a:ext uri="{FF2B5EF4-FFF2-40B4-BE49-F238E27FC236}">
                <a16:creationId xmlns:a16="http://schemas.microsoft.com/office/drawing/2014/main" id="{C468525B-7323-4A33-A031-F806600D15A8}"/>
              </a:ext>
            </a:extLst>
          </p:cNvPr>
          <p:cNvSpPr>
            <a:spLocks noGrp="1"/>
          </p:cNvSpPr>
          <p:nvPr>
            <p:ph sz="quarter" idx="4"/>
          </p:nvPr>
        </p:nvSpPr>
        <p:spPr/>
        <p:txBody>
          <a:bodyPr>
            <a:normAutofit fontScale="85000" lnSpcReduction="10000"/>
          </a:bodyPr>
          <a:lstStyle/>
          <a:p>
            <a:r>
              <a:rPr lang="en-US"/>
              <a:t>LIST—list of the same items, order matters</a:t>
            </a:r>
          </a:p>
          <a:p>
            <a:r>
              <a:rPr lang="en-US"/>
              <a:t>MAP—key/value pairs; like a Python dictionary</a:t>
            </a:r>
          </a:p>
          <a:p>
            <a:r>
              <a:rPr lang="en-US"/>
              <a:t>SET—collection of items with no duplicates, order does not matter; more efficient than lists</a:t>
            </a:r>
            <a:endParaRPr lang="en-US" dirty="0"/>
          </a:p>
        </p:txBody>
      </p:sp>
      <p:sp>
        <p:nvSpPr>
          <p:cNvPr id="11" name="TextBox 10">
            <a:extLst>
              <a:ext uri="{FF2B5EF4-FFF2-40B4-BE49-F238E27FC236}">
                <a16:creationId xmlns:a16="http://schemas.microsoft.com/office/drawing/2014/main" id="{DE39D174-52E7-48FD-BABF-214F000EDB95}"/>
              </a:ext>
            </a:extLst>
          </p:cNvPr>
          <p:cNvSpPr txBox="1"/>
          <p:nvPr/>
        </p:nvSpPr>
        <p:spPr>
          <a:xfrm>
            <a:off x="3125244" y="6308209"/>
            <a:ext cx="6093912" cy="369332"/>
          </a:xfrm>
          <a:prstGeom prst="rect">
            <a:avLst/>
          </a:prstGeom>
          <a:noFill/>
        </p:spPr>
        <p:txBody>
          <a:bodyPr wrap="square">
            <a:spAutoFit/>
          </a:bodyPr>
          <a:lstStyle/>
          <a:p>
            <a:r>
              <a:rPr lang="en-US" sz="1800" dirty="0">
                <a:solidFill>
                  <a:schemeClr val="bg1">
                    <a:lumMod val="65000"/>
                  </a:schemeClr>
                </a:solidFill>
                <a:latin typeface="Sherman Sans Book" pitchFamily="50" charset="0"/>
                <a:ea typeface="Sherman Sans Book" pitchFamily="50" charset="0"/>
              </a:rPr>
              <a:t>http://cassandra.apache.org/doc/3.11/cql/types.html</a:t>
            </a:r>
          </a:p>
        </p:txBody>
      </p:sp>
    </p:spTree>
    <p:extLst>
      <p:ext uri="{BB962C8B-B14F-4D97-AF65-F5344CB8AC3E}">
        <p14:creationId xmlns:p14="http://schemas.microsoft.com/office/powerpoint/2010/main" val="375156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3D19BB-DF70-4E77-A3B4-08AE68C75562}"/>
              </a:ext>
            </a:extLst>
          </p:cNvPr>
          <p:cNvSpPr>
            <a:spLocks noGrp="1"/>
          </p:cNvSpPr>
          <p:nvPr>
            <p:ph type="title"/>
          </p:nvPr>
        </p:nvSpPr>
        <p:spPr/>
        <p:txBody>
          <a:bodyPr/>
          <a:lstStyle/>
          <a:p>
            <a:r>
              <a:rPr lang="en-US" dirty="0"/>
              <a:t>Row Keys Are Important</a:t>
            </a:r>
          </a:p>
        </p:txBody>
      </p:sp>
      <p:sp>
        <p:nvSpPr>
          <p:cNvPr id="10" name="Content Placeholder 9">
            <a:extLst>
              <a:ext uri="{FF2B5EF4-FFF2-40B4-BE49-F238E27FC236}">
                <a16:creationId xmlns:a16="http://schemas.microsoft.com/office/drawing/2014/main" id="{FD2A155D-05D2-4C5B-8EBB-D4E94CA475A6}"/>
              </a:ext>
            </a:extLst>
          </p:cNvPr>
          <p:cNvSpPr>
            <a:spLocks noGrp="1"/>
          </p:cNvSpPr>
          <p:nvPr>
            <p:ph idx="1"/>
          </p:nvPr>
        </p:nvSpPr>
        <p:spPr/>
        <p:txBody>
          <a:bodyPr/>
          <a:lstStyle/>
          <a:p>
            <a:r>
              <a:rPr lang="en-US" dirty="0"/>
              <a:t>Must uniquely identify a row, but will also limit how we can </a:t>
            </a:r>
            <a:br>
              <a:rPr lang="en-US" dirty="0"/>
            </a:br>
            <a:r>
              <a:rPr lang="en-US" dirty="0"/>
              <a:t>retrieve rows.</a:t>
            </a:r>
          </a:p>
          <a:p>
            <a:r>
              <a:rPr lang="en-US" dirty="0"/>
              <a:t>The first attribute in the row key list is the </a:t>
            </a:r>
            <a:r>
              <a:rPr lang="en-US" b="1" dirty="0"/>
              <a:t>partition key</a:t>
            </a:r>
            <a:r>
              <a:rPr lang="en-US" dirty="0"/>
              <a:t>. This value is hashed, and the value determines to which node in the ring the data are written. (similar to a </a:t>
            </a:r>
            <a:r>
              <a:rPr lang="en-US" dirty="0" err="1"/>
              <a:t>MongoDb</a:t>
            </a:r>
            <a:r>
              <a:rPr lang="en-US" dirty="0"/>
              <a:t> shard)</a:t>
            </a:r>
          </a:p>
          <a:p>
            <a:r>
              <a:rPr lang="en-US" dirty="0"/>
              <a:t>Any additional parts of the row key are the </a:t>
            </a:r>
            <a:r>
              <a:rPr lang="en-US" b="1" dirty="0"/>
              <a:t>clustering key</a:t>
            </a:r>
            <a:r>
              <a:rPr lang="en-US" dirty="0"/>
              <a:t>, which determines the order by which the data are written to that node (similar to an RDBMS clustered index).</a:t>
            </a:r>
          </a:p>
          <a:p>
            <a:r>
              <a:rPr lang="en-US" dirty="0"/>
              <a:t>To retrieve rows, you must include values from row key.</a:t>
            </a:r>
          </a:p>
        </p:txBody>
      </p:sp>
    </p:spTree>
    <p:extLst>
      <p:ext uri="{BB962C8B-B14F-4D97-AF65-F5344CB8AC3E}">
        <p14:creationId xmlns:p14="http://schemas.microsoft.com/office/powerpoint/2010/main" val="35307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F57-40E9-40E2-BFFB-0E67F14BF9C0}"/>
              </a:ext>
            </a:extLst>
          </p:cNvPr>
          <p:cNvSpPr>
            <a:spLocks noGrp="1"/>
          </p:cNvSpPr>
          <p:nvPr>
            <p:ph type="title"/>
          </p:nvPr>
        </p:nvSpPr>
        <p:spPr/>
        <p:txBody>
          <a:bodyPr/>
          <a:lstStyle/>
          <a:p>
            <a:r>
              <a:rPr lang="en-US" dirty="0"/>
              <a:t>The Row Key</a:t>
            </a:r>
          </a:p>
        </p:txBody>
      </p:sp>
      <p:graphicFrame>
        <p:nvGraphicFramePr>
          <p:cNvPr id="7" name="Content Placeholder 2">
            <a:extLst>
              <a:ext uri="{FF2B5EF4-FFF2-40B4-BE49-F238E27FC236}">
                <a16:creationId xmlns:a16="http://schemas.microsoft.com/office/drawing/2014/main" id="{8170184A-C64A-48B2-B270-735B71EC7F44}"/>
              </a:ext>
            </a:extLst>
          </p:cNvPr>
          <p:cNvGraphicFramePr>
            <a:graphicFrameLocks noGrp="1"/>
          </p:cNvGraphicFramePr>
          <p:nvPr>
            <p:ph idx="4294967295"/>
            <p:extLst>
              <p:ext uri="{D42A27DB-BD31-4B8C-83A1-F6EECF244321}">
                <p14:modId xmlns:p14="http://schemas.microsoft.com/office/powerpoint/2010/main" val="1369541695"/>
              </p:ext>
            </p:extLst>
          </p:nvPr>
        </p:nvGraphicFramePr>
        <p:xfrm>
          <a:off x="939452" y="1903956"/>
          <a:ext cx="10414348" cy="371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26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CF170-B7B0-4B4C-80F3-5205073E4D10}"/>
              </a:ext>
            </a:extLst>
          </p:cNvPr>
          <p:cNvSpPr>
            <a:spLocks noGrp="1"/>
          </p:cNvSpPr>
          <p:nvPr>
            <p:ph type="title"/>
          </p:nvPr>
        </p:nvSpPr>
        <p:spPr/>
        <p:txBody>
          <a:bodyPr/>
          <a:lstStyle/>
          <a:p>
            <a:r>
              <a:rPr lang="en-US" dirty="0"/>
              <a:t>Matching</a:t>
            </a:r>
          </a:p>
        </p:txBody>
      </p:sp>
      <p:sp>
        <p:nvSpPr>
          <p:cNvPr id="5" name="Content Placeholder 4">
            <a:extLst>
              <a:ext uri="{FF2B5EF4-FFF2-40B4-BE49-F238E27FC236}">
                <a16:creationId xmlns:a16="http://schemas.microsoft.com/office/drawing/2014/main" id="{B20B5EE8-C13C-403E-84AD-8DFF2EA664F4}"/>
              </a:ext>
            </a:extLst>
          </p:cNvPr>
          <p:cNvSpPr>
            <a:spLocks noGrp="1"/>
          </p:cNvSpPr>
          <p:nvPr>
            <p:ph idx="1"/>
          </p:nvPr>
        </p:nvSpPr>
        <p:spPr>
          <a:xfrm>
            <a:off x="403860" y="1868487"/>
            <a:ext cx="3717203" cy="4351338"/>
          </a:xfrm>
        </p:spPr>
        <p:txBody>
          <a:bodyPr/>
          <a:lstStyle/>
          <a:p>
            <a:pPr marL="514350" indent="-514350">
              <a:buFont typeface="+mj-lt"/>
              <a:buAutoNum type="arabicPeriod"/>
            </a:pPr>
            <a:r>
              <a:rPr lang="en-US" dirty="0"/>
              <a:t>Partition Key</a:t>
            </a:r>
          </a:p>
          <a:p>
            <a:pPr marL="514350" indent="-514350">
              <a:buFont typeface="+mj-lt"/>
              <a:buAutoNum type="arabicPeriod"/>
            </a:pPr>
            <a:r>
              <a:rPr lang="en-US" dirty="0"/>
              <a:t>Cluster Key</a:t>
            </a:r>
          </a:p>
          <a:p>
            <a:pPr marL="514350" indent="-514350">
              <a:buFont typeface="+mj-lt"/>
              <a:buAutoNum type="arabicPeriod"/>
            </a:pPr>
            <a:r>
              <a:rPr lang="en-US" dirty="0"/>
              <a:t>Row Key</a:t>
            </a:r>
          </a:p>
        </p:txBody>
      </p:sp>
      <p:sp>
        <p:nvSpPr>
          <p:cNvPr id="6" name="Content Placeholder 4">
            <a:extLst>
              <a:ext uri="{FF2B5EF4-FFF2-40B4-BE49-F238E27FC236}">
                <a16:creationId xmlns:a16="http://schemas.microsoft.com/office/drawing/2014/main" id="{E0CFD87D-80AF-4E11-BA2A-F818120011D6}"/>
              </a:ext>
            </a:extLst>
          </p:cNvPr>
          <p:cNvSpPr txBox="1">
            <a:spLocks/>
          </p:cNvSpPr>
          <p:nvPr/>
        </p:nvSpPr>
        <p:spPr>
          <a:xfrm>
            <a:off x="4790057" y="1868487"/>
            <a:ext cx="37172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dirty="0"/>
              <a:t>The entire key</a:t>
            </a:r>
          </a:p>
          <a:p>
            <a:pPr marL="514350" indent="-514350">
              <a:buFont typeface="+mj-lt"/>
              <a:buAutoNum type="alphaUcPeriod"/>
            </a:pPr>
            <a:r>
              <a:rPr lang="en-US" dirty="0"/>
              <a:t>Part of the key which indicates physical ordering of data on the nodes</a:t>
            </a:r>
          </a:p>
          <a:p>
            <a:pPr marL="514350" indent="-514350">
              <a:buFont typeface="+mj-lt"/>
              <a:buAutoNum type="alphaUcPeriod"/>
            </a:pPr>
            <a:r>
              <a:rPr lang="en-US" dirty="0"/>
              <a:t>Part of the Key which determines on which node the data are stored</a:t>
            </a:r>
          </a:p>
        </p:txBody>
      </p:sp>
    </p:spTree>
    <p:extLst>
      <p:ext uri="{BB962C8B-B14F-4D97-AF65-F5344CB8AC3E}">
        <p14:creationId xmlns:p14="http://schemas.microsoft.com/office/powerpoint/2010/main" val="875413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1A8380-A329-4955-A5CA-E60520AE279C}"/>
              </a:ext>
            </a:extLst>
          </p:cNvPr>
          <p:cNvSpPr>
            <a:spLocks noGrp="1"/>
          </p:cNvSpPr>
          <p:nvPr>
            <p:ph type="title"/>
          </p:nvPr>
        </p:nvSpPr>
        <p:spPr/>
        <p:txBody>
          <a:bodyPr/>
          <a:lstStyle/>
          <a:p>
            <a:r>
              <a:rPr lang="en-US" dirty="0"/>
              <a:t>The Cassandra Cluster Visualized</a:t>
            </a:r>
          </a:p>
        </p:txBody>
      </p:sp>
      <p:sp>
        <p:nvSpPr>
          <p:cNvPr id="5" name="Text Placeholder 4">
            <a:extLst>
              <a:ext uri="{FF2B5EF4-FFF2-40B4-BE49-F238E27FC236}">
                <a16:creationId xmlns:a16="http://schemas.microsoft.com/office/drawing/2014/main" id="{DB4703C2-12B6-45BF-8E15-DF41AF60E8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7781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913" y="2286000"/>
            <a:ext cx="5068887" cy="4022725"/>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33528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33528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rgbClr val="168DBC"/>
                      </a:solidFill>
                      <a:prstDash val="solid"/>
                      <a:round/>
                      <a:headEnd type="none" w="med" len="med"/>
                      <a:tailEnd type="none" w="med" len="med"/>
                    </a:lnL>
                    <a:lnR w="12700" cap="flat" cmpd="sng" algn="ctr">
                      <a:solidFill>
                        <a:srgbClr val="168DBC"/>
                      </a:solidFill>
                      <a:prstDash val="solid"/>
                      <a:round/>
                      <a:headEnd type="none" w="med" len="med"/>
                      <a:tailEnd type="none" w="med" len="med"/>
                    </a:lnR>
                    <a:lnT w="12700" cap="flat" cmpd="sng" algn="ctr">
                      <a:solidFill>
                        <a:srgbClr val="168DBC"/>
                      </a:solidFill>
                      <a:prstDash val="solid"/>
                      <a:round/>
                      <a:headEnd type="none" w="med" len="med"/>
                      <a:tailEnd type="none" w="med" len="med"/>
                    </a:lnT>
                    <a:lnB w="12700" cap="flat" cmpd="sng" algn="ctr">
                      <a:solidFill>
                        <a:srgbClr val="168DBC"/>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168DBC"/>
                      </a:solidFill>
                      <a:prstDash val="solid"/>
                      <a:round/>
                      <a:headEnd type="none" w="med" len="med"/>
                      <a:tailEnd type="none" w="med" len="med"/>
                    </a:lnL>
                    <a:lnR w="12700" cap="flat" cmpd="sng" algn="ctr">
                      <a:solidFill>
                        <a:srgbClr val="168DBC"/>
                      </a:solidFill>
                      <a:prstDash val="solid"/>
                      <a:round/>
                      <a:headEnd type="none" w="med" len="med"/>
                      <a:tailEnd type="none" w="med" len="med"/>
                    </a:lnR>
                    <a:lnT w="12700" cap="flat" cmpd="sng" algn="ctr">
                      <a:solidFill>
                        <a:srgbClr val="168DBC"/>
                      </a:solidFill>
                      <a:prstDash val="solid"/>
                      <a:round/>
                      <a:headEnd type="none" w="med" len="med"/>
                      <a:tailEnd type="none" w="med" len="med"/>
                    </a:lnT>
                    <a:lnB w="12700" cap="flat" cmpd="sng" algn="ctr">
                      <a:solidFill>
                        <a:srgbClr val="168DBC"/>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87570123"/>
                  </a:ext>
                </a:extLst>
              </a:tr>
            </a:tbl>
          </a:graphicData>
        </a:graphic>
      </p:graphicFrame>
    </p:spTree>
    <p:extLst>
      <p:ext uri="{BB962C8B-B14F-4D97-AF65-F5344CB8AC3E}">
        <p14:creationId xmlns:p14="http://schemas.microsoft.com/office/powerpoint/2010/main" val="407321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67056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33528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bl>
          </a:graphicData>
        </a:graphic>
      </p:graphicFrame>
    </p:spTree>
    <p:extLst>
      <p:ext uri="{BB962C8B-B14F-4D97-AF65-F5344CB8AC3E}">
        <p14:creationId xmlns:p14="http://schemas.microsoft.com/office/powerpoint/2010/main" val="170605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67056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2815191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9" y="2286000"/>
            <a:ext cx="4976640"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00584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369622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a:t>Wide Column Database</a:t>
            </a:r>
          </a:p>
        </p:txBody>
      </p:sp>
      <p:sp>
        <p:nvSpPr>
          <p:cNvPr id="3" name="Subtitle 2">
            <a:extLst>
              <a:ext uri="{FF2B5EF4-FFF2-40B4-BE49-F238E27FC236}">
                <a16:creationId xmlns:a16="http://schemas.microsoft.com/office/drawing/2014/main" id="{ACB44138-9F80-409A-9AF6-DA8B002DF260}"/>
              </a:ext>
            </a:extLst>
          </p:cNvPr>
          <p:cNvSpPr>
            <a:spLocks noGrp="1"/>
          </p:cNvSpPr>
          <p:nvPr>
            <p:ph type="subTitle" idx="1"/>
          </p:nvPr>
        </p:nvSpPr>
        <p:spPr>
          <a:xfrm>
            <a:off x="413467" y="4301655"/>
            <a:ext cx="8285260" cy="1383527"/>
          </a:xfrm>
        </p:spPr>
        <p:txBody>
          <a:bodyPr/>
          <a:lstStyle/>
          <a:p>
            <a:r>
              <a:rPr lang="en-US" dirty="0"/>
              <a:t>What is a Wide Column Database?</a:t>
            </a:r>
          </a:p>
        </p:txBody>
      </p:sp>
      <p:pic>
        <p:nvPicPr>
          <p:cNvPr id="6" name="Graphic 5" descr="Table with solid fill">
            <a:extLst>
              <a:ext uri="{FF2B5EF4-FFF2-40B4-BE49-F238E27FC236}">
                <a16:creationId xmlns:a16="http://schemas.microsoft.com/office/drawing/2014/main" id="{FD36E942-5E17-428A-96C0-D69269BA9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552" y="2676279"/>
            <a:ext cx="1908312" cy="1908312"/>
          </a:xfrm>
          <a:prstGeom prst="rect">
            <a:avLst/>
          </a:prstGeom>
        </p:spPr>
      </p:pic>
    </p:spTree>
    <p:extLst>
      <p:ext uri="{BB962C8B-B14F-4D97-AF65-F5344CB8AC3E}">
        <p14:creationId xmlns:p14="http://schemas.microsoft.com/office/powerpoint/2010/main" val="829691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9" y="2286000"/>
            <a:ext cx="4425494"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00584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67056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85672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9" y="2286000"/>
            <a:ext cx="4939062" cy="4023360"/>
          </a:xfrm>
        </p:spPr>
        <p:txBody>
          <a:bodyPr>
            <a:normAutofit/>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67056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3204615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normAutofit/>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67056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2987332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normAutofit fontScale="92500" lnSpcReduction="10000"/>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a:p>
            <a:pPr marL="636588" lvl="1" indent="-342900">
              <a:buFont typeface="+mj-lt"/>
              <a:buAutoNum type="arabicPeriod"/>
            </a:pPr>
            <a:r>
              <a:rPr lang="en-US" dirty="0"/>
              <a:t>Jeep Compass</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100584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Compass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1272169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 – Check </a:t>
            </a:r>
            <a:r>
              <a:rPr lang="en-US" dirty="0" err="1"/>
              <a:t>Yourslef</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913" y="2286000"/>
            <a:ext cx="5068887" cy="4022725"/>
          </a:xfrm>
        </p:spPr>
        <p:txBody>
          <a:bodyPr>
            <a:normAutofit fontScale="92500" lnSpcReduction="10000"/>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a:p>
            <a:pPr marL="636588" lvl="1" indent="-342900">
              <a:buFont typeface="+mj-lt"/>
              <a:buAutoNum type="arabicPeriod"/>
            </a:pPr>
            <a:r>
              <a:rPr lang="en-US" dirty="0"/>
              <a:t>Jeep Compass</a:t>
            </a:r>
          </a:p>
          <a:p>
            <a:endParaRPr lang="en-IN" sz="1800" dirty="0"/>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100584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Compass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
        <p:nvSpPr>
          <p:cNvPr id="10" name="Rectangle 9">
            <a:extLst>
              <a:ext uri="{FF2B5EF4-FFF2-40B4-BE49-F238E27FC236}">
                <a16:creationId xmlns:a16="http://schemas.microsoft.com/office/drawing/2014/main" id="{A07667B8-9F08-4155-9151-473633FFB3A7}"/>
              </a:ext>
            </a:extLst>
          </p:cNvPr>
          <p:cNvSpPr/>
          <p:nvPr/>
        </p:nvSpPr>
        <p:spPr>
          <a:xfrm>
            <a:off x="1753644" y="1727362"/>
            <a:ext cx="8186565" cy="369332"/>
          </a:xfrm>
          <a:prstGeom prst="rect">
            <a:avLst/>
          </a:prstGeom>
          <a:solidFill>
            <a:schemeClr val="bg2"/>
          </a:solidFill>
          <a:ln>
            <a:solidFill>
              <a:schemeClr val="accent1"/>
            </a:solidFill>
          </a:ln>
        </p:spPr>
        <p:txBody>
          <a:bodyPr wrap="square">
            <a:spAutoFit/>
          </a:bodyPr>
          <a:lstStyle/>
          <a:p>
            <a:pPr marL="179388" indent="-342900" algn="ctr">
              <a:buFont typeface="+mj-lt"/>
              <a:buAutoNum type="arabicPeriod" startAt="8"/>
            </a:pPr>
            <a:r>
              <a:rPr lang="en-US" dirty="0"/>
              <a:t>Toyota Avalon?  (Node?, Place in Cluster on Node?)</a:t>
            </a:r>
          </a:p>
        </p:txBody>
      </p:sp>
    </p:spTree>
    <p:extLst>
      <p:ext uri="{BB962C8B-B14F-4D97-AF65-F5344CB8AC3E}">
        <p14:creationId xmlns:p14="http://schemas.microsoft.com/office/powerpoint/2010/main" val="327073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 – Check </a:t>
            </a:r>
            <a:r>
              <a:rPr lang="en-US" dirty="0" err="1"/>
              <a:t>Yourslef</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913" y="2286000"/>
            <a:ext cx="5068887" cy="4022725"/>
          </a:xfrm>
        </p:spPr>
        <p:txBody>
          <a:bodyPr>
            <a:normAutofit fontScale="92500" lnSpcReduction="10000"/>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a:p>
            <a:pPr marL="636588" lvl="1" indent="-342900">
              <a:buFont typeface="+mj-lt"/>
              <a:buAutoNum type="arabicPeriod"/>
            </a:pPr>
            <a:r>
              <a:rPr lang="en-US" dirty="0"/>
              <a:t>Jeep Compass</a:t>
            </a:r>
          </a:p>
          <a:p>
            <a:endParaRPr lang="en-IN" sz="1800" dirty="0"/>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100584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Compass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
        <p:nvSpPr>
          <p:cNvPr id="10" name="Rectangle 9">
            <a:extLst>
              <a:ext uri="{FF2B5EF4-FFF2-40B4-BE49-F238E27FC236}">
                <a16:creationId xmlns:a16="http://schemas.microsoft.com/office/drawing/2014/main" id="{A07667B8-9F08-4155-9151-473633FFB3A7}"/>
              </a:ext>
            </a:extLst>
          </p:cNvPr>
          <p:cNvSpPr/>
          <p:nvPr/>
        </p:nvSpPr>
        <p:spPr>
          <a:xfrm>
            <a:off x="1753644" y="1727362"/>
            <a:ext cx="8186565" cy="369332"/>
          </a:xfrm>
          <a:prstGeom prst="rect">
            <a:avLst/>
          </a:prstGeom>
          <a:solidFill>
            <a:schemeClr val="bg2"/>
          </a:solidFill>
          <a:ln>
            <a:solidFill>
              <a:schemeClr val="accent1"/>
            </a:solidFill>
          </a:ln>
        </p:spPr>
        <p:txBody>
          <a:bodyPr wrap="square">
            <a:spAutoFit/>
          </a:bodyPr>
          <a:lstStyle/>
          <a:p>
            <a:pPr marL="179388" indent="-342900" algn="ctr">
              <a:buFont typeface="+mj-lt"/>
              <a:buAutoNum type="arabicPeriod" startAt="8"/>
            </a:pPr>
            <a:r>
              <a:rPr lang="en-US" dirty="0"/>
              <a:t>Ford Avro?  (Node?, Place in Cluster on Node?)</a:t>
            </a:r>
          </a:p>
        </p:txBody>
      </p:sp>
    </p:spTree>
    <p:extLst>
      <p:ext uri="{BB962C8B-B14F-4D97-AF65-F5344CB8AC3E}">
        <p14:creationId xmlns:p14="http://schemas.microsoft.com/office/powerpoint/2010/main" val="1655472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3BE4-1EDB-4F14-8A94-73BC51BDACB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47F1402-04B9-46F3-8FE1-948500212D09}"/>
              </a:ext>
            </a:extLst>
          </p:cNvPr>
          <p:cNvSpPr>
            <a:spLocks noGrp="1"/>
          </p:cNvSpPr>
          <p:nvPr>
            <p:ph type="subTitle" idx="1"/>
          </p:nvPr>
        </p:nvSpPr>
        <p:spPr/>
        <p:txBody>
          <a:bodyPr/>
          <a:lstStyle/>
          <a:p>
            <a:endParaRPr lang="en-US"/>
          </a:p>
        </p:txBody>
      </p:sp>
      <p:sp>
        <p:nvSpPr>
          <p:cNvPr id="4" name="Media Placeholder 3">
            <a:extLst>
              <a:ext uri="{FF2B5EF4-FFF2-40B4-BE49-F238E27FC236}">
                <a16:creationId xmlns:a16="http://schemas.microsoft.com/office/drawing/2014/main" id="{045FF11C-B598-4D8E-9076-5F759690C219}"/>
              </a:ext>
            </a:extLst>
          </p:cNvPr>
          <p:cNvSpPr>
            <a:spLocks noGrp="1"/>
          </p:cNvSpPr>
          <p:nvPr>
            <p:ph type="media" sz="quarter" idx="13"/>
          </p:nvPr>
        </p:nvSpPr>
        <p:spPr/>
      </p:sp>
    </p:spTree>
    <p:extLst>
      <p:ext uri="{BB962C8B-B14F-4D97-AF65-F5344CB8AC3E}">
        <p14:creationId xmlns:p14="http://schemas.microsoft.com/office/powerpoint/2010/main" val="537039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9B634D-B766-46DD-BC78-25558FEA82F6}"/>
              </a:ext>
            </a:extLst>
          </p:cNvPr>
          <p:cNvSpPr>
            <a:spLocks noGrp="1"/>
          </p:cNvSpPr>
          <p:nvPr>
            <p:ph type="title"/>
          </p:nvPr>
        </p:nvSpPr>
        <p:spPr/>
        <p:txBody>
          <a:bodyPr/>
          <a:lstStyle/>
          <a:p>
            <a:r>
              <a:rPr lang="en-US" dirty="0"/>
              <a:t>Demo: Table Basics</a:t>
            </a:r>
          </a:p>
        </p:txBody>
      </p:sp>
      <p:sp>
        <p:nvSpPr>
          <p:cNvPr id="2" name="Content Placeholder 1"/>
          <p:cNvSpPr>
            <a:spLocks noGrp="1"/>
          </p:cNvSpPr>
          <p:nvPr>
            <p:ph idx="1"/>
          </p:nvPr>
        </p:nvSpPr>
        <p:spPr/>
        <p:txBody>
          <a:bodyPr/>
          <a:lstStyle/>
          <a:p>
            <a:r>
              <a:rPr lang="en-US" dirty="0"/>
              <a:t>Create a users table – like relational CREATE TABLE</a:t>
            </a:r>
          </a:p>
          <a:p>
            <a:r>
              <a:rPr lang="en-US" dirty="0"/>
              <a:t>Describe the table</a:t>
            </a:r>
          </a:p>
          <a:p>
            <a:r>
              <a:rPr lang="en-US" dirty="0"/>
              <a:t>Drop a table</a:t>
            </a:r>
          </a:p>
          <a:p>
            <a:r>
              <a:rPr lang="en-US" dirty="0"/>
              <a:t>Insert the same row multiple times</a:t>
            </a:r>
            <a:r>
              <a:rPr lang="en-US" sz="2400" dirty="0"/>
              <a:t>—</a:t>
            </a:r>
            <a:r>
              <a:rPr lang="en-US" dirty="0"/>
              <a:t>no integrity constraints</a:t>
            </a:r>
          </a:p>
          <a:p>
            <a:r>
              <a:rPr lang="en-US" dirty="0"/>
              <a:t>Insert the same key with different values == update</a:t>
            </a:r>
          </a:p>
        </p:txBody>
      </p:sp>
    </p:spTree>
    <p:extLst>
      <p:ext uri="{BB962C8B-B14F-4D97-AF65-F5344CB8AC3E}">
        <p14:creationId xmlns:p14="http://schemas.microsoft.com/office/powerpoint/2010/main" val="3452187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38</a:t>
            </a:fld>
            <a:endParaRPr lang="en-US" dirty="0"/>
          </a:p>
        </p:txBody>
      </p:sp>
    </p:spTree>
    <p:extLst>
      <p:ext uri="{BB962C8B-B14F-4D97-AF65-F5344CB8AC3E}">
        <p14:creationId xmlns:p14="http://schemas.microsoft.com/office/powerpoint/2010/main" val="111817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Understanding Partitioning</a:t>
            </a:r>
          </a:p>
        </p:txBody>
      </p:sp>
      <p:sp>
        <p:nvSpPr>
          <p:cNvPr id="3" name="Content Placeholder 2"/>
          <p:cNvSpPr>
            <a:spLocks noGrp="1"/>
          </p:cNvSpPr>
          <p:nvPr>
            <p:ph idx="1"/>
          </p:nvPr>
        </p:nvSpPr>
        <p:spPr/>
        <p:txBody>
          <a:bodyPr/>
          <a:lstStyle/>
          <a:p>
            <a:r>
              <a:rPr lang="en-US" dirty="0"/>
              <a:t>Let’s create a </a:t>
            </a:r>
            <a:r>
              <a:rPr lang="en-US" dirty="0" err="1"/>
              <a:t>system_utilization</a:t>
            </a:r>
            <a:r>
              <a:rPr lang="en-US" dirty="0"/>
              <a:t> table</a:t>
            </a:r>
          </a:p>
          <a:p>
            <a:pPr lvl="1"/>
            <a:r>
              <a:rPr lang="en-US" dirty="0"/>
              <a:t>Partition key = hostname</a:t>
            </a:r>
          </a:p>
          <a:p>
            <a:pPr lvl="1"/>
            <a:r>
              <a:rPr lang="en-US" dirty="0"/>
              <a:t>Cluster Key = </a:t>
            </a:r>
            <a:r>
              <a:rPr lang="en-US" dirty="0" err="1"/>
              <a:t>measured_on</a:t>
            </a:r>
            <a:r>
              <a:rPr lang="en-US" dirty="0"/>
              <a:t> (timestamp)</a:t>
            </a:r>
          </a:p>
          <a:p>
            <a:r>
              <a:rPr lang="en-US" dirty="0"/>
              <a:t>Insert several rows</a:t>
            </a:r>
          </a:p>
          <a:p>
            <a:r>
              <a:rPr lang="en-US" dirty="0"/>
              <a:t>Query with the ‘where’ clause</a:t>
            </a:r>
          </a:p>
          <a:p>
            <a:r>
              <a:rPr lang="en-US" dirty="0"/>
              <a:t>Can’t filter unless you’re using the partition key</a:t>
            </a:r>
          </a:p>
          <a:p>
            <a:r>
              <a:rPr lang="en-US" dirty="0"/>
              <a:t>ALLOW FILTERING to the rescue?</a:t>
            </a:r>
          </a:p>
        </p:txBody>
      </p:sp>
    </p:spTree>
    <p:extLst>
      <p:ext uri="{BB962C8B-B14F-4D97-AF65-F5344CB8AC3E}">
        <p14:creationId xmlns:p14="http://schemas.microsoft.com/office/powerpoint/2010/main" val="122949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BC36B0-859E-4945-8FD8-6AB6BC9695A7}"/>
              </a:ext>
            </a:extLst>
          </p:cNvPr>
          <p:cNvSpPr>
            <a:spLocks noGrp="1"/>
          </p:cNvSpPr>
          <p:nvPr>
            <p:ph type="title"/>
          </p:nvPr>
        </p:nvSpPr>
        <p:spPr/>
        <p:txBody>
          <a:bodyPr/>
          <a:lstStyle/>
          <a:p>
            <a:r>
              <a:rPr lang="en-US" b="1" dirty="0"/>
              <a:t>What Exactly is a Wide Column Database?</a:t>
            </a:r>
          </a:p>
        </p:txBody>
      </p:sp>
      <p:sp>
        <p:nvSpPr>
          <p:cNvPr id="6" name="Content Placeholder 5">
            <a:extLst>
              <a:ext uri="{FF2B5EF4-FFF2-40B4-BE49-F238E27FC236}">
                <a16:creationId xmlns:a16="http://schemas.microsoft.com/office/drawing/2014/main" id="{9E2802DB-C05A-41BF-A7A2-3B4569909875}"/>
              </a:ext>
            </a:extLst>
          </p:cNvPr>
          <p:cNvSpPr>
            <a:spLocks noGrp="1"/>
          </p:cNvSpPr>
          <p:nvPr>
            <p:ph idx="1"/>
          </p:nvPr>
        </p:nvSpPr>
        <p:spPr/>
        <p:txBody>
          <a:bodyPr>
            <a:normAutofit fontScale="92500"/>
          </a:bodyPr>
          <a:lstStyle/>
          <a:p>
            <a:r>
              <a:rPr lang="en-US" sz="3200" dirty="0"/>
              <a:t>Also known as “Big Table” database or extensible record store.</a:t>
            </a:r>
          </a:p>
          <a:p>
            <a:r>
              <a:rPr lang="en-US" sz="3200" dirty="0"/>
              <a:t>Model consists of:</a:t>
            </a:r>
          </a:p>
          <a:p>
            <a:pPr lvl="1"/>
            <a:r>
              <a:rPr lang="en-US" sz="2800" dirty="0"/>
              <a:t>Tables with columns where any value can be null.</a:t>
            </a:r>
          </a:p>
          <a:p>
            <a:pPr lvl="1"/>
            <a:r>
              <a:rPr lang="en-US" sz="2800" dirty="0"/>
              <a:t>Every table has a row key, value is retrieved by column key</a:t>
            </a:r>
          </a:p>
          <a:p>
            <a:pPr lvl="1"/>
            <a:r>
              <a:rPr lang="en-US" sz="2800" dirty="0"/>
              <a:t>No table joins</a:t>
            </a:r>
          </a:p>
          <a:p>
            <a:r>
              <a:rPr lang="en-US" sz="3200" dirty="0"/>
              <a:t>Cloud Offerings</a:t>
            </a:r>
          </a:p>
          <a:p>
            <a:pPr lvl="1"/>
            <a:r>
              <a:rPr lang="en-US" dirty="0"/>
              <a:t>Google Bigtable</a:t>
            </a:r>
          </a:p>
          <a:p>
            <a:pPr lvl="1"/>
            <a:r>
              <a:rPr lang="en-US" dirty="0"/>
              <a:t>Azure Tables</a:t>
            </a:r>
          </a:p>
          <a:p>
            <a:pPr lvl="1"/>
            <a:r>
              <a:rPr lang="en-US" dirty="0"/>
              <a:t>AWS </a:t>
            </a:r>
            <a:r>
              <a:rPr lang="en-US" dirty="0" err="1"/>
              <a:t>DynamoDb</a:t>
            </a:r>
            <a:endParaRPr lang="en-US" dirty="0"/>
          </a:p>
          <a:p>
            <a:pPr lvl="1"/>
            <a:r>
              <a:rPr lang="en-US" dirty="0"/>
              <a:t>Hadoop </a:t>
            </a:r>
            <a:r>
              <a:rPr lang="en-US" dirty="0" err="1"/>
              <a:t>Hbase</a:t>
            </a:r>
            <a:endParaRPr lang="en-US" dirty="0"/>
          </a:p>
          <a:p>
            <a:endParaRPr lang="en-US" sz="3200" dirty="0"/>
          </a:p>
        </p:txBody>
      </p:sp>
    </p:spTree>
    <p:extLst>
      <p:ext uri="{BB962C8B-B14F-4D97-AF65-F5344CB8AC3E}">
        <p14:creationId xmlns:p14="http://schemas.microsoft.com/office/powerpoint/2010/main" val="2278922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A4BB-81A9-47B0-BE4A-E4C67DAC42E6}"/>
              </a:ext>
            </a:extLst>
          </p:cNvPr>
          <p:cNvSpPr>
            <a:spLocks noGrp="1"/>
          </p:cNvSpPr>
          <p:nvPr>
            <p:ph type="title"/>
          </p:nvPr>
        </p:nvSpPr>
        <p:spPr/>
        <p:txBody>
          <a:bodyPr vert="horz" lIns="91440" tIns="45720" rIns="91440" bIns="45720" rtlCol="0" anchor="b">
            <a:normAutofit/>
          </a:bodyPr>
          <a:lstStyle/>
          <a:p>
            <a:pPr algn="r">
              <a:lnSpc>
                <a:spcPct val="80000"/>
              </a:lnSpc>
            </a:pPr>
            <a:r>
              <a:rPr lang="en-US" sz="4700" cap="all" spc="200">
                <a:solidFill>
                  <a:schemeClr val="tx1">
                    <a:lumMod val="95000"/>
                    <a:lumOff val="5000"/>
                  </a:schemeClr>
                </a:solidFill>
              </a:rPr>
              <a:t>Allow Filtering Friend of Foe?</a:t>
            </a:r>
          </a:p>
        </p:txBody>
      </p:sp>
      <p:sp>
        <p:nvSpPr>
          <p:cNvPr id="5" name="Text Placeholder 4">
            <a:extLst>
              <a:ext uri="{FF2B5EF4-FFF2-40B4-BE49-F238E27FC236}">
                <a16:creationId xmlns:a16="http://schemas.microsoft.com/office/drawing/2014/main" id="{126A9FAA-6E8F-4AC2-8520-A72F033D53BA}"/>
              </a:ext>
            </a:extLst>
          </p:cNvPr>
          <p:cNvSpPr>
            <a:spLocks noGrp="1"/>
          </p:cNvSpPr>
          <p:nvPr>
            <p:ph type="body" idx="1"/>
          </p:nvPr>
        </p:nvSpPr>
        <p:spPr/>
        <p:txBody>
          <a:bodyPr/>
          <a:lstStyle/>
          <a:p>
            <a:r>
              <a:rPr lang="en-US" dirty="0"/>
              <a:t>Foe!</a:t>
            </a:r>
          </a:p>
        </p:txBody>
      </p:sp>
      <p:pic>
        <p:nvPicPr>
          <p:cNvPr id="14" name="Picture 2" descr="Image result for cassandra logo">
            <a:extLst>
              <a:ext uri="{FF2B5EF4-FFF2-40B4-BE49-F238E27FC236}">
                <a16:creationId xmlns:a16="http://schemas.microsoft.com/office/drawing/2014/main" id="{45EBA6FE-6CD4-40EA-BDB1-F4443B369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6" y="2162226"/>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70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3E2FF29-05B1-4643-BB24-58672ABEFEA4}"/>
              </a:ext>
            </a:extLst>
          </p:cNvPr>
          <p:cNvGrpSpPr/>
          <p:nvPr/>
        </p:nvGrpSpPr>
        <p:grpSpPr>
          <a:xfrm>
            <a:off x="2458374" y="2809683"/>
            <a:ext cx="5082768" cy="3008980"/>
            <a:chOff x="653014" y="3244989"/>
            <a:chExt cx="2981741" cy="1714739"/>
          </a:xfrm>
        </p:grpSpPr>
        <p:pic>
          <p:nvPicPr>
            <p:cNvPr id="17" name="Picture 16">
              <a:extLst>
                <a:ext uri="{FF2B5EF4-FFF2-40B4-BE49-F238E27FC236}">
                  <a16:creationId xmlns:a16="http://schemas.microsoft.com/office/drawing/2014/main" id="{44C7B89A-2190-41F0-8179-E2FB406A0335}"/>
                </a:ext>
              </a:extLst>
            </p:cNvPr>
            <p:cNvPicPr>
              <a:picLocks noChangeAspect="1"/>
            </p:cNvPicPr>
            <p:nvPr/>
          </p:nvPicPr>
          <p:blipFill>
            <a:blip r:embed="rId3"/>
            <a:stretch>
              <a:fillRect/>
            </a:stretch>
          </p:blipFill>
          <p:spPr>
            <a:xfrm>
              <a:off x="653014" y="3244989"/>
              <a:ext cx="2152950" cy="1714739"/>
            </a:xfrm>
            <a:prstGeom prst="rect">
              <a:avLst/>
            </a:prstGeom>
          </p:spPr>
        </p:pic>
        <p:pic>
          <p:nvPicPr>
            <p:cNvPr id="18" name="Picture 17">
              <a:extLst>
                <a:ext uri="{FF2B5EF4-FFF2-40B4-BE49-F238E27FC236}">
                  <a16:creationId xmlns:a16="http://schemas.microsoft.com/office/drawing/2014/main" id="{04A86CA7-5706-4F6B-A6B1-73C3BD7524FF}"/>
                </a:ext>
              </a:extLst>
            </p:cNvPr>
            <p:cNvPicPr>
              <a:picLocks noChangeAspect="1"/>
            </p:cNvPicPr>
            <p:nvPr/>
          </p:nvPicPr>
          <p:blipFill rotWithShape="1">
            <a:blip r:embed="rId4"/>
            <a:srcRect b="2174"/>
            <a:stretch/>
          </p:blipFill>
          <p:spPr>
            <a:xfrm>
              <a:off x="2805964" y="3244989"/>
              <a:ext cx="828791" cy="1714739"/>
            </a:xfrm>
            <a:prstGeom prst="rect">
              <a:avLst/>
            </a:prstGeom>
          </p:spPr>
        </p:pic>
      </p:grpSp>
      <p:sp>
        <p:nvSpPr>
          <p:cNvPr id="2" name="Title 1">
            <a:extLst>
              <a:ext uri="{FF2B5EF4-FFF2-40B4-BE49-F238E27FC236}">
                <a16:creationId xmlns:a16="http://schemas.microsoft.com/office/drawing/2014/main" id="{BADB24E5-061C-41EC-AA92-57B76C698C84}"/>
              </a:ext>
            </a:extLst>
          </p:cNvPr>
          <p:cNvSpPr>
            <a:spLocks noGrp="1"/>
          </p:cNvSpPr>
          <p:nvPr>
            <p:ph type="title"/>
          </p:nvPr>
        </p:nvSpPr>
        <p:spPr/>
        <p:txBody>
          <a:bodyPr>
            <a:noAutofit/>
          </a:bodyPr>
          <a:lstStyle/>
          <a:p>
            <a:r>
              <a:rPr lang="en-US" dirty="0"/>
              <a:t>“Cannot Execute This Query”</a:t>
            </a:r>
          </a:p>
        </p:txBody>
      </p:sp>
      <p:sp>
        <p:nvSpPr>
          <p:cNvPr id="3" name="Content Placeholder 2">
            <a:extLst>
              <a:ext uri="{FF2B5EF4-FFF2-40B4-BE49-F238E27FC236}">
                <a16:creationId xmlns:a16="http://schemas.microsoft.com/office/drawing/2014/main" id="{D8208EF0-1C9A-4397-804C-203887C4853E}"/>
              </a:ext>
            </a:extLst>
          </p:cNvPr>
          <p:cNvSpPr>
            <a:spLocks noGrp="1"/>
          </p:cNvSpPr>
          <p:nvPr>
            <p:ph idx="1"/>
          </p:nvPr>
        </p:nvSpPr>
        <p:spPr/>
        <p:txBody>
          <a:bodyPr>
            <a:noAutofit/>
          </a:bodyPr>
          <a:lstStyle/>
          <a:p>
            <a:r>
              <a:rPr lang="en-US" sz="2400" dirty="0">
                <a:latin typeface="Consolas" panose="020B0609020204030204" pitchFamily="49" charset="0"/>
              </a:rPr>
              <a:t>SELECT * FROM system_utilization WHERE cpu_pct = 5;</a:t>
            </a:r>
          </a:p>
        </p:txBody>
      </p:sp>
      <p:sp>
        <p:nvSpPr>
          <p:cNvPr id="10" name="Right Brace 9">
            <a:extLst>
              <a:ext uri="{FF2B5EF4-FFF2-40B4-BE49-F238E27FC236}">
                <a16:creationId xmlns:a16="http://schemas.microsoft.com/office/drawing/2014/main" id="{1C8674EF-9D6C-4FF3-9489-BFB507E18546}"/>
              </a:ext>
            </a:extLst>
          </p:cNvPr>
          <p:cNvSpPr/>
          <p:nvPr/>
        </p:nvSpPr>
        <p:spPr>
          <a:xfrm>
            <a:off x="7291556" y="3381387"/>
            <a:ext cx="833309" cy="75857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11" name="Right Brace 10">
            <a:extLst>
              <a:ext uri="{FF2B5EF4-FFF2-40B4-BE49-F238E27FC236}">
                <a16:creationId xmlns:a16="http://schemas.microsoft.com/office/drawing/2014/main" id="{BC64E904-A9F8-4A18-85EB-6A8391889DD1}"/>
              </a:ext>
            </a:extLst>
          </p:cNvPr>
          <p:cNvSpPr/>
          <p:nvPr/>
        </p:nvSpPr>
        <p:spPr>
          <a:xfrm>
            <a:off x="7309513" y="4209235"/>
            <a:ext cx="833309" cy="75857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12" name="Right Brace 11">
            <a:extLst>
              <a:ext uri="{FF2B5EF4-FFF2-40B4-BE49-F238E27FC236}">
                <a16:creationId xmlns:a16="http://schemas.microsoft.com/office/drawing/2014/main" id="{A9AA4CBD-BA93-4FE5-B44C-EA736A2D631E}"/>
              </a:ext>
            </a:extLst>
          </p:cNvPr>
          <p:cNvSpPr/>
          <p:nvPr/>
        </p:nvSpPr>
        <p:spPr>
          <a:xfrm>
            <a:off x="7291556" y="5037083"/>
            <a:ext cx="833309" cy="75857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13" name="TextBox 12">
            <a:extLst>
              <a:ext uri="{FF2B5EF4-FFF2-40B4-BE49-F238E27FC236}">
                <a16:creationId xmlns:a16="http://schemas.microsoft.com/office/drawing/2014/main" id="{8AB76B75-5858-451F-A992-CB6AC27B3F47}"/>
              </a:ext>
            </a:extLst>
          </p:cNvPr>
          <p:cNvSpPr txBox="1"/>
          <p:nvPr/>
        </p:nvSpPr>
        <p:spPr>
          <a:xfrm>
            <a:off x="8142822" y="3528879"/>
            <a:ext cx="982961"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Node 1</a:t>
            </a:r>
          </a:p>
        </p:txBody>
      </p:sp>
      <p:sp>
        <p:nvSpPr>
          <p:cNvPr id="14" name="TextBox 13">
            <a:extLst>
              <a:ext uri="{FF2B5EF4-FFF2-40B4-BE49-F238E27FC236}">
                <a16:creationId xmlns:a16="http://schemas.microsoft.com/office/drawing/2014/main" id="{6E397E02-8D9C-48FD-A72E-36D01FCB3F47}"/>
              </a:ext>
            </a:extLst>
          </p:cNvPr>
          <p:cNvSpPr txBox="1"/>
          <p:nvPr/>
        </p:nvSpPr>
        <p:spPr>
          <a:xfrm>
            <a:off x="8124865" y="4322255"/>
            <a:ext cx="982961"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Node 2</a:t>
            </a:r>
          </a:p>
        </p:txBody>
      </p:sp>
      <p:sp>
        <p:nvSpPr>
          <p:cNvPr id="15" name="TextBox 14">
            <a:extLst>
              <a:ext uri="{FF2B5EF4-FFF2-40B4-BE49-F238E27FC236}">
                <a16:creationId xmlns:a16="http://schemas.microsoft.com/office/drawing/2014/main" id="{A1D39886-78F3-49B6-A46F-B2840E363343}"/>
              </a:ext>
            </a:extLst>
          </p:cNvPr>
          <p:cNvSpPr txBox="1"/>
          <p:nvPr/>
        </p:nvSpPr>
        <p:spPr>
          <a:xfrm>
            <a:off x="8142822" y="5136250"/>
            <a:ext cx="982961"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Node 3</a:t>
            </a:r>
          </a:p>
        </p:txBody>
      </p:sp>
      <p:sp>
        <p:nvSpPr>
          <p:cNvPr id="6" name="Rectangle 5"/>
          <p:cNvSpPr/>
          <p:nvPr/>
        </p:nvSpPr>
        <p:spPr>
          <a:xfrm>
            <a:off x="1603332" y="5928882"/>
            <a:ext cx="8392437" cy="408476"/>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lIns="0" tIns="0" rIns="0" bIns="0" rtlCol="0" anchor="ctr">
            <a:noAutofit/>
          </a:bodyPr>
          <a:lstStyle/>
          <a:p>
            <a:pPr algn="ctr"/>
            <a:r>
              <a:rPr lang="en-US" sz="2400" dirty="0">
                <a:solidFill>
                  <a:schemeClr val="bg1"/>
                </a:solidFill>
                <a:latin typeface="Sherman Sans Book" pitchFamily="50" charset="0"/>
                <a:ea typeface="Sherman Sans Book" pitchFamily="50" charset="0"/>
              </a:rPr>
              <a:t>We can add “ALLOW FILTERING” to execute this, but don’t!</a:t>
            </a:r>
          </a:p>
        </p:txBody>
      </p:sp>
    </p:spTree>
    <p:extLst>
      <p:ext uri="{BB962C8B-B14F-4D97-AF65-F5344CB8AC3E}">
        <p14:creationId xmlns:p14="http://schemas.microsoft.com/office/powerpoint/2010/main" val="274130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Your Table With the Query Use Cases in Mind!</a:t>
            </a:r>
          </a:p>
        </p:txBody>
      </p:sp>
      <p:sp>
        <p:nvSpPr>
          <p:cNvPr id="3" name="Content Placeholder 2"/>
          <p:cNvSpPr>
            <a:spLocks noGrp="1"/>
          </p:cNvSpPr>
          <p:nvPr>
            <p:ph idx="1"/>
          </p:nvPr>
        </p:nvSpPr>
        <p:spPr/>
        <p:txBody>
          <a:bodyPr>
            <a:noAutofit/>
          </a:bodyPr>
          <a:lstStyle/>
          <a:p>
            <a:pPr marL="293688" lvl="1" indent="0">
              <a:buNone/>
            </a:pPr>
            <a:r>
              <a:rPr lang="en-US" dirty="0">
                <a:latin typeface="Consolas" panose="020B0609020204030204" pitchFamily="49" charset="0"/>
              </a:rPr>
              <a:t>CREATE TABLE </a:t>
            </a:r>
            <a:r>
              <a:rPr lang="en-US" i="1" dirty="0">
                <a:latin typeface="Consolas" panose="020B0609020204030204" pitchFamily="49" charset="0"/>
              </a:rPr>
              <a:t>system_utilization2</a:t>
            </a:r>
            <a:r>
              <a:rPr lang="en-US" dirty="0">
                <a:latin typeface="Consolas" panose="020B0609020204030204" pitchFamily="49" charset="0"/>
              </a:rPr>
              <a:t> (</a:t>
            </a:r>
          </a:p>
          <a:p>
            <a:pPr marL="293688" lvl="1" indent="0">
              <a:buNone/>
            </a:pPr>
            <a:r>
              <a:rPr lang="en-US" dirty="0">
                <a:latin typeface="Consolas" panose="020B0609020204030204" pitchFamily="49" charset="0"/>
              </a:rPr>
              <a:t>	hostname TEXT,</a:t>
            </a:r>
          </a:p>
          <a:p>
            <a:pPr marL="293688" lvl="1" indent="0">
              <a:buNone/>
            </a:pPr>
            <a:r>
              <a:rPr lang="en-US" dirty="0">
                <a:latin typeface="Consolas" panose="020B0609020204030204" pitchFamily="49" charset="0"/>
              </a:rPr>
              <a:t>	</a:t>
            </a:r>
            <a:r>
              <a:rPr lang="en-US" b="1" dirty="0">
                <a:latin typeface="Consolas" panose="020B0609020204030204" pitchFamily="49" charset="0"/>
              </a:rPr>
              <a:t>year INT,</a:t>
            </a:r>
          </a:p>
          <a:p>
            <a:pPr marL="293688" lvl="1" indent="0">
              <a:buNone/>
            </a:pPr>
            <a:r>
              <a:rPr lang="en-US" dirty="0">
                <a:latin typeface="Consolas" panose="020B0609020204030204" pitchFamily="49" charset="0"/>
              </a:rPr>
              <a:t>	os TEXT,	</a:t>
            </a:r>
          </a:p>
          <a:p>
            <a:pPr marL="293688" lvl="1" indent="0">
              <a:buNone/>
            </a:pPr>
            <a:r>
              <a:rPr lang="en-US" dirty="0">
                <a:latin typeface="Consolas" panose="020B0609020204030204" pitchFamily="49" charset="0"/>
              </a:rPr>
              <a:t>	measured_on TIMESTAMP,</a:t>
            </a:r>
          </a:p>
          <a:p>
            <a:pPr marL="293688" lvl="1" indent="0">
              <a:buNone/>
            </a:pPr>
            <a:r>
              <a:rPr lang="en-US" dirty="0">
                <a:latin typeface="Consolas" panose="020B0609020204030204" pitchFamily="49" charset="0"/>
              </a:rPr>
              <a:t>	cpu_pct TINYINT,</a:t>
            </a:r>
          </a:p>
          <a:p>
            <a:pPr marL="293688" lvl="1" indent="0">
              <a:buNone/>
            </a:pPr>
            <a:r>
              <a:rPr lang="en-US" dirty="0">
                <a:latin typeface="Consolas" panose="020B0609020204030204" pitchFamily="49" charset="0"/>
              </a:rPr>
              <a:t>	PRIMARY KEY (</a:t>
            </a:r>
            <a:r>
              <a:rPr lang="en-US" b="1" dirty="0">
                <a:latin typeface="Consolas" panose="020B0609020204030204" pitchFamily="49" charset="0"/>
              </a:rPr>
              <a:t>year</a:t>
            </a:r>
            <a:r>
              <a:rPr lang="en-US" dirty="0">
                <a:latin typeface="Consolas" panose="020B0609020204030204" pitchFamily="49" charset="0"/>
              </a:rPr>
              <a:t>, measured_on)</a:t>
            </a:r>
          </a:p>
          <a:p>
            <a:pPr marL="293688" lvl="1" indent="0">
              <a:buNone/>
            </a:pPr>
            <a:r>
              <a:rPr lang="en-US" dirty="0">
                <a:latin typeface="Consolas" panose="020B0609020204030204" pitchFamily="49" charset="0"/>
              </a:rPr>
              <a:t>);</a:t>
            </a:r>
          </a:p>
          <a:p>
            <a:pPr marL="293688" lvl="1" indent="0">
              <a:buNone/>
            </a:pPr>
            <a:endParaRPr lang="en-US" dirty="0">
              <a:latin typeface="Consolas" panose="020B0609020204030204" pitchFamily="49" charset="0"/>
            </a:endParaRPr>
          </a:p>
          <a:p>
            <a:pPr marL="293688" lvl="1" indent="0">
              <a:buNone/>
            </a:pPr>
            <a:r>
              <a:rPr lang="en-US" dirty="0">
                <a:latin typeface="Consolas" panose="020B0609020204030204" pitchFamily="49" charset="0"/>
              </a:rPr>
              <a:t>SELECT * FROM System utilization where year=2018; </a:t>
            </a:r>
          </a:p>
        </p:txBody>
      </p:sp>
      <p:sp>
        <p:nvSpPr>
          <p:cNvPr id="6" name="Flowchart: Process 5"/>
          <p:cNvSpPr/>
          <p:nvPr/>
        </p:nvSpPr>
        <p:spPr>
          <a:xfrm>
            <a:off x="6738720" y="2214569"/>
            <a:ext cx="4171449" cy="1658679"/>
          </a:xfrm>
          <a:prstGeom prst="flowChartProcess">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Redundant data, but necessary, as it allows us to partition on year thereby limiting the amount of data returned by each node in the query, improving performance</a:t>
            </a:r>
          </a:p>
        </p:txBody>
      </p:sp>
      <p:cxnSp>
        <p:nvCxnSpPr>
          <p:cNvPr id="8" name="Straight Arrow Connector 7"/>
          <p:cNvCxnSpPr>
            <a:cxnSpLocks/>
          </p:cNvCxnSpPr>
          <p:nvPr/>
        </p:nvCxnSpPr>
        <p:spPr>
          <a:xfrm flipH="1" flipV="1">
            <a:off x="3582444" y="2701123"/>
            <a:ext cx="3156277" cy="460245"/>
          </a:xfrm>
          <a:prstGeom prst="straightConnector1">
            <a:avLst/>
          </a:prstGeom>
          <a:ln w="254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4734838" y="3161368"/>
            <a:ext cx="2003885" cy="1010435"/>
          </a:xfrm>
          <a:prstGeom prst="straightConnector1">
            <a:avLst/>
          </a:prstGeom>
          <a:ln w="254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244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43</a:t>
            </a:fld>
            <a:endParaRPr lang="en-US" dirty="0"/>
          </a:p>
        </p:txBody>
      </p:sp>
    </p:spTree>
    <p:extLst>
      <p:ext uri="{BB962C8B-B14F-4D97-AF65-F5344CB8AC3E}">
        <p14:creationId xmlns:p14="http://schemas.microsoft.com/office/powerpoint/2010/main" val="989528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E5481-FCE3-4399-B9F4-1E236CB6285A}"/>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dirty="0">
                <a:solidFill>
                  <a:schemeClr val="tx1">
                    <a:lumMod val="95000"/>
                    <a:lumOff val="5000"/>
                  </a:schemeClr>
                </a:solidFill>
              </a:rPr>
              <a:t>Secondary Indexes</a:t>
            </a:r>
          </a:p>
        </p:txBody>
      </p:sp>
      <p:sp>
        <p:nvSpPr>
          <p:cNvPr id="2" name="Footer Placeholder 1">
            <a:extLst>
              <a:ext uri="{FF2B5EF4-FFF2-40B4-BE49-F238E27FC236}">
                <a16:creationId xmlns:a16="http://schemas.microsoft.com/office/drawing/2014/main" id="{6021B0E3-C219-4E89-BFA6-E3DE62BAAA3F}"/>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F5787067-2701-4BE8-9608-EB7226026E58}"/>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44</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510865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1FFA-662C-42B5-9E9F-07A8BDC0A887}"/>
              </a:ext>
            </a:extLst>
          </p:cNvPr>
          <p:cNvSpPr>
            <a:spLocks noGrp="1"/>
          </p:cNvSpPr>
          <p:nvPr>
            <p:ph type="title"/>
          </p:nvPr>
        </p:nvSpPr>
        <p:spPr/>
        <p:txBody>
          <a:bodyPr/>
          <a:lstStyle/>
          <a:p>
            <a:r>
              <a:rPr lang="en-US" dirty="0"/>
              <a:t>Secondary Indexes</a:t>
            </a:r>
          </a:p>
        </p:txBody>
      </p:sp>
      <p:sp>
        <p:nvSpPr>
          <p:cNvPr id="3" name="Content Placeholder 2">
            <a:extLst>
              <a:ext uri="{FF2B5EF4-FFF2-40B4-BE49-F238E27FC236}">
                <a16:creationId xmlns:a16="http://schemas.microsoft.com/office/drawing/2014/main" id="{00FA2B1A-04D7-44B8-998E-7FF087C34731}"/>
              </a:ext>
            </a:extLst>
          </p:cNvPr>
          <p:cNvSpPr>
            <a:spLocks noGrp="1"/>
          </p:cNvSpPr>
          <p:nvPr>
            <p:ph idx="4294967295"/>
          </p:nvPr>
        </p:nvSpPr>
        <p:spPr>
          <a:xfrm>
            <a:off x="2292097" y="2084832"/>
            <a:ext cx="7290055" cy="4224528"/>
          </a:xfrm>
        </p:spPr>
        <p:txBody>
          <a:bodyPr>
            <a:normAutofit fontScale="92500" lnSpcReduction="20000"/>
          </a:bodyPr>
          <a:lstStyle/>
          <a:p>
            <a:r>
              <a:rPr lang="en-US" dirty="0"/>
              <a:t>Cassandra tables are designed to answer specific queries, but what if we want to answer additional queries? Secondary indexes!</a:t>
            </a:r>
          </a:p>
          <a:p>
            <a:r>
              <a:rPr lang="en-US" dirty="0"/>
              <a:t>They work similarly to RDMBS non-clustered indexes—indexes are distributed on each node. </a:t>
            </a:r>
          </a:p>
          <a:p>
            <a:r>
              <a:rPr lang="en-US" dirty="0"/>
              <a:t>They are useful on columns with low cardinality and whose values seldom change.</a:t>
            </a:r>
          </a:p>
          <a:p>
            <a:r>
              <a:rPr lang="en-US" dirty="0"/>
              <a:t>Covering a column with an index allows us to specify columns in the where clause without using ALLOW FILTERING.</a:t>
            </a:r>
          </a:p>
          <a:p>
            <a:pPr marL="90000" indent="0">
              <a:buNone/>
            </a:pPr>
            <a:r>
              <a:rPr lang="en-US" dirty="0">
                <a:latin typeface="Consolas" panose="020B0609020204030204" pitchFamily="49" charset="0"/>
              </a:rPr>
              <a:t>CREATE INDEX index_name ON table(column);</a:t>
            </a:r>
          </a:p>
        </p:txBody>
      </p:sp>
      <p:sp>
        <p:nvSpPr>
          <p:cNvPr id="4" name="Footer Placeholder 3">
            <a:extLst>
              <a:ext uri="{FF2B5EF4-FFF2-40B4-BE49-F238E27FC236}">
                <a16:creationId xmlns:a16="http://schemas.microsoft.com/office/drawing/2014/main" id="{693CC71F-BEA0-427B-8773-F4A2EFA50A1C}"/>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44D26BD5-2B37-48AA-9C68-663BAD220B3E}"/>
              </a:ext>
            </a:extLst>
          </p:cNvPr>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4193407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Secondary Indexes</a:t>
            </a:r>
          </a:p>
        </p:txBody>
      </p:sp>
      <p:sp>
        <p:nvSpPr>
          <p:cNvPr id="3" name="Content Placeholder 2"/>
          <p:cNvSpPr>
            <a:spLocks noGrp="1"/>
          </p:cNvSpPr>
          <p:nvPr>
            <p:ph idx="4294967295"/>
          </p:nvPr>
        </p:nvSpPr>
        <p:spPr>
          <a:xfrm>
            <a:off x="2292097" y="2286000"/>
            <a:ext cx="7290055" cy="4023360"/>
          </a:xfrm>
        </p:spPr>
        <p:txBody>
          <a:bodyPr/>
          <a:lstStyle/>
          <a:p>
            <a:r>
              <a:rPr lang="en-US" dirty="0"/>
              <a:t>Query using the os column in the Where clause—requires </a:t>
            </a:r>
            <a:br>
              <a:rPr lang="en-US" dirty="0"/>
            </a:br>
            <a:r>
              <a:rPr lang="en-US" dirty="0"/>
              <a:t>ALLOW FILTERING</a:t>
            </a:r>
          </a:p>
          <a:p>
            <a:r>
              <a:rPr lang="en-US" dirty="0"/>
              <a:t>Create an index for the os column, so we may include it in queries</a:t>
            </a:r>
          </a:p>
          <a:p>
            <a:r>
              <a:rPr lang="en-US" dirty="0"/>
              <a:t>No longer requires ALLOW FILTERING</a:t>
            </a:r>
          </a:p>
          <a:p>
            <a:r>
              <a:rPr lang="en-US" dirty="0"/>
              <a:t>Show the index with DESCRIBE</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373677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47</a:t>
            </a:fld>
            <a:endParaRPr lang="en-US" dirty="0"/>
          </a:p>
        </p:txBody>
      </p:sp>
    </p:spTree>
    <p:extLst>
      <p:ext uri="{BB962C8B-B14F-4D97-AF65-F5344CB8AC3E}">
        <p14:creationId xmlns:p14="http://schemas.microsoft.com/office/powerpoint/2010/main" val="4248529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73889-1634-4E30-870B-5AF310CADB29}"/>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Materialized Views</a:t>
            </a:r>
          </a:p>
        </p:txBody>
      </p:sp>
      <p:sp>
        <p:nvSpPr>
          <p:cNvPr id="2" name="Footer Placeholder 1">
            <a:extLst>
              <a:ext uri="{FF2B5EF4-FFF2-40B4-BE49-F238E27FC236}">
                <a16:creationId xmlns:a16="http://schemas.microsoft.com/office/drawing/2014/main" id="{F4946B67-B12F-49F8-85FC-BBAA1C89CA69}"/>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6D986381-6263-4399-9E4D-56CE4ABCFE87}"/>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48</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2293337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Materialized Views</a:t>
            </a:r>
          </a:p>
        </p:txBody>
      </p:sp>
      <p:sp>
        <p:nvSpPr>
          <p:cNvPr id="3" name="Content Placeholder 2"/>
          <p:cNvSpPr>
            <a:spLocks noGrp="1"/>
          </p:cNvSpPr>
          <p:nvPr>
            <p:ph idx="4294967295"/>
          </p:nvPr>
        </p:nvSpPr>
        <p:spPr>
          <a:xfrm>
            <a:off x="2292097" y="2286000"/>
            <a:ext cx="7290055" cy="4023360"/>
          </a:xfrm>
        </p:spPr>
        <p:txBody>
          <a:bodyPr>
            <a:normAutofit fontScale="92500" lnSpcReduction="20000"/>
          </a:bodyPr>
          <a:lstStyle/>
          <a:p>
            <a:r>
              <a:rPr lang="en-US" dirty="0"/>
              <a:t>A materialized view is a Cassandra-managed table that is dependent on a base table.</a:t>
            </a:r>
          </a:p>
          <a:p>
            <a:r>
              <a:rPr lang="en-US" dirty="0"/>
              <a:t>Use it instead of an index when you want a different partition key.</a:t>
            </a:r>
          </a:p>
          <a:p>
            <a:r>
              <a:rPr lang="en-US" dirty="0"/>
              <a:t>Cassandra is responsible for making sure the data in the materialized view are in sync with their base table, eliminating the need for you to manage two separate tables.</a:t>
            </a:r>
          </a:p>
          <a:p>
            <a:r>
              <a:rPr lang="en-US" dirty="0"/>
              <a:t>Requirements are as follows:</a:t>
            </a:r>
          </a:p>
          <a:p>
            <a:pPr lvl="1"/>
            <a:r>
              <a:rPr lang="en-US" sz="2000" dirty="0"/>
              <a:t>The primary key of the base table must be in the PK of the materialized view.</a:t>
            </a:r>
          </a:p>
          <a:p>
            <a:pPr lvl="1"/>
            <a:r>
              <a:rPr lang="en-US" sz="2000" dirty="0"/>
              <a:t>Only one additional column may be added to the materialized view PK. Typically, this represents the new partition key. </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49</a:t>
            </a:fld>
            <a:endParaRPr lang="en-US" dirty="0"/>
          </a:p>
        </p:txBody>
      </p:sp>
    </p:spTree>
    <p:extLst>
      <p:ext uri="{BB962C8B-B14F-4D97-AF65-F5344CB8AC3E}">
        <p14:creationId xmlns:p14="http://schemas.microsoft.com/office/powerpoint/2010/main" val="132506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3A3F0-D9F4-441B-9336-04364042F2BB}"/>
              </a:ext>
            </a:extLst>
          </p:cNvPr>
          <p:cNvSpPr>
            <a:spLocks noGrp="1"/>
          </p:cNvSpPr>
          <p:nvPr>
            <p:ph type="title"/>
          </p:nvPr>
        </p:nvSpPr>
        <p:spPr/>
        <p:txBody>
          <a:bodyPr/>
          <a:lstStyle/>
          <a:p>
            <a:r>
              <a:rPr lang="en-US" dirty="0"/>
              <a:t>Wide Column Visualized</a:t>
            </a:r>
          </a:p>
        </p:txBody>
      </p:sp>
      <p:sp>
        <p:nvSpPr>
          <p:cNvPr id="5" name="Content Placeholder 4">
            <a:extLst>
              <a:ext uri="{FF2B5EF4-FFF2-40B4-BE49-F238E27FC236}">
                <a16:creationId xmlns:a16="http://schemas.microsoft.com/office/drawing/2014/main" id="{B2E4F06E-2AAC-4BE3-B8E1-9A828A233159}"/>
              </a:ext>
            </a:extLst>
          </p:cNvPr>
          <p:cNvSpPr>
            <a:spLocks noGrp="1"/>
          </p:cNvSpPr>
          <p:nvPr>
            <p:ph idx="1"/>
          </p:nvPr>
        </p:nvSpPr>
        <p:spPr>
          <a:xfrm>
            <a:off x="838200" y="1709813"/>
            <a:ext cx="10515600" cy="4486275"/>
          </a:xfrm>
        </p:spPr>
        <p:txBody>
          <a:bodyPr/>
          <a:lstStyle/>
          <a:p>
            <a:r>
              <a:rPr lang="en-US" dirty="0"/>
              <a:t>Columns are stored under a row-key, efficient storage for nulls.</a:t>
            </a:r>
          </a:p>
        </p:txBody>
      </p:sp>
      <p:graphicFrame>
        <p:nvGraphicFramePr>
          <p:cNvPr id="6" name="Table 6">
            <a:extLst>
              <a:ext uri="{FF2B5EF4-FFF2-40B4-BE49-F238E27FC236}">
                <a16:creationId xmlns:a16="http://schemas.microsoft.com/office/drawing/2014/main" id="{1639F0E8-3F6C-47D8-BBD3-7D74E4C80A4B}"/>
              </a:ext>
            </a:extLst>
          </p:cNvPr>
          <p:cNvGraphicFramePr>
            <a:graphicFrameLocks noGrp="1"/>
          </p:cNvGraphicFramePr>
          <p:nvPr>
            <p:extLst>
              <p:ext uri="{D42A27DB-BD31-4B8C-83A1-F6EECF244321}">
                <p14:modId xmlns:p14="http://schemas.microsoft.com/office/powerpoint/2010/main" val="4253442393"/>
              </p:ext>
            </p:extLst>
          </p:nvPr>
        </p:nvGraphicFramePr>
        <p:xfrm>
          <a:off x="1131669" y="2274571"/>
          <a:ext cx="3821253" cy="1483360"/>
        </p:xfrm>
        <a:graphic>
          <a:graphicData uri="http://schemas.openxmlformats.org/drawingml/2006/table">
            <a:tbl>
              <a:tblPr firstRow="1" bandRow="1">
                <a:tableStyleId>{21E4AEA4-8DFA-4A89-87EB-49C32662AFE0}</a:tableStyleId>
              </a:tblPr>
              <a:tblGrid>
                <a:gridCol w="1045337">
                  <a:extLst>
                    <a:ext uri="{9D8B030D-6E8A-4147-A177-3AD203B41FA5}">
                      <a16:colId xmlns:a16="http://schemas.microsoft.com/office/drawing/2014/main" val="786234272"/>
                    </a:ext>
                  </a:extLst>
                </a:gridCol>
                <a:gridCol w="798830">
                  <a:extLst>
                    <a:ext uri="{9D8B030D-6E8A-4147-A177-3AD203B41FA5}">
                      <a16:colId xmlns:a16="http://schemas.microsoft.com/office/drawing/2014/main" val="80195551"/>
                    </a:ext>
                  </a:extLst>
                </a:gridCol>
                <a:gridCol w="1153033">
                  <a:extLst>
                    <a:ext uri="{9D8B030D-6E8A-4147-A177-3AD203B41FA5}">
                      <a16:colId xmlns:a16="http://schemas.microsoft.com/office/drawing/2014/main" val="2573623230"/>
                    </a:ext>
                  </a:extLst>
                </a:gridCol>
                <a:gridCol w="824053">
                  <a:extLst>
                    <a:ext uri="{9D8B030D-6E8A-4147-A177-3AD203B41FA5}">
                      <a16:colId xmlns:a16="http://schemas.microsoft.com/office/drawing/2014/main" val="353904315"/>
                    </a:ext>
                  </a:extLst>
                </a:gridCol>
              </a:tblGrid>
              <a:tr h="370840">
                <a:tc>
                  <a:txBody>
                    <a:bodyPr/>
                    <a:lstStyle/>
                    <a:p>
                      <a:r>
                        <a:rPr lang="en-US" dirty="0"/>
                        <a:t>Row Key</a:t>
                      </a:r>
                    </a:p>
                  </a:txBody>
                  <a:tcPr/>
                </a:tc>
                <a:tc>
                  <a:txBody>
                    <a:bodyPr/>
                    <a:lstStyle/>
                    <a:p>
                      <a:r>
                        <a:rPr lang="en-US" dirty="0"/>
                        <a:t>Name</a:t>
                      </a:r>
                    </a:p>
                  </a:txBody>
                  <a:tcPr/>
                </a:tc>
                <a:tc>
                  <a:txBody>
                    <a:bodyPr/>
                    <a:lstStyle/>
                    <a:p>
                      <a:r>
                        <a:rPr lang="en-US" dirty="0"/>
                        <a:t>Year</a:t>
                      </a:r>
                    </a:p>
                  </a:txBody>
                  <a:tcPr/>
                </a:tc>
                <a:tc>
                  <a:txBody>
                    <a:bodyPr/>
                    <a:lstStyle/>
                    <a:p>
                      <a:r>
                        <a:rPr lang="en-US" dirty="0"/>
                        <a:t>GPA</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Anne</a:t>
                      </a:r>
                    </a:p>
                  </a:txBody>
                  <a:tcPr/>
                </a:tc>
                <a:tc>
                  <a:txBody>
                    <a:bodyPr/>
                    <a:lstStyle/>
                    <a:p>
                      <a:r>
                        <a:rPr lang="en-US" dirty="0"/>
                        <a:t>Freshman</a:t>
                      </a:r>
                    </a:p>
                  </a:txBody>
                  <a:tcPr/>
                </a:tc>
                <a:tc>
                  <a:txBody>
                    <a:bodyPr/>
                    <a:lstStyle/>
                    <a:p>
                      <a:r>
                        <a:rPr lang="en-US" dirty="0"/>
                        <a:t>3.2</a:t>
                      </a:r>
                    </a:p>
                  </a:txBody>
                  <a:tcPr/>
                </a:tc>
                <a:extLst>
                  <a:ext uri="{0D108BD9-81ED-4DB2-BD59-A6C34878D82A}">
                    <a16:rowId xmlns:a16="http://schemas.microsoft.com/office/drawing/2014/main" val="215663165"/>
                  </a:ext>
                </a:extLst>
              </a:tr>
              <a:tr h="370840">
                <a:tc>
                  <a:txBody>
                    <a:bodyPr/>
                    <a:lstStyle/>
                    <a:p>
                      <a:r>
                        <a:rPr lang="en-US" dirty="0"/>
                        <a:t>2</a:t>
                      </a:r>
                    </a:p>
                  </a:txBody>
                  <a:tcPr/>
                </a:tc>
                <a:tc>
                  <a:txBody>
                    <a:bodyPr/>
                    <a:lstStyle/>
                    <a:p>
                      <a:r>
                        <a:rPr lang="en-US" dirty="0"/>
                        <a:t>Bette</a:t>
                      </a:r>
                    </a:p>
                  </a:txBody>
                  <a:tcPr/>
                </a:tc>
                <a:tc>
                  <a:txBody>
                    <a:bodyPr/>
                    <a:lstStyle/>
                    <a:p>
                      <a:r>
                        <a:rPr lang="en-US" dirty="0"/>
                        <a:t>Freshman</a:t>
                      </a:r>
                    </a:p>
                  </a:txBody>
                  <a:tcPr/>
                </a:tc>
                <a:tc>
                  <a:txBody>
                    <a:bodyPr/>
                    <a:lstStyle/>
                    <a:p>
                      <a:endParaRPr lang="en-US" dirty="0"/>
                    </a:p>
                  </a:txBody>
                  <a:tcPr/>
                </a:tc>
                <a:extLst>
                  <a:ext uri="{0D108BD9-81ED-4DB2-BD59-A6C34878D82A}">
                    <a16:rowId xmlns:a16="http://schemas.microsoft.com/office/drawing/2014/main" val="2118038017"/>
                  </a:ext>
                </a:extLst>
              </a:tr>
              <a:tr h="370840">
                <a:tc>
                  <a:txBody>
                    <a:bodyPr/>
                    <a:lstStyle/>
                    <a:p>
                      <a:r>
                        <a:rPr lang="en-US" dirty="0"/>
                        <a:t>3</a:t>
                      </a:r>
                    </a:p>
                  </a:txBody>
                  <a:tcPr/>
                </a:tc>
                <a:tc>
                  <a:txBody>
                    <a:bodyPr/>
                    <a:lstStyle/>
                    <a:p>
                      <a:r>
                        <a:rPr lang="en-US" dirty="0"/>
                        <a:t>Chris</a:t>
                      </a:r>
                    </a:p>
                  </a:txBody>
                  <a:tcPr/>
                </a:tc>
                <a:tc>
                  <a:txBody>
                    <a:bodyPr/>
                    <a:lstStyle/>
                    <a:p>
                      <a:endParaRPr lang="en-US" dirty="0"/>
                    </a:p>
                  </a:txBody>
                  <a:tcPr/>
                </a:tc>
                <a:tc>
                  <a:txBody>
                    <a:bodyPr/>
                    <a:lstStyle/>
                    <a:p>
                      <a:r>
                        <a:rPr lang="en-US" dirty="0"/>
                        <a:t>3.5</a:t>
                      </a:r>
                    </a:p>
                  </a:txBody>
                  <a:tcPr/>
                </a:tc>
                <a:extLst>
                  <a:ext uri="{0D108BD9-81ED-4DB2-BD59-A6C34878D82A}">
                    <a16:rowId xmlns:a16="http://schemas.microsoft.com/office/drawing/2014/main" val="1221895371"/>
                  </a:ext>
                </a:extLst>
              </a:tr>
            </a:tbl>
          </a:graphicData>
        </a:graphic>
      </p:graphicFrame>
      <p:graphicFrame>
        <p:nvGraphicFramePr>
          <p:cNvPr id="7" name="Table 6">
            <a:extLst>
              <a:ext uri="{FF2B5EF4-FFF2-40B4-BE49-F238E27FC236}">
                <a16:creationId xmlns:a16="http://schemas.microsoft.com/office/drawing/2014/main" id="{0CB00A7C-2D57-46FE-A4FC-0BE1B4DDB8A8}"/>
              </a:ext>
            </a:extLst>
          </p:cNvPr>
          <p:cNvGraphicFramePr>
            <a:graphicFrameLocks noGrp="1"/>
          </p:cNvGraphicFramePr>
          <p:nvPr>
            <p:extLst>
              <p:ext uri="{D42A27DB-BD31-4B8C-83A1-F6EECF244321}">
                <p14:modId xmlns:p14="http://schemas.microsoft.com/office/powerpoint/2010/main" val="1101790083"/>
              </p:ext>
            </p:extLst>
          </p:nvPr>
        </p:nvGraphicFramePr>
        <p:xfrm>
          <a:off x="1241866" y="4360985"/>
          <a:ext cx="1844167" cy="1478280"/>
        </p:xfrm>
        <a:graphic>
          <a:graphicData uri="http://schemas.openxmlformats.org/drawingml/2006/table">
            <a:tbl>
              <a:tblPr firstRow="1" bandRow="1">
                <a:tableStyleId>{5DA37D80-6434-44D0-A028-1B22A696006F}</a:tableStyleId>
              </a:tblPr>
              <a:tblGrid>
                <a:gridCol w="1045337">
                  <a:extLst>
                    <a:ext uri="{9D8B030D-6E8A-4147-A177-3AD203B41FA5}">
                      <a16:colId xmlns:a16="http://schemas.microsoft.com/office/drawing/2014/main" val="786234272"/>
                    </a:ext>
                  </a:extLst>
                </a:gridCol>
                <a:gridCol w="798830">
                  <a:extLst>
                    <a:ext uri="{9D8B030D-6E8A-4147-A177-3AD203B41FA5}">
                      <a16:colId xmlns:a16="http://schemas.microsoft.com/office/drawing/2014/main" val="80195551"/>
                    </a:ext>
                  </a:extLst>
                </a:gridCol>
              </a:tblGrid>
              <a:tr h="351669">
                <a:tc>
                  <a:txBody>
                    <a:bodyPr/>
                    <a:lstStyle/>
                    <a:p>
                      <a:r>
                        <a:rPr lang="en-US" dirty="0"/>
                        <a:t>Row Key</a:t>
                      </a:r>
                    </a:p>
                  </a:txBody>
                  <a:tcPr/>
                </a:tc>
                <a:tc>
                  <a:txBody>
                    <a:bodyPr/>
                    <a:lstStyle/>
                    <a:p>
                      <a:r>
                        <a:rPr lang="en-US" dirty="0"/>
                        <a:t>Name</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Anne</a:t>
                      </a:r>
                    </a:p>
                  </a:txBody>
                  <a:tcPr/>
                </a:tc>
                <a:extLst>
                  <a:ext uri="{0D108BD9-81ED-4DB2-BD59-A6C34878D82A}">
                    <a16:rowId xmlns:a16="http://schemas.microsoft.com/office/drawing/2014/main" val="215663165"/>
                  </a:ext>
                </a:extLst>
              </a:tr>
              <a:tr h="370840">
                <a:tc>
                  <a:txBody>
                    <a:bodyPr/>
                    <a:lstStyle/>
                    <a:p>
                      <a:r>
                        <a:rPr lang="en-US" dirty="0"/>
                        <a:t>2</a:t>
                      </a:r>
                    </a:p>
                  </a:txBody>
                  <a:tcPr/>
                </a:tc>
                <a:tc>
                  <a:txBody>
                    <a:bodyPr/>
                    <a:lstStyle/>
                    <a:p>
                      <a:r>
                        <a:rPr lang="en-US" dirty="0"/>
                        <a:t>Bette</a:t>
                      </a:r>
                    </a:p>
                  </a:txBody>
                  <a:tcPr/>
                </a:tc>
                <a:extLst>
                  <a:ext uri="{0D108BD9-81ED-4DB2-BD59-A6C34878D82A}">
                    <a16:rowId xmlns:a16="http://schemas.microsoft.com/office/drawing/2014/main" val="2118038017"/>
                  </a:ext>
                </a:extLst>
              </a:tr>
              <a:tr h="370840">
                <a:tc>
                  <a:txBody>
                    <a:bodyPr/>
                    <a:lstStyle/>
                    <a:p>
                      <a:r>
                        <a:rPr lang="en-US" dirty="0"/>
                        <a:t>3</a:t>
                      </a:r>
                    </a:p>
                  </a:txBody>
                  <a:tcPr/>
                </a:tc>
                <a:tc>
                  <a:txBody>
                    <a:bodyPr/>
                    <a:lstStyle/>
                    <a:p>
                      <a:r>
                        <a:rPr lang="en-US" dirty="0"/>
                        <a:t>Chris</a:t>
                      </a:r>
                    </a:p>
                  </a:txBody>
                  <a:tcPr/>
                </a:tc>
                <a:extLst>
                  <a:ext uri="{0D108BD9-81ED-4DB2-BD59-A6C34878D82A}">
                    <a16:rowId xmlns:a16="http://schemas.microsoft.com/office/drawing/2014/main" val="1221895371"/>
                  </a:ext>
                </a:extLst>
              </a:tr>
            </a:tbl>
          </a:graphicData>
        </a:graphic>
      </p:graphicFrame>
      <p:graphicFrame>
        <p:nvGraphicFramePr>
          <p:cNvPr id="8" name="Table 7">
            <a:extLst>
              <a:ext uri="{FF2B5EF4-FFF2-40B4-BE49-F238E27FC236}">
                <a16:creationId xmlns:a16="http://schemas.microsoft.com/office/drawing/2014/main" id="{25F95A09-E014-49CE-9C87-AA722DFA12F9}"/>
              </a:ext>
            </a:extLst>
          </p:cNvPr>
          <p:cNvGraphicFramePr>
            <a:graphicFrameLocks noGrp="1"/>
          </p:cNvGraphicFramePr>
          <p:nvPr>
            <p:extLst>
              <p:ext uri="{D42A27DB-BD31-4B8C-83A1-F6EECF244321}">
                <p14:modId xmlns:p14="http://schemas.microsoft.com/office/powerpoint/2010/main" val="1960061354"/>
              </p:ext>
            </p:extLst>
          </p:nvPr>
        </p:nvGraphicFramePr>
        <p:xfrm>
          <a:off x="3648221" y="4360985"/>
          <a:ext cx="2198370" cy="1112520"/>
        </p:xfrm>
        <a:graphic>
          <a:graphicData uri="http://schemas.openxmlformats.org/drawingml/2006/table">
            <a:tbl>
              <a:tblPr firstRow="1" bandRow="1">
                <a:tableStyleId>{5DA37D80-6434-44D0-A028-1B22A696006F}</a:tableStyleId>
              </a:tblPr>
              <a:tblGrid>
                <a:gridCol w="1045337">
                  <a:extLst>
                    <a:ext uri="{9D8B030D-6E8A-4147-A177-3AD203B41FA5}">
                      <a16:colId xmlns:a16="http://schemas.microsoft.com/office/drawing/2014/main" val="786234272"/>
                    </a:ext>
                  </a:extLst>
                </a:gridCol>
                <a:gridCol w="1153033">
                  <a:extLst>
                    <a:ext uri="{9D8B030D-6E8A-4147-A177-3AD203B41FA5}">
                      <a16:colId xmlns:a16="http://schemas.microsoft.com/office/drawing/2014/main" val="2573623230"/>
                    </a:ext>
                  </a:extLst>
                </a:gridCol>
              </a:tblGrid>
              <a:tr h="370840">
                <a:tc>
                  <a:txBody>
                    <a:bodyPr/>
                    <a:lstStyle/>
                    <a:p>
                      <a:r>
                        <a:rPr lang="en-US" dirty="0"/>
                        <a:t>Row Key</a:t>
                      </a:r>
                    </a:p>
                  </a:txBody>
                  <a:tcPr/>
                </a:tc>
                <a:tc>
                  <a:txBody>
                    <a:bodyPr/>
                    <a:lstStyle/>
                    <a:p>
                      <a:r>
                        <a:rPr lang="en-US" dirty="0"/>
                        <a:t>Year</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Freshman</a:t>
                      </a:r>
                    </a:p>
                  </a:txBody>
                  <a:tcPr/>
                </a:tc>
                <a:extLst>
                  <a:ext uri="{0D108BD9-81ED-4DB2-BD59-A6C34878D82A}">
                    <a16:rowId xmlns:a16="http://schemas.microsoft.com/office/drawing/2014/main" val="215663165"/>
                  </a:ext>
                </a:extLst>
              </a:tr>
              <a:tr h="370840">
                <a:tc>
                  <a:txBody>
                    <a:bodyPr/>
                    <a:lstStyle/>
                    <a:p>
                      <a:r>
                        <a:rPr lang="en-US" dirty="0"/>
                        <a:t>2</a:t>
                      </a:r>
                    </a:p>
                  </a:txBody>
                  <a:tcPr/>
                </a:tc>
                <a:tc>
                  <a:txBody>
                    <a:bodyPr/>
                    <a:lstStyle/>
                    <a:p>
                      <a:r>
                        <a:rPr lang="en-US" dirty="0"/>
                        <a:t>Freshman</a:t>
                      </a:r>
                    </a:p>
                  </a:txBody>
                  <a:tcPr/>
                </a:tc>
                <a:extLst>
                  <a:ext uri="{0D108BD9-81ED-4DB2-BD59-A6C34878D82A}">
                    <a16:rowId xmlns:a16="http://schemas.microsoft.com/office/drawing/2014/main" val="2118038017"/>
                  </a:ext>
                </a:extLst>
              </a:tr>
            </a:tbl>
          </a:graphicData>
        </a:graphic>
      </p:graphicFrame>
      <p:graphicFrame>
        <p:nvGraphicFramePr>
          <p:cNvPr id="9" name="Table 8">
            <a:extLst>
              <a:ext uri="{FF2B5EF4-FFF2-40B4-BE49-F238E27FC236}">
                <a16:creationId xmlns:a16="http://schemas.microsoft.com/office/drawing/2014/main" id="{B3AE24D6-D141-427C-99C6-3FF5A862BAF4}"/>
              </a:ext>
            </a:extLst>
          </p:cNvPr>
          <p:cNvGraphicFramePr>
            <a:graphicFrameLocks noGrp="1"/>
          </p:cNvGraphicFramePr>
          <p:nvPr>
            <p:extLst>
              <p:ext uri="{D42A27DB-BD31-4B8C-83A1-F6EECF244321}">
                <p14:modId xmlns:p14="http://schemas.microsoft.com/office/powerpoint/2010/main" val="713759975"/>
              </p:ext>
            </p:extLst>
          </p:nvPr>
        </p:nvGraphicFramePr>
        <p:xfrm>
          <a:off x="6285221" y="4360985"/>
          <a:ext cx="1869390" cy="1112520"/>
        </p:xfrm>
        <a:graphic>
          <a:graphicData uri="http://schemas.openxmlformats.org/drawingml/2006/table">
            <a:tbl>
              <a:tblPr firstRow="1" bandRow="1">
                <a:tableStyleId>{5DA37D80-6434-44D0-A028-1B22A696006F}</a:tableStyleId>
              </a:tblPr>
              <a:tblGrid>
                <a:gridCol w="1045337">
                  <a:extLst>
                    <a:ext uri="{9D8B030D-6E8A-4147-A177-3AD203B41FA5}">
                      <a16:colId xmlns:a16="http://schemas.microsoft.com/office/drawing/2014/main" val="786234272"/>
                    </a:ext>
                  </a:extLst>
                </a:gridCol>
                <a:gridCol w="824053">
                  <a:extLst>
                    <a:ext uri="{9D8B030D-6E8A-4147-A177-3AD203B41FA5}">
                      <a16:colId xmlns:a16="http://schemas.microsoft.com/office/drawing/2014/main" val="353904315"/>
                    </a:ext>
                  </a:extLst>
                </a:gridCol>
              </a:tblGrid>
              <a:tr h="370840">
                <a:tc>
                  <a:txBody>
                    <a:bodyPr/>
                    <a:lstStyle/>
                    <a:p>
                      <a:r>
                        <a:rPr lang="en-US" dirty="0"/>
                        <a:t>Row Key</a:t>
                      </a:r>
                    </a:p>
                  </a:txBody>
                  <a:tcPr/>
                </a:tc>
                <a:tc>
                  <a:txBody>
                    <a:bodyPr/>
                    <a:lstStyle/>
                    <a:p>
                      <a:r>
                        <a:rPr lang="en-US" dirty="0"/>
                        <a:t>GPA</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3.2</a:t>
                      </a:r>
                    </a:p>
                  </a:txBody>
                  <a:tcPr/>
                </a:tc>
                <a:extLst>
                  <a:ext uri="{0D108BD9-81ED-4DB2-BD59-A6C34878D82A}">
                    <a16:rowId xmlns:a16="http://schemas.microsoft.com/office/drawing/2014/main" val="215663165"/>
                  </a:ext>
                </a:extLst>
              </a:tr>
              <a:tr h="370840">
                <a:tc>
                  <a:txBody>
                    <a:bodyPr/>
                    <a:lstStyle/>
                    <a:p>
                      <a:r>
                        <a:rPr lang="en-US" dirty="0"/>
                        <a:t>3</a:t>
                      </a:r>
                    </a:p>
                  </a:txBody>
                  <a:tcPr/>
                </a:tc>
                <a:tc>
                  <a:txBody>
                    <a:bodyPr/>
                    <a:lstStyle/>
                    <a:p>
                      <a:r>
                        <a:rPr lang="en-US" dirty="0"/>
                        <a:t>3.5</a:t>
                      </a:r>
                    </a:p>
                  </a:txBody>
                  <a:tcPr/>
                </a:tc>
                <a:extLst>
                  <a:ext uri="{0D108BD9-81ED-4DB2-BD59-A6C34878D82A}">
                    <a16:rowId xmlns:a16="http://schemas.microsoft.com/office/drawing/2014/main" val="1221895371"/>
                  </a:ext>
                </a:extLst>
              </a:tr>
            </a:tbl>
          </a:graphicData>
        </a:graphic>
      </p:graphicFrame>
    </p:spTree>
    <p:extLst>
      <p:ext uri="{BB962C8B-B14F-4D97-AF65-F5344CB8AC3E}">
        <p14:creationId xmlns:p14="http://schemas.microsoft.com/office/powerpoint/2010/main" val="1826874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Materialized Views</a:t>
            </a:r>
          </a:p>
        </p:txBody>
      </p:sp>
      <p:sp>
        <p:nvSpPr>
          <p:cNvPr id="3" name="Content Placeholder 2"/>
          <p:cNvSpPr>
            <a:spLocks noGrp="1"/>
          </p:cNvSpPr>
          <p:nvPr>
            <p:ph idx="4294967295"/>
          </p:nvPr>
        </p:nvSpPr>
        <p:spPr>
          <a:xfrm>
            <a:off x="2292096" y="2286000"/>
            <a:ext cx="7821100" cy="4023360"/>
          </a:xfrm>
        </p:spPr>
        <p:txBody>
          <a:bodyPr/>
          <a:lstStyle/>
          <a:p>
            <a:r>
              <a:rPr lang="en-US" sz="1800" dirty="0">
                <a:latin typeface="Consolas" panose="020B0609020204030204" pitchFamily="49" charset="0"/>
              </a:rPr>
              <a:t>CREATE MATERIALIZD VIEW </a:t>
            </a:r>
            <a:r>
              <a:rPr lang="en-US" sz="1800" i="1" dirty="0">
                <a:latin typeface="Consolas" panose="020B0609020204030204" pitchFamily="49" charset="0"/>
              </a:rPr>
              <a:t>view_name</a:t>
            </a:r>
            <a:r>
              <a:rPr lang="en-US" sz="1800" dirty="0">
                <a:latin typeface="Consolas" panose="020B0609020204030204" pitchFamily="49" charset="0"/>
              </a:rPr>
              <a:t> AS</a:t>
            </a:r>
            <a:br>
              <a:rPr lang="en-US" sz="1800" dirty="0">
                <a:latin typeface="Consolas" panose="020B0609020204030204" pitchFamily="49" charset="0"/>
              </a:rPr>
            </a:br>
            <a:r>
              <a:rPr lang="en-US" sz="1800" dirty="0">
                <a:latin typeface="Consolas" panose="020B0609020204030204" pitchFamily="49" charset="0"/>
              </a:rPr>
              <a:t>	SELECT </a:t>
            </a:r>
            <a:r>
              <a:rPr lang="en-US" sz="1800" i="1" dirty="0">
                <a:latin typeface="Consolas" panose="020B0609020204030204" pitchFamily="49" charset="0"/>
              </a:rPr>
              <a:t>columns</a:t>
            </a:r>
            <a:br>
              <a:rPr lang="en-US" sz="1800" dirty="0">
                <a:latin typeface="Consolas" panose="020B0609020204030204" pitchFamily="49" charset="0"/>
              </a:rPr>
            </a:br>
            <a:r>
              <a:rPr lang="en-US" sz="1800" dirty="0">
                <a:latin typeface="Consolas" panose="020B0609020204030204" pitchFamily="49" charset="0"/>
              </a:rPr>
              <a:t>	FROM </a:t>
            </a:r>
            <a:r>
              <a:rPr lang="en-US" sz="1800" b="1" i="1" dirty="0">
                <a:latin typeface="Consolas" panose="020B0609020204030204" pitchFamily="49" charset="0"/>
              </a:rPr>
              <a:t>base_table</a:t>
            </a:r>
            <a:br>
              <a:rPr lang="en-US" sz="1800" dirty="0">
                <a:latin typeface="Consolas" panose="020B0609020204030204" pitchFamily="49" charset="0"/>
              </a:rPr>
            </a:br>
            <a:r>
              <a:rPr lang="en-US" sz="1800" dirty="0">
                <a:latin typeface="Consolas" panose="020B0609020204030204" pitchFamily="49" charset="0"/>
              </a:rPr>
              <a:t>	WHERE </a:t>
            </a:r>
            <a:r>
              <a:rPr lang="en-US" sz="1800" i="1" dirty="0">
                <a:latin typeface="Consolas" panose="020B0609020204030204" pitchFamily="49" charset="0"/>
              </a:rPr>
              <a:t>all_key_columns</a:t>
            </a:r>
            <a:r>
              <a:rPr lang="en-US" sz="1800" dirty="0">
                <a:latin typeface="Consolas" panose="020B0609020204030204" pitchFamily="49" charset="0"/>
              </a:rPr>
              <a:t> IS NOT NULL</a:t>
            </a:r>
            <a:br>
              <a:rPr lang="en-US" sz="1800" dirty="0">
                <a:latin typeface="Consolas" panose="020B0609020204030204" pitchFamily="49" charset="0"/>
              </a:rPr>
            </a:br>
            <a:r>
              <a:rPr lang="en-US" sz="1800" dirty="0">
                <a:latin typeface="Consolas" panose="020B0609020204030204" pitchFamily="49" charset="0"/>
              </a:rPr>
              <a:t>	PRIMARY KEY </a:t>
            </a:r>
            <a:br>
              <a:rPr lang="en-US" sz="1800" dirty="0">
                <a:latin typeface="Consolas" panose="020B0609020204030204" pitchFamily="49" charset="0"/>
              </a:rPr>
            </a:br>
            <a:r>
              <a:rPr lang="en-US" sz="1800" dirty="0">
                <a:latin typeface="Consolas" panose="020B0609020204030204" pitchFamily="49" charset="0"/>
              </a:rPr>
              <a:t>	  (</a:t>
            </a:r>
            <a:r>
              <a:rPr lang="en-US" sz="1800" i="1" dirty="0">
                <a:latin typeface="Consolas" panose="020B0609020204030204" pitchFamily="49" charset="0"/>
              </a:rPr>
              <a:t>new_partition_key, </a:t>
            </a:r>
            <a:r>
              <a:rPr lang="en-US" sz="1800" i="1" dirty="0" err="1">
                <a:latin typeface="Consolas" panose="020B0609020204030204" pitchFamily="49" charset="0"/>
              </a:rPr>
              <a:t>original_key_cols_cluster_keys</a:t>
            </a:r>
            <a:r>
              <a:rPr lang="en-US" sz="1800" dirty="0">
                <a:latin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808173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Materialized Views</a:t>
            </a:r>
          </a:p>
        </p:txBody>
      </p:sp>
      <p:sp>
        <p:nvSpPr>
          <p:cNvPr id="3" name="Content Placeholder 2"/>
          <p:cNvSpPr>
            <a:spLocks noGrp="1"/>
          </p:cNvSpPr>
          <p:nvPr>
            <p:ph idx="4294967295"/>
          </p:nvPr>
        </p:nvSpPr>
        <p:spPr>
          <a:xfrm>
            <a:off x="2292097" y="2286000"/>
            <a:ext cx="7290055" cy="4023360"/>
          </a:xfrm>
        </p:spPr>
        <p:txBody>
          <a:bodyPr/>
          <a:lstStyle/>
          <a:p>
            <a:r>
              <a:rPr lang="en-US" dirty="0"/>
              <a:t>Create MV system utilization by os.</a:t>
            </a:r>
          </a:p>
          <a:p>
            <a:r>
              <a:rPr lang="en-US" dirty="0"/>
              <a:t>Describe the table to see it.</a:t>
            </a:r>
          </a:p>
          <a:p>
            <a:r>
              <a:rPr lang="en-US" dirty="0"/>
              <a:t>You can’t filter the table by the os column.</a:t>
            </a:r>
          </a:p>
          <a:p>
            <a:r>
              <a:rPr lang="en-US" dirty="0"/>
              <a:t>But you can filter the materialized view! </a:t>
            </a:r>
            <a:br>
              <a:rPr lang="en-US" dirty="0"/>
            </a:br>
            <a:r>
              <a:rPr lang="en-US" dirty="0"/>
              <a:t>The new partition key is the os column.</a:t>
            </a:r>
          </a:p>
          <a:p>
            <a:r>
              <a:rPr lang="en-US" dirty="0"/>
              <a:t>Insert data to show that it works… one table!</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51</a:t>
            </a:fld>
            <a:endParaRPr lang="en-US" dirty="0"/>
          </a:p>
        </p:txBody>
      </p:sp>
    </p:spTree>
    <p:extLst>
      <p:ext uri="{BB962C8B-B14F-4D97-AF65-F5344CB8AC3E}">
        <p14:creationId xmlns:p14="http://schemas.microsoft.com/office/powerpoint/2010/main" val="2902506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52</a:t>
            </a:fld>
            <a:endParaRPr lang="en-US" dirty="0"/>
          </a:p>
        </p:txBody>
      </p:sp>
    </p:spTree>
    <p:extLst>
      <p:ext uri="{BB962C8B-B14F-4D97-AF65-F5344CB8AC3E}">
        <p14:creationId xmlns:p14="http://schemas.microsoft.com/office/powerpoint/2010/main" val="18255192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C8C19-DC5B-42D4-B314-C6E750E1AA52}"/>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Summary: Indexing or Materialized Views</a:t>
            </a:r>
          </a:p>
        </p:txBody>
      </p:sp>
      <p:sp>
        <p:nvSpPr>
          <p:cNvPr id="2" name="Footer Placeholder 1">
            <a:extLst>
              <a:ext uri="{FF2B5EF4-FFF2-40B4-BE49-F238E27FC236}">
                <a16:creationId xmlns:a16="http://schemas.microsoft.com/office/drawing/2014/main" id="{FD19AC6F-EFD6-4AE1-97F7-7A30D150E57D}"/>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51F67943-C475-4996-84D6-12628D58512B}"/>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53</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812618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or Materialized Views?</a:t>
            </a:r>
          </a:p>
        </p:txBody>
      </p:sp>
      <p:sp>
        <p:nvSpPr>
          <p:cNvPr id="3" name="Content Placeholder 2"/>
          <p:cNvSpPr>
            <a:spLocks noGrp="1"/>
          </p:cNvSpPr>
          <p:nvPr>
            <p:ph idx="4294967295"/>
          </p:nvPr>
        </p:nvSpPr>
        <p:spPr>
          <a:xfrm>
            <a:off x="2292097" y="2286000"/>
            <a:ext cx="7290055" cy="4023360"/>
          </a:xfrm>
        </p:spPr>
        <p:txBody>
          <a:bodyPr/>
          <a:lstStyle/>
          <a:p>
            <a:r>
              <a:rPr lang="en-US" sz="2400" dirty="0"/>
              <a:t>Use a </a:t>
            </a:r>
            <a:r>
              <a:rPr lang="en-US" sz="2400" b="1" dirty="0"/>
              <a:t>secondary index </a:t>
            </a:r>
            <a:r>
              <a:rPr lang="en-US" sz="2400" dirty="0"/>
              <a:t>when your query needs a different </a:t>
            </a:r>
            <a:r>
              <a:rPr lang="en-US" sz="2400" b="1" dirty="0"/>
              <a:t>cluster key</a:t>
            </a:r>
            <a:r>
              <a:rPr lang="en-US" sz="2400" dirty="0"/>
              <a:t>. Indexes are distributed.</a:t>
            </a:r>
          </a:p>
          <a:p>
            <a:r>
              <a:rPr lang="en-US" sz="2400" dirty="0"/>
              <a:t>Use a </a:t>
            </a:r>
            <a:r>
              <a:rPr lang="en-US" sz="2400" b="1" dirty="0"/>
              <a:t>materialized view </a:t>
            </a:r>
            <a:r>
              <a:rPr lang="en-US" sz="2400" dirty="0"/>
              <a:t>when your query needs a different </a:t>
            </a:r>
            <a:r>
              <a:rPr lang="en-US" sz="2400" b="1" dirty="0"/>
              <a:t>partition key</a:t>
            </a:r>
            <a:r>
              <a:rPr lang="en-US" sz="2400" dirty="0"/>
              <a:t>. Materialized views are shadow tables.</a:t>
            </a:r>
          </a:p>
          <a:p>
            <a:r>
              <a:rPr lang="en-US" sz="2400" dirty="0"/>
              <a:t>Rule of thumb: Each materialized view/index will add 10% more time to insert or update data.</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54</a:t>
            </a:fld>
            <a:endParaRPr lang="en-US" dirty="0"/>
          </a:p>
        </p:txBody>
      </p:sp>
    </p:spTree>
    <p:extLst>
      <p:ext uri="{BB962C8B-B14F-4D97-AF65-F5344CB8AC3E}">
        <p14:creationId xmlns:p14="http://schemas.microsoft.com/office/powerpoint/2010/main" val="2526534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55</a:t>
            </a:fld>
            <a:endParaRPr lang="en-US" dirty="0"/>
          </a:p>
        </p:txBody>
      </p:sp>
    </p:spTree>
    <p:extLst>
      <p:ext uri="{BB962C8B-B14F-4D97-AF65-F5344CB8AC3E}">
        <p14:creationId xmlns:p14="http://schemas.microsoft.com/office/powerpoint/2010/main" val="1759384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C206A-97C9-4EEA-89D7-6BB035FA1E0E}"/>
              </a:ext>
            </a:extLst>
          </p:cNvPr>
          <p:cNvSpPr>
            <a:spLocks noGrp="1"/>
          </p:cNvSpPr>
          <p:nvPr>
            <p:ph type="title"/>
          </p:nvPr>
        </p:nvSpPr>
        <p:spPr>
          <a:xfrm>
            <a:off x="2266572" y="977900"/>
            <a:ext cx="4904668" cy="3327734"/>
          </a:xfrm>
        </p:spPr>
        <p:txBody>
          <a:bodyPr vert="horz" lIns="91440" tIns="45720" rIns="91440" bIns="45720" rtlCol="0" anchor="b">
            <a:normAutofit/>
          </a:bodyPr>
          <a:lstStyle/>
          <a:p>
            <a:pPr algn="r">
              <a:lnSpc>
                <a:spcPct val="80000"/>
              </a:lnSpc>
            </a:pPr>
            <a:r>
              <a:rPr lang="en-US" sz="4700" cap="all" spc="200">
                <a:solidFill>
                  <a:schemeClr val="tx1">
                    <a:lumMod val="95000"/>
                    <a:lumOff val="5000"/>
                  </a:schemeClr>
                </a:solidFill>
              </a:rPr>
              <a:t>Data Modeling For Cassandra</a:t>
            </a:r>
          </a:p>
        </p:txBody>
      </p:sp>
      <p:sp>
        <p:nvSpPr>
          <p:cNvPr id="2" name="Footer Placeholder 1">
            <a:extLst>
              <a:ext uri="{FF2B5EF4-FFF2-40B4-BE49-F238E27FC236}">
                <a16:creationId xmlns:a16="http://schemas.microsoft.com/office/drawing/2014/main" id="{D542FC97-072E-46F2-A8B6-EBAB172550C1}"/>
              </a:ext>
            </a:extLst>
          </p:cNvPr>
          <p:cNvSpPr>
            <a:spLocks noGrp="1"/>
          </p:cNvSpPr>
          <p:nvPr>
            <p:ph type="ftr" sz="quarter" idx="11"/>
          </p:nvPr>
        </p:nvSpPr>
        <p:spPr>
          <a:xfrm>
            <a:off x="1984209" y="6470704"/>
            <a:ext cx="4028230" cy="274320"/>
          </a:xfrm>
        </p:spPr>
        <p:txBody>
          <a:bodyPr vert="horz" lIns="91440" tIns="45720" rIns="91440" bIns="45720" rtlCol="0" anchor="ctr">
            <a:normAutofit/>
          </a:bodyPr>
          <a:lstStyle/>
          <a:p>
            <a:pPr algn="l">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416468F1-B365-45D5-8349-4006295B5E9A}"/>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56</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1180549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00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001" y="1"/>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flipV="1">
            <a:off x="7814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6456" y="1"/>
            <a:ext cx="9141545"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Rectangle 20">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000" y="0"/>
            <a:ext cx="60949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23" name="Straight Connector 22">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2608186" y="3765314"/>
            <a:ext cx="43891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516F6E8-2636-48F4-8332-DA806945DA3E}"/>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CD573D05-E87C-46F3-A103-F1E549899FF6}"/>
              </a:ext>
            </a:extLst>
          </p:cNvPr>
          <p:cNvSpPr>
            <a:spLocks noGrp="1"/>
          </p:cNvSpPr>
          <p:nvPr>
            <p:ph type="sldNum" sz="quarter" idx="12"/>
          </p:nvPr>
        </p:nvSpPr>
        <p:spPr/>
        <p:txBody>
          <a:bodyPr>
            <a:noAutofit/>
          </a:bodyPr>
          <a:lstStyle/>
          <a:p>
            <a:fld id="{4FAB73BC-B049-4115-A692-8D63A059BFB8}" type="slidenum">
              <a:rPr lang="en-US" smtClean="0"/>
              <a:pPr/>
              <a:t>57</a:t>
            </a:fld>
            <a:endParaRPr lang="en-US" dirty="0"/>
          </a:p>
        </p:txBody>
      </p:sp>
      <p:sp>
        <p:nvSpPr>
          <p:cNvPr id="2" name="Title 1">
            <a:extLst>
              <a:ext uri="{FF2B5EF4-FFF2-40B4-BE49-F238E27FC236}">
                <a16:creationId xmlns:a16="http://schemas.microsoft.com/office/drawing/2014/main" id="{ED93C1F2-A5B8-4055-B3FB-3B2E5700E5EE}"/>
              </a:ext>
            </a:extLst>
          </p:cNvPr>
          <p:cNvSpPr>
            <a:spLocks noGrp="1"/>
          </p:cNvSpPr>
          <p:nvPr>
            <p:ph type="ctrTitle" idx="4294967295"/>
          </p:nvPr>
        </p:nvSpPr>
        <p:spPr>
          <a:xfrm>
            <a:off x="2608186" y="2942706"/>
            <a:ext cx="4389121" cy="823587"/>
          </a:xfrm>
        </p:spPr>
        <p:txBody>
          <a:bodyPr anchor="b">
            <a:noAutofit/>
          </a:bodyPr>
          <a:lstStyle/>
          <a:p>
            <a:pPr algn="r"/>
            <a:r>
              <a:rPr lang="en-US" dirty="0">
                <a:solidFill>
                  <a:schemeClr val="bg1"/>
                </a:solidFill>
              </a:rPr>
              <a:t>Example: Music Playlist</a:t>
            </a:r>
          </a:p>
        </p:txBody>
      </p:sp>
      <p:pic>
        <p:nvPicPr>
          <p:cNvPr id="14" name="Graphic 13" descr="Music">
            <a:extLst>
              <a:ext uri="{FF2B5EF4-FFF2-40B4-BE49-F238E27FC236}">
                <a16:creationId xmlns:a16="http://schemas.microsoft.com/office/drawing/2014/main" id="{7016EAC9-4A97-4759-B490-68A6C75E2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4934" y="2810786"/>
            <a:ext cx="1236429" cy="1236429"/>
          </a:xfrm>
          <a:prstGeom prst="rect">
            <a:avLst/>
          </a:prstGeom>
        </p:spPr>
      </p:pic>
      <p:sp>
        <p:nvSpPr>
          <p:cNvPr id="18" name="Content Placeholder 2">
            <a:extLst>
              <a:ext uri="{FF2B5EF4-FFF2-40B4-BE49-F238E27FC236}">
                <a16:creationId xmlns:a16="http://schemas.microsoft.com/office/drawing/2014/main" id="{307EAD38-7233-404C-A2C6-48092BC96BA2}"/>
              </a:ext>
            </a:extLst>
          </p:cNvPr>
          <p:cNvSpPr txBox="1">
            <a:spLocks/>
          </p:cNvSpPr>
          <p:nvPr/>
        </p:nvSpPr>
        <p:spPr>
          <a:xfrm>
            <a:off x="2608186" y="3886200"/>
            <a:ext cx="4389121" cy="1752600"/>
          </a:xfrm>
          <a:prstGeom prst="rect">
            <a:avLst/>
          </a:prstGeom>
        </p:spPr>
        <p:txBody>
          <a:bodyPr>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100000"/>
              </a:lnSpc>
              <a:spcBef>
                <a:spcPts val="6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100000"/>
              </a:lnSpc>
              <a:spcBef>
                <a:spcPts val="6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100000"/>
              </a:lnSpc>
              <a:spcBef>
                <a:spcPts val="6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100000"/>
              </a:lnSpc>
              <a:spcBef>
                <a:spcPts val="6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sz="2400" dirty="0">
                <a:solidFill>
                  <a:schemeClr val="bg1"/>
                </a:solidFill>
                <a:latin typeface="Sherman Serif Book" pitchFamily="50" charset="0"/>
                <a:ea typeface="Sherman Serif Book" pitchFamily="50" charset="0"/>
              </a:rPr>
              <a:t>Let’s consider a Spotify-type application where users of the application can create playlists </a:t>
            </a:r>
            <a:br>
              <a:rPr lang="en-US" sz="2400" dirty="0">
                <a:solidFill>
                  <a:schemeClr val="bg1"/>
                </a:solidFill>
                <a:latin typeface="Sherman Serif Book" pitchFamily="50" charset="0"/>
                <a:ea typeface="Sherman Serif Book" pitchFamily="50" charset="0"/>
              </a:rPr>
            </a:br>
            <a:r>
              <a:rPr lang="en-US" sz="2400" dirty="0">
                <a:solidFill>
                  <a:schemeClr val="bg1"/>
                </a:solidFill>
                <a:latin typeface="Sherman Serif Book" pitchFamily="50" charset="0"/>
                <a:ea typeface="Sherman Serif Book" pitchFamily="50" charset="0"/>
              </a:rPr>
              <a:t>of songs. </a:t>
            </a:r>
          </a:p>
        </p:txBody>
      </p:sp>
    </p:spTree>
    <p:extLst>
      <p:ext uri="{BB962C8B-B14F-4D97-AF65-F5344CB8AC3E}">
        <p14:creationId xmlns:p14="http://schemas.microsoft.com/office/powerpoint/2010/main" val="2461478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FCED476-81F2-4F4C-9C01-AB7C62010C2D}"/>
              </a:ext>
            </a:extLst>
          </p:cNvPr>
          <p:cNvGrpSpPr/>
          <p:nvPr/>
        </p:nvGrpSpPr>
        <p:grpSpPr>
          <a:xfrm rot="10800000">
            <a:off x="6974239" y="5106475"/>
            <a:ext cx="313069" cy="483580"/>
            <a:chOff x="3271438" y="5118612"/>
            <a:chExt cx="313069" cy="483580"/>
          </a:xfrm>
        </p:grpSpPr>
        <p:cxnSp>
          <p:nvCxnSpPr>
            <p:cNvPr id="38" name="Straight Connector 37">
              <a:extLst>
                <a:ext uri="{FF2B5EF4-FFF2-40B4-BE49-F238E27FC236}">
                  <a16:creationId xmlns:a16="http://schemas.microsoft.com/office/drawing/2014/main" id="{41309290-11A7-4AFC-B009-7C7BE93823B9}"/>
                </a:ext>
              </a:extLst>
            </p:cNvPr>
            <p:cNvCxnSpPr>
              <a:cxnSpLocks/>
            </p:cNvCxnSpPr>
            <p:nvPr/>
          </p:nvCxnSpPr>
          <p:spPr>
            <a:xfrm>
              <a:off x="3271438" y="5351694"/>
              <a:ext cx="313069" cy="250498"/>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033C9DD4-15D7-4A7B-95DE-6B0A78FFD0ED}"/>
                </a:ext>
              </a:extLst>
            </p:cNvPr>
            <p:cNvCxnSpPr>
              <a:cxnSpLocks/>
            </p:cNvCxnSpPr>
            <p:nvPr/>
          </p:nvCxnSpPr>
          <p:spPr>
            <a:xfrm flipV="1">
              <a:off x="3271447" y="5118612"/>
              <a:ext cx="301011" cy="24448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grpSp>
      <p:grpSp>
        <p:nvGrpSpPr>
          <p:cNvPr id="30" name="Group 29">
            <a:extLst>
              <a:ext uri="{FF2B5EF4-FFF2-40B4-BE49-F238E27FC236}">
                <a16:creationId xmlns:a16="http://schemas.microsoft.com/office/drawing/2014/main" id="{93CE12BD-08FC-4735-8F56-3BCB6047DEA3}"/>
              </a:ext>
            </a:extLst>
          </p:cNvPr>
          <p:cNvGrpSpPr/>
          <p:nvPr/>
        </p:nvGrpSpPr>
        <p:grpSpPr>
          <a:xfrm>
            <a:off x="4996607" y="5118612"/>
            <a:ext cx="313069" cy="483580"/>
            <a:chOff x="3271438" y="5118612"/>
            <a:chExt cx="313069" cy="483580"/>
          </a:xfrm>
        </p:grpSpPr>
        <p:cxnSp>
          <p:nvCxnSpPr>
            <p:cNvPr id="18" name="Straight Connector 17">
              <a:extLst>
                <a:ext uri="{FF2B5EF4-FFF2-40B4-BE49-F238E27FC236}">
                  <a16:creationId xmlns:a16="http://schemas.microsoft.com/office/drawing/2014/main" id="{0636977A-7FB8-4155-9509-4EAA608FC5A5}"/>
                </a:ext>
              </a:extLst>
            </p:cNvPr>
            <p:cNvCxnSpPr>
              <a:cxnSpLocks/>
            </p:cNvCxnSpPr>
            <p:nvPr/>
          </p:nvCxnSpPr>
          <p:spPr>
            <a:xfrm>
              <a:off x="3271438" y="5351694"/>
              <a:ext cx="313069" cy="250498"/>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2A27FC88-B752-450A-9D2E-9E0F0BECA52E}"/>
                </a:ext>
              </a:extLst>
            </p:cNvPr>
            <p:cNvCxnSpPr>
              <a:cxnSpLocks/>
            </p:cNvCxnSpPr>
            <p:nvPr/>
          </p:nvCxnSpPr>
          <p:spPr>
            <a:xfrm flipV="1">
              <a:off x="3271447" y="5118612"/>
              <a:ext cx="301011" cy="24448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grpSp>
      <p:cxnSp>
        <p:nvCxnSpPr>
          <p:cNvPr id="54" name="Straight Connector 53">
            <a:extLst>
              <a:ext uri="{FF2B5EF4-FFF2-40B4-BE49-F238E27FC236}">
                <a16:creationId xmlns:a16="http://schemas.microsoft.com/office/drawing/2014/main" id="{EA109A3E-2080-4F56-8C29-D9688CCFA0D7}"/>
              </a:ext>
            </a:extLst>
          </p:cNvPr>
          <p:cNvCxnSpPr>
            <a:cxnSpLocks/>
          </p:cNvCxnSpPr>
          <p:nvPr/>
        </p:nvCxnSpPr>
        <p:spPr>
          <a:xfrm flipH="1" flipV="1">
            <a:off x="8819758" y="3387823"/>
            <a:ext cx="233722" cy="29436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53" name="Straight Connector 52">
            <a:extLst>
              <a:ext uri="{FF2B5EF4-FFF2-40B4-BE49-F238E27FC236}">
                <a16:creationId xmlns:a16="http://schemas.microsoft.com/office/drawing/2014/main" id="{0429CAC3-4D69-4E91-8B97-0E7C58984126}"/>
              </a:ext>
            </a:extLst>
          </p:cNvPr>
          <p:cNvCxnSpPr>
            <a:cxnSpLocks/>
          </p:cNvCxnSpPr>
          <p:nvPr/>
        </p:nvCxnSpPr>
        <p:spPr>
          <a:xfrm flipV="1">
            <a:off x="9053480" y="3364959"/>
            <a:ext cx="209626" cy="330693"/>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sp>
        <p:nvSpPr>
          <p:cNvPr id="2" name="Title 1">
            <a:extLst>
              <a:ext uri="{FF2B5EF4-FFF2-40B4-BE49-F238E27FC236}">
                <a16:creationId xmlns:a16="http://schemas.microsoft.com/office/drawing/2014/main" id="{CA7A4C25-2C84-4422-B201-BD984B63D74A}"/>
              </a:ext>
            </a:extLst>
          </p:cNvPr>
          <p:cNvSpPr>
            <a:spLocks noGrp="1"/>
          </p:cNvSpPr>
          <p:nvPr>
            <p:ph type="title"/>
          </p:nvPr>
        </p:nvSpPr>
        <p:spPr/>
        <p:txBody>
          <a:bodyPr>
            <a:noAutofit/>
          </a:bodyPr>
          <a:lstStyle/>
          <a:p>
            <a:r>
              <a:rPr lang="en-US" dirty="0"/>
              <a:t>Traditional ERD: Relational</a:t>
            </a:r>
          </a:p>
        </p:txBody>
      </p:sp>
      <p:sp>
        <p:nvSpPr>
          <p:cNvPr id="4" name="Footer Placeholder 3">
            <a:extLst>
              <a:ext uri="{FF2B5EF4-FFF2-40B4-BE49-F238E27FC236}">
                <a16:creationId xmlns:a16="http://schemas.microsoft.com/office/drawing/2014/main" id="{6CD4A4FA-9DC3-4322-AF71-4442A3D74617}"/>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985C1403-9786-4055-8280-2D44208A88E5}"/>
              </a:ext>
            </a:extLst>
          </p:cNvPr>
          <p:cNvSpPr>
            <a:spLocks noGrp="1"/>
          </p:cNvSpPr>
          <p:nvPr>
            <p:ph type="sldNum" sz="quarter" idx="12"/>
          </p:nvPr>
        </p:nvSpPr>
        <p:spPr/>
        <p:txBody>
          <a:bodyPr>
            <a:noAutofit/>
          </a:bodyPr>
          <a:lstStyle/>
          <a:p>
            <a:fld id="{4FAB73BC-B049-4115-A692-8D63A059BFB8}" type="slidenum">
              <a:rPr lang="en-US" smtClean="0"/>
              <a:pPr/>
              <a:t>58</a:t>
            </a:fld>
            <a:endParaRPr lang="en-US" dirty="0"/>
          </a:p>
        </p:txBody>
      </p:sp>
      <p:sp>
        <p:nvSpPr>
          <p:cNvPr id="6" name="Rectangle 5">
            <a:extLst>
              <a:ext uri="{FF2B5EF4-FFF2-40B4-BE49-F238E27FC236}">
                <a16:creationId xmlns:a16="http://schemas.microsoft.com/office/drawing/2014/main" id="{E3335A5D-F442-45EC-9873-564CB4B59774}"/>
              </a:ext>
            </a:extLst>
          </p:cNvPr>
          <p:cNvSpPr/>
          <p:nvPr/>
        </p:nvSpPr>
        <p:spPr>
          <a:xfrm>
            <a:off x="2480818" y="2646298"/>
            <a:ext cx="1484566" cy="754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User</a:t>
            </a:r>
          </a:p>
        </p:txBody>
      </p:sp>
      <p:sp>
        <p:nvSpPr>
          <p:cNvPr id="7" name="Rectangle 6">
            <a:extLst>
              <a:ext uri="{FF2B5EF4-FFF2-40B4-BE49-F238E27FC236}">
                <a16:creationId xmlns:a16="http://schemas.microsoft.com/office/drawing/2014/main" id="{05CF051A-0BCA-4146-A0A0-C409B4C67BBE}"/>
              </a:ext>
            </a:extLst>
          </p:cNvPr>
          <p:cNvSpPr/>
          <p:nvPr/>
        </p:nvSpPr>
        <p:spPr>
          <a:xfrm>
            <a:off x="5244673" y="4957312"/>
            <a:ext cx="1787237" cy="799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Playlist</a:t>
            </a:r>
          </a:p>
        </p:txBody>
      </p:sp>
      <p:sp>
        <p:nvSpPr>
          <p:cNvPr id="8" name="Rectangle 7">
            <a:extLst>
              <a:ext uri="{FF2B5EF4-FFF2-40B4-BE49-F238E27FC236}">
                <a16:creationId xmlns:a16="http://schemas.microsoft.com/office/drawing/2014/main" id="{CCE6B4E1-1E15-46B6-892F-DC1F51511DC4}"/>
              </a:ext>
            </a:extLst>
          </p:cNvPr>
          <p:cNvSpPr/>
          <p:nvPr/>
        </p:nvSpPr>
        <p:spPr>
          <a:xfrm>
            <a:off x="8311198" y="2618585"/>
            <a:ext cx="1484567" cy="7827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Song</a:t>
            </a:r>
          </a:p>
        </p:txBody>
      </p:sp>
      <p:cxnSp>
        <p:nvCxnSpPr>
          <p:cNvPr id="12" name="Connector: Elbow 11">
            <a:extLst>
              <a:ext uri="{FF2B5EF4-FFF2-40B4-BE49-F238E27FC236}">
                <a16:creationId xmlns:a16="http://schemas.microsoft.com/office/drawing/2014/main" id="{99E21170-0475-4616-9AE2-C3D147561140}"/>
              </a:ext>
            </a:extLst>
          </p:cNvPr>
          <p:cNvCxnSpPr>
            <a:cxnSpLocks/>
            <a:stCxn id="6" idx="2"/>
            <a:endCxn id="7" idx="1"/>
          </p:cNvCxnSpPr>
          <p:nvPr/>
        </p:nvCxnSpPr>
        <p:spPr>
          <a:xfrm rot="16200000" flipH="1">
            <a:off x="3255994" y="3368399"/>
            <a:ext cx="1955784" cy="2021571"/>
          </a:xfrm>
          <a:prstGeom prst="bentConnector2">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14" name="Straight Connector 13">
            <a:extLst>
              <a:ext uri="{FF2B5EF4-FFF2-40B4-BE49-F238E27FC236}">
                <a16:creationId xmlns:a16="http://schemas.microsoft.com/office/drawing/2014/main" id="{680D0831-BD08-4CF0-980F-ACB79FDA03BC}"/>
              </a:ext>
            </a:extLst>
          </p:cNvPr>
          <p:cNvCxnSpPr>
            <a:cxnSpLocks/>
          </p:cNvCxnSpPr>
          <p:nvPr/>
        </p:nvCxnSpPr>
        <p:spPr>
          <a:xfrm>
            <a:off x="2993142" y="3605923"/>
            <a:ext cx="479969" cy="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D541A7B9-33AD-4352-9615-B312FC07AFC9}"/>
              </a:ext>
            </a:extLst>
          </p:cNvPr>
          <p:cNvCxnSpPr>
            <a:cxnSpLocks/>
            <a:stCxn id="8" idx="2"/>
          </p:cNvCxnSpPr>
          <p:nvPr/>
        </p:nvCxnSpPr>
        <p:spPr>
          <a:xfrm rot="5400000">
            <a:off x="7066850" y="3361634"/>
            <a:ext cx="1946974" cy="2026288"/>
          </a:xfrm>
          <a:prstGeom prst="bentConnector2">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sp>
        <p:nvSpPr>
          <p:cNvPr id="39" name="TextBox 38">
            <a:extLst>
              <a:ext uri="{FF2B5EF4-FFF2-40B4-BE49-F238E27FC236}">
                <a16:creationId xmlns:a16="http://schemas.microsoft.com/office/drawing/2014/main" id="{15AA6377-665E-4490-863A-47A129F8D22B}"/>
              </a:ext>
            </a:extLst>
          </p:cNvPr>
          <p:cNvSpPr txBox="1"/>
          <p:nvPr/>
        </p:nvSpPr>
        <p:spPr>
          <a:xfrm>
            <a:off x="7465478" y="4881679"/>
            <a:ext cx="1483098"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Appears on</a:t>
            </a:r>
          </a:p>
        </p:txBody>
      </p:sp>
      <p:sp>
        <p:nvSpPr>
          <p:cNvPr id="50" name="TextBox 49">
            <a:extLst>
              <a:ext uri="{FF2B5EF4-FFF2-40B4-BE49-F238E27FC236}">
                <a16:creationId xmlns:a16="http://schemas.microsoft.com/office/drawing/2014/main" id="{D3A3B4D0-650D-4798-9768-615DE39823F7}"/>
              </a:ext>
            </a:extLst>
          </p:cNvPr>
          <p:cNvSpPr txBox="1"/>
          <p:nvPr/>
        </p:nvSpPr>
        <p:spPr>
          <a:xfrm>
            <a:off x="3301811" y="4903169"/>
            <a:ext cx="1167307"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Manages</a:t>
            </a:r>
          </a:p>
        </p:txBody>
      </p:sp>
      <p:sp>
        <p:nvSpPr>
          <p:cNvPr id="51" name="TextBox 50">
            <a:extLst>
              <a:ext uri="{FF2B5EF4-FFF2-40B4-BE49-F238E27FC236}">
                <a16:creationId xmlns:a16="http://schemas.microsoft.com/office/drawing/2014/main" id="{509E7642-4CA9-44B4-8241-67DDDCA1E794}"/>
              </a:ext>
            </a:extLst>
          </p:cNvPr>
          <p:cNvSpPr txBox="1"/>
          <p:nvPr/>
        </p:nvSpPr>
        <p:spPr>
          <a:xfrm>
            <a:off x="3312268" y="5376754"/>
            <a:ext cx="1348703"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Owned by</a:t>
            </a:r>
          </a:p>
        </p:txBody>
      </p:sp>
      <p:sp>
        <p:nvSpPr>
          <p:cNvPr id="52" name="TextBox 51">
            <a:extLst>
              <a:ext uri="{FF2B5EF4-FFF2-40B4-BE49-F238E27FC236}">
                <a16:creationId xmlns:a16="http://schemas.microsoft.com/office/drawing/2014/main" id="{C663899B-67E5-428C-8073-100AC337B5C8}"/>
              </a:ext>
            </a:extLst>
          </p:cNvPr>
          <p:cNvSpPr txBox="1"/>
          <p:nvPr/>
        </p:nvSpPr>
        <p:spPr>
          <a:xfrm>
            <a:off x="7736969" y="5376754"/>
            <a:ext cx="1148456"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Contains</a:t>
            </a:r>
          </a:p>
        </p:txBody>
      </p:sp>
    </p:spTree>
    <p:extLst>
      <p:ext uri="{BB962C8B-B14F-4D97-AF65-F5344CB8AC3E}">
        <p14:creationId xmlns:p14="http://schemas.microsoft.com/office/powerpoint/2010/main" val="3181679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D7F3D8-8AF8-4C30-9F2A-9C2FC3B6D419}"/>
              </a:ext>
            </a:extLst>
          </p:cNvPr>
          <p:cNvSpPr>
            <a:spLocks noGrp="1"/>
          </p:cNvSpPr>
          <p:nvPr>
            <p:ph type="title"/>
          </p:nvPr>
        </p:nvSpPr>
        <p:spPr/>
        <p:txBody>
          <a:bodyPr/>
          <a:lstStyle/>
          <a:p>
            <a:r>
              <a:rPr lang="en-US" dirty="0"/>
              <a:t>Why Is Cassandra a Good</a:t>
            </a:r>
            <a:br>
              <a:rPr lang="en-US" dirty="0"/>
            </a:br>
            <a:r>
              <a:rPr lang="en-US" dirty="0"/>
              <a:t>Use Case for This?</a:t>
            </a:r>
          </a:p>
        </p:txBody>
      </p:sp>
      <p:sp>
        <p:nvSpPr>
          <p:cNvPr id="6" name="Content Placeholder 5">
            <a:extLst>
              <a:ext uri="{FF2B5EF4-FFF2-40B4-BE49-F238E27FC236}">
                <a16:creationId xmlns:a16="http://schemas.microsoft.com/office/drawing/2014/main" id="{24A03F85-5011-4A14-B267-D6E7B4627269}"/>
              </a:ext>
            </a:extLst>
          </p:cNvPr>
          <p:cNvSpPr>
            <a:spLocks noGrp="1"/>
          </p:cNvSpPr>
          <p:nvPr>
            <p:ph idx="4294967295"/>
          </p:nvPr>
        </p:nvSpPr>
        <p:spPr>
          <a:xfrm>
            <a:off x="2292097" y="2286000"/>
            <a:ext cx="7290055" cy="4023360"/>
          </a:xfrm>
        </p:spPr>
        <p:txBody>
          <a:bodyPr>
            <a:normAutofit lnSpcReduction="10000"/>
          </a:bodyPr>
          <a:lstStyle/>
          <a:p>
            <a:r>
              <a:rPr lang="en-US" sz="2400" dirty="0"/>
              <a:t>Besides the fact that Spotify uses Cassandra for this exact purpose…</a:t>
            </a:r>
          </a:p>
          <a:p>
            <a:pPr>
              <a:buFont typeface="Wingdings" panose="05000000000000000000" pitchFamily="2" charset="2"/>
              <a:buChar char="ü"/>
            </a:pPr>
            <a:r>
              <a:rPr lang="en-US" sz="2400" dirty="0"/>
              <a:t>We must guarantee writes—allow millions of users to manage </a:t>
            </a:r>
            <a:br>
              <a:rPr lang="en-US" sz="2400" dirty="0"/>
            </a:br>
            <a:r>
              <a:rPr lang="en-US" sz="2400" dirty="0"/>
              <a:t>their playlist.</a:t>
            </a:r>
          </a:p>
          <a:p>
            <a:pPr>
              <a:buFont typeface="Wingdings" panose="05000000000000000000" pitchFamily="2" charset="2"/>
              <a:buChar char="ü"/>
            </a:pPr>
            <a:r>
              <a:rPr lang="en-US" sz="2400" dirty="0"/>
              <a:t>We must be able to read back the user’s playlist immediately.</a:t>
            </a:r>
          </a:p>
          <a:p>
            <a:pPr>
              <a:buFont typeface="Wingdings" panose="05000000000000000000" pitchFamily="2" charset="2"/>
              <a:buChar char="ü"/>
            </a:pPr>
            <a:r>
              <a:rPr lang="en-US" sz="2400" dirty="0"/>
              <a:t>Eventually, we will need information regarding who has which songs on their playlists across all users, but this is not an immediate need! Guaranteeing writes is far more important!</a:t>
            </a:r>
          </a:p>
        </p:txBody>
      </p:sp>
      <p:sp>
        <p:nvSpPr>
          <p:cNvPr id="3" name="Footer Placeholder 2">
            <a:extLst>
              <a:ext uri="{FF2B5EF4-FFF2-40B4-BE49-F238E27FC236}">
                <a16:creationId xmlns:a16="http://schemas.microsoft.com/office/drawing/2014/main" id="{DAC9934D-BF94-41BC-AB69-693C61E3BC80}"/>
              </a:ext>
            </a:extLst>
          </p:cNvPr>
          <p:cNvSpPr>
            <a:spLocks noGrp="1"/>
          </p:cNvSpPr>
          <p:nvPr>
            <p:ph type="ftr" sz="quarter" idx="11"/>
          </p:nvPr>
        </p:nvSpPr>
        <p:spPr/>
        <p:txBody>
          <a:bodyPr/>
          <a:lstStyle/>
          <a:p>
            <a:r>
              <a:rPr lang="en-US" dirty="0"/>
              <a:t>School of Information Studies | Syracuse University</a:t>
            </a:r>
          </a:p>
        </p:txBody>
      </p:sp>
      <p:sp>
        <p:nvSpPr>
          <p:cNvPr id="4" name="Slide Number Placeholder 3">
            <a:extLst>
              <a:ext uri="{FF2B5EF4-FFF2-40B4-BE49-F238E27FC236}">
                <a16:creationId xmlns:a16="http://schemas.microsoft.com/office/drawing/2014/main" id="{F12EBCCD-6D41-41D0-8C52-92B1E9691F6E}"/>
              </a:ext>
            </a:extLst>
          </p:cNvPr>
          <p:cNvSpPr>
            <a:spLocks noGrp="1"/>
          </p:cNvSpPr>
          <p:nvPr>
            <p:ph type="sldNum" sz="quarter" idx="12"/>
          </p:nvPr>
        </p:nvSpPr>
        <p:spPr/>
        <p:txBody>
          <a:bodyPr/>
          <a:lstStyle/>
          <a:p>
            <a:fld id="{4FAB73BC-B049-4115-A692-8D63A059BFB8}" type="slidenum">
              <a:rPr lang="en-US" smtClean="0"/>
              <a:pPr/>
              <a:t>59</a:t>
            </a:fld>
            <a:endParaRPr lang="en-US" dirty="0"/>
          </a:p>
        </p:txBody>
      </p:sp>
    </p:spTree>
    <p:extLst>
      <p:ext uri="{BB962C8B-B14F-4D97-AF65-F5344CB8AC3E}">
        <p14:creationId xmlns:p14="http://schemas.microsoft.com/office/powerpoint/2010/main" val="8535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FFFF43-F86D-496A-9F77-57BFAFB3A6B3}"/>
              </a:ext>
            </a:extLst>
          </p:cNvPr>
          <p:cNvSpPr>
            <a:spLocks noGrp="1"/>
          </p:cNvSpPr>
          <p:nvPr>
            <p:ph type="title"/>
          </p:nvPr>
        </p:nvSpPr>
        <p:spPr/>
        <p:txBody>
          <a:bodyPr/>
          <a:lstStyle/>
          <a:p>
            <a:r>
              <a:rPr lang="en-US" dirty="0"/>
              <a:t>Use cases</a:t>
            </a:r>
          </a:p>
        </p:txBody>
      </p:sp>
      <p:sp>
        <p:nvSpPr>
          <p:cNvPr id="6" name="Content Placeholder 5">
            <a:extLst>
              <a:ext uri="{FF2B5EF4-FFF2-40B4-BE49-F238E27FC236}">
                <a16:creationId xmlns:a16="http://schemas.microsoft.com/office/drawing/2014/main" id="{D31A79C2-C4DA-42BD-BE41-DA4653414054}"/>
              </a:ext>
            </a:extLst>
          </p:cNvPr>
          <p:cNvSpPr>
            <a:spLocks noGrp="1"/>
          </p:cNvSpPr>
          <p:nvPr>
            <p:ph idx="1"/>
          </p:nvPr>
        </p:nvSpPr>
        <p:spPr>
          <a:xfrm>
            <a:off x="838199" y="1825625"/>
            <a:ext cx="11017195" cy="4351338"/>
          </a:xfrm>
        </p:spPr>
        <p:txBody>
          <a:bodyPr>
            <a:normAutofit/>
          </a:bodyPr>
          <a:lstStyle/>
          <a:p>
            <a:r>
              <a:rPr lang="en-US" dirty="0"/>
              <a:t>Storing vast amounts of immutable, process-oriented data</a:t>
            </a:r>
          </a:p>
          <a:p>
            <a:pPr lvl="1"/>
            <a:r>
              <a:rPr lang="en-US" dirty="0"/>
              <a:t>Orders, Stadium Attendance, Tracking vehicle movement in real-time.</a:t>
            </a:r>
          </a:p>
          <a:p>
            <a:r>
              <a:rPr lang="en-US" dirty="0"/>
              <a:t>Time-Series Data</a:t>
            </a:r>
          </a:p>
          <a:p>
            <a:pPr lvl="1"/>
            <a:r>
              <a:rPr lang="en-US" dirty="0"/>
              <a:t>IoT Telemetry (data created by IoT devices)</a:t>
            </a:r>
          </a:p>
          <a:p>
            <a:pPr lvl="1"/>
            <a:r>
              <a:rPr lang="en-US" dirty="0"/>
              <a:t>Health tracker data, Weather Data, User activity</a:t>
            </a:r>
          </a:p>
          <a:p>
            <a:r>
              <a:rPr lang="en-US" dirty="0"/>
              <a:t>Applications with Specific Query Flow</a:t>
            </a:r>
          </a:p>
          <a:p>
            <a:pPr lvl="1"/>
            <a:r>
              <a:rPr lang="en-US" dirty="0"/>
              <a:t>Search a Region </a:t>
            </a:r>
            <a:r>
              <a:rPr lang="en-US" dirty="0">
                <a:sym typeface="Wingdings" panose="05000000000000000000" pitchFamily="2" charset="2"/>
              </a:rPr>
              <a:t> Select Hotel in Region  Select available Room in Hotel</a:t>
            </a:r>
          </a:p>
          <a:p>
            <a:pPr lvl="1"/>
            <a:r>
              <a:rPr lang="en-US" dirty="0">
                <a:sym typeface="Wingdings" panose="05000000000000000000" pitchFamily="2" charset="2"/>
              </a:rPr>
              <a:t>Find a student by name or id  Select course  view all submitted assignments</a:t>
            </a:r>
            <a:endParaRPr lang="en-US" dirty="0"/>
          </a:p>
        </p:txBody>
      </p:sp>
    </p:spTree>
    <p:extLst>
      <p:ext uri="{BB962C8B-B14F-4D97-AF65-F5344CB8AC3E}">
        <p14:creationId xmlns:p14="http://schemas.microsoft.com/office/powerpoint/2010/main" val="3746242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22D-86D8-493C-8D86-81B175307FB6}"/>
              </a:ext>
            </a:extLst>
          </p:cNvPr>
          <p:cNvSpPr>
            <a:spLocks noGrp="1"/>
          </p:cNvSpPr>
          <p:nvPr>
            <p:ph type="title"/>
          </p:nvPr>
        </p:nvSpPr>
        <p:spPr/>
        <p:txBody>
          <a:bodyPr>
            <a:noAutofit/>
          </a:bodyPr>
          <a:lstStyle/>
          <a:p>
            <a:r>
              <a:rPr lang="en-US" dirty="0"/>
              <a:t>Queries Drive Design</a:t>
            </a:r>
            <a:br>
              <a:rPr lang="en-US" dirty="0"/>
            </a:br>
            <a:r>
              <a:rPr lang="en-US" dirty="0"/>
              <a:t>in Cassandra</a:t>
            </a:r>
          </a:p>
        </p:txBody>
      </p:sp>
      <p:sp>
        <p:nvSpPr>
          <p:cNvPr id="3" name="Content Placeholder 2">
            <a:extLst>
              <a:ext uri="{FF2B5EF4-FFF2-40B4-BE49-F238E27FC236}">
                <a16:creationId xmlns:a16="http://schemas.microsoft.com/office/drawing/2014/main" id="{8C060D90-102A-4FD4-BB46-10429DCDB3CB}"/>
              </a:ext>
            </a:extLst>
          </p:cNvPr>
          <p:cNvSpPr>
            <a:spLocks noGrp="1"/>
          </p:cNvSpPr>
          <p:nvPr>
            <p:ph idx="4294967295"/>
          </p:nvPr>
        </p:nvSpPr>
        <p:spPr>
          <a:xfrm>
            <a:off x="2292097" y="2286001"/>
            <a:ext cx="7290055" cy="1826445"/>
          </a:xfrm>
        </p:spPr>
        <p:txBody>
          <a:bodyPr>
            <a:noAutofit/>
          </a:bodyPr>
          <a:lstStyle/>
          <a:p>
            <a:r>
              <a:rPr lang="en-US" dirty="0"/>
              <a:t>We don’t model entities or relationships here.</a:t>
            </a:r>
          </a:p>
          <a:p>
            <a:r>
              <a:rPr lang="en-US" dirty="0"/>
              <a:t>We model by processes and build the table as it would be queried!</a:t>
            </a:r>
          </a:p>
          <a:p>
            <a:r>
              <a:rPr lang="en-US" dirty="0"/>
              <a:t>We don’t use many tables, but one “big table.”</a:t>
            </a:r>
          </a:p>
          <a:p>
            <a:r>
              <a:rPr lang="en-US" dirty="0"/>
              <a:t>You cannot join or sort, so… de-normalize!</a:t>
            </a:r>
          </a:p>
        </p:txBody>
      </p:sp>
      <p:sp>
        <p:nvSpPr>
          <p:cNvPr id="4" name="Footer Placeholder 3">
            <a:extLst>
              <a:ext uri="{FF2B5EF4-FFF2-40B4-BE49-F238E27FC236}">
                <a16:creationId xmlns:a16="http://schemas.microsoft.com/office/drawing/2014/main" id="{D6FB7995-C9F8-4185-B784-66538079148C}"/>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F33D03CC-2CA9-41BC-8D2D-D400AF8F503C}"/>
              </a:ext>
            </a:extLst>
          </p:cNvPr>
          <p:cNvSpPr>
            <a:spLocks noGrp="1"/>
          </p:cNvSpPr>
          <p:nvPr>
            <p:ph type="sldNum" sz="quarter" idx="12"/>
          </p:nvPr>
        </p:nvSpPr>
        <p:spPr/>
        <p:txBody>
          <a:bodyPr>
            <a:noAutofit/>
          </a:bodyPr>
          <a:lstStyle/>
          <a:p>
            <a:fld id="{4FAB73BC-B049-4115-A692-8D63A059BFB8}" type="slidenum">
              <a:rPr lang="en-US" smtClean="0"/>
              <a:pPr/>
              <a:t>60</a:t>
            </a:fld>
            <a:endParaRPr lang="en-US" dirty="0"/>
          </a:p>
        </p:txBody>
      </p:sp>
      <p:sp>
        <p:nvSpPr>
          <p:cNvPr id="6" name="Rectangle 5">
            <a:extLst>
              <a:ext uri="{FF2B5EF4-FFF2-40B4-BE49-F238E27FC236}">
                <a16:creationId xmlns:a16="http://schemas.microsoft.com/office/drawing/2014/main" id="{AD3AE21F-C127-4C92-9F85-D0594EFF3A60}"/>
              </a:ext>
            </a:extLst>
          </p:cNvPr>
          <p:cNvSpPr/>
          <p:nvPr/>
        </p:nvSpPr>
        <p:spPr>
          <a:xfrm>
            <a:off x="3936859" y="4383517"/>
            <a:ext cx="4318283" cy="1660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Playlist</a:t>
            </a:r>
          </a:p>
        </p:txBody>
      </p:sp>
      <p:sp>
        <p:nvSpPr>
          <p:cNvPr id="7" name="Rectangle 6">
            <a:extLst>
              <a:ext uri="{FF2B5EF4-FFF2-40B4-BE49-F238E27FC236}">
                <a16:creationId xmlns:a16="http://schemas.microsoft.com/office/drawing/2014/main" id="{3CFD2603-8031-49ED-97E8-43829613C187}"/>
              </a:ext>
            </a:extLst>
          </p:cNvPr>
          <p:cNvSpPr/>
          <p:nvPr/>
        </p:nvSpPr>
        <p:spPr>
          <a:xfrm>
            <a:off x="4147774" y="4919550"/>
            <a:ext cx="1126439" cy="588817"/>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User</a:t>
            </a:r>
          </a:p>
        </p:txBody>
      </p:sp>
      <p:sp>
        <p:nvSpPr>
          <p:cNvPr id="8" name="Rectangle 7">
            <a:extLst>
              <a:ext uri="{FF2B5EF4-FFF2-40B4-BE49-F238E27FC236}">
                <a16:creationId xmlns:a16="http://schemas.microsoft.com/office/drawing/2014/main" id="{8A1043EB-353D-495B-BD59-15A134BCB822}"/>
              </a:ext>
            </a:extLst>
          </p:cNvPr>
          <p:cNvSpPr/>
          <p:nvPr/>
        </p:nvSpPr>
        <p:spPr>
          <a:xfrm>
            <a:off x="6983441" y="4926476"/>
            <a:ext cx="1103244" cy="581891"/>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Songs</a:t>
            </a:r>
          </a:p>
        </p:txBody>
      </p:sp>
    </p:spTree>
    <p:extLst>
      <p:ext uri="{BB962C8B-B14F-4D97-AF65-F5344CB8AC3E}">
        <p14:creationId xmlns:p14="http://schemas.microsoft.com/office/powerpoint/2010/main" val="789347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Manage a Playlist?</a:t>
            </a:r>
          </a:p>
        </p:txBody>
      </p:sp>
      <p:sp>
        <p:nvSpPr>
          <p:cNvPr id="3" name="Content Placeholder 2"/>
          <p:cNvSpPr>
            <a:spLocks noGrp="1"/>
          </p:cNvSpPr>
          <p:nvPr>
            <p:ph idx="4294967295"/>
          </p:nvPr>
        </p:nvSpPr>
        <p:spPr>
          <a:xfrm>
            <a:off x="2292097" y="2286000"/>
            <a:ext cx="7290055" cy="4023360"/>
          </a:xfrm>
        </p:spPr>
        <p:txBody>
          <a:bodyPr/>
          <a:lstStyle/>
          <a:p>
            <a:r>
              <a:rPr lang="en-US" sz="2400" dirty="0"/>
              <a:t>Partitioning</a:t>
            </a:r>
          </a:p>
          <a:p>
            <a:pPr lvl="1"/>
            <a:r>
              <a:rPr lang="en-US" sz="2000" dirty="0"/>
              <a:t>It’s just </a:t>
            </a:r>
            <a:r>
              <a:rPr lang="en-US" sz="2000" b="1" dirty="0"/>
              <a:t>you</a:t>
            </a:r>
          </a:p>
          <a:p>
            <a:pPr lvl="1"/>
            <a:r>
              <a:rPr lang="en-US" sz="2000" dirty="0"/>
              <a:t>You manage one playlist at a time</a:t>
            </a:r>
          </a:p>
          <a:p>
            <a:r>
              <a:rPr lang="en-US" sz="2400" dirty="0"/>
              <a:t>Clustered index</a:t>
            </a:r>
          </a:p>
          <a:p>
            <a:pPr lvl="1"/>
            <a:r>
              <a:rPr lang="en-US" sz="2000" dirty="0"/>
              <a:t>Playlist songs are in any order we want</a:t>
            </a:r>
          </a:p>
          <a:p>
            <a:r>
              <a:rPr lang="en-US" sz="2400" dirty="0"/>
              <a:t>What do we need/need to show?</a:t>
            </a:r>
          </a:p>
          <a:p>
            <a:pPr lvl="1"/>
            <a:r>
              <a:rPr lang="en-US" sz="2000" dirty="0"/>
              <a:t>User information</a:t>
            </a:r>
          </a:p>
          <a:p>
            <a:pPr lvl="1"/>
            <a:r>
              <a:rPr lang="en-US" sz="2000" dirty="0"/>
              <a:t>Song information </a:t>
            </a:r>
          </a:p>
          <a:p>
            <a:pPr lvl="1"/>
            <a:r>
              <a:rPr lang="en-US" sz="2000" dirty="0"/>
              <a:t>Playlist information</a:t>
            </a:r>
          </a:p>
          <a:p>
            <a:pPr lvl="1"/>
            <a:r>
              <a:rPr lang="en-US" sz="2000" dirty="0"/>
              <a:t>All IDs to retrieve </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61</a:t>
            </a:fld>
            <a:endParaRPr lang="en-US" dirty="0"/>
          </a:p>
        </p:txBody>
      </p:sp>
    </p:spTree>
    <p:extLst>
      <p:ext uri="{BB962C8B-B14F-4D97-AF65-F5344CB8AC3E}">
        <p14:creationId xmlns:p14="http://schemas.microsoft.com/office/powerpoint/2010/main" val="1810973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54D-B0A1-4CCE-882B-2BB4C87FB981}"/>
              </a:ext>
            </a:extLst>
          </p:cNvPr>
          <p:cNvSpPr>
            <a:spLocks noGrp="1"/>
          </p:cNvSpPr>
          <p:nvPr>
            <p:ph type="title"/>
          </p:nvPr>
        </p:nvSpPr>
        <p:spPr/>
        <p:txBody>
          <a:bodyPr/>
          <a:lstStyle/>
          <a:p>
            <a:r>
              <a:rPr lang="en-US" dirty="0"/>
              <a:t>The Cassandra Design</a:t>
            </a:r>
          </a:p>
        </p:txBody>
      </p:sp>
      <p:sp>
        <p:nvSpPr>
          <p:cNvPr id="4" name="Footer Placeholder 3">
            <a:extLst>
              <a:ext uri="{FF2B5EF4-FFF2-40B4-BE49-F238E27FC236}">
                <a16:creationId xmlns:a16="http://schemas.microsoft.com/office/drawing/2014/main" id="{79384E87-22D0-42DD-A629-AB2F1D8943E5}"/>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5F661DDF-AA5F-4E32-9977-AF3A8E5813FB}"/>
              </a:ext>
            </a:extLst>
          </p:cNvPr>
          <p:cNvSpPr>
            <a:spLocks noGrp="1"/>
          </p:cNvSpPr>
          <p:nvPr>
            <p:ph type="sldNum" sz="quarter" idx="12"/>
          </p:nvPr>
        </p:nvSpPr>
        <p:spPr/>
        <p:txBody>
          <a:bodyPr/>
          <a:lstStyle/>
          <a:p>
            <a:fld id="{4FAB73BC-B049-4115-A692-8D63A059BFB8}" type="slidenum">
              <a:rPr lang="en-US" smtClean="0"/>
              <a:pPr/>
              <a:t>62</a:t>
            </a:fld>
            <a:endParaRPr lang="en-US" dirty="0"/>
          </a:p>
        </p:txBody>
      </p:sp>
      <p:sp>
        <p:nvSpPr>
          <p:cNvPr id="6" name="Content Placeholder 5">
            <a:extLst>
              <a:ext uri="{FF2B5EF4-FFF2-40B4-BE49-F238E27FC236}">
                <a16:creationId xmlns:a16="http://schemas.microsoft.com/office/drawing/2014/main" id="{0E8C36CB-C04B-459F-8C16-BBAD541B1C88}"/>
              </a:ext>
            </a:extLst>
          </p:cNvPr>
          <p:cNvSpPr>
            <a:spLocks noGrp="1"/>
          </p:cNvSpPr>
          <p:nvPr>
            <p:ph sz="half" idx="4294967295"/>
          </p:nvPr>
        </p:nvSpPr>
        <p:spPr>
          <a:xfrm>
            <a:off x="2292096" y="2291938"/>
            <a:ext cx="6845055" cy="4023360"/>
          </a:xfrm>
        </p:spPr>
        <p:txBody>
          <a:bodyPr>
            <a:normAutofit lnSpcReduction="10000"/>
          </a:bodyPr>
          <a:lstStyle/>
          <a:p>
            <a:r>
              <a:rPr lang="en-US" b="1" dirty="0"/>
              <a:t>Columns</a:t>
            </a:r>
          </a:p>
          <a:p>
            <a:r>
              <a:rPr lang="en-US" sz="1800" dirty="0">
                <a:latin typeface="Consolas" panose="020B0609020204030204" pitchFamily="49" charset="0"/>
              </a:rPr>
              <a:t>User ID (Partition Key)</a:t>
            </a:r>
          </a:p>
          <a:p>
            <a:r>
              <a:rPr lang="en-US" sz="1800" dirty="0">
                <a:latin typeface="Consolas" panose="020B0609020204030204" pitchFamily="49" charset="0"/>
              </a:rPr>
              <a:t>UserInfo: {Email, Name}</a:t>
            </a:r>
          </a:p>
          <a:p>
            <a:r>
              <a:rPr lang="en-US" sz="1800" dirty="0">
                <a:latin typeface="Consolas" panose="020B0609020204030204" pitchFamily="49" charset="0"/>
              </a:rPr>
              <a:t>Playlist ID (Partition Key)</a:t>
            </a:r>
          </a:p>
          <a:p>
            <a:r>
              <a:rPr lang="en-US" sz="1800" dirty="0">
                <a:latin typeface="Consolas" panose="020B0609020204030204" pitchFamily="49" charset="0"/>
              </a:rPr>
              <a:t>Playlist Name</a:t>
            </a:r>
          </a:p>
          <a:p>
            <a:r>
              <a:rPr lang="en-US" sz="1800" dirty="0">
                <a:latin typeface="Consolas" panose="020B0609020204030204" pitchFamily="49" charset="0"/>
              </a:rPr>
              <a:t>Song Order (Cluster Key)</a:t>
            </a:r>
          </a:p>
          <a:p>
            <a:r>
              <a:rPr lang="en-US" sz="1800" dirty="0">
                <a:latin typeface="Consolas" panose="020B0609020204030204" pitchFamily="49" charset="0"/>
              </a:rPr>
              <a:t>Song ID</a:t>
            </a:r>
          </a:p>
          <a:p>
            <a:r>
              <a:rPr lang="en-US" sz="1800" dirty="0">
                <a:latin typeface="Consolas" panose="020B0609020204030204" pitchFamily="49" charset="0"/>
              </a:rPr>
              <a:t>SongInfo: {Title, Artist}</a:t>
            </a:r>
          </a:p>
          <a:p>
            <a:r>
              <a:rPr lang="en-US" sz="1800" dirty="0" err="1">
                <a:latin typeface="Consolas" panose="020B0609020204030204" pitchFamily="49" charset="0"/>
              </a:rPr>
              <a:t>Last_update</a:t>
            </a:r>
            <a:br>
              <a:rPr lang="en-US" sz="1800" dirty="0">
                <a:latin typeface="Consolas" panose="020B0609020204030204" pitchFamily="49" charset="0"/>
              </a:rPr>
            </a:br>
            <a:endParaRPr lang="en-US" sz="1800" dirty="0">
              <a:latin typeface="Consolas" panose="020B0609020204030204" pitchFamily="49" charset="0"/>
            </a:endParaRPr>
          </a:p>
          <a:p>
            <a:r>
              <a:rPr lang="en-US" sz="1800" b="1" dirty="0">
                <a:latin typeface="Consolas" panose="020B0609020204030204" pitchFamily="49" charset="0"/>
              </a:rPr>
              <a:t>PRIMARY KEY</a:t>
            </a:r>
            <a:r>
              <a:rPr lang="en-US" sz="1800" dirty="0">
                <a:latin typeface="Consolas" panose="020B0609020204030204" pitchFamily="49" charset="0"/>
              </a:rPr>
              <a:t> ((</a:t>
            </a:r>
            <a:r>
              <a:rPr lang="en-US" sz="1800" dirty="0" err="1">
                <a:latin typeface="Consolas" panose="020B0609020204030204" pitchFamily="49" charset="0"/>
              </a:rPr>
              <a:t>user_id</a:t>
            </a:r>
            <a:r>
              <a:rPr lang="en-US" sz="1800" dirty="0">
                <a:latin typeface="Consolas" panose="020B0609020204030204" pitchFamily="49" charset="0"/>
              </a:rPr>
              <a:t>, </a:t>
            </a:r>
            <a:r>
              <a:rPr lang="en-US" sz="1800" dirty="0" err="1">
                <a:latin typeface="Consolas" panose="020B0609020204030204" pitchFamily="49" charset="0"/>
              </a:rPr>
              <a:t>playlist_id</a:t>
            </a:r>
            <a:r>
              <a:rPr lang="en-US" sz="1800" dirty="0">
                <a:latin typeface="Consolas" panose="020B0609020204030204" pitchFamily="49" charset="0"/>
              </a:rPr>
              <a:t>), </a:t>
            </a:r>
            <a:r>
              <a:rPr lang="en-US" sz="1800" dirty="0" err="1">
                <a:latin typeface="Consolas" panose="020B0609020204030204" pitchFamily="49" charset="0"/>
              </a:rPr>
              <a:t>song_id</a:t>
            </a:r>
            <a:r>
              <a:rPr lang="en-US" sz="1800" dirty="0">
                <a:latin typeface="Consolas" panose="020B0609020204030204" pitchFamily="49" charset="0"/>
              </a:rPr>
              <a:t>)</a:t>
            </a:r>
            <a:endParaRPr lang="en-US" sz="1800" b="1" dirty="0">
              <a:latin typeface="Consolas" panose="020B0609020204030204" pitchFamily="49" charset="0"/>
            </a:endParaRPr>
          </a:p>
        </p:txBody>
      </p:sp>
      <p:sp>
        <p:nvSpPr>
          <p:cNvPr id="7" name="Content Placeholder 6">
            <a:extLst>
              <a:ext uri="{FF2B5EF4-FFF2-40B4-BE49-F238E27FC236}">
                <a16:creationId xmlns:a16="http://schemas.microsoft.com/office/drawing/2014/main" id="{D54C6FEB-2B0F-4FB2-A1FC-1688E5383B75}"/>
              </a:ext>
            </a:extLst>
          </p:cNvPr>
          <p:cNvSpPr>
            <a:spLocks noGrp="1"/>
          </p:cNvSpPr>
          <p:nvPr>
            <p:ph sz="half" idx="4294967295"/>
          </p:nvPr>
        </p:nvSpPr>
        <p:spPr>
          <a:xfrm>
            <a:off x="6015990" y="2291938"/>
            <a:ext cx="3566160" cy="4023360"/>
          </a:xfrm>
        </p:spPr>
        <p:txBody>
          <a:bodyPr>
            <a:normAutofit fontScale="85000" lnSpcReduction="10000"/>
          </a:bodyPr>
          <a:lstStyle/>
          <a:p>
            <a:r>
              <a:rPr lang="en-US" dirty="0"/>
              <a:t>De-normalized design; data stored redundantly, but better I/O due to a flat table design</a:t>
            </a:r>
          </a:p>
          <a:p>
            <a:r>
              <a:rPr lang="en-US" dirty="0"/>
              <a:t>Partitioned by user and playlist (playlists are personal to a user)</a:t>
            </a:r>
          </a:p>
          <a:p>
            <a:r>
              <a:rPr lang="en-US" dirty="0"/>
              <a:t>Cluster key is Song Id (so the same song is not added </a:t>
            </a:r>
            <a:r>
              <a:rPr lang="en-US"/>
              <a:t>twice)the playlist can be retrieved in the proper song order)</a:t>
            </a:r>
            <a:endParaRPr lang="en-US" dirty="0"/>
          </a:p>
        </p:txBody>
      </p:sp>
    </p:spTree>
    <p:extLst>
      <p:ext uri="{BB962C8B-B14F-4D97-AF65-F5344CB8AC3E}">
        <p14:creationId xmlns:p14="http://schemas.microsoft.com/office/powerpoint/2010/main" val="2280089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63</a:t>
            </a:fld>
            <a:endParaRPr lang="en-US" dirty="0"/>
          </a:p>
        </p:txBody>
      </p:sp>
    </p:spTree>
    <p:extLst>
      <p:ext uri="{BB962C8B-B14F-4D97-AF65-F5344CB8AC3E}">
        <p14:creationId xmlns:p14="http://schemas.microsoft.com/office/powerpoint/2010/main" val="3205729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A77CF-95D1-4CF0-B5F0-349BE8E9E5DA}"/>
              </a:ext>
            </a:extLst>
          </p:cNvPr>
          <p:cNvSpPr>
            <a:spLocks noGrp="1"/>
          </p:cNvSpPr>
          <p:nvPr>
            <p:ph type="title"/>
          </p:nvPr>
        </p:nvSpPr>
        <p:spPr>
          <a:xfrm>
            <a:off x="2266572" y="977900"/>
            <a:ext cx="4904668" cy="3327734"/>
          </a:xfrm>
        </p:spPr>
        <p:txBody>
          <a:bodyPr vert="horz" lIns="91440" tIns="45720" rIns="91440" bIns="45720" rtlCol="0" anchor="b">
            <a:normAutofit/>
          </a:bodyPr>
          <a:lstStyle/>
          <a:p>
            <a:pPr algn="r">
              <a:lnSpc>
                <a:spcPct val="80000"/>
              </a:lnSpc>
            </a:pPr>
            <a:r>
              <a:rPr lang="en-US" sz="4700" cap="all" spc="200" dirty="0">
                <a:solidFill>
                  <a:schemeClr val="tx1">
                    <a:lumMod val="95000"/>
                    <a:lumOff val="5000"/>
                  </a:schemeClr>
                </a:solidFill>
              </a:rPr>
              <a:t>Updates and Deletes</a:t>
            </a:r>
          </a:p>
        </p:txBody>
      </p:sp>
      <p:sp>
        <p:nvSpPr>
          <p:cNvPr id="2" name="Footer Placeholder 1">
            <a:extLst>
              <a:ext uri="{FF2B5EF4-FFF2-40B4-BE49-F238E27FC236}">
                <a16:creationId xmlns:a16="http://schemas.microsoft.com/office/drawing/2014/main" id="{E5E45987-E66F-4AAD-A0A8-9F6D01CD7EC4}"/>
              </a:ext>
            </a:extLst>
          </p:cNvPr>
          <p:cNvSpPr>
            <a:spLocks noGrp="1"/>
          </p:cNvSpPr>
          <p:nvPr>
            <p:ph type="ftr" sz="quarter" idx="11"/>
          </p:nvPr>
        </p:nvSpPr>
        <p:spPr>
          <a:xfrm>
            <a:off x="1984209" y="6470704"/>
            <a:ext cx="4028230" cy="274320"/>
          </a:xfrm>
        </p:spPr>
        <p:txBody>
          <a:bodyPr vert="horz" lIns="91440" tIns="45720" rIns="91440" bIns="45720" rtlCol="0" anchor="ctr">
            <a:normAutofit/>
          </a:bodyPr>
          <a:lstStyle/>
          <a:p>
            <a:pPr algn="l">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E5B50366-CAA1-4C8A-B76A-390BBC8F1E34}"/>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64</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2476895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00FC-D5D2-4EA2-B707-34895988C586}"/>
              </a:ext>
            </a:extLst>
          </p:cNvPr>
          <p:cNvSpPr>
            <a:spLocks noGrp="1"/>
          </p:cNvSpPr>
          <p:nvPr>
            <p:ph type="title"/>
          </p:nvPr>
        </p:nvSpPr>
        <p:spPr/>
        <p:txBody>
          <a:bodyPr/>
          <a:lstStyle/>
          <a:p>
            <a:r>
              <a:rPr lang="en-US" dirty="0"/>
              <a:t>Updates in Cassandra</a:t>
            </a:r>
          </a:p>
        </p:txBody>
      </p:sp>
      <p:sp>
        <p:nvSpPr>
          <p:cNvPr id="5" name="Content Placeholder 4">
            <a:extLst>
              <a:ext uri="{FF2B5EF4-FFF2-40B4-BE49-F238E27FC236}">
                <a16:creationId xmlns:a16="http://schemas.microsoft.com/office/drawing/2014/main" id="{E7C9937B-D211-45EB-B1D5-EB09175CBD85}"/>
              </a:ext>
            </a:extLst>
          </p:cNvPr>
          <p:cNvSpPr>
            <a:spLocks noGrp="1"/>
          </p:cNvSpPr>
          <p:nvPr>
            <p:ph idx="4294967295"/>
          </p:nvPr>
        </p:nvSpPr>
        <p:spPr>
          <a:xfrm>
            <a:off x="2292097" y="2286000"/>
            <a:ext cx="7290055" cy="4023360"/>
          </a:xfrm>
        </p:spPr>
        <p:txBody>
          <a:bodyPr/>
          <a:lstStyle/>
          <a:p>
            <a:r>
              <a:rPr lang="en-US" dirty="0"/>
              <a:t>Cassandra has an UPDATE statement to manipulate a subset of existing columns.</a:t>
            </a:r>
          </a:p>
          <a:p>
            <a:r>
              <a:rPr lang="en-US" dirty="0"/>
              <a:t>No batch updates—you must include the primary key! </a:t>
            </a:r>
          </a:p>
          <a:p>
            <a:pPr marL="90000" indent="0">
              <a:buNone/>
            </a:pPr>
            <a:r>
              <a:rPr lang="en-US" dirty="0">
                <a:latin typeface="Consolas" panose="020B0609020204030204" pitchFamily="49" charset="0"/>
              </a:rPr>
              <a:t>UPDATE </a:t>
            </a:r>
            <a:r>
              <a:rPr lang="en-US" i="1" dirty="0">
                <a:latin typeface="Consolas" panose="020B0609020204030204" pitchFamily="49" charset="0"/>
              </a:rPr>
              <a:t>table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SET </a:t>
            </a:r>
            <a:r>
              <a:rPr lang="en-US" i="1" dirty="0">
                <a:latin typeface="Consolas" panose="020B0609020204030204" pitchFamily="49" charset="0"/>
              </a:rPr>
              <a:t>col</a:t>
            </a:r>
            <a:r>
              <a:rPr lang="en-US" dirty="0">
                <a:latin typeface="Consolas" panose="020B0609020204030204" pitchFamily="49" charset="0"/>
              </a:rPr>
              <a:t> = </a:t>
            </a:r>
            <a:r>
              <a:rPr lang="en-US" i="1" dirty="0">
                <a:latin typeface="Consolas" panose="020B0609020204030204" pitchFamily="49" charset="0"/>
              </a:rPr>
              <a:t>value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WHERE </a:t>
            </a:r>
            <a:r>
              <a:rPr lang="en-US" i="1" dirty="0">
                <a:latin typeface="Consolas" panose="020B0609020204030204" pitchFamily="49" charset="0"/>
              </a:rPr>
              <a:t>key_col</a:t>
            </a:r>
            <a:r>
              <a:rPr lang="en-US" dirty="0">
                <a:latin typeface="Consolas" panose="020B0609020204030204" pitchFamily="49" charset="0"/>
              </a:rPr>
              <a:t> = </a:t>
            </a:r>
            <a:r>
              <a:rPr lang="en-US" i="1" dirty="0">
                <a:latin typeface="Consolas" panose="020B0609020204030204" pitchFamily="49" charset="0"/>
              </a:rPr>
              <a:t>key_value</a:t>
            </a:r>
            <a:r>
              <a:rPr lang="en-US" dirty="0">
                <a:latin typeface="Consolas" panose="020B0609020204030204" pitchFamily="49" charset="0"/>
              </a:rPr>
              <a:t>;</a:t>
            </a:r>
          </a:p>
        </p:txBody>
      </p:sp>
      <p:sp>
        <p:nvSpPr>
          <p:cNvPr id="3" name="Footer Placeholder 2">
            <a:extLst>
              <a:ext uri="{FF2B5EF4-FFF2-40B4-BE49-F238E27FC236}">
                <a16:creationId xmlns:a16="http://schemas.microsoft.com/office/drawing/2014/main" id="{EA1ECF90-969E-40E7-9B4E-E2555694CDC7}"/>
              </a:ext>
            </a:extLst>
          </p:cNvPr>
          <p:cNvSpPr>
            <a:spLocks noGrp="1"/>
          </p:cNvSpPr>
          <p:nvPr>
            <p:ph type="ftr" sz="quarter" idx="11"/>
          </p:nvPr>
        </p:nvSpPr>
        <p:spPr/>
        <p:txBody>
          <a:bodyPr/>
          <a:lstStyle/>
          <a:p>
            <a:r>
              <a:rPr lang="en-US" dirty="0"/>
              <a:t>School of Information Studies | Syracuse University</a:t>
            </a:r>
          </a:p>
        </p:txBody>
      </p:sp>
      <p:sp>
        <p:nvSpPr>
          <p:cNvPr id="4" name="Slide Number Placeholder 3">
            <a:extLst>
              <a:ext uri="{FF2B5EF4-FFF2-40B4-BE49-F238E27FC236}">
                <a16:creationId xmlns:a16="http://schemas.microsoft.com/office/drawing/2014/main" id="{1D8959B3-02DB-406D-8366-75358A897254}"/>
              </a:ext>
            </a:extLst>
          </p:cNvPr>
          <p:cNvSpPr>
            <a:spLocks noGrp="1"/>
          </p:cNvSpPr>
          <p:nvPr>
            <p:ph type="sldNum" sz="quarter" idx="12"/>
          </p:nvPr>
        </p:nvSpPr>
        <p:spPr/>
        <p:txBody>
          <a:bodyPr/>
          <a:lstStyle/>
          <a:p>
            <a:fld id="{4FAB73BC-B049-4115-A692-8D63A059BFB8}" type="slidenum">
              <a:rPr lang="en-US" smtClean="0"/>
              <a:pPr/>
              <a:t>65</a:t>
            </a:fld>
            <a:endParaRPr lang="en-US" dirty="0"/>
          </a:p>
        </p:txBody>
      </p:sp>
    </p:spTree>
    <p:extLst>
      <p:ext uri="{BB962C8B-B14F-4D97-AF65-F5344CB8AC3E}">
        <p14:creationId xmlns:p14="http://schemas.microsoft.com/office/powerpoint/2010/main" val="2182186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Deletes</a:t>
            </a:r>
          </a:p>
        </p:txBody>
      </p:sp>
      <p:sp>
        <p:nvSpPr>
          <p:cNvPr id="3" name="Content Placeholder 2"/>
          <p:cNvSpPr>
            <a:spLocks noGrp="1"/>
          </p:cNvSpPr>
          <p:nvPr>
            <p:ph idx="4294967295"/>
          </p:nvPr>
        </p:nvSpPr>
        <p:spPr>
          <a:xfrm>
            <a:off x="2292097" y="2286000"/>
            <a:ext cx="7290055" cy="4023360"/>
          </a:xfrm>
        </p:spPr>
        <p:txBody>
          <a:bodyPr>
            <a:normAutofit fontScale="92500" lnSpcReduction="20000"/>
          </a:bodyPr>
          <a:lstStyle/>
          <a:p>
            <a:r>
              <a:rPr lang="en-US" dirty="0"/>
              <a:t>You can delete an entire row, like in RDBMS:</a:t>
            </a:r>
          </a:p>
          <a:p>
            <a:r>
              <a:rPr lang="en-US" dirty="0">
                <a:latin typeface="Consolas" panose="020B0609020204030204" pitchFamily="49" charset="0"/>
              </a:rPr>
              <a:t>DELETE FROM </a:t>
            </a:r>
            <a:r>
              <a:rPr lang="en-US" i="1" dirty="0">
                <a:latin typeface="Consolas" panose="020B0609020204030204" pitchFamily="49" charset="0"/>
              </a:rPr>
              <a:t>table</a:t>
            </a:r>
            <a:r>
              <a:rPr lang="en-US" dirty="0">
                <a:latin typeface="Consolas" panose="020B0609020204030204" pitchFamily="49" charset="0"/>
              </a:rPr>
              <a:t> WHERE </a:t>
            </a:r>
            <a:r>
              <a:rPr lang="en-US" i="1" dirty="0">
                <a:latin typeface="Consolas" panose="020B0609020204030204" pitchFamily="49" charset="0"/>
              </a:rPr>
              <a:t>key_col</a:t>
            </a:r>
            <a:r>
              <a:rPr lang="en-US" dirty="0">
                <a:latin typeface="Consolas" panose="020B0609020204030204" pitchFamily="49" charset="0"/>
              </a:rPr>
              <a:t> = </a:t>
            </a:r>
            <a:r>
              <a:rPr lang="en-US" i="1" dirty="0">
                <a:latin typeface="Consolas" panose="020B0609020204030204" pitchFamily="49" charset="0"/>
              </a:rPr>
              <a:t>value</a:t>
            </a:r>
            <a:r>
              <a:rPr lang="en-US" dirty="0">
                <a:latin typeface="Consolas" panose="020B0609020204030204" pitchFamily="49" charset="0"/>
              </a:rPr>
              <a:t>;</a:t>
            </a:r>
          </a:p>
          <a:p>
            <a:r>
              <a:rPr lang="en-US" dirty="0"/>
              <a:t>You can also delete a column from a row:</a:t>
            </a:r>
          </a:p>
          <a:p>
            <a:r>
              <a:rPr lang="en-US" dirty="0">
                <a:latin typeface="Consolas" panose="020B0609020204030204" pitchFamily="49" charset="0"/>
              </a:rPr>
              <a:t>DELETE </a:t>
            </a:r>
            <a:r>
              <a:rPr lang="en-US" i="1" dirty="0">
                <a:latin typeface="Consolas" panose="020B0609020204030204" pitchFamily="49" charset="0"/>
              </a:rPr>
              <a:t>col</a:t>
            </a:r>
            <a:r>
              <a:rPr lang="en-US" dirty="0">
                <a:latin typeface="Consolas" panose="020B0609020204030204" pitchFamily="49" charset="0"/>
              </a:rPr>
              <a:t> FROM </a:t>
            </a:r>
            <a:r>
              <a:rPr lang="en-US" i="1" dirty="0">
                <a:latin typeface="Consolas" panose="020B0609020204030204" pitchFamily="49" charset="0"/>
              </a:rPr>
              <a:t>table</a:t>
            </a:r>
            <a:r>
              <a:rPr lang="en-US" dirty="0">
                <a:latin typeface="Consolas" panose="020B0609020204030204" pitchFamily="49" charset="0"/>
              </a:rPr>
              <a:t> WHERE </a:t>
            </a:r>
            <a:r>
              <a:rPr lang="en-US" i="1" dirty="0">
                <a:latin typeface="Consolas" panose="020B0609020204030204" pitchFamily="49" charset="0"/>
              </a:rPr>
              <a:t>key_col</a:t>
            </a:r>
            <a:r>
              <a:rPr lang="en-US" dirty="0">
                <a:latin typeface="Consolas" panose="020B0609020204030204" pitchFamily="49" charset="0"/>
              </a:rPr>
              <a:t> = </a:t>
            </a:r>
            <a:r>
              <a:rPr lang="en-US" i="1" dirty="0">
                <a:latin typeface="Consolas" panose="020B0609020204030204" pitchFamily="49" charset="0"/>
              </a:rPr>
              <a:t>value</a:t>
            </a:r>
            <a:r>
              <a:rPr lang="en-US" dirty="0">
                <a:latin typeface="Consolas" panose="020B0609020204030204" pitchFamily="49" charset="0"/>
              </a:rPr>
              <a:t>;</a:t>
            </a:r>
          </a:p>
          <a:p>
            <a:r>
              <a:rPr lang="en-US" dirty="0"/>
              <a:t>This is similar functionality to update set null in RDBMS.</a:t>
            </a:r>
          </a:p>
          <a:p>
            <a:r>
              <a:rPr lang="en-US" dirty="0"/>
              <a:t>Deleted rows are not actually deleted, but marked as deleted.</a:t>
            </a:r>
          </a:p>
          <a:p>
            <a:r>
              <a:rPr lang="en-US" dirty="0"/>
              <a:t>Tables are compacted at a later time.</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66</a:t>
            </a:fld>
            <a:endParaRPr lang="en-US" dirty="0"/>
          </a:p>
        </p:txBody>
      </p:sp>
    </p:spTree>
    <p:extLst>
      <p:ext uri="{BB962C8B-B14F-4D97-AF65-F5344CB8AC3E}">
        <p14:creationId xmlns:p14="http://schemas.microsoft.com/office/powerpoint/2010/main" val="2778349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Updates and Deletes</a:t>
            </a:r>
          </a:p>
        </p:txBody>
      </p:sp>
      <p:sp>
        <p:nvSpPr>
          <p:cNvPr id="3" name="Content Placeholder 2"/>
          <p:cNvSpPr>
            <a:spLocks noGrp="1"/>
          </p:cNvSpPr>
          <p:nvPr>
            <p:ph idx="4294967295"/>
          </p:nvPr>
        </p:nvSpPr>
        <p:spPr>
          <a:xfrm>
            <a:off x="2292097" y="2286000"/>
            <a:ext cx="7290055" cy="4023360"/>
          </a:xfrm>
        </p:spPr>
        <p:txBody>
          <a:bodyPr/>
          <a:lstStyle/>
          <a:p>
            <a:r>
              <a:rPr lang="en-US" dirty="0"/>
              <a:t>Alter table and add column</a:t>
            </a:r>
          </a:p>
          <a:p>
            <a:r>
              <a:rPr lang="en-US" dirty="0"/>
              <a:t>Update rows to include data</a:t>
            </a:r>
          </a:p>
          <a:p>
            <a:r>
              <a:rPr lang="en-US" dirty="0"/>
              <a:t>Query a multi-valued column with CONTAINS</a:t>
            </a:r>
          </a:p>
          <a:p>
            <a:r>
              <a:rPr lang="en-US" dirty="0"/>
              <a:t>Insert a row</a:t>
            </a:r>
          </a:p>
          <a:p>
            <a:r>
              <a:rPr lang="en-US" dirty="0"/>
              <a:t>Delete a column</a:t>
            </a:r>
          </a:p>
          <a:p>
            <a:r>
              <a:rPr lang="en-US" dirty="0"/>
              <a:t>Delete a row</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67</a:t>
            </a:fld>
            <a:endParaRPr lang="en-US" dirty="0"/>
          </a:p>
        </p:txBody>
      </p:sp>
    </p:spTree>
    <p:extLst>
      <p:ext uri="{BB962C8B-B14F-4D97-AF65-F5344CB8AC3E}">
        <p14:creationId xmlns:p14="http://schemas.microsoft.com/office/powerpoint/2010/main" val="1850731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7A7111-1F11-4863-A1F7-4660F9E5AA8D}"/>
              </a:ext>
            </a:extLst>
          </p:cNvPr>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a:extLst>
              <a:ext uri="{FF2B5EF4-FFF2-40B4-BE49-F238E27FC236}">
                <a16:creationId xmlns:a16="http://schemas.microsoft.com/office/drawing/2014/main" id="{9BEEA229-7311-4E05-908B-2A257A4BAAB9}"/>
              </a:ext>
            </a:extLst>
          </p:cNvPr>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4280948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DFA48-FDC9-4C70-9FC6-7AEC41A41397}"/>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Demo: Consistency Levels</a:t>
            </a:r>
          </a:p>
        </p:txBody>
      </p:sp>
      <p:sp>
        <p:nvSpPr>
          <p:cNvPr id="2" name="Footer Placeholder 1">
            <a:extLst>
              <a:ext uri="{FF2B5EF4-FFF2-40B4-BE49-F238E27FC236}">
                <a16:creationId xmlns:a16="http://schemas.microsoft.com/office/drawing/2014/main" id="{F464E62D-3833-4508-98AF-2A493A5958CC}"/>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266DCA7B-5776-43C0-9676-2063F49F668D}"/>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69</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98940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32A187-C960-4B1F-95ED-6D951033AC22}"/>
              </a:ext>
            </a:extLst>
          </p:cNvPr>
          <p:cNvSpPr>
            <a:spLocks noGrp="1"/>
          </p:cNvSpPr>
          <p:nvPr>
            <p:ph type="title"/>
          </p:nvPr>
        </p:nvSpPr>
        <p:spPr/>
        <p:txBody>
          <a:bodyPr/>
          <a:lstStyle/>
          <a:p>
            <a:r>
              <a:rPr lang="en-US" dirty="0"/>
              <a:t>Wide Column Good And Bad</a:t>
            </a:r>
          </a:p>
        </p:txBody>
      </p:sp>
      <p:sp>
        <p:nvSpPr>
          <p:cNvPr id="8" name="Text Placeholder 7">
            <a:extLst>
              <a:ext uri="{FF2B5EF4-FFF2-40B4-BE49-F238E27FC236}">
                <a16:creationId xmlns:a16="http://schemas.microsoft.com/office/drawing/2014/main" id="{80B111EC-6171-4E08-947B-0401D3CCDF49}"/>
              </a:ext>
            </a:extLst>
          </p:cNvPr>
          <p:cNvSpPr>
            <a:spLocks noGrp="1"/>
          </p:cNvSpPr>
          <p:nvPr>
            <p:ph type="body" idx="1"/>
          </p:nvPr>
        </p:nvSpPr>
        <p:spPr/>
        <p:txBody>
          <a:bodyPr/>
          <a:lstStyle/>
          <a:p>
            <a:r>
              <a:rPr lang="en-US" dirty="0"/>
              <a:t>Good For</a:t>
            </a:r>
          </a:p>
        </p:txBody>
      </p:sp>
      <p:sp>
        <p:nvSpPr>
          <p:cNvPr id="9" name="Content Placeholder 8">
            <a:extLst>
              <a:ext uri="{FF2B5EF4-FFF2-40B4-BE49-F238E27FC236}">
                <a16:creationId xmlns:a16="http://schemas.microsoft.com/office/drawing/2014/main" id="{B3AE35C8-95C2-471B-AB7E-9E48D7943364}"/>
              </a:ext>
            </a:extLst>
          </p:cNvPr>
          <p:cNvSpPr>
            <a:spLocks noGrp="1"/>
          </p:cNvSpPr>
          <p:nvPr>
            <p:ph sz="half" idx="2"/>
          </p:nvPr>
        </p:nvSpPr>
        <p:spPr/>
        <p:txBody>
          <a:bodyPr/>
          <a:lstStyle/>
          <a:p>
            <a:r>
              <a:rPr lang="en-US" dirty="0"/>
              <a:t>Time Series Data</a:t>
            </a:r>
          </a:p>
          <a:p>
            <a:r>
              <a:rPr lang="en-US" dirty="0"/>
              <a:t>Guaranteed Writes</a:t>
            </a:r>
          </a:p>
          <a:p>
            <a:r>
              <a:rPr lang="en-US" dirty="0"/>
              <a:t>High Write Volume</a:t>
            </a:r>
          </a:p>
          <a:p>
            <a:r>
              <a:rPr lang="en-US" dirty="0"/>
              <a:t>Queries across a single subject.</a:t>
            </a:r>
          </a:p>
        </p:txBody>
      </p:sp>
      <p:sp>
        <p:nvSpPr>
          <p:cNvPr id="10" name="Text Placeholder 9">
            <a:extLst>
              <a:ext uri="{FF2B5EF4-FFF2-40B4-BE49-F238E27FC236}">
                <a16:creationId xmlns:a16="http://schemas.microsoft.com/office/drawing/2014/main" id="{3E418EDA-5205-4BB1-A787-1ACB5742E7E1}"/>
              </a:ext>
            </a:extLst>
          </p:cNvPr>
          <p:cNvSpPr>
            <a:spLocks noGrp="1"/>
          </p:cNvSpPr>
          <p:nvPr>
            <p:ph type="body" sz="quarter" idx="3"/>
          </p:nvPr>
        </p:nvSpPr>
        <p:spPr/>
        <p:txBody>
          <a:bodyPr/>
          <a:lstStyle/>
          <a:p>
            <a:r>
              <a:rPr lang="en-US" dirty="0"/>
              <a:t>Not Good For</a:t>
            </a:r>
          </a:p>
        </p:txBody>
      </p:sp>
      <p:sp>
        <p:nvSpPr>
          <p:cNvPr id="11" name="Content Placeholder 10">
            <a:extLst>
              <a:ext uri="{FF2B5EF4-FFF2-40B4-BE49-F238E27FC236}">
                <a16:creationId xmlns:a16="http://schemas.microsoft.com/office/drawing/2014/main" id="{3BA3C4E7-14E6-4D5A-8CCC-F539A40671B1}"/>
              </a:ext>
            </a:extLst>
          </p:cNvPr>
          <p:cNvSpPr>
            <a:spLocks noGrp="1"/>
          </p:cNvSpPr>
          <p:nvPr>
            <p:ph sz="quarter" idx="4"/>
          </p:nvPr>
        </p:nvSpPr>
        <p:spPr/>
        <p:txBody>
          <a:bodyPr/>
          <a:lstStyle/>
          <a:p>
            <a:r>
              <a:rPr lang="en-US" dirty="0"/>
              <a:t>Ad Hoc Queries (querying it any way you want)</a:t>
            </a:r>
          </a:p>
          <a:p>
            <a:r>
              <a:rPr lang="en-US" dirty="0"/>
              <a:t>Data Warehouses (reads are slow)</a:t>
            </a:r>
          </a:p>
          <a:p>
            <a:r>
              <a:rPr lang="en-US" dirty="0"/>
              <a:t>Data that must be normalized</a:t>
            </a:r>
          </a:p>
        </p:txBody>
      </p:sp>
    </p:spTree>
    <p:extLst>
      <p:ext uri="{BB962C8B-B14F-4D97-AF65-F5344CB8AC3E}">
        <p14:creationId xmlns:p14="http://schemas.microsoft.com/office/powerpoint/2010/main" val="2606167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77AB-7BD6-407C-AC36-FDB153E93822}"/>
              </a:ext>
            </a:extLst>
          </p:cNvPr>
          <p:cNvSpPr>
            <a:spLocks noGrp="1"/>
          </p:cNvSpPr>
          <p:nvPr>
            <p:ph type="title"/>
          </p:nvPr>
        </p:nvSpPr>
        <p:spPr/>
        <p:txBody>
          <a:bodyPr/>
          <a:lstStyle/>
          <a:p>
            <a:r>
              <a:rPr lang="en-US" dirty="0"/>
              <a:t>Consistency Levels</a:t>
            </a:r>
            <a:endParaRPr lang="en-IN" dirty="0"/>
          </a:p>
        </p:txBody>
      </p:sp>
      <p:sp>
        <p:nvSpPr>
          <p:cNvPr id="3" name="Content Placeholder 2">
            <a:extLst>
              <a:ext uri="{FF2B5EF4-FFF2-40B4-BE49-F238E27FC236}">
                <a16:creationId xmlns:a16="http://schemas.microsoft.com/office/drawing/2014/main" id="{549D15CB-62C7-4C8B-8F17-788D8B1C1E53}"/>
              </a:ext>
            </a:extLst>
          </p:cNvPr>
          <p:cNvSpPr>
            <a:spLocks noGrp="1"/>
          </p:cNvSpPr>
          <p:nvPr>
            <p:ph idx="4294967295"/>
          </p:nvPr>
        </p:nvSpPr>
        <p:spPr>
          <a:xfrm>
            <a:off x="2292097" y="2286000"/>
            <a:ext cx="7290055" cy="682752"/>
          </a:xfrm>
        </p:spPr>
        <p:txBody>
          <a:bodyPr>
            <a:normAutofit fontScale="92500" lnSpcReduction="20000"/>
          </a:bodyPr>
          <a:lstStyle/>
          <a:p>
            <a:r>
              <a:rPr lang="en-US" dirty="0"/>
              <a:t>How many replicas must be in sync before the I/O operation (read/write) is complete?</a:t>
            </a:r>
          </a:p>
        </p:txBody>
      </p:sp>
      <p:sp>
        <p:nvSpPr>
          <p:cNvPr id="4" name="Footer Placeholder 3">
            <a:extLst>
              <a:ext uri="{FF2B5EF4-FFF2-40B4-BE49-F238E27FC236}">
                <a16:creationId xmlns:a16="http://schemas.microsoft.com/office/drawing/2014/main" id="{A0B2BD45-813C-4770-A2FF-5A220D400468}"/>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FBF82CE4-7B0D-4D74-9B76-11B63D17641F}"/>
              </a:ext>
            </a:extLst>
          </p:cNvPr>
          <p:cNvSpPr>
            <a:spLocks noGrp="1"/>
          </p:cNvSpPr>
          <p:nvPr>
            <p:ph type="sldNum" sz="quarter" idx="12"/>
          </p:nvPr>
        </p:nvSpPr>
        <p:spPr/>
        <p:txBody>
          <a:bodyPr/>
          <a:lstStyle/>
          <a:p>
            <a:fld id="{4FAB73BC-B049-4115-A692-8D63A059BFB8}" type="slidenum">
              <a:rPr lang="en-US" smtClean="0"/>
              <a:t>70</a:t>
            </a:fld>
            <a:endParaRPr lang="en-US" dirty="0"/>
          </a:p>
        </p:txBody>
      </p:sp>
      <p:graphicFrame>
        <p:nvGraphicFramePr>
          <p:cNvPr id="6" name="Content Placeholder 6">
            <a:extLst>
              <a:ext uri="{FF2B5EF4-FFF2-40B4-BE49-F238E27FC236}">
                <a16:creationId xmlns:a16="http://schemas.microsoft.com/office/drawing/2014/main" id="{44D63B92-4566-464F-BE7B-3AB7E0E8B0F0}"/>
              </a:ext>
            </a:extLst>
          </p:cNvPr>
          <p:cNvGraphicFramePr>
            <a:graphicFrameLocks/>
          </p:cNvGraphicFramePr>
          <p:nvPr/>
        </p:nvGraphicFramePr>
        <p:xfrm>
          <a:off x="2438401" y="3184961"/>
          <a:ext cx="7143748" cy="2495481"/>
        </p:xfrm>
        <a:graphic>
          <a:graphicData uri="http://schemas.openxmlformats.org/drawingml/2006/table">
            <a:tbl>
              <a:tblPr firstRow="1" bandRow="1">
                <a:tableStyleId>{5C22544A-7EE6-4342-B048-85BDC9FD1C3A}</a:tableStyleId>
              </a:tblPr>
              <a:tblGrid>
                <a:gridCol w="1164862">
                  <a:extLst>
                    <a:ext uri="{9D8B030D-6E8A-4147-A177-3AD203B41FA5}">
                      <a16:colId xmlns:a16="http://schemas.microsoft.com/office/drawing/2014/main" val="1970608295"/>
                    </a:ext>
                  </a:extLst>
                </a:gridCol>
                <a:gridCol w="2706067">
                  <a:extLst>
                    <a:ext uri="{9D8B030D-6E8A-4147-A177-3AD203B41FA5}">
                      <a16:colId xmlns:a16="http://schemas.microsoft.com/office/drawing/2014/main" val="1545477437"/>
                    </a:ext>
                  </a:extLst>
                </a:gridCol>
                <a:gridCol w="1585885">
                  <a:extLst>
                    <a:ext uri="{9D8B030D-6E8A-4147-A177-3AD203B41FA5}">
                      <a16:colId xmlns:a16="http://schemas.microsoft.com/office/drawing/2014/main" val="1593678509"/>
                    </a:ext>
                  </a:extLst>
                </a:gridCol>
                <a:gridCol w="1686934">
                  <a:extLst>
                    <a:ext uri="{9D8B030D-6E8A-4147-A177-3AD203B41FA5}">
                      <a16:colId xmlns:a16="http://schemas.microsoft.com/office/drawing/2014/main" val="1229085679"/>
                    </a:ext>
                  </a:extLst>
                </a:gridCol>
              </a:tblGrid>
              <a:tr h="429620">
                <a:tc>
                  <a:txBody>
                    <a:bodyPr/>
                    <a:lstStyle/>
                    <a:p>
                      <a:r>
                        <a:rPr lang="en-US" sz="1800">
                          <a:solidFill>
                            <a:schemeClr val="bg1"/>
                          </a:solidFill>
                          <a:latin typeface="Sherman Sans Book" pitchFamily="50" charset="0"/>
                          <a:ea typeface="Sherman Sans Book" pitchFamily="50" charset="0"/>
                        </a:rPr>
                        <a:t>Level</a:t>
                      </a:r>
                      <a:endParaRPr lang="en-US" sz="1800" dirty="0">
                        <a:solidFill>
                          <a:schemeClr val="bg1"/>
                        </a:solidFill>
                        <a:latin typeface="Sherman Sans Book" pitchFamily="50" charset="0"/>
                        <a:ea typeface="Sherman Sans Book" pitchFamily="50"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a:txBody>
                    <a:bodyPr/>
                    <a:lstStyle/>
                    <a:p>
                      <a:r>
                        <a:rPr lang="en-US" sz="1800" dirty="0">
                          <a:solidFill>
                            <a:schemeClr val="bg1"/>
                          </a:solidFill>
                          <a:latin typeface="Sherman Sans Book" pitchFamily="50" charset="0"/>
                          <a:ea typeface="Sherman Sans Book" pitchFamily="50" charset="0"/>
                        </a:rPr>
                        <a:t>Replicas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a:txBody>
                    <a:bodyPr/>
                    <a:lstStyle/>
                    <a:p>
                      <a:r>
                        <a:rPr lang="en-US" sz="1800" dirty="0">
                          <a:solidFill>
                            <a:schemeClr val="bg1"/>
                          </a:solidFill>
                          <a:latin typeface="Sherman Sans Book" pitchFamily="50" charset="0"/>
                          <a:ea typeface="Sherman Sans Book" pitchFamily="50" charset="0"/>
                        </a:rPr>
                        <a:t>Consistency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a:txBody>
                    <a:bodyPr/>
                    <a:lstStyle/>
                    <a:p>
                      <a:r>
                        <a:rPr lang="en-US" sz="1800" dirty="0">
                          <a:solidFill>
                            <a:schemeClr val="bg1"/>
                          </a:solidFill>
                          <a:latin typeface="Sherman Sans Book" pitchFamily="50" charset="0"/>
                          <a:ea typeface="Sherman Sans Book" pitchFamily="50" charset="0"/>
                        </a:rPr>
                        <a:t>Availability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291196432"/>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ALL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All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Highest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Lowest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0580590"/>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ANY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Closest</a:t>
                      </a:r>
                      <a:r>
                        <a:rPr lang="en-US" sz="1800" baseline="0" dirty="0">
                          <a:solidFill>
                            <a:schemeClr val="tx1">
                              <a:lumMod val="65000"/>
                              <a:lumOff val="35000"/>
                            </a:schemeClr>
                          </a:solidFill>
                          <a:latin typeface="Sherman Sans Book" pitchFamily="50" charset="0"/>
                          <a:ea typeface="Sherman Sans Book" pitchFamily="50" charset="0"/>
                        </a:rPr>
                        <a:t> available</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Lowest</a:t>
                      </a:r>
                      <a:r>
                        <a:rPr lang="en-US" sz="1800" baseline="0" dirty="0">
                          <a:solidFill>
                            <a:schemeClr val="tx1">
                              <a:lumMod val="65000"/>
                              <a:lumOff val="35000"/>
                            </a:schemeClr>
                          </a:solidFill>
                          <a:latin typeface="Sherman Sans Book" pitchFamily="50" charset="0"/>
                          <a:ea typeface="Sherman Sans Book" pitchFamily="50" charset="0"/>
                        </a:rPr>
                        <a:t> (write)</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Highest (write)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7219965"/>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ONE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A single available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Lowest</a:t>
                      </a:r>
                      <a:r>
                        <a:rPr lang="en-US" sz="1800" baseline="0" dirty="0">
                          <a:solidFill>
                            <a:schemeClr val="tx1">
                              <a:lumMod val="65000"/>
                              <a:lumOff val="35000"/>
                            </a:schemeClr>
                          </a:solidFill>
                          <a:latin typeface="Sherman Sans Book" pitchFamily="50" charset="0"/>
                          <a:ea typeface="Sherman Sans Book" pitchFamily="50" charset="0"/>
                        </a:rPr>
                        <a:t> (read)</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Highest</a:t>
                      </a:r>
                      <a:r>
                        <a:rPr lang="en-US" sz="1800" baseline="0" dirty="0">
                          <a:solidFill>
                            <a:schemeClr val="tx1">
                              <a:lumMod val="65000"/>
                              <a:lumOff val="35000"/>
                            </a:schemeClr>
                          </a:solidFill>
                          <a:latin typeface="Sherman Sans Book" pitchFamily="50" charset="0"/>
                          <a:ea typeface="Sherman Sans Book" pitchFamily="50" charset="0"/>
                        </a:rPr>
                        <a:t> (read)</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032330"/>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TWO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Two</a:t>
                      </a:r>
                      <a:r>
                        <a:rPr lang="en-US" sz="1800" baseline="0" dirty="0">
                          <a:solidFill>
                            <a:schemeClr val="tx1">
                              <a:lumMod val="65000"/>
                              <a:lumOff val="35000"/>
                            </a:schemeClr>
                          </a:solidFill>
                          <a:latin typeface="Sherman Sans Book" pitchFamily="50" charset="0"/>
                          <a:ea typeface="Sherman Sans Book" pitchFamily="50" charset="0"/>
                        </a:rPr>
                        <a:t> available</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956752"/>
                  </a:ext>
                </a:extLst>
              </a:tr>
              <a:tr h="602821">
                <a:tc>
                  <a:txBody>
                    <a:bodyPr/>
                    <a:lstStyle/>
                    <a:p>
                      <a:r>
                        <a:rPr lang="en-US" sz="1800" dirty="0">
                          <a:solidFill>
                            <a:schemeClr val="tx1">
                              <a:lumMod val="65000"/>
                              <a:lumOff val="35000"/>
                            </a:schemeClr>
                          </a:solidFill>
                          <a:latin typeface="Sherman Sans Book" pitchFamily="50" charset="0"/>
                          <a:ea typeface="Sherman Sans Book" pitchFamily="50" charset="0"/>
                        </a:rPr>
                        <a:t>QUORUM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Simple majority</a:t>
                      </a:r>
                      <a:r>
                        <a:rPr lang="en-US" sz="1800" baseline="0" dirty="0">
                          <a:solidFill>
                            <a:schemeClr val="tx1">
                              <a:lumMod val="65000"/>
                              <a:lumOff val="35000"/>
                            </a:schemeClr>
                          </a:solidFill>
                          <a:latin typeface="Sherman Sans Book" pitchFamily="50" charset="0"/>
                          <a:ea typeface="Sherman Sans Book" pitchFamily="50" charset="0"/>
                        </a:rPr>
                        <a:t> of all nodes</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8941880"/>
                  </a:ext>
                </a:extLst>
              </a:tr>
            </a:tbl>
          </a:graphicData>
        </a:graphic>
      </p:graphicFrame>
      <p:sp>
        <p:nvSpPr>
          <p:cNvPr id="7" name="Content Placeholder 2">
            <a:extLst>
              <a:ext uri="{FF2B5EF4-FFF2-40B4-BE49-F238E27FC236}">
                <a16:creationId xmlns:a16="http://schemas.microsoft.com/office/drawing/2014/main" id="{B96F9A68-0B45-436B-8D47-5876E4BFCBE3}"/>
              </a:ext>
            </a:extLst>
          </p:cNvPr>
          <p:cNvSpPr txBox="1">
            <a:spLocks/>
          </p:cNvSpPr>
          <p:nvPr/>
        </p:nvSpPr>
        <p:spPr>
          <a:xfrm>
            <a:off x="2430532" y="5725252"/>
            <a:ext cx="7143748" cy="270772"/>
          </a:xfrm>
          <a:prstGeom prst="rect">
            <a:avLst/>
          </a:prstGeom>
        </p:spPr>
        <p:txBody>
          <a:bodyPr vert="horz" lIns="45720" tIns="45720" rIns="45720" bIns="45720" rtlCol="0">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515938" indent="-222250" algn="l" defTabSz="914400" rtl="0" eaLnBrk="1" latinLnBrk="0" hangingPunct="1">
              <a:lnSpc>
                <a:spcPct val="100000"/>
              </a:lnSpc>
              <a:spcBef>
                <a:spcPts val="600"/>
              </a:spcBef>
              <a:spcAft>
                <a:spcPts val="400"/>
              </a:spcAft>
              <a:buClr>
                <a:srgbClr val="002060"/>
              </a:buClr>
              <a:buFont typeface="Wingdings 3" pitchFamily="18" charset="2"/>
              <a:buChar char=""/>
              <a:tabLst/>
              <a:defRPr sz="1800" kern="1200">
                <a:solidFill>
                  <a:schemeClr val="tx1">
                    <a:lumMod val="65000"/>
                    <a:lumOff val="35000"/>
                  </a:schemeClr>
                </a:solidFill>
                <a:latin typeface="Sherman Sans Book" charset="0"/>
                <a:ea typeface="Sherman Sans Book" charset="0"/>
                <a:cs typeface="Sherman Sans Book" charset="0"/>
              </a:defRPr>
            </a:lvl2pPr>
            <a:lvl3pPr marL="693738" indent="-177800"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3pPr>
            <a:lvl4pPr marL="857250" indent="-1635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4pPr>
            <a:lvl5pPr marL="1033463" indent="-1762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sz="1000" dirty="0">
                <a:solidFill>
                  <a:schemeClr val="bg1">
                    <a:lumMod val="50000"/>
                  </a:schemeClr>
                </a:solidFill>
              </a:rPr>
              <a:t>https://docs.datastax.com/en/cql/3.3/cql/cql_reference/cqlshConsistency.html</a:t>
            </a:r>
          </a:p>
        </p:txBody>
      </p:sp>
    </p:spTree>
    <p:extLst>
      <p:ext uri="{BB962C8B-B14F-4D97-AF65-F5344CB8AC3E}">
        <p14:creationId xmlns:p14="http://schemas.microsoft.com/office/powerpoint/2010/main" val="32543471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Consistency Levels</a:t>
            </a: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71</a:t>
            </a:fld>
            <a:endParaRPr lang="en-US" dirty="0"/>
          </a:p>
        </p:txBody>
      </p:sp>
      <p:sp>
        <p:nvSpPr>
          <p:cNvPr id="3" name="Content Placeholder 2"/>
          <p:cNvSpPr>
            <a:spLocks noGrp="1"/>
          </p:cNvSpPr>
          <p:nvPr>
            <p:ph idx="1"/>
          </p:nvPr>
        </p:nvSpPr>
        <p:spPr/>
        <p:txBody>
          <a:bodyPr/>
          <a:lstStyle/>
          <a:p>
            <a:r>
              <a:rPr lang="en-US"/>
              <a:t>Consistency command</a:t>
            </a:r>
          </a:p>
          <a:p>
            <a:r>
              <a:rPr lang="en-US"/>
              <a:t>Change a level</a:t>
            </a:r>
          </a:p>
          <a:p>
            <a:r>
              <a:rPr lang="en-US"/>
              <a:t>Run a command</a:t>
            </a:r>
          </a:p>
          <a:p>
            <a:r>
              <a:rPr lang="en-US"/>
              <a:t>Change it back</a:t>
            </a:r>
            <a:endParaRPr lang="en-US" dirty="0"/>
          </a:p>
        </p:txBody>
      </p:sp>
    </p:spTree>
    <p:extLst>
      <p:ext uri="{BB962C8B-B14F-4D97-AF65-F5344CB8AC3E}">
        <p14:creationId xmlns:p14="http://schemas.microsoft.com/office/powerpoint/2010/main" val="18088428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a:t>Relational vs Wide Column</a:t>
            </a:r>
          </a:p>
        </p:txBody>
      </p:sp>
      <p:sp>
        <p:nvSpPr>
          <p:cNvPr id="3" name="Subtitle 2">
            <a:extLst>
              <a:ext uri="{FF2B5EF4-FFF2-40B4-BE49-F238E27FC236}">
                <a16:creationId xmlns:a16="http://schemas.microsoft.com/office/drawing/2014/main" id="{ACB44138-9F80-409A-9AF6-DA8B002DF260}"/>
              </a:ext>
            </a:extLst>
          </p:cNvPr>
          <p:cNvSpPr>
            <a:spLocks noGrp="1"/>
          </p:cNvSpPr>
          <p:nvPr>
            <p:ph type="subTitle" idx="1"/>
          </p:nvPr>
        </p:nvSpPr>
        <p:spPr/>
        <p:txBody>
          <a:bodyPr/>
          <a:lstStyle/>
          <a:p>
            <a:r>
              <a:rPr lang="en-US" dirty="0"/>
              <a:t>Comparison of the Two Models</a:t>
            </a:r>
          </a:p>
          <a:p>
            <a:r>
              <a:rPr lang="en-US" dirty="0"/>
              <a:t>Differences in design approaches</a:t>
            </a:r>
          </a:p>
        </p:txBody>
      </p:sp>
      <p:pic>
        <p:nvPicPr>
          <p:cNvPr id="7" name="Graphic 6" descr="Venn diagram outline">
            <a:extLst>
              <a:ext uri="{FF2B5EF4-FFF2-40B4-BE49-F238E27FC236}">
                <a16:creationId xmlns:a16="http://schemas.microsoft.com/office/drawing/2014/main" id="{A03FCEC7-90A6-48B6-AB91-6362DA4D3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6240" y="2667000"/>
            <a:ext cx="2280920" cy="2280920"/>
          </a:xfrm>
          <a:prstGeom prst="rect">
            <a:avLst/>
          </a:prstGeom>
        </p:spPr>
      </p:pic>
    </p:spTree>
    <p:extLst>
      <p:ext uri="{BB962C8B-B14F-4D97-AF65-F5344CB8AC3E}">
        <p14:creationId xmlns:p14="http://schemas.microsoft.com/office/powerpoint/2010/main" val="1629303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9EB5-14BC-4F62-9D1B-7FDADE3D5837}"/>
              </a:ext>
            </a:extLst>
          </p:cNvPr>
          <p:cNvSpPr>
            <a:spLocks noGrp="1"/>
          </p:cNvSpPr>
          <p:nvPr>
            <p:ph type="title"/>
          </p:nvPr>
        </p:nvSpPr>
        <p:spPr/>
        <p:txBody>
          <a:bodyPr/>
          <a:lstStyle/>
          <a:p>
            <a:r>
              <a:rPr lang="en-US" dirty="0"/>
              <a:t>Relational vs. Wide Column</a:t>
            </a:r>
          </a:p>
        </p:txBody>
      </p:sp>
      <p:sp>
        <p:nvSpPr>
          <p:cNvPr id="6" name="Text Placeholder 5">
            <a:extLst>
              <a:ext uri="{FF2B5EF4-FFF2-40B4-BE49-F238E27FC236}">
                <a16:creationId xmlns:a16="http://schemas.microsoft.com/office/drawing/2014/main" id="{31B85574-1883-4C69-9E21-815353EF95E2}"/>
              </a:ext>
            </a:extLst>
          </p:cNvPr>
          <p:cNvSpPr>
            <a:spLocks noGrp="1"/>
          </p:cNvSpPr>
          <p:nvPr>
            <p:ph type="body" idx="1"/>
          </p:nvPr>
        </p:nvSpPr>
        <p:spPr/>
        <p:txBody>
          <a:bodyPr/>
          <a:lstStyle/>
          <a:p>
            <a:r>
              <a:rPr lang="en-US" b="1" dirty="0"/>
              <a:t>Relational</a:t>
            </a:r>
          </a:p>
        </p:txBody>
      </p:sp>
      <p:sp>
        <p:nvSpPr>
          <p:cNvPr id="8" name="Content Placeholder 7">
            <a:extLst>
              <a:ext uri="{FF2B5EF4-FFF2-40B4-BE49-F238E27FC236}">
                <a16:creationId xmlns:a16="http://schemas.microsoft.com/office/drawing/2014/main" id="{A3E8B590-D2A3-4591-BFDE-E28FDC460C4E}"/>
              </a:ext>
            </a:extLst>
          </p:cNvPr>
          <p:cNvSpPr>
            <a:spLocks noGrp="1"/>
          </p:cNvSpPr>
          <p:nvPr>
            <p:ph sz="half" idx="2"/>
          </p:nvPr>
        </p:nvSpPr>
        <p:spPr/>
        <p:txBody>
          <a:bodyPr>
            <a:normAutofit/>
          </a:bodyPr>
          <a:lstStyle/>
          <a:p>
            <a:r>
              <a:rPr lang="en-US" dirty="0"/>
              <a:t>Complex data model, normalized</a:t>
            </a:r>
          </a:p>
          <a:p>
            <a:r>
              <a:rPr lang="en-US" dirty="0"/>
              <a:t>Flexible, performant Ad hoc filter operations on any column.</a:t>
            </a:r>
          </a:p>
          <a:p>
            <a:r>
              <a:rPr lang="en-US" dirty="0"/>
              <a:t>One table per entity set, FK’s represent data relationships</a:t>
            </a:r>
          </a:p>
          <a:p>
            <a:r>
              <a:rPr lang="en-US" dirty="0"/>
              <a:t>Table joins</a:t>
            </a:r>
          </a:p>
          <a:p>
            <a:r>
              <a:rPr lang="en-US" dirty="0"/>
              <a:t>Data redundancy is undesirable</a:t>
            </a:r>
          </a:p>
          <a:p>
            <a:endParaRPr lang="en-US" dirty="0"/>
          </a:p>
          <a:p>
            <a:pPr marL="0" indent="0">
              <a:buNone/>
            </a:pPr>
            <a:endParaRPr lang="en-US" dirty="0"/>
          </a:p>
        </p:txBody>
      </p:sp>
      <p:sp>
        <p:nvSpPr>
          <p:cNvPr id="7" name="Text Placeholder 6">
            <a:extLst>
              <a:ext uri="{FF2B5EF4-FFF2-40B4-BE49-F238E27FC236}">
                <a16:creationId xmlns:a16="http://schemas.microsoft.com/office/drawing/2014/main" id="{7873859E-4B45-47A2-A2BD-DDB8DD8735F2}"/>
              </a:ext>
            </a:extLst>
          </p:cNvPr>
          <p:cNvSpPr>
            <a:spLocks noGrp="1"/>
          </p:cNvSpPr>
          <p:nvPr>
            <p:ph type="body" sz="quarter" idx="3"/>
          </p:nvPr>
        </p:nvSpPr>
        <p:spPr/>
        <p:txBody>
          <a:bodyPr/>
          <a:lstStyle/>
          <a:p>
            <a:r>
              <a:rPr lang="en-US" b="1" dirty="0"/>
              <a:t>Wide Column</a:t>
            </a:r>
          </a:p>
        </p:txBody>
      </p:sp>
      <p:sp>
        <p:nvSpPr>
          <p:cNvPr id="9" name="Content Placeholder 8">
            <a:extLst>
              <a:ext uri="{FF2B5EF4-FFF2-40B4-BE49-F238E27FC236}">
                <a16:creationId xmlns:a16="http://schemas.microsoft.com/office/drawing/2014/main" id="{3C37A682-BACD-418A-9A6B-C441FDC02E8C}"/>
              </a:ext>
            </a:extLst>
          </p:cNvPr>
          <p:cNvSpPr>
            <a:spLocks noGrp="1"/>
          </p:cNvSpPr>
          <p:nvPr>
            <p:ph sz="quarter" idx="4"/>
          </p:nvPr>
        </p:nvSpPr>
        <p:spPr/>
        <p:txBody>
          <a:bodyPr>
            <a:normAutofit/>
          </a:bodyPr>
          <a:lstStyle/>
          <a:p>
            <a:r>
              <a:rPr lang="en-US" dirty="0"/>
              <a:t>Flat model, </a:t>
            </a:r>
            <a:br>
              <a:rPr lang="en-US" dirty="0"/>
            </a:br>
            <a:r>
              <a:rPr lang="en-US" dirty="0"/>
              <a:t>denormalized </a:t>
            </a:r>
          </a:p>
          <a:p>
            <a:r>
              <a:rPr lang="en-US" dirty="0"/>
              <a:t>Can only query by row keys no filters on non key data</a:t>
            </a:r>
          </a:p>
          <a:p>
            <a:r>
              <a:rPr lang="en-US" dirty="0"/>
              <a:t>One table per query type with related data in table.</a:t>
            </a:r>
          </a:p>
          <a:p>
            <a:r>
              <a:rPr lang="en-US" dirty="0"/>
              <a:t>No table joins</a:t>
            </a:r>
          </a:p>
          <a:p>
            <a:r>
              <a:rPr lang="en-US" dirty="0"/>
              <a:t>Data redundancy is expected</a:t>
            </a:r>
          </a:p>
          <a:p>
            <a:endParaRPr lang="en-US" dirty="0"/>
          </a:p>
        </p:txBody>
      </p:sp>
    </p:spTree>
    <p:extLst>
      <p:ext uri="{BB962C8B-B14F-4D97-AF65-F5344CB8AC3E}">
        <p14:creationId xmlns:p14="http://schemas.microsoft.com/office/powerpoint/2010/main" val="2430122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5931514-F821-4E71-8529-9FD1DB41275F}"/>
              </a:ext>
            </a:extLst>
          </p:cNvPr>
          <p:cNvGrpSpPr/>
          <p:nvPr/>
        </p:nvGrpSpPr>
        <p:grpSpPr>
          <a:xfrm rot="5400000">
            <a:off x="6045686" y="4141313"/>
            <a:ext cx="759846" cy="228680"/>
            <a:chOff x="3126761" y="3006376"/>
            <a:chExt cx="759846" cy="228680"/>
          </a:xfrm>
        </p:grpSpPr>
        <p:cxnSp>
          <p:nvCxnSpPr>
            <p:cNvPr id="25" name="Straight Connector 24">
              <a:extLst>
                <a:ext uri="{FF2B5EF4-FFF2-40B4-BE49-F238E27FC236}">
                  <a16:creationId xmlns:a16="http://schemas.microsoft.com/office/drawing/2014/main" id="{68E58BF2-E5C1-4FF3-ADAD-737BF88BC9C7}"/>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314CB9-0D17-4751-9961-2558BFB0CFFD}"/>
                </a:ext>
              </a:extLst>
            </p:cNvPr>
            <p:cNvCxnSpPr/>
            <p:nvPr/>
          </p:nvCxnSpPr>
          <p:spPr>
            <a:xfrm>
              <a:off x="3725588" y="300637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2ACEAD2-DB08-473D-9F61-53FE8A442F7A}"/>
              </a:ext>
            </a:extLst>
          </p:cNvPr>
          <p:cNvGrpSpPr/>
          <p:nvPr/>
        </p:nvGrpSpPr>
        <p:grpSpPr>
          <a:xfrm rot="5400000">
            <a:off x="6345133" y="3610789"/>
            <a:ext cx="198584" cy="369568"/>
            <a:chOff x="2500561" y="2645904"/>
            <a:chExt cx="198584" cy="369568"/>
          </a:xfrm>
        </p:grpSpPr>
        <p:cxnSp>
          <p:nvCxnSpPr>
            <p:cNvPr id="28" name="Straight Connector 27">
              <a:extLst>
                <a:ext uri="{FF2B5EF4-FFF2-40B4-BE49-F238E27FC236}">
                  <a16:creationId xmlns:a16="http://schemas.microsoft.com/office/drawing/2014/main" id="{398F83E0-B463-4359-BE11-1D0108EB84F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3A319F-E55E-4CC9-8A97-AD407FDDA311}"/>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65A6118-5724-4EC4-B6B7-D152035473B7}"/>
              </a:ext>
            </a:extLst>
          </p:cNvPr>
          <p:cNvGrpSpPr/>
          <p:nvPr/>
        </p:nvGrpSpPr>
        <p:grpSpPr>
          <a:xfrm>
            <a:off x="7356289" y="2752393"/>
            <a:ext cx="198584" cy="369568"/>
            <a:chOff x="2500561" y="2645904"/>
            <a:chExt cx="198584" cy="369568"/>
          </a:xfrm>
        </p:grpSpPr>
        <p:cxnSp>
          <p:nvCxnSpPr>
            <p:cNvPr id="11" name="Straight Connector 10">
              <a:extLst>
                <a:ext uri="{FF2B5EF4-FFF2-40B4-BE49-F238E27FC236}">
                  <a16:creationId xmlns:a16="http://schemas.microsoft.com/office/drawing/2014/main" id="{2122823F-07AA-4D49-9AE2-1B7B860921B3}"/>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892952-A328-467E-BBEC-FB9E67BB4C1E}"/>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2AAA5E-046C-43B9-BA47-00F31F5481D4}"/>
              </a:ext>
            </a:extLst>
          </p:cNvPr>
          <p:cNvSpPr>
            <a:spLocks noGrp="1"/>
          </p:cNvSpPr>
          <p:nvPr>
            <p:ph type="title"/>
          </p:nvPr>
        </p:nvSpPr>
        <p:spPr/>
        <p:txBody>
          <a:bodyPr/>
          <a:lstStyle/>
          <a:p>
            <a:r>
              <a:rPr lang="en-US" dirty="0"/>
              <a:t>Enrollment: The Relational Way</a:t>
            </a:r>
            <a:endParaRPr lang="en-IN" dirty="0"/>
          </a:p>
        </p:txBody>
      </p:sp>
      <p:sp>
        <p:nvSpPr>
          <p:cNvPr id="13" name="Content Placeholder 12">
            <a:extLst>
              <a:ext uri="{FF2B5EF4-FFF2-40B4-BE49-F238E27FC236}">
                <a16:creationId xmlns:a16="http://schemas.microsoft.com/office/drawing/2014/main" id="{57833545-1B8B-405F-9044-ECD2CE396271}"/>
              </a:ext>
            </a:extLst>
          </p:cNvPr>
          <p:cNvSpPr>
            <a:spLocks noGrp="1"/>
          </p:cNvSpPr>
          <p:nvPr>
            <p:ph idx="1"/>
          </p:nvPr>
        </p:nvSpPr>
        <p:spPr>
          <a:xfrm>
            <a:off x="838200" y="1825625"/>
            <a:ext cx="3536159" cy="4351338"/>
          </a:xfrm>
        </p:spPr>
        <p:txBody>
          <a:bodyPr>
            <a:normAutofit lnSpcReduction="10000"/>
          </a:bodyPr>
          <a:lstStyle/>
          <a:p>
            <a:r>
              <a:rPr lang="en-US" dirty="0"/>
              <a:t>Courses are offered as classes.</a:t>
            </a:r>
          </a:p>
          <a:p>
            <a:r>
              <a:rPr lang="en-US" dirty="0"/>
              <a:t>Students enroll in classes.</a:t>
            </a:r>
          </a:p>
          <a:p>
            <a:r>
              <a:rPr lang="en-US" dirty="0"/>
              <a:t>Enrollment status</a:t>
            </a:r>
          </a:p>
          <a:p>
            <a:pPr lvl="1"/>
            <a:r>
              <a:rPr lang="en-US" dirty="0"/>
              <a:t>Add</a:t>
            </a:r>
          </a:p>
          <a:p>
            <a:pPr lvl="1"/>
            <a:r>
              <a:rPr lang="en-US" dirty="0"/>
              <a:t>Drop</a:t>
            </a:r>
          </a:p>
          <a:p>
            <a:pPr lvl="1"/>
            <a:r>
              <a:rPr lang="en-US" dirty="0"/>
              <a:t>Withdraw</a:t>
            </a:r>
          </a:p>
          <a:p>
            <a:r>
              <a:rPr lang="en-US" dirty="0"/>
              <a:t>Enrollments is a business process, the rest are </a:t>
            </a:r>
            <a:r>
              <a:rPr lang="en-US" dirty="0" err="1"/>
              <a:t>refrence</a:t>
            </a:r>
            <a:endParaRPr lang="en-US" dirty="0"/>
          </a:p>
          <a:p>
            <a:endParaRPr lang="en-US" dirty="0"/>
          </a:p>
        </p:txBody>
      </p:sp>
      <p:graphicFrame>
        <p:nvGraphicFramePr>
          <p:cNvPr id="5" name="Content Placeholder 7">
            <a:extLst>
              <a:ext uri="{FF2B5EF4-FFF2-40B4-BE49-F238E27FC236}">
                <a16:creationId xmlns:a16="http://schemas.microsoft.com/office/drawing/2014/main" id="{9F05176A-0C0D-4A6E-9824-A52CA6A3BD36}"/>
              </a:ext>
            </a:extLst>
          </p:cNvPr>
          <p:cNvGraphicFramePr>
            <a:graphicFrameLocks/>
          </p:cNvGraphicFramePr>
          <p:nvPr>
            <p:extLst>
              <p:ext uri="{D42A27DB-BD31-4B8C-83A1-F6EECF244321}">
                <p14:modId xmlns:p14="http://schemas.microsoft.com/office/powerpoint/2010/main" val="1423011352"/>
              </p:ext>
            </p:extLst>
          </p:nvPr>
        </p:nvGraphicFramePr>
        <p:xfrm>
          <a:off x="8575905" y="2063036"/>
          <a:ext cx="1319942" cy="1905000"/>
        </p:xfrm>
        <a:graphic>
          <a:graphicData uri="http://schemas.openxmlformats.org/drawingml/2006/table">
            <a:tbl>
              <a:tblPr firstRow="1" bandRow="1">
                <a:tableStyleId>{5C22544A-7EE6-4342-B048-85BDC9FD1C3A}</a:tableStyleId>
              </a:tblPr>
              <a:tblGrid>
                <a:gridCol w="1319942">
                  <a:extLst>
                    <a:ext uri="{9D8B030D-6E8A-4147-A177-3AD203B41FA5}">
                      <a16:colId xmlns:a16="http://schemas.microsoft.com/office/drawing/2014/main" val="2358928883"/>
                    </a:ext>
                  </a:extLst>
                </a:gridCol>
              </a:tblGrid>
              <a:tr h="381000">
                <a:tc>
                  <a:txBody>
                    <a:bodyPr/>
                    <a:lstStyle/>
                    <a:p>
                      <a:pPr algn="ctr"/>
                      <a:r>
                        <a:rPr lang="en-US" dirty="0">
                          <a:solidFill>
                            <a:schemeClr val="bg1"/>
                          </a:solidFill>
                          <a:latin typeface="Sherman Sans Book" pitchFamily="50" charset="0"/>
                          <a:ea typeface="Sherman Sans Book" pitchFamily="50" charset="0"/>
                        </a:rPr>
                        <a:t>Students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err="1">
                          <a:solidFill>
                            <a:schemeClr val="tx1">
                              <a:lumMod val="65000"/>
                              <a:lumOff val="35000"/>
                            </a:schemeClr>
                          </a:solidFill>
                          <a:latin typeface="Sherman Sans Book" pitchFamily="50" charset="0"/>
                          <a:ea typeface="Sherman Sans Book" pitchFamily="50" charset="0"/>
                        </a:rPr>
                        <a:t>sid</a:t>
                      </a:r>
                      <a:r>
                        <a:rPr lang="en-US" dirty="0">
                          <a:solidFill>
                            <a:schemeClr val="tx1">
                              <a:lumMod val="65000"/>
                              <a:lumOff val="35000"/>
                            </a:schemeClr>
                          </a:solidFill>
                          <a:latin typeface="Sherman Sans Book" pitchFamily="50" charset="0"/>
                          <a:ea typeface="Sherman Sans Book" pitchFamily="50" charset="0"/>
                        </a:rPr>
                        <a:t>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9952573"/>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Email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First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Last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bl>
          </a:graphicData>
        </a:graphic>
      </p:graphicFrame>
      <p:graphicFrame>
        <p:nvGraphicFramePr>
          <p:cNvPr id="6" name="Content Placeholder 7">
            <a:extLst>
              <a:ext uri="{FF2B5EF4-FFF2-40B4-BE49-F238E27FC236}">
                <a16:creationId xmlns:a16="http://schemas.microsoft.com/office/drawing/2014/main" id="{1A01C7D3-03B7-4BA5-9913-6A26E95D7B25}"/>
              </a:ext>
            </a:extLst>
          </p:cNvPr>
          <p:cNvGraphicFramePr>
            <a:graphicFrameLocks/>
          </p:cNvGraphicFramePr>
          <p:nvPr>
            <p:extLst>
              <p:ext uri="{D42A27DB-BD31-4B8C-83A1-F6EECF244321}">
                <p14:modId xmlns:p14="http://schemas.microsoft.com/office/powerpoint/2010/main" val="3962216523"/>
              </p:ext>
            </p:extLst>
          </p:nvPr>
        </p:nvGraphicFramePr>
        <p:xfrm>
          <a:off x="5178871" y="1826461"/>
          <a:ext cx="2189682" cy="1889760"/>
        </p:xfrm>
        <a:graphic>
          <a:graphicData uri="http://schemas.openxmlformats.org/drawingml/2006/table">
            <a:tbl>
              <a:tblPr firstRow="1" bandRow="1">
                <a:tableStyleId>{5C22544A-7EE6-4342-B048-85BDC9FD1C3A}</a:tableStyleId>
              </a:tblPr>
              <a:tblGrid>
                <a:gridCol w="2189682">
                  <a:extLst>
                    <a:ext uri="{9D8B030D-6E8A-4147-A177-3AD203B41FA5}">
                      <a16:colId xmlns:a16="http://schemas.microsoft.com/office/drawing/2014/main" val="2358928883"/>
                    </a:ext>
                  </a:extLst>
                </a:gridCol>
              </a:tblGrid>
              <a:tr h="284141">
                <a:tc>
                  <a:txBody>
                    <a:bodyPr/>
                    <a:lstStyle/>
                    <a:p>
                      <a:pPr algn="ctr"/>
                      <a:r>
                        <a:rPr lang="en-US" dirty="0">
                          <a:latin typeface="Sherman Sans Book" pitchFamily="50" charset="0"/>
                          <a:ea typeface="Sherman Sans Book" pitchFamily="50" charset="0"/>
                        </a:rPr>
                        <a:t>Enrollments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Sid (PK,FK)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Cid (PK,FK)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Enroll Date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Enroll Status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265994"/>
                  </a:ext>
                </a:extLst>
              </a:tr>
            </a:tbl>
          </a:graphicData>
        </a:graphic>
      </p:graphicFrame>
      <p:graphicFrame>
        <p:nvGraphicFramePr>
          <p:cNvPr id="7" name="Content Placeholder 7">
            <a:extLst>
              <a:ext uri="{FF2B5EF4-FFF2-40B4-BE49-F238E27FC236}">
                <a16:creationId xmlns:a16="http://schemas.microsoft.com/office/drawing/2014/main" id="{5AA7FD84-FE96-41FC-9896-39584C257E4C}"/>
              </a:ext>
            </a:extLst>
          </p:cNvPr>
          <p:cNvGraphicFramePr>
            <a:graphicFrameLocks/>
          </p:cNvGraphicFramePr>
          <p:nvPr>
            <p:extLst>
              <p:ext uri="{D42A27DB-BD31-4B8C-83A1-F6EECF244321}">
                <p14:modId xmlns:p14="http://schemas.microsoft.com/office/powerpoint/2010/main" val="1677707839"/>
              </p:ext>
            </p:extLst>
          </p:nvPr>
        </p:nvGraphicFramePr>
        <p:xfrm>
          <a:off x="5178871" y="4649213"/>
          <a:ext cx="2160455" cy="206275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a:solidFill>
                            <a:schemeClr val="bg1"/>
                          </a:solidFill>
                          <a:latin typeface="Sherman Sans Book" pitchFamily="50" charset="0"/>
                          <a:ea typeface="Sherman Sans Book" pitchFamily="50" charset="0"/>
                        </a:rPr>
                        <a:t>Classes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Cid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Code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Semester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Room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19589"/>
                  </a:ext>
                </a:extLst>
              </a:tr>
            </a:tbl>
          </a:graphicData>
        </a:graphic>
      </p:graphicFrame>
      <p:graphicFrame>
        <p:nvGraphicFramePr>
          <p:cNvPr id="9" name="Content Placeholder 7">
            <a:extLst>
              <a:ext uri="{FF2B5EF4-FFF2-40B4-BE49-F238E27FC236}">
                <a16:creationId xmlns:a16="http://schemas.microsoft.com/office/drawing/2014/main" id="{5AD1B399-339F-4955-9492-C98309576AA3}"/>
              </a:ext>
            </a:extLst>
          </p:cNvPr>
          <p:cNvGraphicFramePr>
            <a:graphicFrameLocks/>
          </p:cNvGraphicFramePr>
          <p:nvPr>
            <p:extLst>
              <p:ext uri="{D42A27DB-BD31-4B8C-83A1-F6EECF244321}">
                <p14:modId xmlns:p14="http://schemas.microsoft.com/office/powerpoint/2010/main" val="719852786"/>
              </p:ext>
            </p:extLst>
          </p:nvPr>
        </p:nvGraphicFramePr>
        <p:xfrm>
          <a:off x="9286936" y="4588520"/>
          <a:ext cx="1868540" cy="1524000"/>
        </p:xfrm>
        <a:graphic>
          <a:graphicData uri="http://schemas.openxmlformats.org/drawingml/2006/table">
            <a:tbl>
              <a:tblPr firstRow="1" bandRow="1">
                <a:tableStyleId>{5C22544A-7EE6-4342-B048-85BDC9FD1C3A}</a:tableStyleId>
              </a:tblPr>
              <a:tblGrid>
                <a:gridCol w="1868540">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Courses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Code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065211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Title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8659627"/>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Credits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8631539"/>
                  </a:ext>
                </a:extLst>
              </a:tr>
            </a:tbl>
          </a:graphicData>
        </a:graphic>
      </p:graphicFrame>
      <p:grpSp>
        <p:nvGrpSpPr>
          <p:cNvPr id="17" name="Group 16">
            <a:extLst>
              <a:ext uri="{FF2B5EF4-FFF2-40B4-BE49-F238E27FC236}">
                <a16:creationId xmlns:a16="http://schemas.microsoft.com/office/drawing/2014/main" id="{83ACE73E-26C1-48FD-913C-1F50579DFDBE}"/>
              </a:ext>
            </a:extLst>
          </p:cNvPr>
          <p:cNvGrpSpPr/>
          <p:nvPr/>
        </p:nvGrpSpPr>
        <p:grpSpPr>
          <a:xfrm>
            <a:off x="7554873" y="2800787"/>
            <a:ext cx="1011263" cy="311720"/>
            <a:chOff x="3126761" y="3000156"/>
            <a:chExt cx="759846" cy="228680"/>
          </a:xfrm>
        </p:grpSpPr>
        <p:cxnSp>
          <p:nvCxnSpPr>
            <p:cNvPr id="14" name="Straight Connector 13">
              <a:extLst>
                <a:ext uri="{FF2B5EF4-FFF2-40B4-BE49-F238E27FC236}">
                  <a16:creationId xmlns:a16="http://schemas.microsoft.com/office/drawing/2014/main" id="{DBB03D30-BA07-48CB-ACC4-9EE10EBF738A}"/>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10D12B-469A-42DD-8E68-D2A52C07448D}"/>
                </a:ext>
              </a:extLst>
            </p:cNvPr>
            <p:cNvCxnSpPr/>
            <p:nvPr/>
          </p:nvCxnSpPr>
          <p:spPr>
            <a:xfrm>
              <a:off x="3760150" y="300015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0C6B1AC-CB6F-47A8-8DB2-CA0E305E51C8}"/>
              </a:ext>
            </a:extLst>
          </p:cNvPr>
          <p:cNvGrpSpPr/>
          <p:nvPr/>
        </p:nvGrpSpPr>
        <p:grpSpPr>
          <a:xfrm rot="10800000">
            <a:off x="7356289" y="5157190"/>
            <a:ext cx="1930647" cy="369568"/>
            <a:chOff x="6491993" y="5067780"/>
            <a:chExt cx="1930647" cy="369568"/>
          </a:xfrm>
        </p:grpSpPr>
        <p:grpSp>
          <p:nvGrpSpPr>
            <p:cNvPr id="33" name="Group 32">
              <a:extLst>
                <a:ext uri="{FF2B5EF4-FFF2-40B4-BE49-F238E27FC236}">
                  <a16:creationId xmlns:a16="http://schemas.microsoft.com/office/drawing/2014/main" id="{5E01323D-C263-4082-B3E7-9B17220E6EB4}"/>
                </a:ext>
              </a:extLst>
            </p:cNvPr>
            <p:cNvGrpSpPr/>
            <p:nvPr/>
          </p:nvGrpSpPr>
          <p:grpSpPr>
            <a:xfrm rot="10800000">
              <a:off x="8224056" y="5067780"/>
              <a:ext cx="198584" cy="369568"/>
              <a:chOff x="2500561" y="2645904"/>
              <a:chExt cx="198584" cy="369568"/>
            </a:xfrm>
          </p:grpSpPr>
          <p:cxnSp>
            <p:nvCxnSpPr>
              <p:cNvPr id="34" name="Straight Connector 33">
                <a:extLst>
                  <a:ext uri="{FF2B5EF4-FFF2-40B4-BE49-F238E27FC236}">
                    <a16:creationId xmlns:a16="http://schemas.microsoft.com/office/drawing/2014/main" id="{569E9A36-BBC7-4075-827B-DBA3011EF7E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689A3D-5ACB-42EE-BDCE-873F1B754B99}"/>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B950485-F148-43FB-9554-63F90B0A9982}"/>
                </a:ext>
              </a:extLst>
            </p:cNvPr>
            <p:cNvGrpSpPr/>
            <p:nvPr/>
          </p:nvGrpSpPr>
          <p:grpSpPr>
            <a:xfrm rot="10800000">
              <a:off x="6491993" y="5120225"/>
              <a:ext cx="1763224" cy="228680"/>
              <a:chOff x="2123383" y="3014011"/>
              <a:chExt cx="1763224" cy="228680"/>
            </a:xfrm>
          </p:grpSpPr>
          <p:cxnSp>
            <p:nvCxnSpPr>
              <p:cNvPr id="31" name="Straight Connector 30">
                <a:extLst>
                  <a:ext uri="{FF2B5EF4-FFF2-40B4-BE49-F238E27FC236}">
                    <a16:creationId xmlns:a16="http://schemas.microsoft.com/office/drawing/2014/main" id="{A3E62F95-5E58-48CA-926F-35C8CAB11BD6}"/>
                  </a:ext>
                </a:extLst>
              </p:cNvPr>
              <p:cNvCxnSpPr>
                <a:cxnSpLocks/>
              </p:cNvCxnSpPr>
              <p:nvPr/>
            </p:nvCxnSpPr>
            <p:spPr>
              <a:xfrm rot="10800000" flipH="1">
                <a:off x="2123383" y="3123353"/>
                <a:ext cx="1763224"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F7E23F-8C7A-4FD7-ABD9-250771461F27}"/>
                  </a:ext>
                </a:extLst>
              </p:cNvPr>
              <p:cNvCxnSpPr/>
              <p:nvPr/>
            </p:nvCxnSpPr>
            <p:spPr>
              <a:xfrm>
                <a:off x="3760150" y="3014011"/>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74802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D059-EDC7-4939-A18C-6C3491705F37}"/>
              </a:ext>
            </a:extLst>
          </p:cNvPr>
          <p:cNvSpPr>
            <a:spLocks noGrp="1"/>
          </p:cNvSpPr>
          <p:nvPr>
            <p:ph type="title"/>
          </p:nvPr>
        </p:nvSpPr>
        <p:spPr/>
        <p:txBody>
          <a:bodyPr/>
          <a:lstStyle/>
          <a:p>
            <a:r>
              <a:rPr lang="en-US" dirty="0"/>
              <a:t>Enrollment: The Wide Column Way</a:t>
            </a:r>
          </a:p>
        </p:txBody>
      </p:sp>
      <p:sp>
        <p:nvSpPr>
          <p:cNvPr id="6" name="Content Placeholder 12">
            <a:extLst>
              <a:ext uri="{FF2B5EF4-FFF2-40B4-BE49-F238E27FC236}">
                <a16:creationId xmlns:a16="http://schemas.microsoft.com/office/drawing/2014/main" id="{49BCA17E-C8C7-4309-8104-149E8155C11B}"/>
              </a:ext>
            </a:extLst>
          </p:cNvPr>
          <p:cNvSpPr>
            <a:spLocks noGrp="1"/>
          </p:cNvSpPr>
          <p:nvPr>
            <p:ph idx="1"/>
          </p:nvPr>
        </p:nvSpPr>
        <p:spPr>
          <a:xfrm>
            <a:off x="838200" y="1825625"/>
            <a:ext cx="5409273" cy="4647794"/>
          </a:xfrm>
        </p:spPr>
        <p:txBody>
          <a:bodyPr>
            <a:normAutofit lnSpcReduction="10000"/>
          </a:bodyPr>
          <a:lstStyle/>
          <a:p>
            <a:r>
              <a:rPr lang="en-US" dirty="0"/>
              <a:t>No Surrogate keys.</a:t>
            </a:r>
          </a:p>
          <a:p>
            <a:r>
              <a:rPr lang="en-US" dirty="0"/>
              <a:t>Design by Query:</a:t>
            </a:r>
          </a:p>
          <a:p>
            <a:pPr lvl="1"/>
            <a:r>
              <a:rPr lang="en-US" dirty="0"/>
              <a:t>Q1: Find course sections ( search by course number, retrieve sections)</a:t>
            </a:r>
          </a:p>
          <a:p>
            <a:pPr lvl="1"/>
            <a:r>
              <a:rPr lang="en-US" dirty="0"/>
              <a:t>Q2: Find Section enrollments ( with class id, retrieve enrollments)</a:t>
            </a:r>
          </a:p>
          <a:p>
            <a:r>
              <a:rPr lang="en-US" dirty="0"/>
              <a:t>No joins so we must embed columns</a:t>
            </a:r>
          </a:p>
          <a:p>
            <a:r>
              <a:rPr lang="en-US" dirty="0"/>
              <a:t>PK = Partition Key, CK = Cluster Key</a:t>
            </a:r>
          </a:p>
          <a:p>
            <a:r>
              <a:rPr lang="en-US" dirty="0"/>
              <a:t>Cannot search by semester. Need a different table for that!</a:t>
            </a:r>
          </a:p>
          <a:p>
            <a:pPr marL="0" indent="0">
              <a:buNone/>
            </a:pPr>
            <a:endParaRPr lang="en-US" dirty="0"/>
          </a:p>
        </p:txBody>
      </p:sp>
      <p:graphicFrame>
        <p:nvGraphicFramePr>
          <p:cNvPr id="5" name="Content Placeholder 7">
            <a:extLst>
              <a:ext uri="{FF2B5EF4-FFF2-40B4-BE49-F238E27FC236}">
                <a16:creationId xmlns:a16="http://schemas.microsoft.com/office/drawing/2014/main" id="{079B73BC-5D4F-4C14-A8A4-D2907D292286}"/>
              </a:ext>
            </a:extLst>
          </p:cNvPr>
          <p:cNvGraphicFramePr>
            <a:graphicFrameLocks/>
          </p:cNvGraphicFramePr>
          <p:nvPr>
            <p:extLst>
              <p:ext uri="{D42A27DB-BD31-4B8C-83A1-F6EECF244321}">
                <p14:modId xmlns:p14="http://schemas.microsoft.com/office/powerpoint/2010/main" val="3042583592"/>
              </p:ext>
            </p:extLst>
          </p:nvPr>
        </p:nvGraphicFramePr>
        <p:xfrm>
          <a:off x="6744623" y="1690688"/>
          <a:ext cx="2160455" cy="247530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err="1">
                          <a:solidFill>
                            <a:schemeClr val="bg1"/>
                          </a:solidFill>
                          <a:latin typeface="Sherman Sans Book" pitchFamily="50" charset="0"/>
                          <a:ea typeface="Sherman Sans Book" pitchFamily="50" charset="0"/>
                        </a:rPr>
                        <a:t>ClassesByCourse</a:t>
                      </a:r>
                      <a:endParaRPr lang="en-US" dirty="0">
                        <a:solidFill>
                          <a:schemeClr val="bg1"/>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err="1">
                          <a:solidFill>
                            <a:schemeClr val="tx1">
                              <a:lumMod val="65000"/>
                              <a:lumOff val="35000"/>
                            </a:schemeClr>
                          </a:solidFill>
                          <a:latin typeface="Sherman Sans Book" pitchFamily="50" charset="0"/>
                          <a:ea typeface="Sherman Sans Book" pitchFamily="50" charset="0"/>
                        </a:rPr>
                        <a:t>ClassNo</a:t>
                      </a:r>
                      <a:r>
                        <a:rPr lang="en-US" dirty="0">
                          <a:solidFill>
                            <a:schemeClr val="tx1">
                              <a:lumMod val="65000"/>
                              <a:lumOff val="35000"/>
                            </a:schemeClr>
                          </a:solidFill>
                          <a:latin typeface="Sherman Sans Book" pitchFamily="50" charset="0"/>
                          <a:ea typeface="Sherman Sans Book" pitchFamily="50" charset="0"/>
                        </a:rPr>
                        <a:t> (CK)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Code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Semester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Room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19589"/>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Course {Title, Credits}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7556381"/>
                  </a:ext>
                </a:extLst>
              </a:tr>
            </a:tbl>
          </a:graphicData>
        </a:graphic>
      </p:graphicFrame>
      <p:graphicFrame>
        <p:nvGraphicFramePr>
          <p:cNvPr id="8" name="Content Placeholder 7">
            <a:extLst>
              <a:ext uri="{FF2B5EF4-FFF2-40B4-BE49-F238E27FC236}">
                <a16:creationId xmlns:a16="http://schemas.microsoft.com/office/drawing/2014/main" id="{CE600E36-FB73-4B45-B8BE-6B8B2BED9137}"/>
              </a:ext>
            </a:extLst>
          </p:cNvPr>
          <p:cNvGraphicFramePr>
            <a:graphicFrameLocks/>
          </p:cNvGraphicFramePr>
          <p:nvPr>
            <p:extLst>
              <p:ext uri="{D42A27DB-BD31-4B8C-83A1-F6EECF244321}">
                <p14:modId xmlns:p14="http://schemas.microsoft.com/office/powerpoint/2010/main" val="3527840383"/>
              </p:ext>
            </p:extLst>
          </p:nvPr>
        </p:nvGraphicFramePr>
        <p:xfrm>
          <a:off x="9402228" y="3998119"/>
          <a:ext cx="2160455" cy="247530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err="1">
                          <a:solidFill>
                            <a:schemeClr val="bg1"/>
                          </a:solidFill>
                          <a:latin typeface="Sherman Sans Book" pitchFamily="50" charset="0"/>
                          <a:ea typeface="Sherman Sans Book" pitchFamily="50" charset="0"/>
                        </a:rPr>
                        <a:t>EnrollmentByClass</a:t>
                      </a:r>
                      <a:endParaRPr lang="en-US" dirty="0">
                        <a:solidFill>
                          <a:schemeClr val="bg1"/>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err="1">
                          <a:solidFill>
                            <a:schemeClr val="tx1">
                              <a:lumMod val="65000"/>
                              <a:lumOff val="35000"/>
                            </a:schemeClr>
                          </a:solidFill>
                          <a:latin typeface="Sherman Sans Book" pitchFamily="50" charset="0"/>
                          <a:ea typeface="Sherman Sans Book" pitchFamily="50" charset="0"/>
                        </a:rPr>
                        <a:t>ClassNo</a:t>
                      </a:r>
                      <a:r>
                        <a:rPr lang="en-US" dirty="0">
                          <a:solidFill>
                            <a:schemeClr val="tx1">
                              <a:lumMod val="65000"/>
                              <a:lumOff val="35000"/>
                            </a:schemeClr>
                          </a:solidFill>
                          <a:latin typeface="Sherman Sans Book" pitchFamily="50" charset="0"/>
                          <a:ea typeface="Sherman Sans Book" pitchFamily="50" charset="0"/>
                        </a:rPr>
                        <a:t>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err="1">
                          <a:solidFill>
                            <a:schemeClr val="tx1">
                              <a:lumMod val="65000"/>
                              <a:lumOff val="35000"/>
                            </a:schemeClr>
                          </a:solidFill>
                          <a:latin typeface="Sherman Sans Book" pitchFamily="50" charset="0"/>
                          <a:ea typeface="Sherman Sans Book" pitchFamily="50" charset="0"/>
                        </a:rPr>
                        <a:t>sudentid</a:t>
                      </a:r>
                      <a:r>
                        <a:rPr lang="en-US" dirty="0">
                          <a:solidFill>
                            <a:schemeClr val="tx1">
                              <a:lumMod val="65000"/>
                              <a:lumOff val="35000"/>
                            </a:schemeClr>
                          </a:solidFill>
                          <a:latin typeface="Sherman Sans Book" pitchFamily="50" charset="0"/>
                          <a:ea typeface="Sherman Sans Book" pitchFamily="50" charset="0"/>
                        </a:rPr>
                        <a:t>  (CK)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Student {name, email}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Enrollment Date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19589"/>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Enrollment Status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7556381"/>
                  </a:ext>
                </a:extLst>
              </a:tr>
            </a:tbl>
          </a:graphicData>
        </a:graphic>
      </p:graphicFrame>
    </p:spTree>
    <p:extLst>
      <p:ext uri="{BB962C8B-B14F-4D97-AF65-F5344CB8AC3E}">
        <p14:creationId xmlns:p14="http://schemas.microsoft.com/office/powerpoint/2010/main" val="21598578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1087C-2B15-477C-A089-8C5D4CEC683A}"/>
              </a:ext>
            </a:extLst>
          </p:cNvPr>
          <p:cNvSpPr>
            <a:spLocks noGrp="1"/>
          </p:cNvSpPr>
          <p:nvPr>
            <p:ph type="title"/>
          </p:nvPr>
        </p:nvSpPr>
        <p:spPr/>
        <p:txBody>
          <a:bodyPr/>
          <a:lstStyle/>
          <a:p>
            <a:r>
              <a:rPr lang="en-US" dirty="0"/>
              <a:t>Think About it!</a:t>
            </a:r>
          </a:p>
        </p:txBody>
      </p:sp>
      <p:sp>
        <p:nvSpPr>
          <p:cNvPr id="6" name="Content Placeholder 12">
            <a:extLst>
              <a:ext uri="{FF2B5EF4-FFF2-40B4-BE49-F238E27FC236}">
                <a16:creationId xmlns:a16="http://schemas.microsoft.com/office/drawing/2014/main" id="{8E217DD5-AB02-489F-9E3B-E8EFD7351F97}"/>
              </a:ext>
            </a:extLst>
          </p:cNvPr>
          <p:cNvSpPr>
            <a:spLocks noGrp="1"/>
          </p:cNvSpPr>
          <p:nvPr>
            <p:ph idx="1"/>
          </p:nvPr>
        </p:nvSpPr>
        <p:spPr>
          <a:xfrm>
            <a:off x="403225" y="1868488"/>
            <a:ext cx="8512175" cy="4351337"/>
          </a:xfrm>
        </p:spPr>
        <p:txBody>
          <a:bodyPr>
            <a:normAutofit/>
          </a:bodyPr>
          <a:lstStyle/>
          <a:p>
            <a:r>
              <a:rPr lang="en-US" sz="2800" b="0" i="0" kern="1200" dirty="0">
                <a:solidFill>
                  <a:schemeClr val="tx1"/>
                </a:solidFill>
                <a:effectLst/>
                <a:latin typeface="+mn-lt"/>
                <a:ea typeface="+mn-ea"/>
                <a:cs typeface="+mn-cs"/>
              </a:rPr>
              <a:t>With the relational model, we strive for data normalization, to reduce redundancy.</a:t>
            </a:r>
          </a:p>
          <a:p>
            <a:r>
              <a:rPr lang="en-US" sz="2800" b="0" i="0" kern="1200" dirty="0">
                <a:solidFill>
                  <a:schemeClr val="tx1"/>
                </a:solidFill>
                <a:effectLst/>
                <a:latin typeface="+mn-lt"/>
                <a:ea typeface="+mn-ea"/>
                <a:cs typeface="+mn-cs"/>
              </a:rPr>
              <a:t>With the document model, we store related data in the document.</a:t>
            </a:r>
          </a:p>
          <a:p>
            <a:r>
              <a:rPr lang="en-US" sz="2800" b="0" i="0" kern="1200" dirty="0">
                <a:solidFill>
                  <a:schemeClr val="tx1"/>
                </a:solidFill>
                <a:effectLst/>
                <a:latin typeface="+mn-lt"/>
                <a:ea typeface="+mn-ea"/>
                <a:cs typeface="+mn-cs"/>
              </a:rPr>
              <a:t>Normalized data prevents data redundancy, the document model has data redundancy.</a:t>
            </a:r>
          </a:p>
          <a:p>
            <a:r>
              <a:rPr lang="en-US" sz="2800" b="0" i="0" kern="1200" dirty="0">
                <a:solidFill>
                  <a:schemeClr val="tx1"/>
                </a:solidFill>
                <a:effectLst/>
                <a:latin typeface="+mn-lt"/>
                <a:ea typeface="+mn-ea"/>
                <a:cs typeface="+mn-cs"/>
              </a:rPr>
              <a:t>Is this a problem?</a:t>
            </a:r>
            <a:endParaRPr lang="en-US" dirty="0"/>
          </a:p>
        </p:txBody>
      </p:sp>
    </p:spTree>
    <p:extLst>
      <p:ext uri="{BB962C8B-B14F-4D97-AF65-F5344CB8AC3E}">
        <p14:creationId xmlns:p14="http://schemas.microsoft.com/office/powerpoint/2010/main" val="26699387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9F0446-D899-432C-A730-010E9F3BB465}"/>
              </a:ext>
            </a:extLst>
          </p:cNvPr>
          <p:cNvSpPr>
            <a:spLocks noGrp="1"/>
          </p:cNvSpPr>
          <p:nvPr>
            <p:ph type="title"/>
          </p:nvPr>
        </p:nvSpPr>
        <p:spPr/>
        <p:txBody>
          <a:bodyPr/>
          <a:lstStyle/>
          <a:p>
            <a:r>
              <a:rPr lang="en-US" dirty="0"/>
              <a:t>Exit Ticket</a:t>
            </a:r>
          </a:p>
        </p:txBody>
      </p:sp>
      <p:sp>
        <p:nvSpPr>
          <p:cNvPr id="7" name="Content Placeholder 6">
            <a:extLst>
              <a:ext uri="{FF2B5EF4-FFF2-40B4-BE49-F238E27FC236}">
                <a16:creationId xmlns:a16="http://schemas.microsoft.com/office/drawing/2014/main" id="{80950ADE-CD64-4B12-BE9F-5A60C75EBA4F}"/>
              </a:ext>
            </a:extLst>
          </p:cNvPr>
          <p:cNvSpPr>
            <a:spLocks noGrp="1"/>
          </p:cNvSpPr>
          <p:nvPr>
            <p:ph sz="quarter" idx="13"/>
          </p:nvPr>
        </p:nvSpPr>
        <p:spPr/>
        <p:txBody>
          <a:bodyPr/>
          <a:lstStyle/>
          <a:p>
            <a:pPr marL="0" indent="0">
              <a:buNone/>
            </a:pPr>
            <a:endParaRPr lang="en-US" dirty="0"/>
          </a:p>
          <a:p>
            <a:r>
              <a:rPr lang="en-US" dirty="0"/>
              <a:t>Is there a something you find still unclear about today’s lesson</a:t>
            </a:r>
          </a:p>
        </p:txBody>
      </p:sp>
    </p:spTree>
    <p:extLst>
      <p:ext uri="{BB962C8B-B14F-4D97-AF65-F5344CB8AC3E}">
        <p14:creationId xmlns:p14="http://schemas.microsoft.com/office/powerpoint/2010/main" val="412853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3716-DEF4-455F-AC8C-C5D25B79CF0C}"/>
              </a:ext>
            </a:extLst>
          </p:cNvPr>
          <p:cNvSpPr>
            <a:spLocks noGrp="1"/>
          </p:cNvSpPr>
          <p:nvPr>
            <p:ph type="title"/>
          </p:nvPr>
        </p:nvSpPr>
        <p:spPr/>
        <p:txBody>
          <a:bodyPr/>
          <a:lstStyle/>
          <a:p>
            <a:r>
              <a:rPr lang="en-US" dirty="0"/>
              <a:t>Typical Applications</a:t>
            </a:r>
          </a:p>
        </p:txBody>
      </p:sp>
      <p:graphicFrame>
        <p:nvGraphicFramePr>
          <p:cNvPr id="7" name="Content Placeholder 2">
            <a:extLst>
              <a:ext uri="{FF2B5EF4-FFF2-40B4-BE49-F238E27FC236}">
                <a16:creationId xmlns:a16="http://schemas.microsoft.com/office/drawing/2014/main" id="{6FFFBB2E-73AE-4291-8B54-8E50F3AF5062}"/>
              </a:ext>
            </a:extLst>
          </p:cNvPr>
          <p:cNvGraphicFramePr>
            <a:graphicFrameLocks noGrp="1"/>
          </p:cNvGraphicFramePr>
          <p:nvPr>
            <p:ph idx="4294967295"/>
            <p:extLst>
              <p:ext uri="{D42A27DB-BD31-4B8C-83A1-F6EECF244321}">
                <p14:modId xmlns:p14="http://schemas.microsoft.com/office/powerpoint/2010/main" val="2439841686"/>
              </p:ext>
            </p:extLst>
          </p:nvPr>
        </p:nvGraphicFramePr>
        <p:xfrm>
          <a:off x="2292350" y="2286001"/>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03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612AC-948B-4B24-835E-D00394CBCD47}"/>
              </a:ext>
            </a:extLst>
          </p:cNvPr>
          <p:cNvSpPr>
            <a:spLocks noGrp="1"/>
          </p:cNvSpPr>
          <p:nvPr>
            <p:ph type="title"/>
          </p:nvPr>
        </p:nvSpPr>
        <p:spPr/>
        <p:txBody>
          <a:bodyPr/>
          <a:lstStyle/>
          <a:p>
            <a:r>
              <a:rPr lang="en-US" dirty="0"/>
              <a:t>Good or Bad Use Case?</a:t>
            </a:r>
          </a:p>
        </p:txBody>
      </p:sp>
      <p:sp>
        <p:nvSpPr>
          <p:cNvPr id="5" name="Content Placeholder 4">
            <a:extLst>
              <a:ext uri="{FF2B5EF4-FFF2-40B4-BE49-F238E27FC236}">
                <a16:creationId xmlns:a16="http://schemas.microsoft.com/office/drawing/2014/main" id="{CC01CB1E-0620-44DC-A4A2-4BEA71C80EFA}"/>
              </a:ext>
            </a:extLst>
          </p:cNvPr>
          <p:cNvSpPr>
            <a:spLocks noGrp="1"/>
          </p:cNvSpPr>
          <p:nvPr>
            <p:ph idx="1"/>
          </p:nvPr>
        </p:nvSpPr>
        <p:spPr/>
        <p:txBody>
          <a:bodyPr/>
          <a:lstStyle/>
          <a:p>
            <a:pPr marL="514350" indent="-514350">
              <a:buFont typeface="+mj-lt"/>
              <a:buAutoNum type="arabicPeriod"/>
            </a:pPr>
            <a:r>
              <a:rPr lang="en-US" dirty="0"/>
              <a:t>A Blog?</a:t>
            </a:r>
          </a:p>
          <a:p>
            <a:pPr marL="514350" indent="-514350">
              <a:buFont typeface="+mj-lt"/>
              <a:buAutoNum type="arabicPeriod"/>
            </a:pPr>
            <a:r>
              <a:rPr lang="en-US" dirty="0"/>
              <a:t>Storing Sensor data from Buoys in the Ocean?</a:t>
            </a:r>
          </a:p>
          <a:p>
            <a:pPr marL="514350" indent="-514350">
              <a:buFont typeface="+mj-lt"/>
              <a:buAutoNum type="arabicPeriod"/>
            </a:pPr>
            <a:r>
              <a:rPr lang="en-US" dirty="0"/>
              <a:t>Caching Web pages?</a:t>
            </a:r>
          </a:p>
          <a:p>
            <a:pPr marL="514350" indent="-514350">
              <a:buFont typeface="+mj-lt"/>
              <a:buAutoNum type="arabicPeriod"/>
            </a:pPr>
            <a:r>
              <a:rPr lang="en-US" dirty="0"/>
              <a:t>Tracking application telemetry (what a user does in an application)?</a:t>
            </a:r>
          </a:p>
          <a:p>
            <a:pPr marL="0" indent="0">
              <a:buNone/>
            </a:pPr>
            <a:endParaRPr lang="en-US" dirty="0"/>
          </a:p>
        </p:txBody>
      </p:sp>
    </p:spTree>
    <p:extLst>
      <p:ext uri="{BB962C8B-B14F-4D97-AF65-F5344CB8AC3E}">
        <p14:creationId xmlns:p14="http://schemas.microsoft.com/office/powerpoint/2010/main" val="3779647796"/>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1681</TotalTime>
  <Words>5318</Words>
  <Application>Microsoft Office PowerPoint</Application>
  <PresentationFormat>Widescreen</PresentationFormat>
  <Paragraphs>955</Paragraphs>
  <Slides>77</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Calibri Light</vt:lpstr>
      <vt:lpstr>Consolas</vt:lpstr>
      <vt:lpstr>Sherman Sans Book</vt:lpstr>
      <vt:lpstr>Sherman Serif Book</vt:lpstr>
      <vt:lpstr>Tw Cen MT</vt:lpstr>
      <vt:lpstr>Wingdings</vt:lpstr>
      <vt:lpstr>IST769 Theme</vt:lpstr>
      <vt:lpstr>IST769 Unit G </vt:lpstr>
      <vt:lpstr>Agenda</vt:lpstr>
      <vt:lpstr>Wide Column Database</vt:lpstr>
      <vt:lpstr>What Exactly is a Wide Column Database?</vt:lpstr>
      <vt:lpstr>Wide Column Visualized</vt:lpstr>
      <vt:lpstr>Use cases</vt:lpstr>
      <vt:lpstr>Wide Column Good And Bad</vt:lpstr>
      <vt:lpstr>Typical Applications</vt:lpstr>
      <vt:lpstr>Good or Bad Use Case?</vt:lpstr>
      <vt:lpstr>Cassandra</vt:lpstr>
      <vt:lpstr>Cassandra</vt:lpstr>
      <vt:lpstr>Databases the Cassandra Way</vt:lpstr>
      <vt:lpstr>Cassandra Ring Architecture</vt:lpstr>
      <vt:lpstr>Check Yourself</vt:lpstr>
      <vt:lpstr>Cassandra Concepts</vt:lpstr>
      <vt:lpstr>Keyspaces</vt:lpstr>
      <vt:lpstr>Demo: Keyspaces</vt:lpstr>
      <vt:lpstr>Think About it!</vt:lpstr>
      <vt:lpstr>Cassandra Tables and Keys</vt:lpstr>
      <vt:lpstr>Tables</vt:lpstr>
      <vt:lpstr>Common Column Data Types</vt:lpstr>
      <vt:lpstr>Row Keys Are Important</vt:lpstr>
      <vt:lpstr>The Row Key</vt:lpstr>
      <vt:lpstr>Matching</vt:lpstr>
      <vt:lpstr>The 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 – Check Yourslef</vt:lpstr>
      <vt:lpstr>Cassandra Cluster Visualized – Check Yourslef</vt:lpstr>
      <vt:lpstr>PowerPoint Presentation</vt:lpstr>
      <vt:lpstr>Demo: Table Basics</vt:lpstr>
      <vt:lpstr>PowerPoint Presentation</vt:lpstr>
      <vt:lpstr>Demo: Understanding Partitioning</vt:lpstr>
      <vt:lpstr>Allow Filtering Friend of Foe?</vt:lpstr>
      <vt:lpstr>“Cannot Execute This Query”</vt:lpstr>
      <vt:lpstr>Design Your Table With the Query Use Cases in Mind!</vt:lpstr>
      <vt:lpstr>PowerPoint Presentation</vt:lpstr>
      <vt:lpstr>Secondary Indexes</vt:lpstr>
      <vt:lpstr>Secondary Indexes</vt:lpstr>
      <vt:lpstr>Demo: Secondary Indexes</vt:lpstr>
      <vt:lpstr>PowerPoint Presentation</vt:lpstr>
      <vt:lpstr>Materialized Views</vt:lpstr>
      <vt:lpstr>Materialized Views</vt:lpstr>
      <vt:lpstr>Syntax of Materialized Views</vt:lpstr>
      <vt:lpstr>Demo: Materialized Views</vt:lpstr>
      <vt:lpstr>PowerPoint Presentation</vt:lpstr>
      <vt:lpstr>Summary: Indexing or Materialized Views</vt:lpstr>
      <vt:lpstr>Index or Materialized Views?</vt:lpstr>
      <vt:lpstr>PowerPoint Presentation</vt:lpstr>
      <vt:lpstr>Data Modeling For Cassandra</vt:lpstr>
      <vt:lpstr>Example: Music Playlist</vt:lpstr>
      <vt:lpstr>Traditional ERD: Relational</vt:lpstr>
      <vt:lpstr>Why Is Cassandra a Good Use Case for This?</vt:lpstr>
      <vt:lpstr>Queries Drive Design in Cassandra</vt:lpstr>
      <vt:lpstr>How Do You Manage a Playlist?</vt:lpstr>
      <vt:lpstr>The Cassandra Design</vt:lpstr>
      <vt:lpstr>PowerPoint Presentation</vt:lpstr>
      <vt:lpstr>Updates and Deletes</vt:lpstr>
      <vt:lpstr>Updates in Cassandra</vt:lpstr>
      <vt:lpstr>Deletes</vt:lpstr>
      <vt:lpstr>Demo: Updates and Deletes</vt:lpstr>
      <vt:lpstr>PowerPoint Presentation</vt:lpstr>
      <vt:lpstr>Demo: Consistency Levels</vt:lpstr>
      <vt:lpstr>Consistency Levels</vt:lpstr>
      <vt:lpstr>Demo: Consistency Levels</vt:lpstr>
      <vt:lpstr>Relational vs Wide Column</vt:lpstr>
      <vt:lpstr>Relational vs. Wide Column</vt:lpstr>
      <vt:lpstr>Enrollment: The Relational Way</vt:lpstr>
      <vt:lpstr>Enrollment: The Wide Column Way</vt:lpstr>
      <vt:lpstr>Think About it!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A Fudge Jr</cp:lastModifiedBy>
  <cp:revision>31</cp:revision>
  <dcterms:created xsi:type="dcterms:W3CDTF">2021-09-15T16:31:23Z</dcterms:created>
  <dcterms:modified xsi:type="dcterms:W3CDTF">2021-10-18T18:53:37Z</dcterms:modified>
</cp:coreProperties>
</file>