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953" r:id="rId4"/>
    <p:sldId id="952" r:id="rId5"/>
    <p:sldId id="1059" r:id="rId6"/>
    <p:sldId id="1060" r:id="rId7"/>
    <p:sldId id="1061" r:id="rId8"/>
    <p:sldId id="1062" r:id="rId9"/>
    <p:sldId id="1063" r:id="rId10"/>
    <p:sldId id="1064" r:id="rId11"/>
    <p:sldId id="1065" r:id="rId12"/>
    <p:sldId id="1066" r:id="rId13"/>
    <p:sldId id="972" r:id="rId14"/>
    <p:sldId id="1045" r:id="rId15"/>
    <p:sldId id="1046" r:id="rId16"/>
    <p:sldId id="973" r:id="rId17"/>
    <p:sldId id="1024" r:id="rId18"/>
    <p:sldId id="974" r:id="rId19"/>
    <p:sldId id="976" r:id="rId20"/>
    <p:sldId id="1022" r:id="rId21"/>
    <p:sldId id="1023" r:id="rId22"/>
    <p:sldId id="954" r:id="rId23"/>
    <p:sldId id="867" r:id="rId24"/>
    <p:sldId id="1025" r:id="rId25"/>
    <p:sldId id="1026" r:id="rId26"/>
    <p:sldId id="1027" r:id="rId27"/>
    <p:sldId id="1040" r:id="rId28"/>
    <p:sldId id="1048" r:id="rId29"/>
    <p:sldId id="1047" r:id="rId30"/>
    <p:sldId id="1050" r:id="rId31"/>
    <p:sldId id="1037" r:id="rId32"/>
    <p:sldId id="1028" r:id="rId33"/>
    <p:sldId id="1038" r:id="rId34"/>
    <p:sldId id="1051" r:id="rId35"/>
    <p:sldId id="1036" r:id="rId36"/>
    <p:sldId id="1029" r:id="rId37"/>
    <p:sldId id="1030" r:id="rId38"/>
    <p:sldId id="1033" r:id="rId39"/>
    <p:sldId id="1043" r:id="rId40"/>
    <p:sldId id="1052" r:id="rId41"/>
    <p:sldId id="1053" r:id="rId42"/>
    <p:sldId id="1054" r:id="rId43"/>
    <p:sldId id="1041" r:id="rId44"/>
    <p:sldId id="1044" r:id="rId45"/>
    <p:sldId id="1055" r:id="rId46"/>
    <p:sldId id="1056" r:id="rId47"/>
    <p:sldId id="1057" r:id="rId48"/>
    <p:sldId id="1058" r:id="rId49"/>
    <p:sldId id="968" r:id="rId50"/>
    <p:sldId id="87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79C225-147F-407C-804A-E63F34B36B57}">
          <p14:sldIdLst>
            <p14:sldId id="256"/>
            <p14:sldId id="257"/>
          </p14:sldIdLst>
        </p14:section>
        <p14:section name="What Is Key-Value" id="{D21AFCCA-D36A-44F3-9F02-EDEEC5B741E0}">
          <p14:sldIdLst>
            <p14:sldId id="953"/>
            <p14:sldId id="952"/>
            <p14:sldId id="1059"/>
            <p14:sldId id="1060"/>
            <p14:sldId id="1061"/>
            <p14:sldId id="1062"/>
            <p14:sldId id="1063"/>
            <p14:sldId id="1064"/>
            <p14:sldId id="1065"/>
            <p14:sldId id="1066"/>
            <p14:sldId id="972"/>
            <p14:sldId id="1045"/>
            <p14:sldId id="1046"/>
            <p14:sldId id="973"/>
            <p14:sldId id="1024"/>
          </p14:sldIdLst>
        </p14:section>
        <p14:section name="Neo4j" id="{8D00063C-BE18-41C0-9003-D9834AA20757}">
          <p14:sldIdLst>
            <p14:sldId id="974"/>
            <p14:sldId id="976"/>
            <p14:sldId id="1022"/>
            <p14:sldId id="1023"/>
            <p14:sldId id="954"/>
            <p14:sldId id="867"/>
            <p14:sldId id="1025"/>
            <p14:sldId id="1026"/>
            <p14:sldId id="1027"/>
            <p14:sldId id="1040"/>
            <p14:sldId id="1048"/>
            <p14:sldId id="1047"/>
            <p14:sldId id="1050"/>
            <p14:sldId id="1037"/>
            <p14:sldId id="1028"/>
            <p14:sldId id="1038"/>
            <p14:sldId id="1051"/>
            <p14:sldId id="1036"/>
            <p14:sldId id="1029"/>
            <p14:sldId id="1030"/>
          </p14:sldIdLst>
        </p14:section>
        <p14:section name="Graph Data Modeling" id="{DD3E4A19-3FB4-47B7-AE23-E17DAE1341BB}">
          <p14:sldIdLst>
            <p14:sldId id="1033"/>
            <p14:sldId id="1043"/>
            <p14:sldId id="1052"/>
            <p14:sldId id="1053"/>
            <p14:sldId id="1054"/>
          </p14:sldIdLst>
        </p14:section>
        <p14:section name="Graph Data Science" id="{C6315058-6A12-41F1-A994-0BC293973D1E}">
          <p14:sldIdLst>
            <p14:sldId id="1041"/>
            <p14:sldId id="1044"/>
            <p14:sldId id="1055"/>
            <p14:sldId id="1056"/>
            <p14:sldId id="1057"/>
            <p14:sldId id="1058"/>
          </p14:sldIdLst>
        </p14:section>
        <p14:section name="Summary" id="{D51B9783-61E3-4E05-9F60-FA19EFC4680A}">
          <p14:sldIdLst>
            <p14:sldId id="968"/>
            <p14:sldId id="8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67333" autoAdjust="0"/>
  </p:normalViewPr>
  <p:slideViewPr>
    <p:cSldViewPr snapToGrid="0">
      <p:cViewPr varScale="1">
        <p:scale>
          <a:sx n="117" d="100"/>
          <a:sy n="117" d="100"/>
        </p:scale>
        <p:origin x="33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BCA4-1900-4BDF-853C-1064A083EEC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B93E-D36F-4744-8516-18D221D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8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6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14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0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0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1.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REVIEWED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REVIEWED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rating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&gt;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70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p1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)&lt;-[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DIRECTED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>
                <a:solidFill>
                  <a:srgbClr val="333333"/>
                </a:solidFill>
                <a:effectLst/>
              </a:rPr>
              <a:t>p2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p1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</a:rPr>
              <a:t>a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</a:rPr>
              <a:t>d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p2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)&lt;-[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DIRECTED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>
                <a:solidFill>
                  <a:srgbClr val="333333"/>
                </a:solidFill>
                <a:effectLst/>
              </a:rPr>
              <a:t>p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a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d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1.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credits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</a:rPr>
              <a:t>c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mike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Faculty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 err="1">
                <a:solidFill>
                  <a:srgbClr val="333333"/>
                </a:solidFill>
                <a:effectLst/>
              </a:rPr>
              <a:t>name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B58900"/>
                </a:solidFill>
                <a:effectLst/>
              </a:rPr>
              <a:t>"Mike</a:t>
            </a:r>
            <a:r>
              <a:rPr lang="en-US" dirty="0">
                <a:solidFill>
                  <a:srgbClr val="B58900"/>
                </a:solidFill>
                <a:effectLst/>
              </a:rPr>
              <a:t>"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ist769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Course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code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'IST769'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merge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mike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333333"/>
                </a:solidFill>
                <a:effectLst/>
              </a:rPr>
              <a:t>r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PROFESSOR_OF_RECORD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>
                <a:solidFill>
                  <a:srgbClr val="333333"/>
                </a:solidFill>
                <a:effectLst/>
              </a:rPr>
              <a:t>ist769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mike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r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ist769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Course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code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'IST256'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credits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4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</a:rPr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9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1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86ECF4-C636-4D30-96FA-384DF58B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4C7AB-0E0A-4D3D-8942-28C4BA6D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23BAFF-55B1-434E-B65D-386761D6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EA79B1B-5E4D-4D2E-8F9E-2859B789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C5A2BB0-F4C4-47E5-A2D9-789D9F79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61A3308-A2E1-4D93-9DC9-443E0631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6"/>
            <a:ext cx="8311231" cy="12801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rgbClr val="FEFFFF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122363"/>
            <a:ext cx="851650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141C-9475-446A-8C48-201FE381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411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F88-0C8B-4C7D-860A-8A574C7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8CED-E711-42E1-9EF4-18266A4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A65A-26D6-438A-9870-ED9CBE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18FFD-B499-4719-B532-36CC1FEA4E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B90BF1-513D-4F93-AAFA-C7E04AE048D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50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B57D696-6E34-42A3-84C7-B076B4CD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1938A-94DC-43DD-A793-FDD375BBC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B570-C1B4-4D49-A363-045CE869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05B6-0E1D-4B25-921F-697CC23EF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1F115-EAC5-4D23-A0A7-DD71DE5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9362-DD25-453D-9065-70EEFBF95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A1B956-3821-4944-960B-A6B50F8D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50E1F33-B3F8-4935-8A60-517819E9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73CD3E0-BB2D-4366-8BFC-CA2F1821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4935161-3C5D-4BD3-AC4D-0724BDFFA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3CA6DC82-86C4-4944-8246-543BEB8EE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5D191E7B-AC8E-41B1-81E9-7B77ECAD2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917A2A1-201A-48B3-A58B-04073EB3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EC2106-7A91-4453-93BC-714068459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D08B9D7-AFCA-4384-8113-F325781E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B5285F3-BA21-4366-8B2E-CADD3F91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262EC25-DD14-4E4B-9DFE-9A930E99D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6AF733-9545-4833-9DF3-9BCE116E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9F3E3B-215E-441C-904C-CD1B59E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B1B97B3-BE2E-492E-85EF-FD166B8D6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AEE38F8-B339-4761-A4CE-A4864AF6F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B5A7712-3405-4485-BAE0-9C749C9A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8AD4C5C-7DEB-476F-AACC-8C735C45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43EA722-4CC3-4D81-BCAF-C7307C0F0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5C38CA4-BFC8-4301-892D-AC09C0168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CDCA00-F0F1-497F-AF38-3AE195A27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icket">
            <a:extLst>
              <a:ext uri="{FF2B5EF4-FFF2-40B4-BE49-F238E27FC236}">
                <a16:creationId xmlns:a16="http://schemas.microsoft.com/office/drawing/2014/main" id="{D915B33E-5E8D-4A72-A227-2151F92D9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0640AE-15CA-4059-99BA-89D566A17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DE8-9815-40C6-8D03-0A309A0A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7E96-414E-4A71-B57B-B710D8B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43A-BE73-4D1F-82DA-94DA52D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30C5-9A03-48DC-9C9F-F4CC9BC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9D4-6013-40DA-85F9-411CE86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80D7-3C86-4D98-80EA-C3FBCB86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4E03-0A65-4A95-A9FA-4F1CEB12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E8B9-699E-45B5-BA3A-4DF0A85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65A-C59F-4F0D-B010-423D4EB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EFBF-E4BF-409F-851B-8317842C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539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15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821DA97-DF19-4B3A-8C53-5400D5B51E6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28BE222-313A-4897-A391-4C78A90FA72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2872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D34B342-F7FD-4A14-B389-6348228F9A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16E71D9-D43F-4AA3-8BD9-8981B390BD8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726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116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3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872B-A36B-4499-92F0-58A59998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751-2F4F-4830-A443-03D66346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7F1-878C-41FA-B2E7-9D0C2B6C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EDA1-27BA-42C7-9E10-45E8CFB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43B7-EF74-4B8C-B2B9-8B67B50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BE9BF-B0AC-4478-BC76-36E4FFA2DA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6112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60A18DA-6AB3-4DDD-A96A-92CE0D66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91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36DB4-BA84-4558-9FE4-B1BEF09D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57B28-8C2D-4555-8906-71813522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6A8680A-2E2A-4DE5-8414-6A4E30D02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365125"/>
            <a:ext cx="94620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ADF01-726E-48A2-9B28-B3819A881C98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91502-419C-472E-83D0-E387B17C40E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5CA48-786C-4977-B37D-2FE6BC404B2C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Vlog">
            <a:extLst>
              <a:ext uri="{FF2B5EF4-FFF2-40B4-BE49-F238E27FC236}">
                <a16:creationId xmlns:a16="http://schemas.microsoft.com/office/drawing/2014/main" id="{AF39D51C-B0AE-4C81-B8F5-B445AA238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D6DD47-33E2-4159-9C84-1DF1E62723C2}"/>
              </a:ext>
            </a:extLst>
          </p:cNvPr>
          <p:cNvSpPr/>
          <p:nvPr userDrawn="1"/>
        </p:nvSpPr>
        <p:spPr>
          <a:xfrm>
            <a:off x="307571" y="457200"/>
            <a:ext cx="4098172" cy="57025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  <a:noFill/>
          <a:ln w="38100"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0" y="457201"/>
            <a:ext cx="7403869" cy="5702530"/>
          </a:xfrm>
        </p:spPr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8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F4138-6E1A-47D7-8524-2D5C3710909A}"/>
              </a:ext>
            </a:extLst>
          </p:cNvPr>
          <p:cNvGrpSpPr/>
          <p:nvPr userDrawn="1"/>
        </p:nvGrpSpPr>
        <p:grpSpPr>
          <a:xfrm>
            <a:off x="1762298" y="4887884"/>
            <a:ext cx="1147156" cy="1147156"/>
            <a:chOff x="1636222" y="4887884"/>
            <a:chExt cx="1147156" cy="114715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2505DCA-214B-4F59-94BD-621A83F8888D}"/>
                </a:ext>
              </a:extLst>
            </p:cNvPr>
            <p:cNvSpPr/>
            <p:nvPr userDrawn="1"/>
          </p:nvSpPr>
          <p:spPr>
            <a:xfrm>
              <a:off x="1636222" y="4887884"/>
              <a:ext cx="1147156" cy="1147156"/>
            </a:xfrm>
            <a:prstGeom prst="flowChartConnector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female with solid fill">
              <a:extLst>
                <a:ext uri="{FF2B5EF4-FFF2-40B4-BE49-F238E27FC236}">
                  <a16:creationId xmlns:a16="http://schemas.microsoft.com/office/drawing/2014/main" id="{1C5E1F72-C8FE-4D53-8FDC-6EE83FFBD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3861" y="4980709"/>
              <a:ext cx="846512" cy="84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3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EA23-180F-401C-B8CB-275482A5BB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CC09D28-CF0D-4C08-B5A8-B473BC0B1B75}"/>
              </a:ext>
            </a:extLst>
          </p:cNvPr>
          <p:cNvSpPr/>
          <p:nvPr userDrawn="1"/>
        </p:nvSpPr>
        <p:spPr>
          <a:xfrm>
            <a:off x="1526502" y="-894521"/>
            <a:ext cx="8913744" cy="851051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497C-037D-4449-BD0F-05467C6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D51A-A115-49E0-B583-A2ED811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C1-11A4-464F-B303-059CFD7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82F-3C14-465F-B483-5A8711A994A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DCC1-5FCE-486F-83DC-DE03C4F2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682-65E5-42C8-8A02-A7556286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1" r:id="rId5"/>
    <p:sldLayoutId id="2147483664" r:id="rId6"/>
    <p:sldLayoutId id="2147483673" r:id="rId7"/>
    <p:sldLayoutId id="2147483662" r:id="rId8"/>
    <p:sldLayoutId id="2147483666" r:id="rId9"/>
    <p:sldLayoutId id="2147483667" r:id="rId10"/>
    <p:sldLayoutId id="2147483654" r:id="rId11"/>
    <p:sldLayoutId id="2147483652" r:id="rId12"/>
    <p:sldLayoutId id="2147483668" r:id="rId13"/>
    <p:sldLayoutId id="2147483671" r:id="rId14"/>
    <p:sldLayoutId id="2147483653" r:id="rId15"/>
    <p:sldLayoutId id="2147483670" r:id="rId16"/>
    <p:sldLayoutId id="2147483669" r:id="rId17"/>
    <p:sldLayoutId id="2147483655" r:id="rId18"/>
    <p:sldLayoutId id="2147483656" r:id="rId19"/>
    <p:sldLayoutId id="2147483672" r:id="rId20"/>
    <p:sldLayoutId id="2147483665" r:id="rId21"/>
    <p:sldLayoutId id="2147483658" r:id="rId22"/>
    <p:sldLayoutId id="2147483659" r:id="rId23"/>
    <p:sldLayoutId id="2147483674" r:id="rId24"/>
    <p:sldLayoutId id="2147483678" r:id="rId25"/>
    <p:sldLayoutId id="2147483679" r:id="rId26"/>
    <p:sldLayoutId id="2147483682" r:id="rId27"/>
    <p:sldLayoutId id="2147483684" r:id="rId28"/>
    <p:sldLayoutId id="2147483685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GM9bB4ytGao?feature=oembed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47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7DEE1-6D0B-40BB-A3A0-C4EBE30B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Search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F99566-91D7-49D6-AD0E-87D956C8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IST769 Unit K	</a:t>
            </a:r>
          </a:p>
        </p:txBody>
      </p:sp>
    </p:spTree>
    <p:extLst>
      <p:ext uri="{BB962C8B-B14F-4D97-AF65-F5344CB8AC3E}">
        <p14:creationId xmlns:p14="http://schemas.microsoft.com/office/powerpoint/2010/main" val="11832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1818-9635-42FF-99F2-20447BA7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F87D-9D8B-483A-830A-710169359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7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55AF-1B7D-4F06-AC1D-8A36BBF8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500E-B71D-49E5-8942-6BB678BA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5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A2A6-18B7-41E4-88D8-5B1C4CFB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EF34-5017-4CD0-AC40-B03DA399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B24CD7-5C54-4FB6-9D58-E61B0AB4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Vs Relational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B8AAE9-01FF-4032-BE59-84CFBF153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9AA306-2A10-47EB-9EAD-48620D2818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Node Label</a:t>
            </a:r>
          </a:p>
          <a:p>
            <a:r>
              <a:rPr lang="en-US" dirty="0"/>
              <a:t>Node</a:t>
            </a:r>
          </a:p>
          <a:p>
            <a:r>
              <a:rPr lang="en-US" dirty="0"/>
              <a:t>Node Property</a:t>
            </a:r>
          </a:p>
          <a:p>
            <a:r>
              <a:rPr lang="en-US" dirty="0"/>
              <a:t>Relationship</a:t>
            </a:r>
          </a:p>
          <a:p>
            <a:r>
              <a:rPr lang="en-US" dirty="0"/>
              <a:t>Relationship Direction</a:t>
            </a:r>
          </a:p>
          <a:p>
            <a:r>
              <a:rPr lang="en-US" dirty="0"/>
              <a:t>Relationship Attributes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5C802B-E625-4448-9973-B747A6041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Relational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C23E31-B341-41A4-9733-9375D59CE9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Table </a:t>
            </a:r>
          </a:p>
          <a:p>
            <a:r>
              <a:rPr lang="en-US" dirty="0"/>
              <a:t>Row in Table</a:t>
            </a:r>
          </a:p>
          <a:p>
            <a:r>
              <a:rPr lang="en-US" dirty="0"/>
              <a:t>Column in Table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(No equivalent)</a:t>
            </a:r>
          </a:p>
          <a:p>
            <a:r>
              <a:rPr lang="en-US" dirty="0"/>
              <a:t>Associative Entity / Bridge table</a:t>
            </a:r>
          </a:p>
        </p:txBody>
      </p:sp>
    </p:spTree>
    <p:extLst>
      <p:ext uri="{BB962C8B-B14F-4D97-AF65-F5344CB8AC3E}">
        <p14:creationId xmlns:p14="http://schemas.microsoft.com/office/powerpoint/2010/main" val="159197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993594-9DD7-45F5-810A-47D5FBEE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4E6BC-B480-4C1E-9DA5-7AB63C8B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and Departments w/ Associative Entity</a:t>
            </a:r>
          </a:p>
        </p:txBody>
      </p:sp>
      <p:pic>
        <p:nvPicPr>
          <p:cNvPr id="1028" name="Picture 4" descr="relational as graph">
            <a:extLst>
              <a:ext uri="{FF2B5EF4-FFF2-40B4-BE49-F238E27FC236}">
                <a16:creationId xmlns:a16="http://schemas.microsoft.com/office/drawing/2014/main" id="{74175EBD-C257-44EC-9B60-D4DC832E1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r="5815"/>
          <a:stretch/>
        </p:blipFill>
        <p:spPr bwMode="auto">
          <a:xfrm>
            <a:off x="1093808" y="2464805"/>
            <a:ext cx="10162572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1FCA9-1BE2-4487-82ED-0F8C77E3C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398" y="2245724"/>
            <a:ext cx="9146907" cy="7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AB9B-3982-4530-B339-8A287FA8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C1A1-AFEF-4C24-8355-9A3BB324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and Departments – Relationships are pointers to Nodes</a:t>
            </a:r>
          </a:p>
        </p:txBody>
      </p:sp>
      <p:pic>
        <p:nvPicPr>
          <p:cNvPr id="2050" name="Picture 2" descr="relational graph model">
            <a:extLst>
              <a:ext uri="{FF2B5EF4-FFF2-40B4-BE49-F238E27FC236}">
                <a16:creationId xmlns:a16="http://schemas.microsoft.com/office/drawing/2014/main" id="{84C6DEE5-1A99-43BB-8D30-275C7B20E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 r="4954"/>
          <a:stretch/>
        </p:blipFill>
        <p:spPr bwMode="auto">
          <a:xfrm>
            <a:off x="1390891" y="2165253"/>
            <a:ext cx="9547185" cy="39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4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1315DD-776C-41E3-91D3-ADA5D871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Graph instead of Relational?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470B84-4B14-4A66-BD86-DEBE8ADE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05"/>
            <a:ext cx="10515600" cy="5049621"/>
          </a:xfrm>
        </p:spPr>
        <p:txBody>
          <a:bodyPr>
            <a:normAutofit/>
          </a:bodyPr>
          <a:lstStyle/>
          <a:p>
            <a:r>
              <a:rPr lang="en-US" dirty="0"/>
              <a:t>Relational is not good for complex relationships</a:t>
            </a:r>
          </a:p>
          <a:p>
            <a:pPr lvl="1"/>
            <a:r>
              <a:rPr lang="en-US" dirty="0"/>
              <a:t>One-way Relationships (Most Common)</a:t>
            </a:r>
          </a:p>
          <a:p>
            <a:pPr lvl="2"/>
            <a:r>
              <a:rPr lang="en-US" dirty="0"/>
              <a:t>Paying an Invoice, Enrolling in a course</a:t>
            </a:r>
          </a:p>
          <a:p>
            <a:pPr lvl="1"/>
            <a:r>
              <a:rPr lang="en-US" dirty="0"/>
              <a:t>Recursive Relationships (Parent-Child)</a:t>
            </a:r>
          </a:p>
          <a:p>
            <a:pPr lvl="2"/>
            <a:r>
              <a:rPr lang="en-US" dirty="0"/>
              <a:t>Organizational Charts</a:t>
            </a:r>
          </a:p>
          <a:p>
            <a:pPr lvl="2"/>
            <a:r>
              <a:rPr lang="en-US" dirty="0"/>
              <a:t>Product Categories</a:t>
            </a:r>
          </a:p>
          <a:p>
            <a:pPr lvl="2"/>
            <a:r>
              <a:rPr lang="en-US" dirty="0"/>
              <a:t>Security Permissions</a:t>
            </a:r>
          </a:p>
          <a:p>
            <a:pPr lvl="2"/>
            <a:r>
              <a:rPr lang="en-US" dirty="0"/>
              <a:t>File Systems</a:t>
            </a:r>
          </a:p>
          <a:p>
            <a:pPr lvl="1"/>
            <a:r>
              <a:rPr lang="en-US" dirty="0"/>
              <a:t>Complex Relationships (True Graphs)</a:t>
            </a:r>
          </a:p>
          <a:p>
            <a:pPr lvl="2"/>
            <a:r>
              <a:rPr lang="en-US" dirty="0"/>
              <a:t>Email Interactions / Social Media – Community detection</a:t>
            </a:r>
          </a:p>
          <a:p>
            <a:pPr lvl="2"/>
            <a:r>
              <a:rPr lang="en-US" dirty="0"/>
              <a:t>Path finding</a:t>
            </a:r>
          </a:p>
          <a:p>
            <a:pPr lvl="2"/>
            <a:r>
              <a:rPr lang="en-US" dirty="0"/>
              <a:t>Centrality – like Google’s PageRank Algorithm</a:t>
            </a:r>
          </a:p>
        </p:txBody>
      </p:sp>
    </p:spTree>
    <p:extLst>
      <p:ext uri="{BB962C8B-B14F-4D97-AF65-F5344CB8AC3E}">
        <p14:creationId xmlns:p14="http://schemas.microsoft.com/office/powerpoint/2010/main" val="122065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True or False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Relationships in the graph data model are two-way.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graph data model cannot store attributes with the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graph data model is better suited for parent-child relationships than the relational data model.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08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78CD14-9D39-4747-B284-A717C5B2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5F5623C-D38D-4084-9FCF-84B5B6116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Source Graph Database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ABAA79-514A-44DE-AAF7-5110E721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03" y="3035777"/>
            <a:ext cx="3074980" cy="116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7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63A83B-35DB-4484-B138-83D210DF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46F04-8312-4990-A578-DC7880DF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Graph Model Database</a:t>
            </a:r>
          </a:p>
          <a:p>
            <a:r>
              <a:rPr lang="en-US" dirty="0"/>
              <a:t>ACID-Compliant</a:t>
            </a:r>
          </a:p>
          <a:p>
            <a:r>
              <a:rPr lang="en-US" dirty="0"/>
              <a:t>Commercial Version supports High-Availability</a:t>
            </a:r>
          </a:p>
          <a:p>
            <a:r>
              <a:rPr lang="en-US" dirty="0"/>
              <a:t>Custom Query Language called Cypher</a:t>
            </a:r>
          </a:p>
          <a:p>
            <a:r>
              <a:rPr lang="en-US" dirty="0"/>
              <a:t>Written in Java</a:t>
            </a:r>
          </a:p>
          <a:p>
            <a:r>
              <a:rPr lang="en-US" dirty="0"/>
              <a:t>Very performant:</a:t>
            </a:r>
          </a:p>
          <a:p>
            <a:pPr lvl="1"/>
            <a:r>
              <a:rPr lang="en-US" dirty="0"/>
              <a:t>Can handle billions of nodes on a single instance</a:t>
            </a:r>
          </a:p>
          <a:p>
            <a:pPr lvl="1"/>
            <a:r>
              <a:rPr lang="en-US" dirty="0"/>
              <a:t>Can traverse 1000’s of relationships in sub-second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8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4885A-A1F7-4AA6-906F-DC791C3C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Search Database?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Elasticsearch Architecture</a:t>
            </a:r>
          </a:p>
          <a:p>
            <a:r>
              <a:rPr lang="en-US" dirty="0"/>
              <a:t>Data ingestion methods</a:t>
            </a:r>
          </a:p>
          <a:p>
            <a:r>
              <a:rPr lang="en-US" dirty="0"/>
              <a:t>Kibana dashboards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CBB167-7FE9-481B-B3AF-20CD1AB5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4583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035945-CE93-4894-93FE-0D680347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Physical Data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A1288-630E-4184-94A1-C42958762B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Node Contains:</a:t>
            </a:r>
          </a:p>
          <a:p>
            <a:pPr lvl="1"/>
            <a:r>
              <a:rPr lang="en-US" dirty="0"/>
              <a:t>Labels 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Defined Relationships</a:t>
            </a:r>
          </a:p>
          <a:p>
            <a:pPr lvl="1"/>
            <a:r>
              <a:rPr lang="en-US" dirty="0"/>
              <a:t>Pointers to other nodes that satisfy the relationship</a:t>
            </a:r>
          </a:p>
          <a:p>
            <a:r>
              <a:rPr lang="en-US" dirty="0"/>
              <a:t>Relationship data stored, not calculated</a:t>
            </a:r>
          </a:p>
          <a:p>
            <a:r>
              <a:rPr lang="en-US" dirty="0"/>
              <a:t>Faster than relational indexing</a:t>
            </a:r>
          </a:p>
          <a:p>
            <a:r>
              <a:rPr lang="en-US" dirty="0"/>
              <a:t>Can’t be queried with Standard SQL – Need a different Language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C33FE13-143A-49E0-AD7A-4393FF3B9113}"/>
              </a:ext>
            </a:extLst>
          </p:cNvPr>
          <p:cNvSpPr/>
          <p:nvPr/>
        </p:nvSpPr>
        <p:spPr>
          <a:xfrm>
            <a:off x="6019800" y="1816616"/>
            <a:ext cx="1966586" cy="373241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Customer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ORDERS:</a:t>
            </a:r>
          </a:p>
          <a:p>
            <a:pPr algn="ctr"/>
            <a:r>
              <a:rPr lang="en-US" dirty="0"/>
              <a:t>Number: 1234</a:t>
            </a:r>
            <a:br>
              <a:rPr lang="en-US" dirty="0"/>
            </a:br>
            <a:r>
              <a:rPr lang="en-US" dirty="0"/>
              <a:t>&lt;product </a:t>
            </a:r>
            <a:r>
              <a:rPr lang="en-US" dirty="0" err="1"/>
              <a:t>ptr</a:t>
            </a:r>
            <a:r>
              <a:rPr lang="en-US" dirty="0"/>
              <a:t>&gt;</a:t>
            </a:r>
          </a:p>
          <a:p>
            <a:pPr algn="ctr"/>
            <a:r>
              <a:rPr lang="en-US" dirty="0"/>
              <a:t>Number: 1234</a:t>
            </a:r>
            <a:br>
              <a:rPr lang="en-US" dirty="0"/>
            </a:br>
            <a:r>
              <a:rPr lang="en-US" dirty="0"/>
              <a:t>&lt;product </a:t>
            </a:r>
            <a:r>
              <a:rPr lang="en-US" dirty="0" err="1"/>
              <a:t>ptr</a:t>
            </a:r>
            <a:r>
              <a:rPr lang="en-US" dirty="0"/>
              <a:t>&gt;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7642D4F-CF8C-4B17-8F49-1227BB45AA40}"/>
              </a:ext>
            </a:extLst>
          </p:cNvPr>
          <p:cNvSpPr/>
          <p:nvPr/>
        </p:nvSpPr>
        <p:spPr>
          <a:xfrm>
            <a:off x="9823537" y="1857368"/>
            <a:ext cx="1782349" cy="196306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AB12</a:t>
            </a:r>
          </a:p>
          <a:p>
            <a:pPr algn="ctr"/>
            <a:r>
              <a:rPr lang="en-US" dirty="0"/>
              <a:t>Amount: $25</a:t>
            </a:r>
          </a:p>
          <a:p>
            <a:pPr algn="ctr"/>
            <a:r>
              <a:rPr lang="en-US" dirty="0"/>
              <a:t>Name: Mouse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84D6D219-E2C7-4109-BDAA-64E40C4CBD13}"/>
              </a:ext>
            </a:extLst>
          </p:cNvPr>
          <p:cNvSpPr/>
          <p:nvPr/>
        </p:nvSpPr>
        <p:spPr>
          <a:xfrm>
            <a:off x="9823537" y="4265112"/>
            <a:ext cx="1782349" cy="191185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AB17</a:t>
            </a:r>
          </a:p>
          <a:p>
            <a:pPr algn="ctr"/>
            <a:r>
              <a:rPr lang="en-US" dirty="0"/>
              <a:t>Amount: $75</a:t>
            </a:r>
          </a:p>
          <a:p>
            <a:pPr algn="ctr"/>
            <a:r>
              <a:rPr lang="en-US" dirty="0"/>
              <a:t>Name: Keyboard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3093F-C473-4B15-83F7-51A31CC7302B}"/>
              </a:ext>
            </a:extLst>
          </p:cNvPr>
          <p:cNvCxnSpPr>
            <a:cxnSpLocks/>
          </p:cNvCxnSpPr>
          <p:nvPr/>
        </p:nvCxnSpPr>
        <p:spPr>
          <a:xfrm flipV="1">
            <a:off x="7790145" y="2605414"/>
            <a:ext cx="2033392" cy="180374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B0308-C2A5-4F8C-BE1E-0825D4049508}"/>
              </a:ext>
            </a:extLst>
          </p:cNvPr>
          <p:cNvCxnSpPr>
            <a:cxnSpLocks/>
          </p:cNvCxnSpPr>
          <p:nvPr/>
        </p:nvCxnSpPr>
        <p:spPr>
          <a:xfrm flipV="1">
            <a:off x="7790145" y="5004145"/>
            <a:ext cx="2033392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2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27AC41B-683D-405E-8EAF-BC292E5E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What is Neo4j?</a:t>
            </a:r>
          </a:p>
        </p:txBody>
      </p:sp>
      <p:pic>
        <p:nvPicPr>
          <p:cNvPr id="13" name="Online Media 12" title="What Is Neo4j?">
            <a:hlinkClick r:id="" action="ppaction://media"/>
            <a:extLst>
              <a:ext uri="{FF2B5EF4-FFF2-40B4-BE49-F238E27FC236}">
                <a16:creationId xmlns:a16="http://schemas.microsoft.com/office/drawing/2014/main" id="{070FD342-0DB8-4748-A12E-903EB7E2A78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83310" y="1725744"/>
            <a:ext cx="8825380" cy="498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7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True or False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Neo4j stores relationships within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Neo4j does not require an index to find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Neo4j is open source.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8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56B8-945F-4F6C-814C-72D730E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3560-827C-488D-96FA-D69AC5DE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Neo4j in docker</a:t>
            </a:r>
          </a:p>
          <a:p>
            <a:r>
              <a:rPr lang="en-US" dirty="0"/>
              <a:t>Connect to web UI:</a:t>
            </a:r>
          </a:p>
          <a:p>
            <a:pPr lvl="1"/>
            <a:r>
              <a:rPr lang="en-US" dirty="0">
                <a:hlinkClick r:id="rId3"/>
              </a:rPr>
              <a:t>http://localhost:7474/</a:t>
            </a:r>
            <a:endParaRPr lang="en-US" dirty="0"/>
          </a:p>
          <a:p>
            <a:r>
              <a:rPr lang="en-US" dirty="0"/>
              <a:t>Load up some sample data:</a:t>
            </a:r>
          </a:p>
          <a:p>
            <a:pPr lvl="1"/>
            <a:r>
              <a:rPr lang="en-US" dirty="0"/>
              <a:t>:play movie graph</a:t>
            </a:r>
          </a:p>
          <a:p>
            <a:r>
              <a:rPr lang="en-US" dirty="0"/>
              <a:t>Over To Spark</a:t>
            </a:r>
          </a:p>
          <a:p>
            <a:pPr lvl="1"/>
            <a:r>
              <a:rPr lang="en-US" dirty="0"/>
              <a:t>Query Notes from Neo4j</a:t>
            </a:r>
          </a:p>
        </p:txBody>
      </p:sp>
    </p:spTree>
    <p:extLst>
      <p:ext uri="{BB962C8B-B14F-4D97-AF65-F5344CB8AC3E}">
        <p14:creationId xmlns:p14="http://schemas.microsoft.com/office/powerpoint/2010/main" val="3383911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4B7A4-B49E-41B2-AD37-7BB4EC4B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Data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4BB37-90AB-4FA6-A207-4D23C345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05" y="1825625"/>
            <a:ext cx="1129689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Community Edition limited to single database - </a:t>
            </a:r>
            <a:r>
              <a:rPr lang="en-US" sz="2400" b="1" dirty="0"/>
              <a:t>neo4j</a:t>
            </a:r>
            <a:endParaRPr lang="en-US" sz="2400" dirty="0"/>
          </a:p>
          <a:p>
            <a:r>
              <a:rPr lang="en-US" sz="2400" b="1" dirty="0"/>
              <a:t>Labels</a:t>
            </a:r>
            <a:r>
              <a:rPr lang="en-US" sz="2400" dirty="0"/>
              <a:t> allow us to group common nodes together. 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:Label</a:t>
            </a:r>
          </a:p>
          <a:p>
            <a:pPr lvl="1"/>
            <a:r>
              <a:rPr lang="en-US" sz="2000" dirty="0"/>
              <a:t>These are like a table, but with no required schema!</a:t>
            </a:r>
          </a:p>
          <a:p>
            <a:pPr lvl="1"/>
            <a:r>
              <a:rPr lang="en-US" sz="2000" dirty="0"/>
              <a:t>They just categorize common nodes.</a:t>
            </a:r>
          </a:p>
          <a:p>
            <a:r>
              <a:rPr lang="en-US" sz="2400" b="1" dirty="0"/>
              <a:t>Relationships </a:t>
            </a:r>
            <a:r>
              <a:rPr lang="en-US" sz="2400" dirty="0"/>
              <a:t>connect nodes together 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–[RELATIONSHIP]-&gt;</a:t>
            </a:r>
          </a:p>
          <a:p>
            <a:pPr lvl="1"/>
            <a:r>
              <a:rPr lang="en-US" sz="2000" dirty="0"/>
              <a:t>Relationships are one way or two way</a:t>
            </a:r>
          </a:p>
          <a:p>
            <a:r>
              <a:rPr lang="en-US" sz="2400" b="1" dirty="0"/>
              <a:t>Attributes </a:t>
            </a:r>
            <a:r>
              <a:rPr lang="en-US" sz="2400" dirty="0"/>
              <a:t>– key value pairs  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key:value</a:t>
            </a:r>
            <a:r>
              <a:rPr lang="en-US" sz="1400" dirty="0">
                <a:solidFill>
                  <a:srgbClr val="586E75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/>
              <a:t>Can be assigned to nodes or relationships</a:t>
            </a:r>
          </a:p>
          <a:p>
            <a:r>
              <a:rPr lang="en-US" sz="2400" dirty="0"/>
              <a:t>Every node and relationship gets its own id, globally unique to the db.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'Mike</a:t>
            </a:r>
            <a:r>
              <a:rPr lang="en-US" sz="18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})-[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'IST769'</a:t>
            </a:r>
            <a:r>
              <a:rPr lang="en-US" sz="18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91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D0BF40-0B98-4FB3-B7CC-15F6A0E82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Cypher Basics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6D5951-7B77-4D7A-BF04-8F51F0DBD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Cypher Query Language</a:t>
            </a:r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2E955FA6-F260-4F19-9E4B-A8DCC13DA7A6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88999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9634-E0D1-4DF9-B22C-BF1DC163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/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A1AB-B70C-45FC-B660-C90FFF3EC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8" y="1825625"/>
            <a:ext cx="11482086" cy="4598324"/>
          </a:xfrm>
        </p:spPr>
        <p:txBody>
          <a:bodyPr>
            <a:normAutofit/>
          </a:bodyPr>
          <a:lstStyle/>
          <a:p>
            <a:r>
              <a:rPr lang="en-US" dirty="0"/>
              <a:t>CREATE Adds a node and/or relationship. It will re-add the same data.</a:t>
            </a:r>
          </a:p>
          <a:p>
            <a:r>
              <a:rPr lang="en-US" dirty="0"/>
              <a:t>MERGE Will not a add the same data.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'Mike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})-	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'IST769'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'IST256'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PROFESSOR_OF_RECORD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]-&gt;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'IST659'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'Jill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})-</a:t>
            </a:r>
            <a:b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[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 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semester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'fall2021'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}]-&gt;(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c3</a:t>
            </a:r>
            <a:r>
              <a:rPr lang="en-US" sz="24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551BC-1B09-4362-9104-8118A5B79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766" y="2757855"/>
            <a:ext cx="2632864" cy="362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4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8494-6EA3-458F-A119-A35517E3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278D-E0A6-4506-9330-CE3B0057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is used to query data. </a:t>
            </a:r>
          </a:p>
          <a:p>
            <a:r>
              <a:rPr lang="en-US" dirty="0"/>
              <a:t>Here is the SELECT * Equivalent 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</a:t>
            </a:r>
          </a:p>
          <a:p>
            <a:pPr marL="0" indent="0">
              <a:buNone/>
            </a:pPr>
            <a:r>
              <a:rPr lang="en-US" dirty="0">
                <a:solidFill>
                  <a:srgbClr val="586E75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TEACHES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]-&gt;</a:t>
            </a:r>
            <a:b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,t,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C695A-8ED9-42D0-95F3-37F85FD0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71" y="1825625"/>
            <a:ext cx="3414531" cy="47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97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8494-6EA3-458F-A119-A35517E3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with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278D-E0A6-4506-9330-CE3B0057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the professor of record for IST659?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)-</a:t>
            </a:r>
            <a:b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PROFESSOR_OF_RECORD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]-&gt;(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'IST659'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3C349-ED35-44E1-A583-1FD6106E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965" y="4606629"/>
            <a:ext cx="4421373" cy="14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3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3A6E-E865-44A2-9D8A-64408E10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with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D70E-BDE5-4684-B5F0-0D64BA16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BY comes after the return. Makes sense as at this point the query has been materialized.</a:t>
            </a:r>
          </a:p>
          <a:p>
            <a:r>
              <a:rPr lang="en-US" dirty="0"/>
              <a:t>List of course codes sorted.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0A5BB-F716-4EC4-8BDB-9900BC21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064" y="2600203"/>
            <a:ext cx="2683736" cy="37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8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16759-F4B6-4BBD-A616-2308262D9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Databases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A556F3-20A4-468B-98B1-D91BD1C55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B61282DE-A3A9-4A10-84D1-B6AE06031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533" y="3238017"/>
            <a:ext cx="1363883" cy="13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9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Neo4J Movie Graph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 a graph of movies and reviewers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the same thing, but only review ratings over 70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graph of actors and directors with movies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graph of people who acted and directed the same movie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61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8EB2-B5BD-41BF-AA48-A5A56A5C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93C1-6C74-4346-8B50-1F545ABA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UPDATE to update an existing node adding attributes</a:t>
            </a:r>
          </a:p>
          <a:p>
            <a:r>
              <a:rPr lang="en-US" dirty="0"/>
              <a:t>This adds an attribute called "type" to add more.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'IST256'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"Undergraduate"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effectLst/>
              </a:rPr>
            </a:br>
            <a:endParaRPr lang="en-US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58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2BBC-8FF2-4797-927A-5C64BCCD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EF1F-C379-46AB-887A-EC8A5B78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Remove to delete properties or labels.</a:t>
            </a:r>
          </a:p>
          <a:p>
            <a:r>
              <a:rPr lang="en-US" dirty="0"/>
              <a:t>This removes the attribute we made in the previous step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'IST256'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04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DDDB-1E10-4B5D-878D-3EA6F447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F867-7265-4766-A559-5FCC4225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can delete relationships or nodes.</a:t>
            </a:r>
          </a:p>
          <a:p>
            <a:r>
              <a:rPr lang="en-US" dirty="0"/>
              <a:t>WHERE clause can be used for exact match</a:t>
            </a:r>
          </a:p>
          <a:p>
            <a:r>
              <a:rPr lang="en-US" dirty="0"/>
              <a:t>Force Delete All Faculty nodes with relationships</a:t>
            </a:r>
          </a:p>
          <a:p>
            <a:pPr marL="0" indent="0">
              <a:buNone/>
            </a:pP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match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n:Faculty</a:t>
            </a:r>
            <a:r>
              <a:rPr lang="pt-BR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lang="pt-BR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endParaRPr lang="pt-B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effectLst/>
              </a:rPr>
            </a:br>
            <a:endParaRPr lang="pt-BR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4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0E8DE-866B-4364-92A2-21ADA7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Neo4J Updates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775D3D-972F-478E-9EA2-38C1169E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I add credits = 3 to every course node?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"Mike" at the professor of record for IST769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IST256 from 3 credits to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79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4EA3-BC90-49C1-9CDA-A318E2A83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6192AD-0D15-4DB2-86C8-546790826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01907F0E-1AF2-499A-9FE3-FECA13862376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173548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963F-CED3-4494-9DD5-05713C59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D9BC-3384-4B20-AD9D-D801BFD8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easily import CSV data. </a:t>
            </a:r>
          </a:p>
          <a:p>
            <a:r>
              <a:rPr lang="en-US" dirty="0"/>
              <a:t>This example uses a named map to alias the row as n 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"http://data.neo4j.com/</a:t>
            </a:r>
            <a:r>
              <a:rPr lang="en-US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/products.csv"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row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row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toFloat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toInteger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toInteger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reorderLevel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toInteger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reorderLevel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discontinued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discontinued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0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671C-9E2C-4389-9B27-37F0030A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1618-13E2-45B3-BE37-48BB2700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the “Awesome Procedures on Cypher” plugin (APOC)</a:t>
            </a:r>
          </a:p>
          <a:p>
            <a:r>
              <a:rPr lang="en-US" dirty="0"/>
              <a:t>This example uses yield which waits for the call to complete.</a:t>
            </a:r>
          </a:p>
          <a:p>
            <a:r>
              <a:rPr lang="en-US" dirty="0"/>
              <a:t>You can query API's in this way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'https://raw.githubusercontent.com/</a:t>
            </a:r>
            <a:r>
              <a:rPr lang="en-US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mafudge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/ist769/main/datasets/json-samples/</a:t>
            </a:r>
            <a:r>
              <a:rPr lang="en-US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stocks.json</a:t>
            </a:r>
            <a:r>
              <a:rPr lang="en-US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uri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apoc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value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43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0EE4-6A78-4885-8B6E-5BD7515CE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49A2-2257-48EA-9A99-FC6EAA67F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https://neo4j.com/developer/data-modeling/</a:t>
            </a:r>
          </a:p>
        </p:txBody>
      </p:sp>
      <p:pic>
        <p:nvPicPr>
          <p:cNvPr id="5" name="Media Placeholder 4">
            <a:extLst>
              <a:ext uri="{FF2B5EF4-FFF2-40B4-BE49-F238E27FC236}">
                <a16:creationId xmlns:a16="http://schemas.microsoft.com/office/drawing/2014/main" id="{BACC3CBC-F4E8-4326-82BA-C63AFEA8FC7E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815" y="3173257"/>
            <a:ext cx="2990928" cy="112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60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69258F-D75A-46E2-8100-31044D61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"Whiteboard Friendly"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1E1718-9F16-411A-BB71-CFDA31FB3F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46AA-4793-4584-8B62-FDC08E6822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atrix whiteboard model1">
            <a:extLst>
              <a:ext uri="{FF2B5EF4-FFF2-40B4-BE49-F238E27FC236}">
                <a16:creationId xmlns:a16="http://schemas.microsoft.com/office/drawing/2014/main" id="{937FA823-E149-42B6-8BE1-8A3C26D8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35" y="1929355"/>
            <a:ext cx="4854273" cy="280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trix whiteboard model3">
            <a:extLst>
              <a:ext uri="{FF2B5EF4-FFF2-40B4-BE49-F238E27FC236}">
                <a16:creationId xmlns:a16="http://schemas.microsoft.com/office/drawing/2014/main" id="{5FE2D37B-13CC-4F39-9CBB-83CC4172D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03" y="1873713"/>
            <a:ext cx="4930072" cy="239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4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93B91-D790-430E-976F-B3BD667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Databases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30940-C3A4-4051-A50C-9A7BB51DB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Non-Relational database dedicated to search.</a:t>
            </a:r>
          </a:p>
          <a:p>
            <a:r>
              <a:rPr lang="en-US" dirty="0"/>
              <a:t>Designed to support the retrieval of documents.</a:t>
            </a:r>
          </a:p>
          <a:p>
            <a:r>
              <a:rPr lang="en-US" dirty="0"/>
              <a:t>Not full CRUD, Typically CR</a:t>
            </a:r>
          </a:p>
          <a:p>
            <a:r>
              <a:rPr lang="en-US" dirty="0"/>
              <a:t>BASE, not ACID</a:t>
            </a:r>
          </a:p>
          <a:p>
            <a:r>
              <a:rPr lang="en-US" dirty="0"/>
              <a:t>Fast search is retrieved with an inverted index.</a:t>
            </a:r>
          </a:p>
          <a:p>
            <a:r>
              <a:rPr lang="en-US" dirty="0"/>
              <a:t>Commonly used in concert with other databases.</a:t>
            </a:r>
          </a:p>
          <a:p>
            <a:endParaRPr 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C98687F-B5D4-4AE4-956F-8B9DA5873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" t="18653" r="11440" b="11992"/>
          <a:stretch/>
        </p:blipFill>
        <p:spPr bwMode="auto">
          <a:xfrm>
            <a:off x="6690167" y="1825624"/>
            <a:ext cx="461198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475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A5AE2-D35F-4B85-83C0-53F976CD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Data Modeling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78A1B-6B9F-471E-A5B1-97AAC3E2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E-R Modeling works</a:t>
            </a:r>
          </a:p>
          <a:p>
            <a:pPr lvl="1"/>
            <a:r>
              <a:rPr lang="en-US" dirty="0"/>
              <a:t>Entities Become Nodes Labeled to match the Entity</a:t>
            </a:r>
          </a:p>
          <a:p>
            <a:pPr lvl="1"/>
            <a:r>
              <a:rPr lang="en-US" dirty="0"/>
              <a:t>Relationships become Relationships of course</a:t>
            </a:r>
          </a:p>
          <a:p>
            <a:pPr lvl="1"/>
            <a:r>
              <a:rPr lang="en-US" dirty="0"/>
              <a:t>Cardinality doesn't matter</a:t>
            </a:r>
          </a:p>
          <a:p>
            <a:pPr lvl="1"/>
            <a:r>
              <a:rPr lang="en-US" dirty="0"/>
              <a:t>Resolve Multi-valued attributes to Relationships</a:t>
            </a:r>
          </a:p>
          <a:p>
            <a:pPr lvl="1"/>
            <a:r>
              <a:rPr lang="en-US" dirty="0"/>
              <a:t>Lots of relationships are fine. This is what graph is for!</a:t>
            </a:r>
          </a:p>
          <a:p>
            <a:r>
              <a:rPr lang="en-US" dirty="0"/>
              <a:t>When is doubt:</a:t>
            </a:r>
          </a:p>
          <a:p>
            <a:pPr lvl="1"/>
            <a:r>
              <a:rPr lang="en-US" dirty="0"/>
              <a:t>more nodes and relationships with fewer attributes</a:t>
            </a:r>
          </a:p>
          <a:p>
            <a:pPr lvl="1"/>
            <a:r>
              <a:rPr lang="en-US" dirty="0"/>
              <a:t>Instead of fewer nodes / relationships with more attributes</a:t>
            </a:r>
          </a:p>
          <a:p>
            <a:pPr lvl="1"/>
            <a:r>
              <a:rPr lang="en-US" dirty="0"/>
              <a:t>Think: Exact opposite of the Document Model!!!</a:t>
            </a:r>
          </a:p>
        </p:txBody>
      </p:sp>
    </p:spTree>
    <p:extLst>
      <p:ext uri="{BB962C8B-B14F-4D97-AF65-F5344CB8AC3E}">
        <p14:creationId xmlns:p14="http://schemas.microsoft.com/office/powerpoint/2010/main" val="55512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A06707-A99D-4384-ADF8-F5997EAE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84" y="1498395"/>
            <a:ext cx="6772116" cy="45088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B2F605B-00E7-4F80-A137-67DDDFF8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 This!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8A960E-7345-4E7C-8384-7659C335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251296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Nodes?</a:t>
            </a:r>
          </a:p>
          <a:p>
            <a:r>
              <a:rPr lang="en-US" dirty="0"/>
              <a:t>Relationships?</a:t>
            </a:r>
          </a:p>
          <a:p>
            <a:r>
              <a:rPr lang="en-US" dirty="0"/>
              <a:t>Properties?</a:t>
            </a:r>
          </a:p>
          <a:p>
            <a:r>
              <a:rPr lang="en-US" dirty="0"/>
              <a:t>White Board </a:t>
            </a:r>
            <a:br>
              <a:rPr lang="en-US" dirty="0"/>
            </a:br>
            <a:r>
              <a:rPr lang="en-US" dirty="0"/>
              <a:t>it with real data!</a:t>
            </a:r>
          </a:p>
        </p:txBody>
      </p:sp>
    </p:spTree>
    <p:extLst>
      <p:ext uri="{BB962C8B-B14F-4D97-AF65-F5344CB8AC3E}">
        <p14:creationId xmlns:p14="http://schemas.microsoft.com/office/powerpoint/2010/main" val="1848169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CC0A-0524-423F-9808-5748B30C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9F9A-2F42-4FD0-9471-6A5842FA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4191"/>
            <a:ext cx="5215359" cy="347237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354CBB-C9E7-4FE9-B785-58A384C45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40" y="1690687"/>
            <a:ext cx="4709262" cy="47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42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AB5A-F0F7-40C3-B6C0-288DA1331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 Science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4166A-037A-41EB-90F9-4B4E9F65F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https://neo4j.com/product/graph-data-science-library/</a:t>
            </a:r>
          </a:p>
        </p:txBody>
      </p:sp>
      <p:pic>
        <p:nvPicPr>
          <p:cNvPr id="5" name="Media Placeholder 4">
            <a:extLst>
              <a:ext uri="{FF2B5EF4-FFF2-40B4-BE49-F238E27FC236}">
                <a16:creationId xmlns:a16="http://schemas.microsoft.com/office/drawing/2014/main" id="{CD1AA4CF-7E38-4624-A4A8-FF8670F5AE97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03" y="3147025"/>
            <a:ext cx="3060457" cy="11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10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4A5F8D-DF7D-420E-A8F3-0F22252C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Graph Data Science Library?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F1DB5-DDF1-4BEB-BAFA-FD3B89A5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Reasoning over your Graph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65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0AE0F-84DC-4150-9DF7-80071227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2739A-D783-4BBC-982A-41A124A9E9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Community Detection</a:t>
            </a:r>
            <a:r>
              <a:rPr lang="en-US" dirty="0"/>
              <a:t> – find significant interactions (relationships) among nodes.</a:t>
            </a:r>
          </a:p>
          <a:p>
            <a:r>
              <a:rPr lang="en-US" b="1" dirty="0"/>
              <a:t>Centrality (Importance)</a:t>
            </a:r>
            <a:r>
              <a:rPr lang="en-US" dirty="0"/>
              <a:t> – Find influential nodes (PageRank)</a:t>
            </a:r>
          </a:p>
          <a:p>
            <a:r>
              <a:rPr lang="en-US" b="1" dirty="0"/>
              <a:t>Similarity </a:t>
            </a:r>
            <a:r>
              <a:rPr lang="en-US" dirty="0"/>
              <a:t>– Discover similar nodes based on relationships / properties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07B70-67E9-4D04-86BF-7E74FF7173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Heuristic Link Prediction </a:t>
            </a:r>
            <a:r>
              <a:rPr lang="en-US" dirty="0"/>
              <a:t>– predict the likelihood of a new relationship being formed.</a:t>
            </a:r>
          </a:p>
          <a:p>
            <a:r>
              <a:rPr lang="en-US" b="1" dirty="0"/>
              <a:t>Pathfinding </a:t>
            </a:r>
            <a:r>
              <a:rPr lang="en-US" dirty="0"/>
              <a:t>– find shortest, or most efficient paths between  nodes.</a:t>
            </a:r>
            <a:endParaRPr lang="en-US" b="1" dirty="0"/>
          </a:p>
          <a:p>
            <a:r>
              <a:rPr lang="en-US" b="1" dirty="0"/>
              <a:t>Node Embedding</a:t>
            </a:r>
            <a:r>
              <a:rPr lang="en-US" dirty="0"/>
              <a:t> – Convert node relationships to vectors for ML tasks</a:t>
            </a:r>
          </a:p>
        </p:txBody>
      </p:sp>
    </p:spTree>
    <p:extLst>
      <p:ext uri="{BB962C8B-B14F-4D97-AF65-F5344CB8AC3E}">
        <p14:creationId xmlns:p14="http://schemas.microsoft.com/office/powerpoint/2010/main" val="2947333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BA1E-2DD7-4DBA-85C7-1EF3D35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71FC-7938-4B2E-8FD1-5CD9F9551D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d: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e: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</a:t>
            </a:r>
            <a:r>
              <a:rPr lang="en-US" sz="2000" b="0" i="0" dirty="0" err="1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f:</a:t>
            </a:r>
            <a:r>
              <a:rPr lang="en-US" sz="2000" b="0" i="0" dirty="0" err="1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{name: </a:t>
            </a:r>
            <a:r>
              <a:rPr lang="en-US" sz="2000" b="0" i="0" dirty="0">
                <a:solidFill>
                  <a:srgbClr val="2F855A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}), (a)-[: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}]-&gt;(b), (a)-[: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}]-&gt;(c), (a)-[: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}]-&gt;(d), (b)-[: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}]-&gt;(d), (c)-[: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}]-&gt;(d), (c)-[: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}]-&gt;(e), (d)-[: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}]-&gt;(e), (d)-[: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}]-&gt;(f), (e)-[: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 {cost: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</a:rPr>
              <a:t>}]-&gt;(f);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A0DE2F-05CC-4D32-BBB4-91968ACF0D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myGraph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'ROAD'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{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relationshipProperties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'cost'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5CD0E-0081-4E24-B7CD-C12F7E80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88614"/>
            <a:ext cx="5074756" cy="230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4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D73E95-B43A-4D72-B342-CFD6A8B4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Algorithm Call on '</a:t>
            </a:r>
            <a:r>
              <a:rPr lang="en-US" dirty="0" err="1"/>
              <a:t>myGraph</a:t>
            </a:r>
            <a:r>
              <a:rPr lang="en-US" dirty="0"/>
              <a:t>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BDAE-1A18-4036-8C6F-4A56F7F5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73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shortestPath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myGraph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source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target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elationshipWeightProperty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'cost'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costs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path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sourceNodeName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targetNodeName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gds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2000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asNode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nodeId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nodeNames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costs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nodes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path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index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98379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BB30-0112-40D9-9F2B-CEBBAE2D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50" y="33618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Example: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36633-E12A-49C3-A88A-CAD6325C5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857" y="2526182"/>
            <a:ext cx="4486286" cy="4331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58E52-9F7F-4468-9BA8-1FB0589F831F}"/>
              </a:ext>
            </a:extLst>
          </p:cNvPr>
          <p:cNvSpPr txBox="1"/>
          <p:nvPr/>
        </p:nvSpPr>
        <p:spPr>
          <a:xfrm>
            <a:off x="4906153" y="453442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6D2CD-2C43-439C-B35D-392C885E35E3}"/>
              </a:ext>
            </a:extLst>
          </p:cNvPr>
          <p:cNvSpPr txBox="1"/>
          <p:nvPr/>
        </p:nvSpPr>
        <p:spPr>
          <a:xfrm>
            <a:off x="6096000" y="525398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3B00E-1FBB-4A01-AF23-4D80ACAF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98" y="1744284"/>
            <a:ext cx="10244520" cy="11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73AAC5-9B37-4C9A-BB85-7E9A301D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– Matching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F7F5EF-8F19-4259-9792-5E27E2F5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382993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Google </a:t>
            </a:r>
            <a:r>
              <a:rPr lang="en-US" dirty="0" err="1"/>
              <a:t>Pagerank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APOC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Associative Entity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839CDA2-5C98-4F0B-B59C-7A9638EE7A24}"/>
              </a:ext>
            </a:extLst>
          </p:cNvPr>
          <p:cNvSpPr txBox="1">
            <a:spLocks/>
          </p:cNvSpPr>
          <p:nvPr/>
        </p:nvSpPr>
        <p:spPr>
          <a:xfrm>
            <a:off x="4659630" y="1868161"/>
            <a:ext cx="38299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dirty="0"/>
              <a:t>Delete a property on a node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Implemented in Graph as relationships with properties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Required to load JSON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Upsert</a:t>
            </a:r>
            <a:r>
              <a:rPr lang="en-US" dirty="0"/>
              <a:t> into the graph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Centrality Algorithm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7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ACF05E-03D7-4A3D-AF1F-637B9730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74D57-6F61-48D8-B798-06110825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search over documents</a:t>
            </a:r>
          </a:p>
          <a:p>
            <a:pPr lvl="1"/>
            <a:r>
              <a:rPr lang="en-US" dirty="0"/>
              <a:t>Traditional search over HTML </a:t>
            </a:r>
          </a:p>
          <a:p>
            <a:pPr lvl="1"/>
            <a:r>
              <a:rPr lang="en-US" dirty="0"/>
              <a:t>Text search over any data, structured, unstructured, semi-structured</a:t>
            </a:r>
          </a:p>
          <a:p>
            <a:r>
              <a:rPr lang="en-US" dirty="0"/>
              <a:t>Logging</a:t>
            </a:r>
          </a:p>
          <a:p>
            <a:pPr lvl="1"/>
            <a:r>
              <a:rPr lang="en-US" dirty="0"/>
              <a:t>Historical trends of time-series data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Real-time measurements of data over short windows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42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F0446-D899-432C-A730-010E9F3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50ADE-CD64-4B12-BE9F-5A60C75EBA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 there a something you find still unclear about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412853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16A2-E31C-45DD-ABB8-B5FCAE78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C0ED-750A-4E42-B0B1-138BD32C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4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9ABD-734F-4167-983E-16421663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927F-AE46-4529-B771-D4BF6266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Scales Horizontally through data shards across nodes (like Cassandra and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r>
              <a:rPr lang="en-US" dirty="0"/>
              <a:t>Consists of document collections and inverted indexes.</a:t>
            </a:r>
          </a:p>
          <a:p>
            <a:r>
              <a:rPr lang="en-US" dirty="0"/>
              <a:t>Inverted index lists every unique word appearing any document within the collection.</a:t>
            </a:r>
          </a:p>
          <a:p>
            <a:r>
              <a:rPr lang="en-US" dirty="0"/>
              <a:t>Complete REST API for adding documents and querying.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8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8B00-45B0-4542-968E-88CAADC6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A66F-0FDF-4614-9685-719151F8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6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4941-BCB4-4702-AC3C-6BB9D632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94F6-0A27-4505-A91D-65C46A9D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0010"/>
      </p:ext>
    </p:extLst>
  </p:cSld>
  <p:clrMapOvr>
    <a:masterClrMapping/>
  </p:clrMapOvr>
</p:sld>
</file>

<file path=ppt/theme/theme1.xml><?xml version="1.0" encoding="utf-8"?>
<a:theme xmlns:a="http://schemas.openxmlformats.org/drawingml/2006/main" name="IST769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769-template" id="{356A0D34-98BE-47B8-B101-9DB3E93301C5}" vid="{DDB47750-718C-4C3A-AEDF-8535E81B51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ist769-template</Template>
  <TotalTime>3779</TotalTime>
  <Words>2039</Words>
  <Application>Microsoft Office PowerPoint</Application>
  <PresentationFormat>Widescreen</PresentationFormat>
  <Paragraphs>331</Paragraphs>
  <Slides>50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Sherman Sans Book</vt:lpstr>
      <vt:lpstr>IST769 Theme</vt:lpstr>
      <vt:lpstr>IST769 Unit K </vt:lpstr>
      <vt:lpstr>Agenda</vt:lpstr>
      <vt:lpstr>Search Databases</vt:lpstr>
      <vt:lpstr>Search Databases</vt:lpstr>
      <vt:lpstr>Use Cases</vt:lpstr>
      <vt:lpstr>PowerPoint Presentation</vt:lpstr>
      <vt:lpstr>Elasticsearch</vt:lpstr>
      <vt:lpstr>Lots of integrations</vt:lpstr>
      <vt:lpstr>Data Streams</vt:lpstr>
      <vt:lpstr>PowerPoint Presentation</vt:lpstr>
      <vt:lpstr>PowerPoint Presentation</vt:lpstr>
      <vt:lpstr>PowerPoint Presentation</vt:lpstr>
      <vt:lpstr>Graph Vs Relational</vt:lpstr>
      <vt:lpstr>Relational</vt:lpstr>
      <vt:lpstr>Graph</vt:lpstr>
      <vt:lpstr>Why Graph instead of Relational?</vt:lpstr>
      <vt:lpstr>Check Yourself – True or False</vt:lpstr>
      <vt:lpstr>Neo4j</vt:lpstr>
      <vt:lpstr>Neo4j</vt:lpstr>
      <vt:lpstr>Neo4J Physical Data Model</vt:lpstr>
      <vt:lpstr>Video: What is Neo4j?</vt:lpstr>
      <vt:lpstr>Check Yourself – True or False</vt:lpstr>
      <vt:lpstr>Demo: Neo4J</vt:lpstr>
      <vt:lpstr>Neo4j Data Model</vt:lpstr>
      <vt:lpstr>Cypher Basics</vt:lpstr>
      <vt:lpstr>CREATE / MERGE</vt:lpstr>
      <vt:lpstr>MATCH</vt:lpstr>
      <vt:lpstr>MATCH with WHERE</vt:lpstr>
      <vt:lpstr>MATCH with ORDER BY</vt:lpstr>
      <vt:lpstr>Check Yourself – Neo4J Movie Graph</vt:lpstr>
      <vt:lpstr>UPDATE data</vt:lpstr>
      <vt:lpstr>REMOVE</vt:lpstr>
      <vt:lpstr>DELETE</vt:lpstr>
      <vt:lpstr>Check Yourself – Neo4J Updates</vt:lpstr>
      <vt:lpstr>Importing Data</vt:lpstr>
      <vt:lpstr>Import CSV</vt:lpstr>
      <vt:lpstr>Importing JSON</vt:lpstr>
      <vt:lpstr>Graph Data Modeling</vt:lpstr>
      <vt:lpstr>"Whiteboard Friendly"</vt:lpstr>
      <vt:lpstr>Graph Data Modeling</vt:lpstr>
      <vt:lpstr>Graph model This!</vt:lpstr>
      <vt:lpstr>Solution?</vt:lpstr>
      <vt:lpstr>Graph Data Science Library</vt:lpstr>
      <vt:lpstr>What is the Graph Data Science Library?</vt:lpstr>
      <vt:lpstr>Algorithms</vt:lpstr>
      <vt:lpstr>Example: Shortest Path</vt:lpstr>
      <vt:lpstr>Example: The Algorithm Call on 'myGraph'</vt:lpstr>
      <vt:lpstr>Example: Results</vt:lpstr>
      <vt:lpstr>Check Yourself – Matching Summary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51</cp:revision>
  <dcterms:created xsi:type="dcterms:W3CDTF">2021-09-15T16:31:23Z</dcterms:created>
  <dcterms:modified xsi:type="dcterms:W3CDTF">2021-11-08T14:24:27Z</dcterms:modified>
</cp:coreProperties>
</file>