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7" r:id="rId3"/>
    <p:sldId id="879" r:id="rId4"/>
    <p:sldId id="878" r:id="rId5"/>
    <p:sldId id="826" r:id="rId6"/>
    <p:sldId id="884" r:id="rId7"/>
    <p:sldId id="881" r:id="rId8"/>
    <p:sldId id="882" r:id="rId9"/>
    <p:sldId id="883" r:id="rId10"/>
    <p:sldId id="258" r:id="rId11"/>
    <p:sldId id="825" r:id="rId12"/>
    <p:sldId id="885" r:id="rId13"/>
    <p:sldId id="824" r:id="rId14"/>
    <p:sldId id="886" r:id="rId15"/>
    <p:sldId id="875" r:id="rId16"/>
    <p:sldId id="876" r:id="rId17"/>
    <p:sldId id="887" r:id="rId18"/>
    <p:sldId id="908" r:id="rId19"/>
    <p:sldId id="891" r:id="rId20"/>
    <p:sldId id="909" r:id="rId21"/>
    <p:sldId id="892" r:id="rId22"/>
    <p:sldId id="893" r:id="rId23"/>
    <p:sldId id="894" r:id="rId24"/>
    <p:sldId id="895" r:id="rId25"/>
    <p:sldId id="845" r:id="rId26"/>
    <p:sldId id="896" r:id="rId27"/>
    <p:sldId id="839" r:id="rId28"/>
    <p:sldId id="837" r:id="rId29"/>
    <p:sldId id="841" r:id="rId30"/>
    <p:sldId id="897" r:id="rId31"/>
    <p:sldId id="898" r:id="rId32"/>
    <p:sldId id="899" r:id="rId33"/>
    <p:sldId id="900" r:id="rId34"/>
    <p:sldId id="880" r:id="rId35"/>
    <p:sldId id="828" r:id="rId36"/>
    <p:sldId id="901" r:id="rId37"/>
    <p:sldId id="902" r:id="rId38"/>
    <p:sldId id="827" r:id="rId39"/>
    <p:sldId id="833" r:id="rId40"/>
    <p:sldId id="903" r:id="rId41"/>
    <p:sldId id="834" r:id="rId42"/>
    <p:sldId id="832" r:id="rId43"/>
    <p:sldId id="847" r:id="rId44"/>
    <p:sldId id="904" r:id="rId45"/>
    <p:sldId id="831" r:id="rId46"/>
    <p:sldId id="842" r:id="rId47"/>
    <p:sldId id="905" r:id="rId48"/>
    <p:sldId id="829" r:id="rId49"/>
    <p:sldId id="906" r:id="rId50"/>
    <p:sldId id="907" r:id="rId51"/>
    <p:sldId id="830" r:id="rId52"/>
    <p:sldId id="838" r:id="rId53"/>
    <p:sldId id="888" r:id="rId54"/>
    <p:sldId id="889" r:id="rId55"/>
    <p:sldId id="890" r:id="rId56"/>
    <p:sldId id="877" r:id="rId57"/>
    <p:sldId id="259" r:id="rId58"/>
    <p:sldId id="260" r:id="rId59"/>
    <p:sldId id="261" r:id="rId60"/>
    <p:sldId id="262" r:id="rId61"/>
    <p:sldId id="265" r:id="rId62"/>
    <p:sldId id="852" r:id="rId63"/>
    <p:sldId id="855" r:id="rId64"/>
    <p:sldId id="267" r:id="rId65"/>
    <p:sldId id="850" r:id="rId66"/>
    <p:sldId id="266" r:id="rId67"/>
    <p:sldId id="851" r:id="rId68"/>
    <p:sldId id="853" r:id="rId69"/>
    <p:sldId id="854" r:id="rId70"/>
    <p:sldId id="856" r:id="rId71"/>
    <p:sldId id="270" r:id="rId72"/>
    <p:sldId id="843" r:id="rId73"/>
    <p:sldId id="849" r:id="rId74"/>
    <p:sldId id="844" r:id="rId75"/>
    <p:sldId id="848" r:id="rId76"/>
    <p:sldId id="846" r:id="rId77"/>
    <p:sldId id="859" r:id="rId78"/>
    <p:sldId id="857" r:id="rId79"/>
    <p:sldId id="863" r:id="rId80"/>
    <p:sldId id="860" r:id="rId81"/>
    <p:sldId id="858" r:id="rId82"/>
    <p:sldId id="866" r:id="rId83"/>
    <p:sldId id="864" r:id="rId84"/>
    <p:sldId id="868" r:id="rId85"/>
    <p:sldId id="861" r:id="rId86"/>
    <p:sldId id="867" r:id="rId87"/>
    <p:sldId id="869" r:id="rId88"/>
    <p:sldId id="870" r:id="rId89"/>
    <p:sldId id="271" r:id="rId90"/>
    <p:sldId id="871" r:id="rId91"/>
    <p:sldId id="872" r:id="rId92"/>
    <p:sldId id="874" r:id="rId93"/>
    <p:sldId id="873"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9C225-147F-407C-804A-E63F34B36B57}">
          <p14:sldIdLst>
            <p14:sldId id="256"/>
            <p14:sldId id="257"/>
          </p14:sldIdLst>
        </p14:section>
        <p14:section name="What Is Document" id="{D21AFCCA-D36A-44F3-9F02-EDEEC5B741E0}">
          <p14:sldIdLst>
            <p14:sldId id="879"/>
            <p14:sldId id="878"/>
            <p14:sldId id="826"/>
            <p14:sldId id="884"/>
            <p14:sldId id="881"/>
            <p14:sldId id="882"/>
            <p14:sldId id="883"/>
          </p14:sldIdLst>
        </p14:section>
        <p14:section name="Relational Vs Document" id="{9D235F3C-C433-45EF-A813-A744253FB45B}">
          <p14:sldIdLst>
            <p14:sldId id="258"/>
            <p14:sldId id="825"/>
            <p14:sldId id="885"/>
            <p14:sldId id="824"/>
            <p14:sldId id="886"/>
          </p14:sldIdLst>
        </p14:section>
        <p14:section name="Designing for Document" id="{B8125DD7-3EDF-4185-9922-3E74562C43AC}">
          <p14:sldIdLst>
            <p14:sldId id="875"/>
            <p14:sldId id="876"/>
            <p14:sldId id="887"/>
          </p14:sldIdLst>
        </p14:section>
        <p14:section name="MongoDb" id="{D51B9783-61E3-4E05-9F60-FA19EFC4680A}">
          <p14:sldIdLst>
            <p14:sldId id="908"/>
            <p14:sldId id="891"/>
            <p14:sldId id="909"/>
            <p14:sldId id="892"/>
            <p14:sldId id="893"/>
            <p14:sldId id="894"/>
            <p14:sldId id="895"/>
            <p14:sldId id="845"/>
            <p14:sldId id="896"/>
            <p14:sldId id="839"/>
            <p14:sldId id="837"/>
            <p14:sldId id="841"/>
            <p14:sldId id="897"/>
            <p14:sldId id="898"/>
            <p14:sldId id="899"/>
            <p14:sldId id="900"/>
            <p14:sldId id="880"/>
            <p14:sldId id="828"/>
            <p14:sldId id="901"/>
            <p14:sldId id="902"/>
            <p14:sldId id="827"/>
            <p14:sldId id="833"/>
            <p14:sldId id="903"/>
            <p14:sldId id="834"/>
            <p14:sldId id="832"/>
            <p14:sldId id="847"/>
            <p14:sldId id="904"/>
            <p14:sldId id="831"/>
            <p14:sldId id="842"/>
            <p14:sldId id="905"/>
            <p14:sldId id="829"/>
            <p14:sldId id="906"/>
            <p14:sldId id="907"/>
            <p14:sldId id="830"/>
            <p14:sldId id="838"/>
            <p14:sldId id="888"/>
            <p14:sldId id="889"/>
            <p14:sldId id="890"/>
            <p14:sldId id="877"/>
            <p14:sldId id="259"/>
            <p14:sldId id="260"/>
            <p14:sldId id="261"/>
            <p14:sldId id="262"/>
            <p14:sldId id="265"/>
            <p14:sldId id="852"/>
            <p14:sldId id="855"/>
            <p14:sldId id="267"/>
            <p14:sldId id="850"/>
            <p14:sldId id="266"/>
            <p14:sldId id="851"/>
            <p14:sldId id="853"/>
            <p14:sldId id="854"/>
            <p14:sldId id="856"/>
          </p14:sldIdLst>
        </p14:section>
        <p14:section name="Spark" id="{65B70AED-E09B-4CE1-9B99-7A00BF63B056}">
          <p14:sldIdLst>
            <p14:sldId id="270"/>
            <p14:sldId id="843"/>
            <p14:sldId id="849"/>
            <p14:sldId id="844"/>
            <p14:sldId id="848"/>
            <p14:sldId id="846"/>
            <p14:sldId id="859"/>
            <p14:sldId id="857"/>
            <p14:sldId id="863"/>
            <p14:sldId id="860"/>
            <p14:sldId id="858"/>
            <p14:sldId id="866"/>
            <p14:sldId id="864"/>
            <p14:sldId id="868"/>
            <p14:sldId id="861"/>
            <p14:sldId id="867"/>
            <p14:sldId id="869"/>
            <p14:sldId id="870"/>
            <p14:sldId id="271"/>
            <p14:sldId id="871"/>
            <p14:sldId id="872"/>
            <p14:sldId id="874"/>
            <p14:sldId id="8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2444" autoAdjust="0"/>
  </p:normalViewPr>
  <p:slideViewPr>
    <p:cSldViewPr snapToGrid="0">
      <p:cViewPr varScale="1">
        <p:scale>
          <a:sx n="94" d="100"/>
          <a:sy n="94" d="100"/>
        </p:scale>
        <p:origin x="11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EB870-8465-49E9-AC3F-C320BB739FB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4492BA-7A71-43AA-BB6B-4D3A2690C753}">
      <dgm:prSet custT="1"/>
      <dgm:spPr/>
      <dgm:t>
        <a:bodyPr/>
        <a:lstStyle/>
        <a:p>
          <a:pPr>
            <a:lnSpc>
              <a:spcPct val="100000"/>
            </a:lnSpc>
          </a:pPr>
          <a:r>
            <a:rPr lang="en-US" sz="1800" b="1" dirty="0">
              <a:solidFill>
                <a:schemeClr val="tx1">
                  <a:lumMod val="65000"/>
                  <a:lumOff val="35000"/>
                </a:schemeClr>
              </a:solidFill>
              <a:latin typeface="Sherman Sans Book" pitchFamily="50" charset="0"/>
              <a:ea typeface="Sherman Sans Book" pitchFamily="50" charset="0"/>
            </a:rPr>
            <a:t>Database</a:t>
          </a:r>
        </a:p>
        <a:p>
          <a:pPr>
            <a:lnSpc>
              <a:spcPct val="100000"/>
            </a:lnSpc>
          </a:pPr>
          <a:r>
            <a:rPr lang="en-US" sz="1800" dirty="0">
              <a:solidFill>
                <a:schemeClr val="tx1">
                  <a:lumMod val="65000"/>
                  <a:lumOff val="35000"/>
                </a:schemeClr>
              </a:solidFill>
              <a:latin typeface="Sherman Sans Book" pitchFamily="50" charset="0"/>
              <a:ea typeface="Sherman Sans Book" pitchFamily="50" charset="0"/>
            </a:rPr>
            <a:t>Boundary for one or more collections</a:t>
          </a:r>
        </a:p>
      </dgm:t>
    </dgm:pt>
    <dgm:pt modelId="{6466A3F2-D28E-44C1-982C-216D0EC235D3}" type="parTrans" cxnId="{AE441998-7BC7-4313-B9A0-2B4DF783E93D}">
      <dgm:prSet/>
      <dgm:spPr/>
      <dgm:t>
        <a:bodyPr/>
        <a:lstStyle/>
        <a:p>
          <a:endParaRPr lang="en-US"/>
        </a:p>
      </dgm:t>
    </dgm:pt>
    <dgm:pt modelId="{4A7E3401-B6B4-470F-9566-FDDF069ECA6C}" type="sibTrans" cxnId="{AE441998-7BC7-4313-B9A0-2B4DF783E93D}">
      <dgm:prSet/>
      <dgm:spPr/>
      <dgm:t>
        <a:bodyPr/>
        <a:lstStyle/>
        <a:p>
          <a:endParaRPr lang="en-US"/>
        </a:p>
      </dgm:t>
    </dgm:pt>
    <dgm:pt modelId="{0C11108B-6D65-4296-91E0-C5FD03536B5B}">
      <dgm:prSet custT="1"/>
      <dgm:spPr/>
      <dgm:t>
        <a:bodyPr/>
        <a:lstStyle/>
        <a:p>
          <a:pPr>
            <a:lnSpc>
              <a:spcPct val="100000"/>
            </a:lnSpc>
          </a:pPr>
          <a:r>
            <a:rPr lang="en-US" sz="1800" b="1" dirty="0">
              <a:solidFill>
                <a:schemeClr val="tx1">
                  <a:lumMod val="65000"/>
                  <a:lumOff val="35000"/>
                </a:schemeClr>
              </a:solidFill>
              <a:latin typeface="Sherman Sans Book" pitchFamily="50" charset="0"/>
              <a:ea typeface="Sherman Sans Book" pitchFamily="50" charset="0"/>
            </a:rPr>
            <a:t>Collection</a:t>
          </a:r>
        </a:p>
        <a:p>
          <a:pPr>
            <a:lnSpc>
              <a:spcPct val="100000"/>
            </a:lnSpc>
          </a:pPr>
          <a:r>
            <a:rPr lang="en-US" sz="1800" dirty="0">
              <a:solidFill>
                <a:schemeClr val="tx1">
                  <a:lumMod val="65000"/>
                  <a:lumOff val="35000"/>
                </a:schemeClr>
              </a:solidFill>
              <a:latin typeface="Sherman Sans Book" pitchFamily="50" charset="0"/>
              <a:ea typeface="Sherman Sans Book" pitchFamily="50" charset="0"/>
            </a:rPr>
            <a:t>A subject area for documents to be stored</a:t>
          </a:r>
        </a:p>
      </dgm:t>
    </dgm:pt>
    <dgm:pt modelId="{D4C718F5-112F-42FF-8683-4C6EBDE2E6FF}" type="parTrans" cxnId="{9DFBDE3B-4A73-4111-9054-03100CC7A5E4}">
      <dgm:prSet/>
      <dgm:spPr/>
      <dgm:t>
        <a:bodyPr/>
        <a:lstStyle/>
        <a:p>
          <a:endParaRPr lang="en-US"/>
        </a:p>
      </dgm:t>
    </dgm:pt>
    <dgm:pt modelId="{96344F42-21F0-4A0D-A253-C6393ACB9495}" type="sibTrans" cxnId="{9DFBDE3B-4A73-4111-9054-03100CC7A5E4}">
      <dgm:prSet/>
      <dgm:spPr/>
      <dgm:t>
        <a:bodyPr/>
        <a:lstStyle/>
        <a:p>
          <a:endParaRPr lang="en-US"/>
        </a:p>
      </dgm:t>
    </dgm:pt>
    <dgm:pt modelId="{BA1A833F-AF16-4941-87EC-15D35CC393BF}">
      <dgm:prSet custT="1"/>
      <dgm:spPr/>
      <dgm:t>
        <a:bodyPr/>
        <a:lstStyle/>
        <a:p>
          <a:pPr>
            <a:lnSpc>
              <a:spcPct val="100000"/>
            </a:lnSpc>
          </a:pPr>
          <a:r>
            <a:rPr lang="en-US" sz="1800" b="1" dirty="0">
              <a:solidFill>
                <a:schemeClr val="tx1">
                  <a:lumMod val="65000"/>
                  <a:lumOff val="35000"/>
                </a:schemeClr>
              </a:solidFill>
              <a:latin typeface="Sherman Sans Book" pitchFamily="50" charset="0"/>
              <a:ea typeface="Sherman Sans Book" pitchFamily="50" charset="0"/>
            </a:rPr>
            <a:t>Document</a:t>
          </a:r>
        </a:p>
        <a:p>
          <a:pPr>
            <a:lnSpc>
              <a:spcPct val="100000"/>
            </a:lnSpc>
          </a:pPr>
          <a:r>
            <a:rPr lang="en-US" sz="1800" dirty="0">
              <a:solidFill>
                <a:schemeClr val="tx1">
                  <a:lumMod val="65000"/>
                  <a:lumOff val="35000"/>
                </a:schemeClr>
              </a:solidFill>
              <a:latin typeface="Sherman Sans Book" pitchFamily="50" charset="0"/>
              <a:ea typeface="Sherman Sans Book" pitchFamily="50" charset="0"/>
            </a:rPr>
            <a:t>An individual subject in a collection</a:t>
          </a:r>
        </a:p>
      </dgm:t>
    </dgm:pt>
    <dgm:pt modelId="{C2116FEA-908D-484F-869B-F1221719F407}" type="parTrans" cxnId="{5593DBA8-A06F-41A5-BCA1-2F3E65D5EB24}">
      <dgm:prSet/>
      <dgm:spPr/>
      <dgm:t>
        <a:bodyPr/>
        <a:lstStyle/>
        <a:p>
          <a:endParaRPr lang="en-US"/>
        </a:p>
      </dgm:t>
    </dgm:pt>
    <dgm:pt modelId="{DC8BCB9A-8427-4CF2-B5C5-5C8CD8866816}" type="sibTrans" cxnId="{5593DBA8-A06F-41A5-BCA1-2F3E65D5EB24}">
      <dgm:prSet/>
      <dgm:spPr/>
      <dgm:t>
        <a:bodyPr/>
        <a:lstStyle/>
        <a:p>
          <a:endParaRPr lang="en-US"/>
        </a:p>
      </dgm:t>
    </dgm:pt>
    <dgm:pt modelId="{E0F9E1C5-2263-40E0-A9B5-A096A8B752F4}" type="pres">
      <dgm:prSet presAssocID="{7F8EB870-8465-49E9-AC3F-C320BB739FB2}" presName="root" presStyleCnt="0">
        <dgm:presLayoutVars>
          <dgm:dir/>
          <dgm:resizeHandles val="exact"/>
        </dgm:presLayoutVars>
      </dgm:prSet>
      <dgm:spPr/>
    </dgm:pt>
    <dgm:pt modelId="{D2EE0A4F-F0CC-498E-A075-6181A7087AA2}" type="pres">
      <dgm:prSet presAssocID="{424492BA-7A71-43AA-BB6B-4D3A2690C753}" presName="compNode" presStyleCnt="0"/>
      <dgm:spPr/>
    </dgm:pt>
    <dgm:pt modelId="{6D6B026F-FB45-4CEB-8AE5-F97393500ADB}" type="pres">
      <dgm:prSet presAssocID="{424492BA-7A71-43AA-BB6B-4D3A2690C7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3A69BBB-89BE-4915-9F0B-B307523B124E}" type="pres">
      <dgm:prSet presAssocID="{424492BA-7A71-43AA-BB6B-4D3A2690C753}" presName="spaceRect" presStyleCnt="0"/>
      <dgm:spPr/>
    </dgm:pt>
    <dgm:pt modelId="{E25FB9DE-1200-4DD0-991E-295EFEDC905F}" type="pres">
      <dgm:prSet presAssocID="{424492BA-7A71-43AA-BB6B-4D3A2690C753}" presName="textRect" presStyleLbl="revTx" presStyleIdx="0" presStyleCnt="3">
        <dgm:presLayoutVars>
          <dgm:chMax val="1"/>
          <dgm:chPref val="1"/>
        </dgm:presLayoutVars>
      </dgm:prSet>
      <dgm:spPr/>
    </dgm:pt>
    <dgm:pt modelId="{9C9D9ACC-A03F-48BD-8EA1-555EB7300B01}" type="pres">
      <dgm:prSet presAssocID="{4A7E3401-B6B4-470F-9566-FDDF069ECA6C}" presName="sibTrans" presStyleCnt="0"/>
      <dgm:spPr/>
    </dgm:pt>
    <dgm:pt modelId="{0E12191B-D221-48C3-AFBE-EB85E9DADBAD}" type="pres">
      <dgm:prSet presAssocID="{0C11108B-6D65-4296-91E0-C5FD03536B5B}" presName="compNode" presStyleCnt="0"/>
      <dgm:spPr/>
    </dgm:pt>
    <dgm:pt modelId="{C67A21FF-8CF9-4E08-8FEC-D8834D79C0EB}" type="pres">
      <dgm:prSet presAssocID="{0C11108B-6D65-4296-91E0-C5FD03536B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E41194F-DB40-4820-B908-870BBE88D144}" type="pres">
      <dgm:prSet presAssocID="{0C11108B-6D65-4296-91E0-C5FD03536B5B}" presName="spaceRect" presStyleCnt="0"/>
      <dgm:spPr/>
    </dgm:pt>
    <dgm:pt modelId="{DA4A8BEA-A297-4374-A1F8-830F826EB710}" type="pres">
      <dgm:prSet presAssocID="{0C11108B-6D65-4296-91E0-C5FD03536B5B}" presName="textRect" presStyleLbl="revTx" presStyleIdx="1" presStyleCnt="3">
        <dgm:presLayoutVars>
          <dgm:chMax val="1"/>
          <dgm:chPref val="1"/>
        </dgm:presLayoutVars>
      </dgm:prSet>
      <dgm:spPr/>
    </dgm:pt>
    <dgm:pt modelId="{47FFCE51-EAA3-4E60-BCF1-A8B54A99E048}" type="pres">
      <dgm:prSet presAssocID="{96344F42-21F0-4A0D-A253-C6393ACB9495}" presName="sibTrans" presStyleCnt="0"/>
      <dgm:spPr/>
    </dgm:pt>
    <dgm:pt modelId="{863AA091-E20F-4E04-803A-C635D5602DE4}" type="pres">
      <dgm:prSet presAssocID="{BA1A833F-AF16-4941-87EC-15D35CC393BF}" presName="compNode" presStyleCnt="0"/>
      <dgm:spPr/>
    </dgm:pt>
    <dgm:pt modelId="{89EE9812-9A04-423E-B566-17D4E3126AA9}" type="pres">
      <dgm:prSet presAssocID="{BA1A833F-AF16-4941-87EC-15D35CC393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n"/>
        </a:ext>
      </dgm:extLst>
    </dgm:pt>
    <dgm:pt modelId="{C23A41B0-526F-4A1B-9321-D70D2B143FC2}" type="pres">
      <dgm:prSet presAssocID="{BA1A833F-AF16-4941-87EC-15D35CC393BF}" presName="spaceRect" presStyleCnt="0"/>
      <dgm:spPr/>
    </dgm:pt>
    <dgm:pt modelId="{82A97CE6-A337-49D4-B91C-474E79823D46}" type="pres">
      <dgm:prSet presAssocID="{BA1A833F-AF16-4941-87EC-15D35CC393BF}" presName="textRect" presStyleLbl="revTx" presStyleIdx="2" presStyleCnt="3">
        <dgm:presLayoutVars>
          <dgm:chMax val="1"/>
          <dgm:chPref val="1"/>
        </dgm:presLayoutVars>
      </dgm:prSet>
      <dgm:spPr/>
    </dgm:pt>
  </dgm:ptLst>
  <dgm:cxnLst>
    <dgm:cxn modelId="{EF67AB0A-2969-4B7C-8A61-90E76AF19BCD}" type="presOf" srcId="{BA1A833F-AF16-4941-87EC-15D35CC393BF}" destId="{82A97CE6-A337-49D4-B91C-474E79823D46}" srcOrd="0" destOrd="0" presId="urn:microsoft.com/office/officeart/2018/2/layout/IconLabelList"/>
    <dgm:cxn modelId="{DF918516-9D82-4685-9C06-DDAEF6A3ED17}" type="presOf" srcId="{7F8EB870-8465-49E9-AC3F-C320BB739FB2}" destId="{E0F9E1C5-2263-40E0-A9B5-A096A8B752F4}" srcOrd="0" destOrd="0" presId="urn:microsoft.com/office/officeart/2018/2/layout/IconLabelList"/>
    <dgm:cxn modelId="{9DFBDE3B-4A73-4111-9054-03100CC7A5E4}" srcId="{7F8EB870-8465-49E9-AC3F-C320BB739FB2}" destId="{0C11108B-6D65-4296-91E0-C5FD03536B5B}" srcOrd="1" destOrd="0" parTransId="{D4C718F5-112F-42FF-8683-4C6EBDE2E6FF}" sibTransId="{96344F42-21F0-4A0D-A253-C6393ACB9495}"/>
    <dgm:cxn modelId="{DAA9866E-4179-4496-AA71-2670DA327F76}" type="presOf" srcId="{424492BA-7A71-43AA-BB6B-4D3A2690C753}" destId="{E25FB9DE-1200-4DD0-991E-295EFEDC905F}" srcOrd="0" destOrd="0" presId="urn:microsoft.com/office/officeart/2018/2/layout/IconLabelList"/>
    <dgm:cxn modelId="{AE441998-7BC7-4313-B9A0-2B4DF783E93D}" srcId="{7F8EB870-8465-49E9-AC3F-C320BB739FB2}" destId="{424492BA-7A71-43AA-BB6B-4D3A2690C753}" srcOrd="0" destOrd="0" parTransId="{6466A3F2-D28E-44C1-982C-216D0EC235D3}" sibTransId="{4A7E3401-B6B4-470F-9566-FDDF069ECA6C}"/>
    <dgm:cxn modelId="{5593DBA8-A06F-41A5-BCA1-2F3E65D5EB24}" srcId="{7F8EB870-8465-49E9-AC3F-C320BB739FB2}" destId="{BA1A833F-AF16-4941-87EC-15D35CC393BF}" srcOrd="2" destOrd="0" parTransId="{C2116FEA-908D-484F-869B-F1221719F407}" sibTransId="{DC8BCB9A-8427-4CF2-B5C5-5C8CD8866816}"/>
    <dgm:cxn modelId="{16932DE6-3934-431B-AA13-6015FC52D126}" type="presOf" srcId="{0C11108B-6D65-4296-91E0-C5FD03536B5B}" destId="{DA4A8BEA-A297-4374-A1F8-830F826EB710}" srcOrd="0" destOrd="0" presId="urn:microsoft.com/office/officeart/2018/2/layout/IconLabelList"/>
    <dgm:cxn modelId="{BCE179DA-BC73-4EBD-8F8B-7E025BE49B69}" type="presParOf" srcId="{E0F9E1C5-2263-40E0-A9B5-A096A8B752F4}" destId="{D2EE0A4F-F0CC-498E-A075-6181A7087AA2}" srcOrd="0" destOrd="0" presId="urn:microsoft.com/office/officeart/2018/2/layout/IconLabelList"/>
    <dgm:cxn modelId="{B83CC496-724F-4D9B-8B18-E7AC03C33101}" type="presParOf" srcId="{D2EE0A4F-F0CC-498E-A075-6181A7087AA2}" destId="{6D6B026F-FB45-4CEB-8AE5-F97393500ADB}" srcOrd="0" destOrd="0" presId="urn:microsoft.com/office/officeart/2018/2/layout/IconLabelList"/>
    <dgm:cxn modelId="{11F8CD0D-723C-4232-A267-B9D72971C449}" type="presParOf" srcId="{D2EE0A4F-F0CC-498E-A075-6181A7087AA2}" destId="{63A69BBB-89BE-4915-9F0B-B307523B124E}" srcOrd="1" destOrd="0" presId="urn:microsoft.com/office/officeart/2018/2/layout/IconLabelList"/>
    <dgm:cxn modelId="{E77C5620-9CB6-420F-AA68-36DBE7B6A133}" type="presParOf" srcId="{D2EE0A4F-F0CC-498E-A075-6181A7087AA2}" destId="{E25FB9DE-1200-4DD0-991E-295EFEDC905F}" srcOrd="2" destOrd="0" presId="urn:microsoft.com/office/officeart/2018/2/layout/IconLabelList"/>
    <dgm:cxn modelId="{FF99E192-E5FF-42E2-B8F5-3DF4D874A361}" type="presParOf" srcId="{E0F9E1C5-2263-40E0-A9B5-A096A8B752F4}" destId="{9C9D9ACC-A03F-48BD-8EA1-555EB7300B01}" srcOrd="1" destOrd="0" presId="urn:microsoft.com/office/officeart/2018/2/layout/IconLabelList"/>
    <dgm:cxn modelId="{662DB122-CA96-4CBE-9655-016DC3749F16}" type="presParOf" srcId="{E0F9E1C5-2263-40E0-A9B5-A096A8B752F4}" destId="{0E12191B-D221-48C3-AFBE-EB85E9DADBAD}" srcOrd="2" destOrd="0" presId="urn:microsoft.com/office/officeart/2018/2/layout/IconLabelList"/>
    <dgm:cxn modelId="{780487FA-9D23-4602-9B65-A101038AB465}" type="presParOf" srcId="{0E12191B-D221-48C3-AFBE-EB85E9DADBAD}" destId="{C67A21FF-8CF9-4E08-8FEC-D8834D79C0EB}" srcOrd="0" destOrd="0" presId="urn:microsoft.com/office/officeart/2018/2/layout/IconLabelList"/>
    <dgm:cxn modelId="{CBE8B6C7-2C42-42CF-8C5F-15E88281B493}" type="presParOf" srcId="{0E12191B-D221-48C3-AFBE-EB85E9DADBAD}" destId="{CE41194F-DB40-4820-B908-870BBE88D144}" srcOrd="1" destOrd="0" presId="urn:microsoft.com/office/officeart/2018/2/layout/IconLabelList"/>
    <dgm:cxn modelId="{59841CE0-FC8A-4E1F-A527-1071C1D2AFBB}" type="presParOf" srcId="{0E12191B-D221-48C3-AFBE-EB85E9DADBAD}" destId="{DA4A8BEA-A297-4374-A1F8-830F826EB710}" srcOrd="2" destOrd="0" presId="urn:microsoft.com/office/officeart/2018/2/layout/IconLabelList"/>
    <dgm:cxn modelId="{B8E50B63-669F-4C57-8169-ADA4B5CCDD7B}" type="presParOf" srcId="{E0F9E1C5-2263-40E0-A9B5-A096A8B752F4}" destId="{47FFCE51-EAA3-4E60-BCF1-A8B54A99E048}" srcOrd="3" destOrd="0" presId="urn:microsoft.com/office/officeart/2018/2/layout/IconLabelList"/>
    <dgm:cxn modelId="{8474D896-94D0-4E98-AD2D-3FA897FECAC4}" type="presParOf" srcId="{E0F9E1C5-2263-40E0-A9B5-A096A8B752F4}" destId="{863AA091-E20F-4E04-803A-C635D5602DE4}" srcOrd="4" destOrd="0" presId="urn:microsoft.com/office/officeart/2018/2/layout/IconLabelList"/>
    <dgm:cxn modelId="{4E6B0D3D-2C6F-4171-B01A-C3D4984A3ACB}" type="presParOf" srcId="{863AA091-E20F-4E04-803A-C635D5602DE4}" destId="{89EE9812-9A04-423E-B566-17D4E3126AA9}" srcOrd="0" destOrd="0" presId="urn:microsoft.com/office/officeart/2018/2/layout/IconLabelList"/>
    <dgm:cxn modelId="{FE16DAA4-D58F-4FE4-B096-EBE866E9CD57}" type="presParOf" srcId="{863AA091-E20F-4E04-803A-C635D5602DE4}" destId="{C23A41B0-526F-4A1B-9321-D70D2B143FC2}" srcOrd="1" destOrd="0" presId="urn:microsoft.com/office/officeart/2018/2/layout/IconLabelList"/>
    <dgm:cxn modelId="{1BDDBE59-6BB9-4421-AA4D-AD5919F83A73}" type="presParOf" srcId="{863AA091-E20F-4E04-803A-C635D5602DE4}" destId="{82A97CE6-A337-49D4-B91C-474E79823D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8EB870-8465-49E9-AC3F-C320BB739FB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4492BA-7A71-43AA-BB6B-4D3A2690C753}">
      <dgm:prSet custT="1"/>
      <dgm:spPr/>
      <dgm:t>
        <a:bodyPr/>
        <a:lstStyle/>
        <a:p>
          <a:pPr>
            <a:lnSpc>
              <a:spcPct val="100000"/>
            </a:lnSpc>
          </a:pPr>
          <a:r>
            <a:rPr lang="en-US" sz="1800" dirty="0">
              <a:solidFill>
                <a:schemeClr val="tx1">
                  <a:lumMod val="65000"/>
                  <a:lumOff val="35000"/>
                </a:schemeClr>
              </a:solidFill>
              <a:latin typeface="Sherman Sans Book" pitchFamily="50" charset="0"/>
              <a:ea typeface="Sherman Sans Book" pitchFamily="50" charset="0"/>
            </a:rPr>
            <a:t>Database—boundary for one or more collections</a:t>
          </a:r>
        </a:p>
      </dgm:t>
    </dgm:pt>
    <dgm:pt modelId="{6466A3F2-D28E-44C1-982C-216D0EC235D3}" type="parTrans" cxnId="{AE441998-7BC7-4313-B9A0-2B4DF783E93D}">
      <dgm:prSet/>
      <dgm:spPr/>
      <dgm:t>
        <a:bodyPr/>
        <a:lstStyle/>
        <a:p>
          <a:endParaRPr lang="en-US"/>
        </a:p>
      </dgm:t>
    </dgm:pt>
    <dgm:pt modelId="{4A7E3401-B6B4-470F-9566-FDDF069ECA6C}" type="sibTrans" cxnId="{AE441998-7BC7-4313-B9A0-2B4DF783E93D}">
      <dgm:prSet/>
      <dgm:spPr/>
      <dgm:t>
        <a:bodyPr/>
        <a:lstStyle/>
        <a:p>
          <a:endParaRPr lang="en-US"/>
        </a:p>
      </dgm:t>
    </dgm:pt>
    <dgm:pt modelId="{0C11108B-6D65-4296-91E0-C5FD03536B5B}">
      <dgm:prSet custT="1"/>
      <dgm:spPr/>
      <dgm:t>
        <a:bodyPr/>
        <a:lstStyle/>
        <a:p>
          <a:pPr>
            <a:lnSpc>
              <a:spcPct val="100000"/>
            </a:lnSpc>
          </a:pPr>
          <a:r>
            <a:rPr lang="en-US" sz="1800" dirty="0">
              <a:solidFill>
                <a:schemeClr val="tx1">
                  <a:lumMod val="65000"/>
                  <a:lumOff val="35000"/>
                </a:schemeClr>
              </a:solidFill>
              <a:latin typeface="Sherman Sans Book" pitchFamily="50" charset="0"/>
              <a:ea typeface="Sherman Sans Book" pitchFamily="50" charset="0"/>
            </a:rPr>
            <a:t>Collection—a subject area for documents to be stored</a:t>
          </a:r>
        </a:p>
      </dgm:t>
    </dgm:pt>
    <dgm:pt modelId="{D4C718F5-112F-42FF-8683-4C6EBDE2E6FF}" type="parTrans" cxnId="{9DFBDE3B-4A73-4111-9054-03100CC7A5E4}">
      <dgm:prSet/>
      <dgm:spPr/>
      <dgm:t>
        <a:bodyPr/>
        <a:lstStyle/>
        <a:p>
          <a:endParaRPr lang="en-US"/>
        </a:p>
      </dgm:t>
    </dgm:pt>
    <dgm:pt modelId="{96344F42-21F0-4A0D-A253-C6393ACB9495}" type="sibTrans" cxnId="{9DFBDE3B-4A73-4111-9054-03100CC7A5E4}">
      <dgm:prSet/>
      <dgm:spPr/>
      <dgm:t>
        <a:bodyPr/>
        <a:lstStyle/>
        <a:p>
          <a:endParaRPr lang="en-US"/>
        </a:p>
      </dgm:t>
    </dgm:pt>
    <dgm:pt modelId="{BA1A833F-AF16-4941-87EC-15D35CC393BF}">
      <dgm:prSet custT="1"/>
      <dgm:spPr/>
      <dgm:t>
        <a:bodyPr/>
        <a:lstStyle/>
        <a:p>
          <a:pPr>
            <a:lnSpc>
              <a:spcPct val="100000"/>
            </a:lnSpc>
          </a:pPr>
          <a:r>
            <a:rPr lang="en-US" sz="1800" dirty="0">
              <a:solidFill>
                <a:schemeClr val="tx1">
                  <a:lumMod val="65000"/>
                  <a:lumOff val="35000"/>
                </a:schemeClr>
              </a:solidFill>
              <a:latin typeface="Sherman Sans Book" pitchFamily="50" charset="0"/>
              <a:ea typeface="Sherman Sans Book" pitchFamily="50" charset="0"/>
            </a:rPr>
            <a:t>Document—an individual subject in a collection</a:t>
          </a:r>
        </a:p>
      </dgm:t>
    </dgm:pt>
    <dgm:pt modelId="{C2116FEA-908D-484F-869B-F1221719F407}" type="parTrans" cxnId="{5593DBA8-A06F-41A5-BCA1-2F3E65D5EB24}">
      <dgm:prSet/>
      <dgm:spPr/>
      <dgm:t>
        <a:bodyPr/>
        <a:lstStyle/>
        <a:p>
          <a:endParaRPr lang="en-US"/>
        </a:p>
      </dgm:t>
    </dgm:pt>
    <dgm:pt modelId="{DC8BCB9A-8427-4CF2-B5C5-5C8CD8866816}" type="sibTrans" cxnId="{5593DBA8-A06F-41A5-BCA1-2F3E65D5EB24}">
      <dgm:prSet/>
      <dgm:spPr/>
      <dgm:t>
        <a:bodyPr/>
        <a:lstStyle/>
        <a:p>
          <a:endParaRPr lang="en-US"/>
        </a:p>
      </dgm:t>
    </dgm:pt>
    <dgm:pt modelId="{E0F9E1C5-2263-40E0-A9B5-A096A8B752F4}" type="pres">
      <dgm:prSet presAssocID="{7F8EB870-8465-49E9-AC3F-C320BB739FB2}" presName="root" presStyleCnt="0">
        <dgm:presLayoutVars>
          <dgm:dir/>
          <dgm:resizeHandles val="exact"/>
        </dgm:presLayoutVars>
      </dgm:prSet>
      <dgm:spPr/>
    </dgm:pt>
    <dgm:pt modelId="{D2EE0A4F-F0CC-498E-A075-6181A7087AA2}" type="pres">
      <dgm:prSet presAssocID="{424492BA-7A71-43AA-BB6B-4D3A2690C753}" presName="compNode" presStyleCnt="0"/>
      <dgm:spPr/>
    </dgm:pt>
    <dgm:pt modelId="{6D6B026F-FB45-4CEB-8AE5-F97393500ADB}" type="pres">
      <dgm:prSet presAssocID="{424492BA-7A71-43AA-BB6B-4D3A2690C7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3A69BBB-89BE-4915-9F0B-B307523B124E}" type="pres">
      <dgm:prSet presAssocID="{424492BA-7A71-43AA-BB6B-4D3A2690C753}" presName="spaceRect" presStyleCnt="0"/>
      <dgm:spPr/>
    </dgm:pt>
    <dgm:pt modelId="{E25FB9DE-1200-4DD0-991E-295EFEDC905F}" type="pres">
      <dgm:prSet presAssocID="{424492BA-7A71-43AA-BB6B-4D3A2690C753}" presName="textRect" presStyleLbl="revTx" presStyleIdx="0" presStyleCnt="3">
        <dgm:presLayoutVars>
          <dgm:chMax val="1"/>
          <dgm:chPref val="1"/>
        </dgm:presLayoutVars>
      </dgm:prSet>
      <dgm:spPr/>
    </dgm:pt>
    <dgm:pt modelId="{9C9D9ACC-A03F-48BD-8EA1-555EB7300B01}" type="pres">
      <dgm:prSet presAssocID="{4A7E3401-B6B4-470F-9566-FDDF069ECA6C}" presName="sibTrans" presStyleCnt="0"/>
      <dgm:spPr/>
    </dgm:pt>
    <dgm:pt modelId="{0E12191B-D221-48C3-AFBE-EB85E9DADBAD}" type="pres">
      <dgm:prSet presAssocID="{0C11108B-6D65-4296-91E0-C5FD03536B5B}" presName="compNode" presStyleCnt="0"/>
      <dgm:spPr/>
    </dgm:pt>
    <dgm:pt modelId="{C67A21FF-8CF9-4E08-8FEC-D8834D79C0EB}" type="pres">
      <dgm:prSet presAssocID="{0C11108B-6D65-4296-91E0-C5FD03536B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E41194F-DB40-4820-B908-870BBE88D144}" type="pres">
      <dgm:prSet presAssocID="{0C11108B-6D65-4296-91E0-C5FD03536B5B}" presName="spaceRect" presStyleCnt="0"/>
      <dgm:spPr/>
    </dgm:pt>
    <dgm:pt modelId="{DA4A8BEA-A297-4374-A1F8-830F826EB710}" type="pres">
      <dgm:prSet presAssocID="{0C11108B-6D65-4296-91E0-C5FD03536B5B}" presName="textRect" presStyleLbl="revTx" presStyleIdx="1" presStyleCnt="3">
        <dgm:presLayoutVars>
          <dgm:chMax val="1"/>
          <dgm:chPref val="1"/>
        </dgm:presLayoutVars>
      </dgm:prSet>
      <dgm:spPr/>
    </dgm:pt>
    <dgm:pt modelId="{47FFCE51-EAA3-4E60-BCF1-A8B54A99E048}" type="pres">
      <dgm:prSet presAssocID="{96344F42-21F0-4A0D-A253-C6393ACB9495}" presName="sibTrans" presStyleCnt="0"/>
      <dgm:spPr/>
    </dgm:pt>
    <dgm:pt modelId="{863AA091-E20F-4E04-803A-C635D5602DE4}" type="pres">
      <dgm:prSet presAssocID="{BA1A833F-AF16-4941-87EC-15D35CC393BF}" presName="compNode" presStyleCnt="0"/>
      <dgm:spPr/>
    </dgm:pt>
    <dgm:pt modelId="{89EE9812-9A04-423E-B566-17D4E3126AA9}" type="pres">
      <dgm:prSet presAssocID="{BA1A833F-AF16-4941-87EC-15D35CC393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n"/>
        </a:ext>
      </dgm:extLst>
    </dgm:pt>
    <dgm:pt modelId="{C23A41B0-526F-4A1B-9321-D70D2B143FC2}" type="pres">
      <dgm:prSet presAssocID="{BA1A833F-AF16-4941-87EC-15D35CC393BF}" presName="spaceRect" presStyleCnt="0"/>
      <dgm:spPr/>
    </dgm:pt>
    <dgm:pt modelId="{82A97CE6-A337-49D4-B91C-474E79823D46}" type="pres">
      <dgm:prSet presAssocID="{BA1A833F-AF16-4941-87EC-15D35CC393BF}" presName="textRect" presStyleLbl="revTx" presStyleIdx="2" presStyleCnt="3">
        <dgm:presLayoutVars>
          <dgm:chMax val="1"/>
          <dgm:chPref val="1"/>
        </dgm:presLayoutVars>
      </dgm:prSet>
      <dgm:spPr/>
    </dgm:pt>
  </dgm:ptLst>
  <dgm:cxnLst>
    <dgm:cxn modelId="{EF67AB0A-2969-4B7C-8A61-90E76AF19BCD}" type="presOf" srcId="{BA1A833F-AF16-4941-87EC-15D35CC393BF}" destId="{82A97CE6-A337-49D4-B91C-474E79823D46}" srcOrd="0" destOrd="0" presId="urn:microsoft.com/office/officeart/2018/2/layout/IconLabelList"/>
    <dgm:cxn modelId="{DF918516-9D82-4685-9C06-DDAEF6A3ED17}" type="presOf" srcId="{7F8EB870-8465-49E9-AC3F-C320BB739FB2}" destId="{E0F9E1C5-2263-40E0-A9B5-A096A8B752F4}" srcOrd="0" destOrd="0" presId="urn:microsoft.com/office/officeart/2018/2/layout/IconLabelList"/>
    <dgm:cxn modelId="{9DFBDE3B-4A73-4111-9054-03100CC7A5E4}" srcId="{7F8EB870-8465-49E9-AC3F-C320BB739FB2}" destId="{0C11108B-6D65-4296-91E0-C5FD03536B5B}" srcOrd="1" destOrd="0" parTransId="{D4C718F5-112F-42FF-8683-4C6EBDE2E6FF}" sibTransId="{96344F42-21F0-4A0D-A253-C6393ACB9495}"/>
    <dgm:cxn modelId="{DAA9866E-4179-4496-AA71-2670DA327F76}" type="presOf" srcId="{424492BA-7A71-43AA-BB6B-4D3A2690C753}" destId="{E25FB9DE-1200-4DD0-991E-295EFEDC905F}" srcOrd="0" destOrd="0" presId="urn:microsoft.com/office/officeart/2018/2/layout/IconLabelList"/>
    <dgm:cxn modelId="{AE441998-7BC7-4313-B9A0-2B4DF783E93D}" srcId="{7F8EB870-8465-49E9-AC3F-C320BB739FB2}" destId="{424492BA-7A71-43AA-BB6B-4D3A2690C753}" srcOrd="0" destOrd="0" parTransId="{6466A3F2-D28E-44C1-982C-216D0EC235D3}" sibTransId="{4A7E3401-B6B4-470F-9566-FDDF069ECA6C}"/>
    <dgm:cxn modelId="{5593DBA8-A06F-41A5-BCA1-2F3E65D5EB24}" srcId="{7F8EB870-8465-49E9-AC3F-C320BB739FB2}" destId="{BA1A833F-AF16-4941-87EC-15D35CC393BF}" srcOrd="2" destOrd="0" parTransId="{C2116FEA-908D-484F-869B-F1221719F407}" sibTransId="{DC8BCB9A-8427-4CF2-B5C5-5C8CD8866816}"/>
    <dgm:cxn modelId="{16932DE6-3934-431B-AA13-6015FC52D126}" type="presOf" srcId="{0C11108B-6D65-4296-91E0-C5FD03536B5B}" destId="{DA4A8BEA-A297-4374-A1F8-830F826EB710}" srcOrd="0" destOrd="0" presId="urn:microsoft.com/office/officeart/2018/2/layout/IconLabelList"/>
    <dgm:cxn modelId="{BCE179DA-BC73-4EBD-8F8B-7E025BE49B69}" type="presParOf" srcId="{E0F9E1C5-2263-40E0-A9B5-A096A8B752F4}" destId="{D2EE0A4F-F0CC-498E-A075-6181A7087AA2}" srcOrd="0" destOrd="0" presId="urn:microsoft.com/office/officeart/2018/2/layout/IconLabelList"/>
    <dgm:cxn modelId="{B83CC496-724F-4D9B-8B18-E7AC03C33101}" type="presParOf" srcId="{D2EE0A4F-F0CC-498E-A075-6181A7087AA2}" destId="{6D6B026F-FB45-4CEB-8AE5-F97393500ADB}" srcOrd="0" destOrd="0" presId="urn:microsoft.com/office/officeart/2018/2/layout/IconLabelList"/>
    <dgm:cxn modelId="{11F8CD0D-723C-4232-A267-B9D72971C449}" type="presParOf" srcId="{D2EE0A4F-F0CC-498E-A075-6181A7087AA2}" destId="{63A69BBB-89BE-4915-9F0B-B307523B124E}" srcOrd="1" destOrd="0" presId="urn:microsoft.com/office/officeart/2018/2/layout/IconLabelList"/>
    <dgm:cxn modelId="{E77C5620-9CB6-420F-AA68-36DBE7B6A133}" type="presParOf" srcId="{D2EE0A4F-F0CC-498E-A075-6181A7087AA2}" destId="{E25FB9DE-1200-4DD0-991E-295EFEDC905F}" srcOrd="2" destOrd="0" presId="urn:microsoft.com/office/officeart/2018/2/layout/IconLabelList"/>
    <dgm:cxn modelId="{FF99E192-E5FF-42E2-B8F5-3DF4D874A361}" type="presParOf" srcId="{E0F9E1C5-2263-40E0-A9B5-A096A8B752F4}" destId="{9C9D9ACC-A03F-48BD-8EA1-555EB7300B01}" srcOrd="1" destOrd="0" presId="urn:microsoft.com/office/officeart/2018/2/layout/IconLabelList"/>
    <dgm:cxn modelId="{662DB122-CA96-4CBE-9655-016DC3749F16}" type="presParOf" srcId="{E0F9E1C5-2263-40E0-A9B5-A096A8B752F4}" destId="{0E12191B-D221-48C3-AFBE-EB85E9DADBAD}" srcOrd="2" destOrd="0" presId="urn:microsoft.com/office/officeart/2018/2/layout/IconLabelList"/>
    <dgm:cxn modelId="{780487FA-9D23-4602-9B65-A101038AB465}" type="presParOf" srcId="{0E12191B-D221-48C3-AFBE-EB85E9DADBAD}" destId="{C67A21FF-8CF9-4E08-8FEC-D8834D79C0EB}" srcOrd="0" destOrd="0" presId="urn:microsoft.com/office/officeart/2018/2/layout/IconLabelList"/>
    <dgm:cxn modelId="{CBE8B6C7-2C42-42CF-8C5F-15E88281B493}" type="presParOf" srcId="{0E12191B-D221-48C3-AFBE-EB85E9DADBAD}" destId="{CE41194F-DB40-4820-B908-870BBE88D144}" srcOrd="1" destOrd="0" presId="urn:microsoft.com/office/officeart/2018/2/layout/IconLabelList"/>
    <dgm:cxn modelId="{59841CE0-FC8A-4E1F-A527-1071C1D2AFBB}" type="presParOf" srcId="{0E12191B-D221-48C3-AFBE-EB85E9DADBAD}" destId="{DA4A8BEA-A297-4374-A1F8-830F826EB710}" srcOrd="2" destOrd="0" presId="urn:microsoft.com/office/officeart/2018/2/layout/IconLabelList"/>
    <dgm:cxn modelId="{B8E50B63-669F-4C57-8169-ADA4B5CCDD7B}" type="presParOf" srcId="{E0F9E1C5-2263-40E0-A9B5-A096A8B752F4}" destId="{47FFCE51-EAA3-4E60-BCF1-A8B54A99E048}" srcOrd="3" destOrd="0" presId="urn:microsoft.com/office/officeart/2018/2/layout/IconLabelList"/>
    <dgm:cxn modelId="{8474D896-94D0-4E98-AD2D-3FA897FECAC4}" type="presParOf" srcId="{E0F9E1C5-2263-40E0-A9B5-A096A8B752F4}" destId="{863AA091-E20F-4E04-803A-C635D5602DE4}" srcOrd="4" destOrd="0" presId="urn:microsoft.com/office/officeart/2018/2/layout/IconLabelList"/>
    <dgm:cxn modelId="{4E6B0D3D-2C6F-4171-B01A-C3D4984A3ACB}" type="presParOf" srcId="{863AA091-E20F-4E04-803A-C635D5602DE4}" destId="{89EE9812-9A04-423E-B566-17D4E3126AA9}" srcOrd="0" destOrd="0" presId="urn:microsoft.com/office/officeart/2018/2/layout/IconLabelList"/>
    <dgm:cxn modelId="{FE16DAA4-D58F-4FE4-B096-EBE866E9CD57}" type="presParOf" srcId="{863AA091-E20F-4E04-803A-C635D5602DE4}" destId="{C23A41B0-526F-4A1B-9321-D70D2B143FC2}" srcOrd="1" destOrd="0" presId="urn:microsoft.com/office/officeart/2018/2/layout/IconLabelList"/>
    <dgm:cxn modelId="{1BDDBE59-6BB9-4421-AA4D-AD5919F83A73}" type="presParOf" srcId="{863AA091-E20F-4E04-803A-C635D5602DE4}" destId="{82A97CE6-A337-49D4-B91C-474E79823D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0CCE22-57F8-4C97-8521-6D50E37C56F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D2329E-12B3-47DD-A77F-1566355A105A}">
      <dgm:prSet/>
      <dgm:spPr/>
      <dgm:t>
        <a:bodyPr/>
        <a:lstStyle/>
        <a:p>
          <a:r>
            <a:rPr lang="en-US"/>
            <a:t>Storing BLOBs (pictures and video)</a:t>
          </a:r>
        </a:p>
      </dgm:t>
    </dgm:pt>
    <dgm:pt modelId="{4CC6EF6B-477A-4673-9C80-84E66F4C1C14}" type="parTrans" cxnId="{6F077BF2-6E7F-4953-92C0-22D2AC9446F3}">
      <dgm:prSet/>
      <dgm:spPr/>
      <dgm:t>
        <a:bodyPr/>
        <a:lstStyle/>
        <a:p>
          <a:endParaRPr lang="en-US"/>
        </a:p>
      </dgm:t>
    </dgm:pt>
    <dgm:pt modelId="{0B19182B-0F8C-40E3-994C-32FF38E3D410}" type="sibTrans" cxnId="{6F077BF2-6E7F-4953-92C0-22D2AC9446F3}">
      <dgm:prSet/>
      <dgm:spPr/>
      <dgm:t>
        <a:bodyPr/>
        <a:lstStyle/>
        <a:p>
          <a:endParaRPr lang="en-US"/>
        </a:p>
      </dgm:t>
    </dgm:pt>
    <dgm:pt modelId="{0FE32892-B913-4D31-ADD7-E97BDF838148}">
      <dgm:prSet/>
      <dgm:spPr/>
      <dgm:t>
        <a:bodyPr/>
        <a:lstStyle/>
        <a:p>
          <a:r>
            <a:rPr lang="en-US"/>
            <a:t>Static Website Hosting</a:t>
          </a:r>
        </a:p>
      </dgm:t>
    </dgm:pt>
    <dgm:pt modelId="{37555486-BEB6-40F9-AD36-56A5A47A505C}" type="parTrans" cxnId="{5B5C2431-3AE5-4059-BB48-959DC554CE0C}">
      <dgm:prSet/>
      <dgm:spPr/>
      <dgm:t>
        <a:bodyPr/>
        <a:lstStyle/>
        <a:p>
          <a:endParaRPr lang="en-US"/>
        </a:p>
      </dgm:t>
    </dgm:pt>
    <dgm:pt modelId="{895EF311-B36F-4665-A146-969710B9F4E9}" type="sibTrans" cxnId="{5B5C2431-3AE5-4059-BB48-959DC554CE0C}">
      <dgm:prSet/>
      <dgm:spPr/>
      <dgm:t>
        <a:bodyPr/>
        <a:lstStyle/>
        <a:p>
          <a:endParaRPr lang="en-US"/>
        </a:p>
      </dgm:t>
    </dgm:pt>
    <dgm:pt modelId="{22F1001F-260C-4A2E-99E6-0084C608BB98}">
      <dgm:prSet/>
      <dgm:spPr/>
      <dgm:t>
        <a:bodyPr/>
        <a:lstStyle/>
        <a:p>
          <a:r>
            <a:rPr lang="en-US"/>
            <a:t>Backup and Disaster Recovery</a:t>
          </a:r>
        </a:p>
      </dgm:t>
    </dgm:pt>
    <dgm:pt modelId="{CA9F8999-D0A7-4514-BC13-6A7A0C4CFD29}" type="parTrans" cxnId="{895BA0A3-20D8-4E6C-AFBE-559DFF08F833}">
      <dgm:prSet/>
      <dgm:spPr/>
      <dgm:t>
        <a:bodyPr/>
        <a:lstStyle/>
        <a:p>
          <a:endParaRPr lang="en-US"/>
        </a:p>
      </dgm:t>
    </dgm:pt>
    <dgm:pt modelId="{17873308-1A53-4C23-A9CA-D050D4BBCA80}" type="sibTrans" cxnId="{895BA0A3-20D8-4E6C-AFBE-559DFF08F833}">
      <dgm:prSet/>
      <dgm:spPr/>
      <dgm:t>
        <a:bodyPr/>
        <a:lstStyle/>
        <a:p>
          <a:endParaRPr lang="en-US"/>
        </a:p>
      </dgm:t>
    </dgm:pt>
    <dgm:pt modelId="{0CBEEBB9-E231-480B-A46D-E54EEFB02060}">
      <dgm:prSet/>
      <dgm:spPr/>
      <dgm:t>
        <a:bodyPr/>
        <a:lstStyle/>
        <a:p>
          <a:r>
            <a:rPr lang="en-US"/>
            <a:t>Data Lakes</a:t>
          </a:r>
        </a:p>
      </dgm:t>
    </dgm:pt>
    <dgm:pt modelId="{2F6CE115-AB6F-4337-B427-CF03FDE92C28}" type="parTrans" cxnId="{9BC98DEA-E649-4354-908F-D6E3FDA6213E}">
      <dgm:prSet/>
      <dgm:spPr/>
      <dgm:t>
        <a:bodyPr/>
        <a:lstStyle/>
        <a:p>
          <a:endParaRPr lang="en-US"/>
        </a:p>
      </dgm:t>
    </dgm:pt>
    <dgm:pt modelId="{00EC9A85-25B5-4DF3-819D-95557E99C60C}" type="sibTrans" cxnId="{9BC98DEA-E649-4354-908F-D6E3FDA6213E}">
      <dgm:prSet/>
      <dgm:spPr/>
      <dgm:t>
        <a:bodyPr/>
        <a:lstStyle/>
        <a:p>
          <a:endParaRPr lang="en-US"/>
        </a:p>
      </dgm:t>
    </dgm:pt>
    <dgm:pt modelId="{CA92EEC6-56A9-46A2-9806-4E19759C64E2}">
      <dgm:prSet/>
      <dgm:spPr/>
      <dgm:t>
        <a:bodyPr/>
        <a:lstStyle/>
        <a:p>
          <a:r>
            <a:rPr lang="en-US"/>
            <a:t>Analytics</a:t>
          </a:r>
        </a:p>
      </dgm:t>
    </dgm:pt>
    <dgm:pt modelId="{D91CAE74-FC59-4000-B55B-544A7A88C84E}" type="parTrans" cxnId="{6103F44F-5B92-4240-B6BB-C5705D119E45}">
      <dgm:prSet/>
      <dgm:spPr/>
      <dgm:t>
        <a:bodyPr/>
        <a:lstStyle/>
        <a:p>
          <a:endParaRPr lang="en-US"/>
        </a:p>
      </dgm:t>
    </dgm:pt>
    <dgm:pt modelId="{18767F2B-C7D7-4FB3-8CD5-3D79B5E68880}" type="sibTrans" cxnId="{6103F44F-5B92-4240-B6BB-C5705D119E45}">
      <dgm:prSet/>
      <dgm:spPr/>
      <dgm:t>
        <a:bodyPr/>
        <a:lstStyle/>
        <a:p>
          <a:endParaRPr lang="en-US"/>
        </a:p>
      </dgm:t>
    </dgm:pt>
    <dgm:pt modelId="{86932447-C406-46E7-88EC-795F119E0154}" type="pres">
      <dgm:prSet presAssocID="{1F0CCE22-57F8-4C97-8521-6D50E37C56FF}" presName="vert0" presStyleCnt="0">
        <dgm:presLayoutVars>
          <dgm:dir/>
          <dgm:animOne val="branch"/>
          <dgm:animLvl val="lvl"/>
        </dgm:presLayoutVars>
      </dgm:prSet>
      <dgm:spPr/>
    </dgm:pt>
    <dgm:pt modelId="{3C20C160-944F-4B69-A9DB-61C800D97F56}" type="pres">
      <dgm:prSet presAssocID="{E7D2329E-12B3-47DD-A77F-1566355A105A}" presName="thickLine" presStyleLbl="alignNode1" presStyleIdx="0" presStyleCnt="5"/>
      <dgm:spPr/>
    </dgm:pt>
    <dgm:pt modelId="{5FE2EBE0-A924-4576-AFEB-2F85520D807B}" type="pres">
      <dgm:prSet presAssocID="{E7D2329E-12B3-47DD-A77F-1566355A105A}" presName="horz1" presStyleCnt="0"/>
      <dgm:spPr/>
    </dgm:pt>
    <dgm:pt modelId="{4D665F05-0BB2-465B-BFB8-E34E1ECADA34}" type="pres">
      <dgm:prSet presAssocID="{E7D2329E-12B3-47DD-A77F-1566355A105A}" presName="tx1" presStyleLbl="revTx" presStyleIdx="0" presStyleCnt="5"/>
      <dgm:spPr/>
    </dgm:pt>
    <dgm:pt modelId="{D6805EC1-D491-44B5-8367-03E12B7B25E0}" type="pres">
      <dgm:prSet presAssocID="{E7D2329E-12B3-47DD-A77F-1566355A105A}" presName="vert1" presStyleCnt="0"/>
      <dgm:spPr/>
    </dgm:pt>
    <dgm:pt modelId="{EF07C63D-F921-456D-B54A-CE8CE9B58B55}" type="pres">
      <dgm:prSet presAssocID="{0FE32892-B913-4D31-ADD7-E97BDF838148}" presName="thickLine" presStyleLbl="alignNode1" presStyleIdx="1" presStyleCnt="5"/>
      <dgm:spPr/>
    </dgm:pt>
    <dgm:pt modelId="{DF8C4EE0-01C3-4318-A53C-EA20D034A205}" type="pres">
      <dgm:prSet presAssocID="{0FE32892-B913-4D31-ADD7-E97BDF838148}" presName="horz1" presStyleCnt="0"/>
      <dgm:spPr/>
    </dgm:pt>
    <dgm:pt modelId="{2F3DEEDC-93C0-4A9F-92E7-D64BF66B4412}" type="pres">
      <dgm:prSet presAssocID="{0FE32892-B913-4D31-ADD7-E97BDF838148}" presName="tx1" presStyleLbl="revTx" presStyleIdx="1" presStyleCnt="5"/>
      <dgm:spPr/>
    </dgm:pt>
    <dgm:pt modelId="{3A2FF2AB-0212-4D5C-A6FB-1B7B451D76CE}" type="pres">
      <dgm:prSet presAssocID="{0FE32892-B913-4D31-ADD7-E97BDF838148}" presName="vert1" presStyleCnt="0"/>
      <dgm:spPr/>
    </dgm:pt>
    <dgm:pt modelId="{708D2F8D-8193-47AE-8F39-36BE0EF6B63D}" type="pres">
      <dgm:prSet presAssocID="{22F1001F-260C-4A2E-99E6-0084C608BB98}" presName="thickLine" presStyleLbl="alignNode1" presStyleIdx="2" presStyleCnt="5"/>
      <dgm:spPr/>
    </dgm:pt>
    <dgm:pt modelId="{963B31A4-C13B-4FE9-9F17-7329D3F7D3A0}" type="pres">
      <dgm:prSet presAssocID="{22F1001F-260C-4A2E-99E6-0084C608BB98}" presName="horz1" presStyleCnt="0"/>
      <dgm:spPr/>
    </dgm:pt>
    <dgm:pt modelId="{5E67BBA1-2CF6-4579-A869-C4DC4989701A}" type="pres">
      <dgm:prSet presAssocID="{22F1001F-260C-4A2E-99E6-0084C608BB98}" presName="tx1" presStyleLbl="revTx" presStyleIdx="2" presStyleCnt="5"/>
      <dgm:spPr/>
    </dgm:pt>
    <dgm:pt modelId="{4CFA7C39-001F-4871-9A76-5C0A1710AF38}" type="pres">
      <dgm:prSet presAssocID="{22F1001F-260C-4A2E-99E6-0084C608BB98}" presName="vert1" presStyleCnt="0"/>
      <dgm:spPr/>
    </dgm:pt>
    <dgm:pt modelId="{92A3931F-BDA3-42A0-825C-BE7122AD8256}" type="pres">
      <dgm:prSet presAssocID="{0CBEEBB9-E231-480B-A46D-E54EEFB02060}" presName="thickLine" presStyleLbl="alignNode1" presStyleIdx="3" presStyleCnt="5"/>
      <dgm:spPr/>
    </dgm:pt>
    <dgm:pt modelId="{A22AFB76-4B93-44CA-BB48-DD84BD64DE11}" type="pres">
      <dgm:prSet presAssocID="{0CBEEBB9-E231-480B-A46D-E54EEFB02060}" presName="horz1" presStyleCnt="0"/>
      <dgm:spPr/>
    </dgm:pt>
    <dgm:pt modelId="{94DA4182-668E-4164-81C7-CA4D44FFA0CE}" type="pres">
      <dgm:prSet presAssocID="{0CBEEBB9-E231-480B-A46D-E54EEFB02060}" presName="tx1" presStyleLbl="revTx" presStyleIdx="3" presStyleCnt="5"/>
      <dgm:spPr/>
    </dgm:pt>
    <dgm:pt modelId="{B0F446EE-094B-4BBA-9309-F7F7D4C93E9F}" type="pres">
      <dgm:prSet presAssocID="{0CBEEBB9-E231-480B-A46D-E54EEFB02060}" presName="vert1" presStyleCnt="0"/>
      <dgm:spPr/>
    </dgm:pt>
    <dgm:pt modelId="{B0DCC150-1CFE-4BDA-A5BE-4EB8C941B612}" type="pres">
      <dgm:prSet presAssocID="{CA92EEC6-56A9-46A2-9806-4E19759C64E2}" presName="thickLine" presStyleLbl="alignNode1" presStyleIdx="4" presStyleCnt="5"/>
      <dgm:spPr/>
    </dgm:pt>
    <dgm:pt modelId="{A74593D0-056D-4EB1-8848-481293764F45}" type="pres">
      <dgm:prSet presAssocID="{CA92EEC6-56A9-46A2-9806-4E19759C64E2}" presName="horz1" presStyleCnt="0"/>
      <dgm:spPr/>
    </dgm:pt>
    <dgm:pt modelId="{C37B7C77-C50C-4C6A-A830-97FFD2EDC3B6}" type="pres">
      <dgm:prSet presAssocID="{CA92EEC6-56A9-46A2-9806-4E19759C64E2}" presName="tx1" presStyleLbl="revTx" presStyleIdx="4" presStyleCnt="5"/>
      <dgm:spPr/>
    </dgm:pt>
    <dgm:pt modelId="{AFF78DD6-524F-4A92-82D2-FC94846EAE95}" type="pres">
      <dgm:prSet presAssocID="{CA92EEC6-56A9-46A2-9806-4E19759C64E2}" presName="vert1" presStyleCnt="0"/>
      <dgm:spPr/>
    </dgm:pt>
  </dgm:ptLst>
  <dgm:cxnLst>
    <dgm:cxn modelId="{6B7C7A04-0847-4C64-A566-D5BFFEEEF089}" type="presOf" srcId="{0CBEEBB9-E231-480B-A46D-E54EEFB02060}" destId="{94DA4182-668E-4164-81C7-CA4D44FFA0CE}" srcOrd="0" destOrd="0" presId="urn:microsoft.com/office/officeart/2008/layout/LinedList"/>
    <dgm:cxn modelId="{9960671E-C367-4761-A90B-2D68E82FA515}" type="presOf" srcId="{E7D2329E-12B3-47DD-A77F-1566355A105A}" destId="{4D665F05-0BB2-465B-BFB8-E34E1ECADA34}" srcOrd="0" destOrd="0" presId="urn:microsoft.com/office/officeart/2008/layout/LinedList"/>
    <dgm:cxn modelId="{5B5C2431-3AE5-4059-BB48-959DC554CE0C}" srcId="{1F0CCE22-57F8-4C97-8521-6D50E37C56FF}" destId="{0FE32892-B913-4D31-ADD7-E97BDF838148}" srcOrd="1" destOrd="0" parTransId="{37555486-BEB6-40F9-AD36-56A5A47A505C}" sibTransId="{895EF311-B36F-4665-A146-969710B9F4E9}"/>
    <dgm:cxn modelId="{6103F44F-5B92-4240-B6BB-C5705D119E45}" srcId="{1F0CCE22-57F8-4C97-8521-6D50E37C56FF}" destId="{CA92EEC6-56A9-46A2-9806-4E19759C64E2}" srcOrd="4" destOrd="0" parTransId="{D91CAE74-FC59-4000-B55B-544A7A88C84E}" sibTransId="{18767F2B-C7D7-4FB3-8CD5-3D79B5E68880}"/>
    <dgm:cxn modelId="{4FF6AC81-AF00-4723-9BA3-30FED6AF78B1}" type="presOf" srcId="{1F0CCE22-57F8-4C97-8521-6D50E37C56FF}" destId="{86932447-C406-46E7-88EC-795F119E0154}" srcOrd="0" destOrd="0" presId="urn:microsoft.com/office/officeart/2008/layout/LinedList"/>
    <dgm:cxn modelId="{22589097-2F95-44B0-A2FA-141B83072F9F}" type="presOf" srcId="{0FE32892-B913-4D31-ADD7-E97BDF838148}" destId="{2F3DEEDC-93C0-4A9F-92E7-D64BF66B4412}" srcOrd="0" destOrd="0" presId="urn:microsoft.com/office/officeart/2008/layout/LinedList"/>
    <dgm:cxn modelId="{BE35EC9C-922B-474C-9116-8E5340CFD40F}" type="presOf" srcId="{22F1001F-260C-4A2E-99E6-0084C608BB98}" destId="{5E67BBA1-2CF6-4579-A869-C4DC4989701A}" srcOrd="0" destOrd="0" presId="urn:microsoft.com/office/officeart/2008/layout/LinedList"/>
    <dgm:cxn modelId="{895BA0A3-20D8-4E6C-AFBE-559DFF08F833}" srcId="{1F0CCE22-57F8-4C97-8521-6D50E37C56FF}" destId="{22F1001F-260C-4A2E-99E6-0084C608BB98}" srcOrd="2" destOrd="0" parTransId="{CA9F8999-D0A7-4514-BC13-6A7A0C4CFD29}" sibTransId="{17873308-1A53-4C23-A9CA-D050D4BBCA80}"/>
    <dgm:cxn modelId="{9BC98DEA-E649-4354-908F-D6E3FDA6213E}" srcId="{1F0CCE22-57F8-4C97-8521-6D50E37C56FF}" destId="{0CBEEBB9-E231-480B-A46D-E54EEFB02060}" srcOrd="3" destOrd="0" parTransId="{2F6CE115-AB6F-4337-B427-CF03FDE92C28}" sibTransId="{00EC9A85-25B5-4DF3-819D-95557E99C60C}"/>
    <dgm:cxn modelId="{8213DBEB-1537-4933-9460-545889C4FD0E}" type="presOf" srcId="{CA92EEC6-56A9-46A2-9806-4E19759C64E2}" destId="{C37B7C77-C50C-4C6A-A830-97FFD2EDC3B6}" srcOrd="0" destOrd="0" presId="urn:microsoft.com/office/officeart/2008/layout/LinedList"/>
    <dgm:cxn modelId="{6F077BF2-6E7F-4953-92C0-22D2AC9446F3}" srcId="{1F0CCE22-57F8-4C97-8521-6D50E37C56FF}" destId="{E7D2329E-12B3-47DD-A77F-1566355A105A}" srcOrd="0" destOrd="0" parTransId="{4CC6EF6B-477A-4673-9C80-84E66F4C1C14}" sibTransId="{0B19182B-0F8C-40E3-994C-32FF38E3D410}"/>
    <dgm:cxn modelId="{E8F3A9FF-FE68-437F-A01F-9B16BC46FA97}" type="presParOf" srcId="{86932447-C406-46E7-88EC-795F119E0154}" destId="{3C20C160-944F-4B69-A9DB-61C800D97F56}" srcOrd="0" destOrd="0" presId="urn:microsoft.com/office/officeart/2008/layout/LinedList"/>
    <dgm:cxn modelId="{CDF4744C-54B3-4156-BDA2-AEE673F26E1C}" type="presParOf" srcId="{86932447-C406-46E7-88EC-795F119E0154}" destId="{5FE2EBE0-A924-4576-AFEB-2F85520D807B}" srcOrd="1" destOrd="0" presId="urn:microsoft.com/office/officeart/2008/layout/LinedList"/>
    <dgm:cxn modelId="{0B74753F-EA90-452C-A579-59D470CE6A07}" type="presParOf" srcId="{5FE2EBE0-A924-4576-AFEB-2F85520D807B}" destId="{4D665F05-0BB2-465B-BFB8-E34E1ECADA34}" srcOrd="0" destOrd="0" presId="urn:microsoft.com/office/officeart/2008/layout/LinedList"/>
    <dgm:cxn modelId="{AC9EB739-01F6-4AAA-8229-5AD4B98F5FE2}" type="presParOf" srcId="{5FE2EBE0-A924-4576-AFEB-2F85520D807B}" destId="{D6805EC1-D491-44B5-8367-03E12B7B25E0}" srcOrd="1" destOrd="0" presId="urn:microsoft.com/office/officeart/2008/layout/LinedList"/>
    <dgm:cxn modelId="{36171E5E-ED17-4F51-B446-622597D18C3F}" type="presParOf" srcId="{86932447-C406-46E7-88EC-795F119E0154}" destId="{EF07C63D-F921-456D-B54A-CE8CE9B58B55}" srcOrd="2" destOrd="0" presId="urn:microsoft.com/office/officeart/2008/layout/LinedList"/>
    <dgm:cxn modelId="{F303A555-0F2C-44A9-923E-0B01EC6FFE29}" type="presParOf" srcId="{86932447-C406-46E7-88EC-795F119E0154}" destId="{DF8C4EE0-01C3-4318-A53C-EA20D034A205}" srcOrd="3" destOrd="0" presId="urn:microsoft.com/office/officeart/2008/layout/LinedList"/>
    <dgm:cxn modelId="{1978A2E6-340A-4763-B264-83C18471FBBE}" type="presParOf" srcId="{DF8C4EE0-01C3-4318-A53C-EA20D034A205}" destId="{2F3DEEDC-93C0-4A9F-92E7-D64BF66B4412}" srcOrd="0" destOrd="0" presId="urn:microsoft.com/office/officeart/2008/layout/LinedList"/>
    <dgm:cxn modelId="{73B693AD-AD87-4CFC-80DA-B63A2E88DEB6}" type="presParOf" srcId="{DF8C4EE0-01C3-4318-A53C-EA20D034A205}" destId="{3A2FF2AB-0212-4D5C-A6FB-1B7B451D76CE}" srcOrd="1" destOrd="0" presId="urn:microsoft.com/office/officeart/2008/layout/LinedList"/>
    <dgm:cxn modelId="{55D243BA-1B0C-4C3A-9791-CA91B059A935}" type="presParOf" srcId="{86932447-C406-46E7-88EC-795F119E0154}" destId="{708D2F8D-8193-47AE-8F39-36BE0EF6B63D}" srcOrd="4" destOrd="0" presId="urn:microsoft.com/office/officeart/2008/layout/LinedList"/>
    <dgm:cxn modelId="{6226DD4D-5AB5-4ECE-A0D8-23AA18A267F5}" type="presParOf" srcId="{86932447-C406-46E7-88EC-795F119E0154}" destId="{963B31A4-C13B-4FE9-9F17-7329D3F7D3A0}" srcOrd="5" destOrd="0" presId="urn:microsoft.com/office/officeart/2008/layout/LinedList"/>
    <dgm:cxn modelId="{D310C90D-9ED0-437F-A7E8-E4E21335FCA4}" type="presParOf" srcId="{963B31A4-C13B-4FE9-9F17-7329D3F7D3A0}" destId="{5E67BBA1-2CF6-4579-A869-C4DC4989701A}" srcOrd="0" destOrd="0" presId="urn:microsoft.com/office/officeart/2008/layout/LinedList"/>
    <dgm:cxn modelId="{9E900DFA-DE90-438F-B816-9B7EF5651281}" type="presParOf" srcId="{963B31A4-C13B-4FE9-9F17-7329D3F7D3A0}" destId="{4CFA7C39-001F-4871-9A76-5C0A1710AF38}" srcOrd="1" destOrd="0" presId="urn:microsoft.com/office/officeart/2008/layout/LinedList"/>
    <dgm:cxn modelId="{68BEB84C-DCF7-4B17-B81B-73C2188A1E2E}" type="presParOf" srcId="{86932447-C406-46E7-88EC-795F119E0154}" destId="{92A3931F-BDA3-42A0-825C-BE7122AD8256}" srcOrd="6" destOrd="0" presId="urn:microsoft.com/office/officeart/2008/layout/LinedList"/>
    <dgm:cxn modelId="{69D6695C-E881-4D94-ADA2-6A86EFF62C05}" type="presParOf" srcId="{86932447-C406-46E7-88EC-795F119E0154}" destId="{A22AFB76-4B93-44CA-BB48-DD84BD64DE11}" srcOrd="7" destOrd="0" presId="urn:microsoft.com/office/officeart/2008/layout/LinedList"/>
    <dgm:cxn modelId="{B68E442B-D7F1-4ED8-BF97-090D70540374}" type="presParOf" srcId="{A22AFB76-4B93-44CA-BB48-DD84BD64DE11}" destId="{94DA4182-668E-4164-81C7-CA4D44FFA0CE}" srcOrd="0" destOrd="0" presId="urn:microsoft.com/office/officeart/2008/layout/LinedList"/>
    <dgm:cxn modelId="{BD394C0C-8210-4F5C-8330-16326610BBE8}" type="presParOf" srcId="{A22AFB76-4B93-44CA-BB48-DD84BD64DE11}" destId="{B0F446EE-094B-4BBA-9309-F7F7D4C93E9F}" srcOrd="1" destOrd="0" presId="urn:microsoft.com/office/officeart/2008/layout/LinedList"/>
    <dgm:cxn modelId="{D53490A5-F1BC-46AD-8070-73D74D55432B}" type="presParOf" srcId="{86932447-C406-46E7-88EC-795F119E0154}" destId="{B0DCC150-1CFE-4BDA-A5BE-4EB8C941B612}" srcOrd="8" destOrd="0" presId="urn:microsoft.com/office/officeart/2008/layout/LinedList"/>
    <dgm:cxn modelId="{5880FB55-5ABB-4A89-9F96-091408F84583}" type="presParOf" srcId="{86932447-C406-46E7-88EC-795F119E0154}" destId="{A74593D0-056D-4EB1-8848-481293764F45}" srcOrd="9" destOrd="0" presId="urn:microsoft.com/office/officeart/2008/layout/LinedList"/>
    <dgm:cxn modelId="{552D70EC-FB0B-416E-9199-BFC0047AB1D6}" type="presParOf" srcId="{A74593D0-056D-4EB1-8848-481293764F45}" destId="{C37B7C77-C50C-4C6A-A830-97FFD2EDC3B6}" srcOrd="0" destOrd="0" presId="urn:microsoft.com/office/officeart/2008/layout/LinedList"/>
    <dgm:cxn modelId="{FA8F23A2-30BD-42A5-929D-83D246411D91}" type="presParOf" srcId="{A74593D0-056D-4EB1-8848-481293764F45}" destId="{AFF78DD6-524F-4A92-82D2-FC94846EAE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34204-248B-4E99-9D72-9A7DCDCA4EDA}" type="doc">
      <dgm:prSet loTypeId="urn:microsoft.com/office/officeart/2005/8/layout/target1" loCatId="relationship" qsTypeId="urn:microsoft.com/office/officeart/2005/8/quickstyle/simple1" qsCatId="simple" csTypeId="urn:microsoft.com/office/officeart/2005/8/colors/colorful2" csCatId="colorful" phldr="1"/>
      <dgm:spPr/>
      <dgm:t>
        <a:bodyPr/>
        <a:lstStyle/>
        <a:p>
          <a:endParaRPr lang="en-US"/>
        </a:p>
      </dgm:t>
    </dgm:pt>
    <dgm:pt modelId="{5A7BA5AB-C035-4699-AF60-0744BAEA072D}">
      <dgm:prSet/>
      <dgm:spPr/>
      <dgm:t>
        <a:bodyPr/>
        <a:lstStyle/>
        <a:p>
          <a:r>
            <a:rPr lang="en-US" dirty="0"/>
            <a:t>Bucket</a:t>
          </a:r>
        </a:p>
      </dgm:t>
    </dgm:pt>
    <dgm:pt modelId="{F191E6C5-3F63-4B61-A25C-42728A5887AA}" type="parTrans" cxnId="{6839FA6E-C9E0-4409-995A-A4EB0CE0C212}">
      <dgm:prSet/>
      <dgm:spPr/>
      <dgm:t>
        <a:bodyPr/>
        <a:lstStyle/>
        <a:p>
          <a:endParaRPr lang="en-US"/>
        </a:p>
      </dgm:t>
    </dgm:pt>
    <dgm:pt modelId="{0C512A7F-8E28-47D6-BC20-A9E66263058F}" type="sibTrans" cxnId="{6839FA6E-C9E0-4409-995A-A4EB0CE0C212}">
      <dgm:prSet/>
      <dgm:spPr/>
      <dgm:t>
        <a:bodyPr/>
        <a:lstStyle/>
        <a:p>
          <a:endParaRPr lang="en-US"/>
        </a:p>
      </dgm:t>
    </dgm:pt>
    <dgm:pt modelId="{CD07CE1A-9FED-495E-9798-323E8695C955}">
      <dgm:prSet/>
      <dgm:spPr/>
      <dgm:t>
        <a:bodyPr/>
        <a:lstStyle/>
        <a:p>
          <a:r>
            <a:rPr lang="en-US" dirty="0"/>
            <a:t>Folder </a:t>
          </a:r>
        </a:p>
      </dgm:t>
    </dgm:pt>
    <dgm:pt modelId="{F4402692-7508-40E1-AC5B-362EB8590BBD}" type="parTrans" cxnId="{3C00170D-033A-498F-8693-46CA15DD21BB}">
      <dgm:prSet/>
      <dgm:spPr/>
      <dgm:t>
        <a:bodyPr/>
        <a:lstStyle/>
        <a:p>
          <a:endParaRPr lang="en-US"/>
        </a:p>
      </dgm:t>
    </dgm:pt>
    <dgm:pt modelId="{D9480687-1B5C-4981-9427-456E4EB0611B}" type="sibTrans" cxnId="{3C00170D-033A-498F-8693-46CA15DD21BB}">
      <dgm:prSet/>
      <dgm:spPr/>
      <dgm:t>
        <a:bodyPr/>
        <a:lstStyle/>
        <a:p>
          <a:endParaRPr lang="en-US"/>
        </a:p>
      </dgm:t>
    </dgm:pt>
    <dgm:pt modelId="{C815DAF5-1BC8-4465-AB72-C85603D63330}">
      <dgm:prSet/>
      <dgm:spPr/>
      <dgm:t>
        <a:bodyPr/>
        <a:lstStyle/>
        <a:p>
          <a:r>
            <a:rPr lang="en-US" dirty="0"/>
            <a:t>File</a:t>
          </a:r>
        </a:p>
      </dgm:t>
    </dgm:pt>
    <dgm:pt modelId="{7E88E7F1-20E8-45CC-B590-28FFC5D4AE5D}" type="parTrans" cxnId="{03C8735D-D0F5-4D00-B206-8C2683A6BBD6}">
      <dgm:prSet/>
      <dgm:spPr/>
      <dgm:t>
        <a:bodyPr/>
        <a:lstStyle/>
        <a:p>
          <a:endParaRPr lang="en-US"/>
        </a:p>
      </dgm:t>
    </dgm:pt>
    <dgm:pt modelId="{23B1B15B-67A5-423F-8CD2-8E36B5CBE69B}" type="sibTrans" cxnId="{03C8735D-D0F5-4D00-B206-8C2683A6BBD6}">
      <dgm:prSet/>
      <dgm:spPr/>
      <dgm:t>
        <a:bodyPr/>
        <a:lstStyle/>
        <a:p>
          <a:endParaRPr lang="en-US"/>
        </a:p>
      </dgm:t>
    </dgm:pt>
    <dgm:pt modelId="{8302BD99-C07C-4B0E-838A-FAF03F2C8AF8}">
      <dgm:prSet/>
      <dgm:spPr/>
      <dgm:t>
        <a:bodyPr/>
        <a:lstStyle/>
        <a:p>
          <a:r>
            <a:rPr lang="en-US" dirty="0"/>
            <a:t>Alias</a:t>
          </a:r>
        </a:p>
      </dgm:t>
    </dgm:pt>
    <dgm:pt modelId="{E22DD7A2-5E91-4BE3-B51A-39AF04F58F11}" type="parTrans" cxnId="{1D5D23BC-EE40-4440-8ED8-36CC36CB9D04}">
      <dgm:prSet/>
      <dgm:spPr/>
      <dgm:t>
        <a:bodyPr/>
        <a:lstStyle/>
        <a:p>
          <a:endParaRPr lang="en-US"/>
        </a:p>
      </dgm:t>
    </dgm:pt>
    <dgm:pt modelId="{0D12A350-E8BC-4240-94D4-7A490DFE20A3}" type="sibTrans" cxnId="{1D5D23BC-EE40-4440-8ED8-36CC36CB9D04}">
      <dgm:prSet/>
      <dgm:spPr/>
      <dgm:t>
        <a:bodyPr/>
        <a:lstStyle/>
        <a:p>
          <a:endParaRPr lang="en-US"/>
        </a:p>
      </dgm:t>
    </dgm:pt>
    <dgm:pt modelId="{2FA94F83-B27B-4F9C-B96F-EB8C0995E907}" type="pres">
      <dgm:prSet presAssocID="{C0434204-248B-4E99-9D72-9A7DCDCA4EDA}" presName="composite" presStyleCnt="0">
        <dgm:presLayoutVars>
          <dgm:chMax val="5"/>
          <dgm:dir/>
          <dgm:resizeHandles val="exact"/>
        </dgm:presLayoutVars>
      </dgm:prSet>
      <dgm:spPr/>
    </dgm:pt>
    <dgm:pt modelId="{52B44843-68D1-4319-8406-AEA91030BBF5}" type="pres">
      <dgm:prSet presAssocID="{C815DAF5-1BC8-4465-AB72-C85603D63330}" presName="circle1" presStyleLbl="lnNode1" presStyleIdx="0" presStyleCnt="4"/>
      <dgm:spPr/>
    </dgm:pt>
    <dgm:pt modelId="{2C88F66C-B137-4B10-B392-23D20D230B94}" type="pres">
      <dgm:prSet presAssocID="{C815DAF5-1BC8-4465-AB72-C85603D63330}" presName="text1" presStyleLbl="revTx" presStyleIdx="0" presStyleCnt="4">
        <dgm:presLayoutVars>
          <dgm:bulletEnabled val="1"/>
        </dgm:presLayoutVars>
      </dgm:prSet>
      <dgm:spPr/>
    </dgm:pt>
    <dgm:pt modelId="{DDD23515-61C8-4C76-8756-BEA22629E8A5}" type="pres">
      <dgm:prSet presAssocID="{C815DAF5-1BC8-4465-AB72-C85603D63330}" presName="line1" presStyleLbl="callout" presStyleIdx="0" presStyleCnt="8"/>
      <dgm:spPr/>
    </dgm:pt>
    <dgm:pt modelId="{CA1AE708-71DB-4E25-9C78-288D2303A6E3}" type="pres">
      <dgm:prSet presAssocID="{C815DAF5-1BC8-4465-AB72-C85603D63330}" presName="d1" presStyleLbl="callout" presStyleIdx="1" presStyleCnt="8"/>
      <dgm:spPr/>
    </dgm:pt>
    <dgm:pt modelId="{C53B7C15-FB55-4F78-AE60-3E1FD58069A8}" type="pres">
      <dgm:prSet presAssocID="{CD07CE1A-9FED-495E-9798-323E8695C955}" presName="circle2" presStyleLbl="lnNode1" presStyleIdx="1" presStyleCnt="4"/>
      <dgm:spPr/>
    </dgm:pt>
    <dgm:pt modelId="{D92ED18D-1D1E-4D1A-9AE7-C04E37D61727}" type="pres">
      <dgm:prSet presAssocID="{CD07CE1A-9FED-495E-9798-323E8695C955}" presName="text2" presStyleLbl="revTx" presStyleIdx="1" presStyleCnt="4">
        <dgm:presLayoutVars>
          <dgm:bulletEnabled val="1"/>
        </dgm:presLayoutVars>
      </dgm:prSet>
      <dgm:spPr/>
    </dgm:pt>
    <dgm:pt modelId="{BF912182-4F69-4CF4-A878-E93ACA2AC7B2}" type="pres">
      <dgm:prSet presAssocID="{CD07CE1A-9FED-495E-9798-323E8695C955}" presName="line2" presStyleLbl="callout" presStyleIdx="2" presStyleCnt="8"/>
      <dgm:spPr/>
    </dgm:pt>
    <dgm:pt modelId="{D017E1CA-A323-46FF-8FAB-1B9095993398}" type="pres">
      <dgm:prSet presAssocID="{CD07CE1A-9FED-495E-9798-323E8695C955}" presName="d2" presStyleLbl="callout" presStyleIdx="3" presStyleCnt="8"/>
      <dgm:spPr/>
    </dgm:pt>
    <dgm:pt modelId="{294F21BC-0B3E-45D8-8206-8233D1451490}" type="pres">
      <dgm:prSet presAssocID="{5A7BA5AB-C035-4699-AF60-0744BAEA072D}" presName="circle3" presStyleLbl="lnNode1" presStyleIdx="2" presStyleCnt="4"/>
      <dgm:spPr/>
    </dgm:pt>
    <dgm:pt modelId="{E4B32027-A2E0-4BC8-8CA0-DE6E8B43B52F}" type="pres">
      <dgm:prSet presAssocID="{5A7BA5AB-C035-4699-AF60-0744BAEA072D}" presName="text3" presStyleLbl="revTx" presStyleIdx="2" presStyleCnt="4">
        <dgm:presLayoutVars>
          <dgm:bulletEnabled val="1"/>
        </dgm:presLayoutVars>
      </dgm:prSet>
      <dgm:spPr/>
    </dgm:pt>
    <dgm:pt modelId="{6CF70066-EDD0-47B5-B4AE-D7F0E935D27A}" type="pres">
      <dgm:prSet presAssocID="{5A7BA5AB-C035-4699-AF60-0744BAEA072D}" presName="line3" presStyleLbl="callout" presStyleIdx="4" presStyleCnt="8"/>
      <dgm:spPr/>
    </dgm:pt>
    <dgm:pt modelId="{7349993B-523F-44EE-885A-71ADFA310015}" type="pres">
      <dgm:prSet presAssocID="{5A7BA5AB-C035-4699-AF60-0744BAEA072D}" presName="d3" presStyleLbl="callout" presStyleIdx="5" presStyleCnt="8"/>
      <dgm:spPr/>
    </dgm:pt>
    <dgm:pt modelId="{B78A0D6F-564A-47D9-85F3-3E9DA9AD24FC}" type="pres">
      <dgm:prSet presAssocID="{8302BD99-C07C-4B0E-838A-FAF03F2C8AF8}" presName="circle4" presStyleLbl="lnNode1" presStyleIdx="3" presStyleCnt="4"/>
      <dgm:spPr/>
    </dgm:pt>
    <dgm:pt modelId="{9D9A756F-7868-42BB-8E2D-B1FF5B285089}" type="pres">
      <dgm:prSet presAssocID="{8302BD99-C07C-4B0E-838A-FAF03F2C8AF8}" presName="text4" presStyleLbl="revTx" presStyleIdx="3" presStyleCnt="4">
        <dgm:presLayoutVars>
          <dgm:bulletEnabled val="1"/>
        </dgm:presLayoutVars>
      </dgm:prSet>
      <dgm:spPr/>
    </dgm:pt>
    <dgm:pt modelId="{5DCC13CC-B724-4AF0-B99D-146F04F1850C}" type="pres">
      <dgm:prSet presAssocID="{8302BD99-C07C-4B0E-838A-FAF03F2C8AF8}" presName="line4" presStyleLbl="callout" presStyleIdx="6" presStyleCnt="8"/>
      <dgm:spPr/>
    </dgm:pt>
    <dgm:pt modelId="{2FF86CD2-1060-48F9-9809-9491825BED21}" type="pres">
      <dgm:prSet presAssocID="{8302BD99-C07C-4B0E-838A-FAF03F2C8AF8}" presName="d4" presStyleLbl="callout" presStyleIdx="7" presStyleCnt="8"/>
      <dgm:spPr/>
    </dgm:pt>
  </dgm:ptLst>
  <dgm:cxnLst>
    <dgm:cxn modelId="{39499108-CBB8-4C34-8C06-15AA9F19DC77}" type="presOf" srcId="{CD07CE1A-9FED-495E-9798-323E8695C955}" destId="{D92ED18D-1D1E-4D1A-9AE7-C04E37D61727}" srcOrd="0" destOrd="0" presId="urn:microsoft.com/office/officeart/2005/8/layout/target1"/>
    <dgm:cxn modelId="{3C00170D-033A-498F-8693-46CA15DD21BB}" srcId="{C0434204-248B-4E99-9D72-9A7DCDCA4EDA}" destId="{CD07CE1A-9FED-495E-9798-323E8695C955}" srcOrd="1" destOrd="0" parTransId="{F4402692-7508-40E1-AC5B-362EB8590BBD}" sibTransId="{D9480687-1B5C-4981-9427-456E4EB0611B}"/>
    <dgm:cxn modelId="{F37DD326-3C9A-4AC4-8F4B-464032EFA9A6}" type="presOf" srcId="{C815DAF5-1BC8-4465-AB72-C85603D63330}" destId="{2C88F66C-B137-4B10-B392-23D20D230B94}" srcOrd="0" destOrd="0" presId="urn:microsoft.com/office/officeart/2005/8/layout/target1"/>
    <dgm:cxn modelId="{03C8735D-D0F5-4D00-B206-8C2683A6BBD6}" srcId="{C0434204-248B-4E99-9D72-9A7DCDCA4EDA}" destId="{C815DAF5-1BC8-4465-AB72-C85603D63330}" srcOrd="0" destOrd="0" parTransId="{7E88E7F1-20E8-45CC-B590-28FFC5D4AE5D}" sibTransId="{23B1B15B-67A5-423F-8CD2-8E36B5CBE69B}"/>
    <dgm:cxn modelId="{6839FA6E-C9E0-4409-995A-A4EB0CE0C212}" srcId="{C0434204-248B-4E99-9D72-9A7DCDCA4EDA}" destId="{5A7BA5AB-C035-4699-AF60-0744BAEA072D}" srcOrd="2" destOrd="0" parTransId="{F191E6C5-3F63-4B61-A25C-42728A5887AA}" sibTransId="{0C512A7F-8E28-47D6-BC20-A9E66263058F}"/>
    <dgm:cxn modelId="{1D5D23BC-EE40-4440-8ED8-36CC36CB9D04}" srcId="{C0434204-248B-4E99-9D72-9A7DCDCA4EDA}" destId="{8302BD99-C07C-4B0E-838A-FAF03F2C8AF8}" srcOrd="3" destOrd="0" parTransId="{E22DD7A2-5E91-4BE3-B51A-39AF04F58F11}" sibTransId="{0D12A350-E8BC-4240-94D4-7A490DFE20A3}"/>
    <dgm:cxn modelId="{7E0009C8-527D-46DB-971B-19D81389A00D}" type="presOf" srcId="{5A7BA5AB-C035-4699-AF60-0744BAEA072D}" destId="{E4B32027-A2E0-4BC8-8CA0-DE6E8B43B52F}" srcOrd="0" destOrd="0" presId="urn:microsoft.com/office/officeart/2005/8/layout/target1"/>
    <dgm:cxn modelId="{AAD49EDA-FC83-41C4-8D7B-C0F478A0E67E}" type="presOf" srcId="{8302BD99-C07C-4B0E-838A-FAF03F2C8AF8}" destId="{9D9A756F-7868-42BB-8E2D-B1FF5B285089}" srcOrd="0" destOrd="0" presId="urn:microsoft.com/office/officeart/2005/8/layout/target1"/>
    <dgm:cxn modelId="{167982E6-DEC5-4D40-BC82-D2369872F7D2}" type="presOf" srcId="{C0434204-248B-4E99-9D72-9A7DCDCA4EDA}" destId="{2FA94F83-B27B-4F9C-B96F-EB8C0995E907}" srcOrd="0" destOrd="0" presId="urn:microsoft.com/office/officeart/2005/8/layout/target1"/>
    <dgm:cxn modelId="{35376B4F-6890-4F97-BBE9-60A9F54E0A79}" type="presParOf" srcId="{2FA94F83-B27B-4F9C-B96F-EB8C0995E907}" destId="{52B44843-68D1-4319-8406-AEA91030BBF5}" srcOrd="0" destOrd="0" presId="urn:microsoft.com/office/officeart/2005/8/layout/target1"/>
    <dgm:cxn modelId="{9E1960D3-3DA9-45A5-95E2-F7E11F150181}" type="presParOf" srcId="{2FA94F83-B27B-4F9C-B96F-EB8C0995E907}" destId="{2C88F66C-B137-4B10-B392-23D20D230B94}" srcOrd="1" destOrd="0" presId="urn:microsoft.com/office/officeart/2005/8/layout/target1"/>
    <dgm:cxn modelId="{6C8B3F66-C5FE-4323-B2E5-A39354E15815}" type="presParOf" srcId="{2FA94F83-B27B-4F9C-B96F-EB8C0995E907}" destId="{DDD23515-61C8-4C76-8756-BEA22629E8A5}" srcOrd="2" destOrd="0" presId="urn:microsoft.com/office/officeart/2005/8/layout/target1"/>
    <dgm:cxn modelId="{0E8707AB-FABE-4893-AF3E-CB72A4F4BA12}" type="presParOf" srcId="{2FA94F83-B27B-4F9C-B96F-EB8C0995E907}" destId="{CA1AE708-71DB-4E25-9C78-288D2303A6E3}" srcOrd="3" destOrd="0" presId="urn:microsoft.com/office/officeart/2005/8/layout/target1"/>
    <dgm:cxn modelId="{91522E11-B8FE-468B-84D7-722B318690D9}" type="presParOf" srcId="{2FA94F83-B27B-4F9C-B96F-EB8C0995E907}" destId="{C53B7C15-FB55-4F78-AE60-3E1FD58069A8}" srcOrd="4" destOrd="0" presId="urn:microsoft.com/office/officeart/2005/8/layout/target1"/>
    <dgm:cxn modelId="{0BABBCAA-6EFD-4F2D-9D36-71C272FE8E27}" type="presParOf" srcId="{2FA94F83-B27B-4F9C-B96F-EB8C0995E907}" destId="{D92ED18D-1D1E-4D1A-9AE7-C04E37D61727}" srcOrd="5" destOrd="0" presId="urn:microsoft.com/office/officeart/2005/8/layout/target1"/>
    <dgm:cxn modelId="{18E29D46-5B3F-47B4-8747-220E898BE477}" type="presParOf" srcId="{2FA94F83-B27B-4F9C-B96F-EB8C0995E907}" destId="{BF912182-4F69-4CF4-A878-E93ACA2AC7B2}" srcOrd="6" destOrd="0" presId="urn:microsoft.com/office/officeart/2005/8/layout/target1"/>
    <dgm:cxn modelId="{3E76858A-7C75-42EC-A2C9-63BC3A7DD5B3}" type="presParOf" srcId="{2FA94F83-B27B-4F9C-B96F-EB8C0995E907}" destId="{D017E1CA-A323-46FF-8FAB-1B9095993398}" srcOrd="7" destOrd="0" presId="urn:microsoft.com/office/officeart/2005/8/layout/target1"/>
    <dgm:cxn modelId="{D53488F5-7553-4816-8C1E-545A3E37E3DD}" type="presParOf" srcId="{2FA94F83-B27B-4F9C-B96F-EB8C0995E907}" destId="{294F21BC-0B3E-45D8-8206-8233D1451490}" srcOrd="8" destOrd="0" presId="urn:microsoft.com/office/officeart/2005/8/layout/target1"/>
    <dgm:cxn modelId="{05F06513-187B-406F-BBF8-279E5376703F}" type="presParOf" srcId="{2FA94F83-B27B-4F9C-B96F-EB8C0995E907}" destId="{E4B32027-A2E0-4BC8-8CA0-DE6E8B43B52F}" srcOrd="9" destOrd="0" presId="urn:microsoft.com/office/officeart/2005/8/layout/target1"/>
    <dgm:cxn modelId="{245CC292-84CF-4889-B4BE-2DB708AD94CF}" type="presParOf" srcId="{2FA94F83-B27B-4F9C-B96F-EB8C0995E907}" destId="{6CF70066-EDD0-47B5-B4AE-D7F0E935D27A}" srcOrd="10" destOrd="0" presId="urn:microsoft.com/office/officeart/2005/8/layout/target1"/>
    <dgm:cxn modelId="{ADAB581E-4868-47ED-A9F3-E8649C6D5448}" type="presParOf" srcId="{2FA94F83-B27B-4F9C-B96F-EB8C0995E907}" destId="{7349993B-523F-44EE-885A-71ADFA310015}" srcOrd="11" destOrd="0" presId="urn:microsoft.com/office/officeart/2005/8/layout/target1"/>
    <dgm:cxn modelId="{7AA8CFE9-DD0B-42B7-A009-8D927A98CFF3}" type="presParOf" srcId="{2FA94F83-B27B-4F9C-B96F-EB8C0995E907}" destId="{B78A0D6F-564A-47D9-85F3-3E9DA9AD24FC}" srcOrd="12" destOrd="0" presId="urn:microsoft.com/office/officeart/2005/8/layout/target1"/>
    <dgm:cxn modelId="{DEF6D4FB-3743-4094-9385-79B0B71DB9CD}" type="presParOf" srcId="{2FA94F83-B27B-4F9C-B96F-EB8C0995E907}" destId="{9D9A756F-7868-42BB-8E2D-B1FF5B285089}" srcOrd="13" destOrd="0" presId="urn:microsoft.com/office/officeart/2005/8/layout/target1"/>
    <dgm:cxn modelId="{EAD1AC48-6E19-4771-A2C3-B855F04B4834}" type="presParOf" srcId="{2FA94F83-B27B-4F9C-B96F-EB8C0995E907}" destId="{5DCC13CC-B724-4AF0-B99D-146F04F1850C}" srcOrd="14" destOrd="0" presId="urn:microsoft.com/office/officeart/2005/8/layout/target1"/>
    <dgm:cxn modelId="{2B9AF6BF-3543-4D15-9054-12B243751A26}" type="presParOf" srcId="{2FA94F83-B27B-4F9C-B96F-EB8C0995E907}" destId="{2FF86CD2-1060-48F9-9809-9491825BED21}"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B026F-FB45-4CEB-8AE5-F97393500ADB}">
      <dsp:nvSpPr>
        <dsp:cNvPr id="0" name=""/>
        <dsp:cNvSpPr/>
      </dsp:nvSpPr>
      <dsp:spPr>
        <a:xfrm>
          <a:off x="948409" y="705614"/>
          <a:ext cx="1254532" cy="1254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5FB9DE-1200-4DD0-991E-295EFEDC905F}">
      <dsp:nvSpPr>
        <dsp:cNvPr id="0" name=""/>
        <dsp:cNvSpPr/>
      </dsp:nvSpPr>
      <dsp:spPr>
        <a:xfrm>
          <a:off x="181751" y="2344445"/>
          <a:ext cx="27878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solidFill>
                <a:schemeClr val="tx1">
                  <a:lumMod val="65000"/>
                  <a:lumOff val="35000"/>
                </a:schemeClr>
              </a:solidFill>
              <a:latin typeface="Sherman Sans Book" pitchFamily="50" charset="0"/>
              <a:ea typeface="Sherman Sans Book" pitchFamily="50" charset="0"/>
            </a:rPr>
            <a:t>Database</a:t>
          </a:r>
        </a:p>
        <a:p>
          <a:pPr marL="0" lvl="0" indent="0" algn="ctr"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Boundary for one or more collections</a:t>
          </a:r>
        </a:p>
      </dsp:txBody>
      <dsp:txXfrm>
        <a:off x="181751" y="2344445"/>
        <a:ext cx="2787850" cy="922500"/>
      </dsp:txXfrm>
    </dsp:sp>
    <dsp:sp modelId="{C67A21FF-8CF9-4E08-8FEC-D8834D79C0EB}">
      <dsp:nvSpPr>
        <dsp:cNvPr id="0" name=""/>
        <dsp:cNvSpPr/>
      </dsp:nvSpPr>
      <dsp:spPr>
        <a:xfrm>
          <a:off x="4224133" y="705614"/>
          <a:ext cx="1254532" cy="1254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A8BEA-A297-4374-A1F8-830F826EB710}">
      <dsp:nvSpPr>
        <dsp:cNvPr id="0" name=""/>
        <dsp:cNvSpPr/>
      </dsp:nvSpPr>
      <dsp:spPr>
        <a:xfrm>
          <a:off x="3457475" y="2344445"/>
          <a:ext cx="27878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solidFill>
                <a:schemeClr val="tx1">
                  <a:lumMod val="65000"/>
                  <a:lumOff val="35000"/>
                </a:schemeClr>
              </a:solidFill>
              <a:latin typeface="Sherman Sans Book" pitchFamily="50" charset="0"/>
              <a:ea typeface="Sherman Sans Book" pitchFamily="50" charset="0"/>
            </a:rPr>
            <a:t>Collection</a:t>
          </a:r>
        </a:p>
        <a:p>
          <a:pPr marL="0" lvl="0" indent="0" algn="ctr"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A subject area for documents to be stored</a:t>
          </a:r>
        </a:p>
      </dsp:txBody>
      <dsp:txXfrm>
        <a:off x="3457475" y="2344445"/>
        <a:ext cx="2787850" cy="922500"/>
      </dsp:txXfrm>
    </dsp:sp>
    <dsp:sp modelId="{89EE9812-9A04-423E-B566-17D4E3126AA9}">
      <dsp:nvSpPr>
        <dsp:cNvPr id="0" name=""/>
        <dsp:cNvSpPr/>
      </dsp:nvSpPr>
      <dsp:spPr>
        <a:xfrm>
          <a:off x="7499857" y="705614"/>
          <a:ext cx="1254532" cy="1254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A97CE6-A337-49D4-B91C-474E79823D46}">
      <dsp:nvSpPr>
        <dsp:cNvPr id="0" name=""/>
        <dsp:cNvSpPr/>
      </dsp:nvSpPr>
      <dsp:spPr>
        <a:xfrm>
          <a:off x="6733198" y="2344445"/>
          <a:ext cx="27878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solidFill>
                <a:schemeClr val="tx1">
                  <a:lumMod val="65000"/>
                  <a:lumOff val="35000"/>
                </a:schemeClr>
              </a:solidFill>
              <a:latin typeface="Sherman Sans Book" pitchFamily="50" charset="0"/>
              <a:ea typeface="Sherman Sans Book" pitchFamily="50" charset="0"/>
            </a:rPr>
            <a:t>Document</a:t>
          </a:r>
        </a:p>
        <a:p>
          <a:pPr marL="0" lvl="0" indent="0" algn="ctr"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An individual subject in a collection</a:t>
          </a:r>
        </a:p>
      </dsp:txBody>
      <dsp:txXfrm>
        <a:off x="6733198" y="2344445"/>
        <a:ext cx="2787850"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B026F-FB45-4CEB-8AE5-F97393500ADB}">
      <dsp:nvSpPr>
        <dsp:cNvPr id="0" name=""/>
        <dsp:cNvSpPr/>
      </dsp:nvSpPr>
      <dsp:spPr>
        <a:xfrm>
          <a:off x="644542" y="469617"/>
          <a:ext cx="964400" cy="964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5FB9DE-1200-4DD0-991E-295EFEDC905F}">
      <dsp:nvSpPr>
        <dsp:cNvPr id="0" name=""/>
        <dsp:cNvSpPr/>
      </dsp:nvSpPr>
      <dsp:spPr>
        <a:xfrm>
          <a:off x="55186" y="1751324"/>
          <a:ext cx="2143112"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Database—boundary for one or more collections</a:t>
          </a:r>
        </a:p>
      </dsp:txBody>
      <dsp:txXfrm>
        <a:off x="55186" y="1751324"/>
        <a:ext cx="2143112" cy="832500"/>
      </dsp:txXfrm>
    </dsp:sp>
    <dsp:sp modelId="{C67A21FF-8CF9-4E08-8FEC-D8834D79C0EB}">
      <dsp:nvSpPr>
        <dsp:cNvPr id="0" name=""/>
        <dsp:cNvSpPr/>
      </dsp:nvSpPr>
      <dsp:spPr>
        <a:xfrm>
          <a:off x="3162699" y="469617"/>
          <a:ext cx="964400" cy="964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A8BEA-A297-4374-A1F8-830F826EB710}">
      <dsp:nvSpPr>
        <dsp:cNvPr id="0" name=""/>
        <dsp:cNvSpPr/>
      </dsp:nvSpPr>
      <dsp:spPr>
        <a:xfrm>
          <a:off x="2573343" y="1751324"/>
          <a:ext cx="2143112"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Collection—a subject area for documents to be stored</a:t>
          </a:r>
        </a:p>
      </dsp:txBody>
      <dsp:txXfrm>
        <a:off x="2573343" y="1751324"/>
        <a:ext cx="2143112" cy="832500"/>
      </dsp:txXfrm>
    </dsp:sp>
    <dsp:sp modelId="{89EE9812-9A04-423E-B566-17D4E3126AA9}">
      <dsp:nvSpPr>
        <dsp:cNvPr id="0" name=""/>
        <dsp:cNvSpPr/>
      </dsp:nvSpPr>
      <dsp:spPr>
        <a:xfrm>
          <a:off x="5680856" y="469617"/>
          <a:ext cx="964400" cy="964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A97CE6-A337-49D4-B91C-474E79823D46}">
      <dsp:nvSpPr>
        <dsp:cNvPr id="0" name=""/>
        <dsp:cNvSpPr/>
      </dsp:nvSpPr>
      <dsp:spPr>
        <a:xfrm>
          <a:off x="5091500" y="1751324"/>
          <a:ext cx="2143112"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Document—an individual subject in a collection</a:t>
          </a:r>
        </a:p>
      </dsp:txBody>
      <dsp:txXfrm>
        <a:off x="5091500" y="1751324"/>
        <a:ext cx="2143112" cy="83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0C160-944F-4B69-A9DB-61C800D97F56}">
      <dsp:nvSpPr>
        <dsp:cNvPr id="0" name=""/>
        <dsp:cNvSpPr/>
      </dsp:nvSpPr>
      <dsp:spPr>
        <a:xfrm>
          <a:off x="0" y="696"/>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65F05-0BB2-465B-BFB8-E34E1ECADA34}">
      <dsp:nvSpPr>
        <dsp:cNvPr id="0" name=""/>
        <dsp:cNvSpPr/>
      </dsp:nvSpPr>
      <dsp:spPr>
        <a:xfrm>
          <a:off x="0" y="696"/>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Storing BLOBs (pictures and video)</a:t>
          </a:r>
        </a:p>
      </dsp:txBody>
      <dsp:txXfrm>
        <a:off x="0" y="696"/>
        <a:ext cx="7403869" cy="1140227"/>
      </dsp:txXfrm>
    </dsp:sp>
    <dsp:sp modelId="{EF07C63D-F921-456D-B54A-CE8CE9B58B55}">
      <dsp:nvSpPr>
        <dsp:cNvPr id="0" name=""/>
        <dsp:cNvSpPr/>
      </dsp:nvSpPr>
      <dsp:spPr>
        <a:xfrm>
          <a:off x="0" y="1140923"/>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3DEEDC-93C0-4A9F-92E7-D64BF66B4412}">
      <dsp:nvSpPr>
        <dsp:cNvPr id="0" name=""/>
        <dsp:cNvSpPr/>
      </dsp:nvSpPr>
      <dsp:spPr>
        <a:xfrm>
          <a:off x="0" y="1140923"/>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Static Website Hosting</a:t>
          </a:r>
        </a:p>
      </dsp:txBody>
      <dsp:txXfrm>
        <a:off x="0" y="1140923"/>
        <a:ext cx="7403869" cy="1140227"/>
      </dsp:txXfrm>
    </dsp:sp>
    <dsp:sp modelId="{708D2F8D-8193-47AE-8F39-36BE0EF6B63D}">
      <dsp:nvSpPr>
        <dsp:cNvPr id="0" name=""/>
        <dsp:cNvSpPr/>
      </dsp:nvSpPr>
      <dsp:spPr>
        <a:xfrm>
          <a:off x="0" y="2281151"/>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7BBA1-2CF6-4579-A869-C4DC4989701A}">
      <dsp:nvSpPr>
        <dsp:cNvPr id="0" name=""/>
        <dsp:cNvSpPr/>
      </dsp:nvSpPr>
      <dsp:spPr>
        <a:xfrm>
          <a:off x="0" y="2281151"/>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Backup and Disaster Recovery</a:t>
          </a:r>
        </a:p>
      </dsp:txBody>
      <dsp:txXfrm>
        <a:off x="0" y="2281151"/>
        <a:ext cx="7403869" cy="1140227"/>
      </dsp:txXfrm>
    </dsp:sp>
    <dsp:sp modelId="{92A3931F-BDA3-42A0-825C-BE7122AD8256}">
      <dsp:nvSpPr>
        <dsp:cNvPr id="0" name=""/>
        <dsp:cNvSpPr/>
      </dsp:nvSpPr>
      <dsp:spPr>
        <a:xfrm>
          <a:off x="0" y="3421378"/>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A4182-668E-4164-81C7-CA4D44FFA0CE}">
      <dsp:nvSpPr>
        <dsp:cNvPr id="0" name=""/>
        <dsp:cNvSpPr/>
      </dsp:nvSpPr>
      <dsp:spPr>
        <a:xfrm>
          <a:off x="0" y="3421378"/>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Data Lakes</a:t>
          </a:r>
        </a:p>
      </dsp:txBody>
      <dsp:txXfrm>
        <a:off x="0" y="3421378"/>
        <a:ext cx="7403869" cy="1140227"/>
      </dsp:txXfrm>
    </dsp:sp>
    <dsp:sp modelId="{B0DCC150-1CFE-4BDA-A5BE-4EB8C941B612}">
      <dsp:nvSpPr>
        <dsp:cNvPr id="0" name=""/>
        <dsp:cNvSpPr/>
      </dsp:nvSpPr>
      <dsp:spPr>
        <a:xfrm>
          <a:off x="0" y="4561606"/>
          <a:ext cx="740386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B7C77-C50C-4C6A-A830-97FFD2EDC3B6}">
      <dsp:nvSpPr>
        <dsp:cNvPr id="0" name=""/>
        <dsp:cNvSpPr/>
      </dsp:nvSpPr>
      <dsp:spPr>
        <a:xfrm>
          <a:off x="0" y="4561606"/>
          <a:ext cx="7403869" cy="114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Analytics</a:t>
          </a:r>
        </a:p>
      </dsp:txBody>
      <dsp:txXfrm>
        <a:off x="0" y="4561606"/>
        <a:ext cx="7403869" cy="11402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A0D6F-564A-47D9-85F3-3E9DA9AD24FC}">
      <dsp:nvSpPr>
        <dsp:cNvPr id="0" name=""/>
        <dsp:cNvSpPr/>
      </dsp:nvSpPr>
      <dsp:spPr>
        <a:xfrm>
          <a:off x="2803025" y="981909"/>
          <a:ext cx="2945729" cy="294572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F21BC-0B3E-45D8-8206-8233D1451490}">
      <dsp:nvSpPr>
        <dsp:cNvPr id="0" name=""/>
        <dsp:cNvSpPr/>
      </dsp:nvSpPr>
      <dsp:spPr>
        <a:xfrm>
          <a:off x="3224019" y="1402903"/>
          <a:ext cx="2103741" cy="2103741"/>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B7C15-FB55-4F78-AE60-3E1FD58069A8}">
      <dsp:nvSpPr>
        <dsp:cNvPr id="0" name=""/>
        <dsp:cNvSpPr/>
      </dsp:nvSpPr>
      <dsp:spPr>
        <a:xfrm>
          <a:off x="3644767" y="1823651"/>
          <a:ext cx="1262244" cy="1262244"/>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44843-68D1-4319-8406-AEA91030BBF5}">
      <dsp:nvSpPr>
        <dsp:cNvPr id="0" name=""/>
        <dsp:cNvSpPr/>
      </dsp:nvSpPr>
      <dsp:spPr>
        <a:xfrm>
          <a:off x="4065516" y="2244400"/>
          <a:ext cx="420748" cy="420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8F66C-B137-4B10-B392-23D20D230B94}">
      <dsp:nvSpPr>
        <dsp:cNvPr id="0" name=""/>
        <dsp:cNvSpPr/>
      </dsp:nvSpPr>
      <dsp:spPr>
        <a:xfrm>
          <a:off x="6239709" y="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File</a:t>
          </a:r>
        </a:p>
      </dsp:txBody>
      <dsp:txXfrm>
        <a:off x="6239709" y="0"/>
        <a:ext cx="1472864" cy="704520"/>
      </dsp:txXfrm>
    </dsp:sp>
    <dsp:sp modelId="{DDD23515-61C8-4C76-8756-BEA22629E8A5}">
      <dsp:nvSpPr>
        <dsp:cNvPr id="0" name=""/>
        <dsp:cNvSpPr/>
      </dsp:nvSpPr>
      <dsp:spPr>
        <a:xfrm>
          <a:off x="5871493" y="35226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1AE708-71DB-4E25-9C78-288D2303A6E3}">
      <dsp:nvSpPr>
        <dsp:cNvPr id="0" name=""/>
        <dsp:cNvSpPr/>
      </dsp:nvSpPr>
      <dsp:spPr>
        <a:xfrm rot="5400000">
          <a:off x="4020593" y="584236"/>
          <a:ext cx="2081648" cy="162015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2ED18D-1D1E-4D1A-9AE7-C04E37D61727}">
      <dsp:nvSpPr>
        <dsp:cNvPr id="0" name=""/>
        <dsp:cNvSpPr/>
      </dsp:nvSpPr>
      <dsp:spPr>
        <a:xfrm>
          <a:off x="6239709" y="70452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Folder </a:t>
          </a:r>
        </a:p>
      </dsp:txBody>
      <dsp:txXfrm>
        <a:off x="6239709" y="704520"/>
        <a:ext cx="1472864" cy="704520"/>
      </dsp:txXfrm>
    </dsp:sp>
    <dsp:sp modelId="{BF912182-4F69-4CF4-A878-E93ACA2AC7B2}">
      <dsp:nvSpPr>
        <dsp:cNvPr id="0" name=""/>
        <dsp:cNvSpPr/>
      </dsp:nvSpPr>
      <dsp:spPr>
        <a:xfrm>
          <a:off x="5871493" y="105678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17E1CA-A323-46FF-8FAB-1B9095993398}">
      <dsp:nvSpPr>
        <dsp:cNvPr id="0" name=""/>
        <dsp:cNvSpPr/>
      </dsp:nvSpPr>
      <dsp:spPr>
        <a:xfrm rot="5400000">
          <a:off x="4380954" y="1277219"/>
          <a:ext cx="1709504" cy="1269118"/>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B32027-A2E0-4BC8-8CA0-DE6E8B43B52F}">
      <dsp:nvSpPr>
        <dsp:cNvPr id="0" name=""/>
        <dsp:cNvSpPr/>
      </dsp:nvSpPr>
      <dsp:spPr>
        <a:xfrm>
          <a:off x="6239709" y="140904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Bucket</a:t>
          </a:r>
        </a:p>
      </dsp:txBody>
      <dsp:txXfrm>
        <a:off x="6239709" y="1409040"/>
        <a:ext cx="1472864" cy="704520"/>
      </dsp:txXfrm>
    </dsp:sp>
    <dsp:sp modelId="{6CF70066-EDD0-47B5-B4AE-D7F0E935D27A}">
      <dsp:nvSpPr>
        <dsp:cNvPr id="0" name=""/>
        <dsp:cNvSpPr/>
      </dsp:nvSpPr>
      <dsp:spPr>
        <a:xfrm>
          <a:off x="5871493" y="176130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9993B-523F-44EE-885A-71ADFA310015}">
      <dsp:nvSpPr>
        <dsp:cNvPr id="0" name=""/>
        <dsp:cNvSpPr/>
      </dsp:nvSpPr>
      <dsp:spPr>
        <a:xfrm rot="5400000">
          <a:off x="4729778" y="1923070"/>
          <a:ext cx="1303976" cy="979454"/>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A756F-7868-42BB-8E2D-B1FF5B285089}">
      <dsp:nvSpPr>
        <dsp:cNvPr id="0" name=""/>
        <dsp:cNvSpPr/>
      </dsp:nvSpPr>
      <dsp:spPr>
        <a:xfrm>
          <a:off x="6239709" y="2113560"/>
          <a:ext cx="1472864" cy="70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43180" rIns="43180" bIns="43180" numCol="1" spcCol="1270" anchor="ctr" anchorCtr="0">
          <a:noAutofit/>
        </a:bodyPr>
        <a:lstStyle/>
        <a:p>
          <a:pPr marL="0" lvl="0" indent="0" algn="l" defTabSz="1511300">
            <a:lnSpc>
              <a:spcPct val="90000"/>
            </a:lnSpc>
            <a:spcBef>
              <a:spcPct val="0"/>
            </a:spcBef>
            <a:spcAft>
              <a:spcPct val="35000"/>
            </a:spcAft>
            <a:buNone/>
          </a:pPr>
          <a:r>
            <a:rPr lang="en-US" sz="3400" kern="1200" dirty="0"/>
            <a:t>Alias</a:t>
          </a:r>
        </a:p>
      </dsp:txBody>
      <dsp:txXfrm>
        <a:off x="6239709" y="2113560"/>
        <a:ext cx="1472864" cy="704520"/>
      </dsp:txXfrm>
    </dsp:sp>
    <dsp:sp modelId="{5DCC13CC-B724-4AF0-B99D-146F04F1850C}">
      <dsp:nvSpPr>
        <dsp:cNvPr id="0" name=""/>
        <dsp:cNvSpPr/>
      </dsp:nvSpPr>
      <dsp:spPr>
        <a:xfrm>
          <a:off x="5871493" y="2465820"/>
          <a:ext cx="3682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F86CD2-1060-48F9-9809-9491825BED21}">
      <dsp:nvSpPr>
        <dsp:cNvPr id="0" name=""/>
        <dsp:cNvSpPr/>
      </dsp:nvSpPr>
      <dsp:spPr>
        <a:xfrm rot="5400000">
          <a:off x="5079436" y="2571474"/>
          <a:ext cx="896287" cy="684391"/>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1BCA4-1900-4BDF-853C-1064A083EECB}"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1B93E-D36F-4744-8516-18D221D3957C}" type="slidenum">
              <a:rPr lang="en-US" smtClean="0"/>
              <a:t>‹#›</a:t>
            </a:fld>
            <a:endParaRPr lang="en-US"/>
          </a:p>
        </p:txBody>
      </p:sp>
    </p:spTree>
    <p:extLst>
      <p:ext uri="{BB962C8B-B14F-4D97-AF65-F5344CB8AC3E}">
        <p14:creationId xmlns:p14="http://schemas.microsoft.com/office/powerpoint/2010/main" val="96460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you see, then</a:t>
            </a:r>
          </a:p>
          <a:p>
            <a:endParaRPr lang="en-US" dirty="0"/>
          </a:p>
          <a:p>
            <a:r>
              <a:rPr lang="en-US" dirty="0"/>
              <a:t>Pros and cons:</a:t>
            </a:r>
          </a:p>
          <a:p>
            <a:endParaRPr lang="en-US" dirty="0"/>
          </a:p>
          <a:p>
            <a:pPr marL="171450" indent="-171450">
              <a:buFont typeface="Arial" panose="020B0604020202020204" pitchFamily="34" charset="0"/>
              <a:buChar char="•"/>
            </a:pPr>
            <a:r>
              <a:rPr lang="en-US" dirty="0"/>
              <a:t>Highly normalized. Concerns are separated. i.e there’s a table with only phone numbers in it.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Schema before data (we make these tables before we can insert rows. This allows for constraints to ensure addresses have valid zip codes at the data access layer.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add a customer we require many writes. At least one to each of these 5 tables, if not more.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Foreign keys are required to tie the tables together into a single conceptual entity “Customer”</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12</a:t>
            </a:fld>
            <a:endParaRPr lang="en-US" dirty="0"/>
          </a:p>
        </p:txBody>
      </p:sp>
    </p:spTree>
    <p:extLst>
      <p:ext uri="{BB962C8B-B14F-4D97-AF65-F5344CB8AC3E}">
        <p14:creationId xmlns:p14="http://schemas.microsoft.com/office/powerpoint/2010/main" val="1064434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34</a:t>
            </a:fld>
            <a:endParaRPr lang="en-US" dirty="0"/>
          </a:p>
        </p:txBody>
      </p:sp>
    </p:spTree>
    <p:extLst>
      <p:ext uri="{BB962C8B-B14F-4D97-AF65-F5344CB8AC3E}">
        <p14:creationId xmlns:p14="http://schemas.microsoft.com/office/powerpoint/2010/main" val="180827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Current Database </a:t>
            </a:r>
          </a:p>
          <a:p>
            <a:r>
              <a:rPr lang="en-US" dirty="0"/>
              <a:t>&gt; db</a:t>
            </a:r>
          </a:p>
          <a:p>
            <a:endParaRPr lang="en-US" dirty="0"/>
          </a:p>
          <a:p>
            <a:r>
              <a:rPr lang="en-US" dirty="0"/>
              <a:t># Show all databases</a:t>
            </a:r>
          </a:p>
          <a:p>
            <a:pPr marL="0" indent="0">
              <a:buFont typeface="Wingdings" panose="05000000000000000000" pitchFamily="2" charset="2"/>
              <a:buNone/>
            </a:pPr>
            <a:r>
              <a:rPr lang="en-US" dirty="0"/>
              <a:t>&gt; Show databases</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Use a database, does not have to exist</a:t>
            </a:r>
          </a:p>
          <a:p>
            <a:pPr marL="0" indent="0">
              <a:buFont typeface="Wingdings" panose="05000000000000000000" pitchFamily="2" charset="2"/>
              <a:buNone/>
            </a:pPr>
            <a:r>
              <a:rPr lang="en-US" dirty="0"/>
              <a:t>&gt; Use demo</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#show collections </a:t>
            </a:r>
          </a:p>
          <a:p>
            <a:pPr marL="0" indent="0">
              <a:buFont typeface="Wingdings" panose="05000000000000000000" pitchFamily="2" charset="2"/>
              <a:buNone/>
            </a:pPr>
            <a:r>
              <a:rPr lang="en-US" dirty="0"/>
              <a:t>&gt; Show collections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 insert some data</a:t>
            </a:r>
          </a:p>
          <a:p>
            <a:pPr marL="0" indent="0">
              <a:buFont typeface="Wingdings" panose="05000000000000000000" pitchFamily="2" charset="2"/>
              <a:buNone/>
            </a:pPr>
            <a:r>
              <a:rPr lang="en-US" dirty="0"/>
              <a:t>db.cars.insert({ “make”: “Chevy”, “model” : “Cruze”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db.cars.insert({ “make”: “Chevy”, “model” : “Traverse”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db.cars.insert({ “make”: “Chevy”, “model” : “Trax”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br>
              <a:rPr lang="en-US" dirty="0"/>
            </a:br>
            <a:r>
              <a:rPr lang="en-US" dirty="0"/>
              <a:t># show all documents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db.cars.find()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#better looking</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Db.cars.find().pretty()</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 Insert same thing twice … mongo don’t care!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db.cars.insert({ “make”: “Honda”, “model” : “Civic”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db.cars.insert({ “make”: “Honda”, “model” : “Civic”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 there a generated Id, we can add by specific ID,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db.cars.insert({ “make”: “Honda”, “model” : “Accord” }, “_id” : 1 )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 but cannot add again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t>db.cars.insert({ “make”: “Honda”, “model” : “Accord” }, “_id” : 1 )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Db.</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35</a:t>
            </a:fld>
            <a:endParaRPr lang="en-US" dirty="0"/>
          </a:p>
        </p:txBody>
      </p:sp>
    </p:spTree>
    <p:extLst>
      <p:ext uri="{BB962C8B-B14F-4D97-AF65-F5344CB8AC3E}">
        <p14:creationId xmlns:p14="http://schemas.microsoft.com/office/powerpoint/2010/main" val="3316098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05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added 3 times</a:t>
            </a:r>
          </a:p>
          <a:p>
            <a:endParaRPr lang="en-US" dirty="0"/>
          </a:p>
          <a:p>
            <a:r>
              <a:rPr lang="en-US" dirty="0"/>
              <a:t>db.cars.insert( { "make" : "Honda", "model" : "CRV"})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db.cars.insert( { "make" : "Honda", "model" : "CRV"})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db.cars.insert( { "make" : "Honda", "model" : "CRV"})</a:t>
            </a:r>
          </a:p>
          <a:p>
            <a:endParaRPr lang="en-US" dirty="0"/>
          </a:p>
          <a:p>
            <a:endParaRPr lang="en-US" dirty="0"/>
          </a:p>
          <a:p>
            <a:r>
              <a:rPr lang="en-US" dirty="0"/>
              <a:t># added once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db.cars.insert( { "make" : "Honda", "model" : "CRV"}, “_id” :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cannot be added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db.cars.insert( { "make" : "Honda", "model" : "CRV"}, “_id” :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39</a:t>
            </a:fld>
            <a:endParaRPr lang="en-US" dirty="0"/>
          </a:p>
        </p:txBody>
      </p:sp>
    </p:spTree>
    <p:extLst>
      <p:ext uri="{BB962C8B-B14F-4D97-AF65-F5344CB8AC3E}">
        <p14:creationId xmlns:p14="http://schemas.microsoft.com/office/powerpoint/2010/main" val="1379087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41</a:t>
            </a:fld>
            <a:endParaRPr lang="en-US" dirty="0"/>
          </a:p>
        </p:txBody>
      </p:sp>
    </p:spTree>
    <p:extLst>
      <p:ext uri="{BB962C8B-B14F-4D97-AF65-F5344CB8AC3E}">
        <p14:creationId xmlns:p14="http://schemas.microsoft.com/office/powerpoint/2010/main" val="108862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delete all the CRV’s</a:t>
            </a:r>
          </a:p>
          <a:p>
            <a:r>
              <a:rPr lang="en-US" dirty="0"/>
              <a:t>Db.cars.remove( { “model” : “CRV” } )</a:t>
            </a:r>
          </a:p>
          <a:p>
            <a:endParaRPr lang="en-US" dirty="0"/>
          </a:p>
          <a:p>
            <a:r>
              <a:rPr lang="en-US" dirty="0"/>
              <a:t>Db.cars.find()</a:t>
            </a:r>
          </a:p>
          <a:p>
            <a:endParaRPr lang="en-US" dirty="0"/>
          </a:p>
          <a:p>
            <a:r>
              <a:rPr lang="en-US" dirty="0"/>
              <a:t># update – partial does not work</a:t>
            </a:r>
          </a:p>
          <a:p>
            <a:r>
              <a:rPr lang="en-US" dirty="0"/>
              <a:t>db.cars.update ({ "_id" : 1},  { "style" : "sedan" } )</a:t>
            </a:r>
          </a:p>
          <a:p>
            <a:endParaRPr lang="en-US" dirty="0"/>
          </a:p>
          <a:p>
            <a:r>
              <a:rPr lang="en-US" dirty="0"/>
              <a:t>#where did it go?</a:t>
            </a:r>
          </a:p>
          <a:p>
            <a:r>
              <a:rPr lang="en-US" dirty="0"/>
              <a:t>Db.cars.find()</a:t>
            </a:r>
          </a:p>
          <a:p>
            <a:endParaRPr lang="en-US" dirty="0"/>
          </a:p>
          <a:p>
            <a:r>
              <a:rPr lang="en-US" dirty="0"/>
              <a:t># full overwrite, so you must replace</a:t>
            </a:r>
          </a:p>
          <a:p>
            <a:r>
              <a:rPr lang="en-US" dirty="0"/>
              <a:t> db.cars.update ({ "_id" : 1},  { "make" : "Honda", "model" : "Civic", “style” : “sedan”, "_id" : 1 })</a:t>
            </a:r>
          </a:p>
          <a:p>
            <a:endParaRPr lang="en-US" dirty="0"/>
          </a:p>
          <a:p>
            <a:r>
              <a:rPr lang="en-US" dirty="0"/>
              <a:t># easier to do with full JavaScript code</a:t>
            </a:r>
          </a:p>
          <a:p>
            <a:r>
              <a:rPr lang="en-US" dirty="0"/>
              <a:t>var cruze = db.cars.findOne( { "model" : "Cruze", "make" : "Chevy"} )</a:t>
            </a:r>
          </a:p>
          <a:p>
            <a:r>
              <a:rPr lang="en-US" dirty="0"/>
              <a:t>cruze["style"] = "sedan“</a:t>
            </a:r>
          </a:p>
          <a:p>
            <a:r>
              <a:rPr lang="en-US" dirty="0"/>
              <a:t>db.cars.update( {"model" : "Cruze"}, cruze)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42</a:t>
            </a:fld>
            <a:endParaRPr lang="en-US" dirty="0"/>
          </a:p>
        </p:txBody>
      </p:sp>
    </p:spTree>
    <p:extLst>
      <p:ext uri="{BB962C8B-B14F-4D97-AF65-F5344CB8AC3E}">
        <p14:creationId xmlns:p14="http://schemas.microsoft.com/office/powerpoint/2010/main" val="1514937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212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column projection: Just the names and websites of the vendors</a:t>
            </a:r>
          </a:p>
          <a:p>
            <a:r>
              <a:rPr lang="en-US" dirty="0"/>
              <a:t>Db.vendors.find({}, {“name”: 1, “website” :2})</a:t>
            </a:r>
          </a:p>
          <a:p>
            <a:endParaRPr lang="en-US" dirty="0"/>
          </a:p>
          <a:p>
            <a:r>
              <a:rPr lang="en-US" dirty="0"/>
              <a:t># use the dot notation to access attributes inside other attributes</a:t>
            </a:r>
          </a:p>
          <a:p>
            <a:r>
              <a:rPr lang="en-US" dirty="0"/>
              <a:t>db.vendors.find( { "products.department" : "Hardware" }, { "name" : 1, “website” : 2 })</a:t>
            </a:r>
          </a:p>
          <a:p>
            <a:endParaRPr lang="en-US" dirty="0"/>
          </a:p>
          <a:p>
            <a:r>
              <a:rPr lang="en-US" dirty="0"/>
              <a:t># name, product name and retail price of sporting goods</a:t>
            </a:r>
          </a:p>
          <a:p>
            <a:r>
              <a:rPr lang="en-US" dirty="0"/>
              <a:t>db.vendors.find( { "products.department" : "Sporting Goods" }, { "name" : 1,  "products.name" :2, “products.retail_price” : 3 })</a:t>
            </a:r>
          </a:p>
          <a:p>
            <a:endParaRPr lang="en-US" dirty="0"/>
          </a:p>
          <a:p>
            <a:r>
              <a:rPr lang="en-US" dirty="0"/>
              <a:t># vendors with no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db.vendors.find( { website: { $exists : false } }, { "name" : 1, “website” :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vendors with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db.vendors.find( { website: { $exists : true } }, { "name" : 1, “website” :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46</a:t>
            </a:fld>
            <a:endParaRPr lang="en-US" dirty="0"/>
          </a:p>
        </p:txBody>
      </p:sp>
    </p:spTree>
    <p:extLst>
      <p:ext uri="{BB962C8B-B14F-4D97-AF65-F5344CB8AC3E}">
        <p14:creationId xmlns:p14="http://schemas.microsoft.com/office/powerpoint/2010/main" val="95692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sort the output </a:t>
            </a:r>
          </a:p>
          <a:p>
            <a:r>
              <a:rPr lang="en-US" dirty="0"/>
              <a:t>db.vendors.find( { "products.department" : "Hardware" }, { "name" : 1 }).sort( { "name" : 1} )</a:t>
            </a:r>
          </a:p>
          <a:p>
            <a:endParaRPr lang="en-US" dirty="0"/>
          </a:p>
          <a:p>
            <a:endParaRPr lang="en-US" dirty="0"/>
          </a:p>
          <a:p>
            <a:r>
              <a:rPr lang="en-US" dirty="0"/>
              <a:t>Db.vendors.find().limit(3)</a:t>
            </a:r>
          </a:p>
          <a:p>
            <a:endParaRPr lang="en-US" dirty="0"/>
          </a:p>
          <a:p>
            <a:r>
              <a:rPr lang="en-US" dirty="0"/>
              <a:t>Db.vendors.find().sort( “name” : 1)</a:t>
            </a:r>
          </a:p>
          <a:p>
            <a:endParaRPr lang="en-US" dirty="0"/>
          </a:p>
          <a:p>
            <a:r>
              <a:rPr lang="en-US" dirty="0"/>
              <a:t># you can combine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Db.vendors.find().sort( “name” : 1).limit(4)</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47</a:t>
            </a:fld>
            <a:endParaRPr lang="en-US" dirty="0"/>
          </a:p>
        </p:txBody>
      </p:sp>
    </p:spTree>
    <p:extLst>
      <p:ext uri="{BB962C8B-B14F-4D97-AF65-F5344CB8AC3E}">
        <p14:creationId xmlns:p14="http://schemas.microsoft.com/office/powerpoint/2010/main" val="1574844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yourself: queries</a:t>
            </a:r>
          </a:p>
        </p:txBody>
      </p:sp>
      <p:sp>
        <p:nvSpPr>
          <p:cNvPr id="4" name="Slide Number Placeholder 3"/>
          <p:cNvSpPr>
            <a:spLocks noGrp="1"/>
          </p:cNvSpPr>
          <p:nvPr>
            <p:ph type="sldNum" sz="quarter" idx="5"/>
          </p:nvPr>
        </p:nvSpPr>
        <p:spPr/>
        <p:txBody>
          <a:bodyPr/>
          <a:lstStyle/>
          <a:p>
            <a:fld id="{E564724E-7CB4-4288-908A-97852378BB2E}" type="slidenum">
              <a:rPr lang="en-US" smtClean="0"/>
              <a:t>49</a:t>
            </a:fld>
            <a:endParaRPr lang="en-US" dirty="0"/>
          </a:p>
        </p:txBody>
      </p:sp>
    </p:spTree>
    <p:extLst>
      <p:ext uri="{BB962C8B-B14F-4D97-AF65-F5344CB8AC3E}">
        <p14:creationId xmlns:p14="http://schemas.microsoft.com/office/powerpoint/2010/main" val="1119934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Simplified data model – reading and writing one “thing” the document. </a:t>
            </a:r>
          </a:p>
          <a:p>
            <a:endParaRPr lang="en-US" dirty="0"/>
          </a:p>
          <a:p>
            <a:r>
              <a:rPr lang="en-US" dirty="0"/>
              <a:t>Pros and cons: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Schema-less. The labels are written with the actual data. If I need to add middle initial, I just write 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Write all the data at once with the conceptual entity.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Harder to perform cross-cutting queries, such as getting a list of phone numbers, or finding two people who share the same address.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Burden of data integrity shifts from the database management system to the application’s business logic layer. </a:t>
            </a:r>
            <a:br>
              <a:rPr lang="en-US" dirty="0"/>
            </a:b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dirty="0"/>
          </a:p>
        </p:txBody>
      </p:sp>
    </p:spTree>
    <p:extLst>
      <p:ext uri="{BB962C8B-B14F-4D97-AF65-F5344CB8AC3E}">
        <p14:creationId xmlns:p14="http://schemas.microsoft.com/office/powerpoint/2010/main" val="3929911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querying by region!</a:t>
            </a:r>
          </a:p>
          <a:p>
            <a:r>
              <a:rPr lang="en-US" dirty="0"/>
              <a:t>db.countries.find( {"subregion" : "Eastern Europe"}).explain("executionStats")</a:t>
            </a:r>
          </a:p>
          <a:p>
            <a:endParaRPr lang="en-US" dirty="0"/>
          </a:p>
          <a:p>
            <a:r>
              <a:rPr lang="en-US" dirty="0"/>
              <a:t>Seaches through all 53 countries…. Blah. (docsExamined)</a:t>
            </a:r>
          </a:p>
          <a:p>
            <a:endParaRPr lang="en-US" dirty="0"/>
          </a:p>
          <a:p>
            <a:r>
              <a:rPr lang="en-US" dirty="0"/>
              <a:t># Let’s add an index.</a:t>
            </a:r>
          </a:p>
          <a:p>
            <a:r>
              <a:rPr lang="en-US" dirty="0"/>
              <a:t>db.countries.createIndex( {subregion:1})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db.countries.find( {"subregion" : "Eastern Europe"}).explain("executionStats")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db.countries.find( {"subregion" : “Southern Europe"}).explain("executionStats")</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52</a:t>
            </a:fld>
            <a:endParaRPr lang="en-US" dirty="0"/>
          </a:p>
        </p:txBody>
      </p:sp>
    </p:spTree>
    <p:extLst>
      <p:ext uri="{BB962C8B-B14F-4D97-AF65-F5344CB8AC3E}">
        <p14:creationId xmlns:p14="http://schemas.microsoft.com/office/powerpoint/2010/main" val="867135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Since Spark was developed at UC Berkeley it can run without a Hadoop cluster or so called standalone mode. However when integrated with YARN as in HDP, there are two modes to choose. In local mode the spark code runs on the client machine (aka utility server/edge node/gateway server). In cluster mode, spark code is managed inside an application manager. The next several slides will detail these architectures.</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76</a:t>
            </a:fld>
            <a:endParaRPr lang="en-US" dirty="0"/>
          </a:p>
        </p:txBody>
      </p:sp>
    </p:spTree>
    <p:extLst>
      <p:ext uri="{BB962C8B-B14F-4D97-AF65-F5344CB8AC3E}">
        <p14:creationId xmlns:p14="http://schemas.microsoft.com/office/powerpoint/2010/main" val="1560311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worker nodes?</a:t>
            </a:r>
          </a:p>
          <a:p>
            <a:pPr marL="228600" indent="-228600">
              <a:buAutoNum type="arabicPeriod"/>
            </a:pPr>
            <a:r>
              <a:rPr lang="en-US" dirty="0" err="1"/>
              <a:t>MLLib</a:t>
            </a:r>
            <a:r>
              <a:rPr lang="en-US" dirty="0"/>
              <a:t>, SQL, </a:t>
            </a:r>
            <a:r>
              <a:rPr lang="en-US" dirty="0" err="1"/>
              <a:t>GraphX</a:t>
            </a:r>
            <a:r>
              <a:rPr lang="en-US" dirty="0"/>
              <a:t>, Streaming</a:t>
            </a:r>
          </a:p>
          <a:p>
            <a:pPr marL="228600" indent="-228600">
              <a:buAutoNum type="arabicPeriod"/>
            </a:pPr>
            <a:r>
              <a:rPr lang="en-US" dirty="0"/>
              <a:t>Java, Scala, Python, 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77</a:t>
            </a:fld>
            <a:endParaRPr lang="en-US"/>
          </a:p>
        </p:txBody>
      </p:sp>
    </p:spTree>
    <p:extLst>
      <p:ext uri="{BB962C8B-B14F-4D97-AF65-F5344CB8AC3E}">
        <p14:creationId xmlns:p14="http://schemas.microsoft.com/office/powerpoint/2010/main" val="350894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84</a:t>
            </a:fld>
            <a:endParaRPr lang="en-US"/>
          </a:p>
        </p:txBody>
      </p:sp>
    </p:spTree>
    <p:extLst>
      <p:ext uri="{BB962C8B-B14F-4D97-AF65-F5344CB8AC3E}">
        <p14:creationId xmlns:p14="http://schemas.microsoft.com/office/powerpoint/2010/main" val="1575565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Spark </a:t>
            </a:r>
            <a:r>
              <a:rPr lang="en-US" dirty="0" err="1"/>
              <a:t>Sesson</a:t>
            </a:r>
            <a:endParaRPr lang="en-US" dirty="0"/>
          </a:p>
          <a:p>
            <a:pPr marL="228600" indent="-228600">
              <a:buAutoNum type="arabicPeriod"/>
            </a:pPr>
            <a:r>
              <a:rPr lang="en-US" dirty="0"/>
              <a:t>Method / function to load delimited data</a:t>
            </a:r>
          </a:p>
          <a:p>
            <a:pPr marL="228600" indent="-228600">
              <a:buAutoNum type="arabicPeriod"/>
            </a:pPr>
            <a:r>
              <a:rPr lang="en-US" dirty="0" err="1"/>
              <a:t>printSchema</a:t>
            </a:r>
            <a:endParaRPr lang="en-US" dirty="0"/>
          </a:p>
          <a:p>
            <a:pPr marL="228600" indent="-228600">
              <a:buAutoNum type="arabicPeriod"/>
            </a:pPr>
            <a:r>
              <a:rPr lang="en-US" dirty="0"/>
              <a:t>Show</a:t>
            </a:r>
          </a:p>
          <a:p>
            <a:pPr marL="228600" indent="-228600">
              <a:buAutoNum type="arabicPeriod"/>
            </a:pPr>
            <a:r>
              <a:rPr lang="en-US" dirty="0"/>
              <a:t>Pre-fetches the data to the worker nodes</a:t>
            </a:r>
          </a:p>
        </p:txBody>
      </p:sp>
      <p:sp>
        <p:nvSpPr>
          <p:cNvPr id="4" name="Slide Number Placeholder 3"/>
          <p:cNvSpPr>
            <a:spLocks noGrp="1"/>
          </p:cNvSpPr>
          <p:nvPr>
            <p:ph type="sldNum" sz="quarter" idx="5"/>
          </p:nvPr>
        </p:nvSpPr>
        <p:spPr/>
        <p:txBody>
          <a:bodyPr/>
          <a:lstStyle/>
          <a:p>
            <a:fld id="{0851B93E-D36F-4744-8516-18D221D3957C}" type="slidenum">
              <a:rPr lang="en-US" smtClean="0"/>
              <a:t>85</a:t>
            </a:fld>
            <a:endParaRPr lang="en-US"/>
          </a:p>
        </p:txBody>
      </p:sp>
    </p:spTree>
    <p:extLst>
      <p:ext uri="{BB962C8B-B14F-4D97-AF65-F5344CB8AC3E}">
        <p14:creationId xmlns:p14="http://schemas.microsoft.com/office/powerpoint/2010/main" val="793662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88</a:t>
            </a:fld>
            <a:endParaRPr lang="en-US"/>
          </a:p>
        </p:txBody>
      </p:sp>
    </p:spTree>
    <p:extLst>
      <p:ext uri="{BB962C8B-B14F-4D97-AF65-F5344CB8AC3E}">
        <p14:creationId xmlns:p14="http://schemas.microsoft.com/office/powerpoint/2010/main" val="2547603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90</a:t>
            </a:fld>
            <a:endParaRPr lang="en-US"/>
          </a:p>
        </p:txBody>
      </p:sp>
    </p:spTree>
    <p:extLst>
      <p:ext uri="{BB962C8B-B14F-4D97-AF65-F5344CB8AC3E}">
        <p14:creationId xmlns:p14="http://schemas.microsoft.com/office/powerpoint/2010/main" val="3800878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92</a:t>
            </a:fld>
            <a:endParaRPr lang="en-US"/>
          </a:p>
        </p:txBody>
      </p:sp>
    </p:spTree>
    <p:extLst>
      <p:ext uri="{BB962C8B-B14F-4D97-AF65-F5344CB8AC3E}">
        <p14:creationId xmlns:p14="http://schemas.microsoft.com/office/powerpoint/2010/main" val="317407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The document model is not suited for all data applications! Redundancy is acceptable </a:t>
            </a:r>
          </a:p>
        </p:txBody>
      </p:sp>
      <p:sp>
        <p:nvSpPr>
          <p:cNvPr id="4" name="Slide Number Placeholder 3"/>
          <p:cNvSpPr>
            <a:spLocks noGrp="1"/>
          </p:cNvSpPr>
          <p:nvPr>
            <p:ph type="sldNum" sz="quarter" idx="5"/>
          </p:nvPr>
        </p:nvSpPr>
        <p:spPr/>
        <p:txBody>
          <a:bodyPr/>
          <a:lstStyle/>
          <a:p>
            <a:fld id="{0851B93E-D36F-4744-8516-18D221D3957C}" type="slidenum">
              <a:rPr lang="en-US" smtClean="0"/>
              <a:t>14</a:t>
            </a:fld>
            <a:endParaRPr lang="en-US"/>
          </a:p>
        </p:txBody>
      </p:sp>
    </p:spTree>
    <p:extLst>
      <p:ext uri="{BB962C8B-B14F-4D97-AF65-F5344CB8AC3E}">
        <p14:creationId xmlns:p14="http://schemas.microsoft.com/office/powerpoint/2010/main" val="201442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17</a:t>
            </a:fld>
            <a:endParaRPr lang="en-US"/>
          </a:p>
        </p:txBody>
      </p:sp>
    </p:spTree>
    <p:extLst>
      <p:ext uri="{BB962C8B-B14F-4D97-AF65-F5344CB8AC3E}">
        <p14:creationId xmlns:p14="http://schemas.microsoft.com/office/powerpoint/2010/main" val="53718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you see, then</a:t>
            </a:r>
          </a:p>
          <a:p>
            <a:endParaRPr lang="en-US" dirty="0"/>
          </a:p>
          <a:p>
            <a:r>
              <a:rPr lang="en-US" dirty="0"/>
              <a:t>Pros and cons:</a:t>
            </a:r>
          </a:p>
          <a:p>
            <a:endParaRPr lang="en-US" dirty="0"/>
          </a:p>
          <a:p>
            <a:pPr marL="171450" indent="-171450">
              <a:buFont typeface="Arial" panose="020B0604020202020204" pitchFamily="34" charset="0"/>
              <a:buChar char="•"/>
            </a:pPr>
            <a:r>
              <a:rPr lang="en-US" dirty="0"/>
              <a:t>Highly normalized. Concerns are separated. i.e there’s a table with only phone numbers in it.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Schema before data (we make these tables before we can insert rows. This allows for constraints to ensure addresses have valid zip codes at the data access layer.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add a customer we require many writes. At least one to each of these 5 tables, if not more.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Foreign keys are required to tie the tables together into a single conceptual entity “Customer”</a:t>
            </a:r>
          </a:p>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106443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Simplified data model – reading and writing one “thing” the document. </a:t>
            </a:r>
          </a:p>
          <a:p>
            <a:endParaRPr lang="en-US" dirty="0"/>
          </a:p>
          <a:p>
            <a:r>
              <a:rPr lang="en-US" dirty="0"/>
              <a:t>Pros and cons: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Schema-less. The labels are written with the actual data. If I need to add middle initial, I just write 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Write all the data at once with the conceptual entity.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Harder to perform cross-cutting queries, such as getting a list of phone numbers, or finding two people who share the same address.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Burden of data integrity shifts from the database management system to the application’s business logic layer. </a:t>
            </a:r>
            <a:br>
              <a:rPr lang="en-US" dirty="0"/>
            </a:b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24</a:t>
            </a:fld>
            <a:endParaRPr lang="en-US" dirty="0"/>
          </a:p>
        </p:txBody>
      </p:sp>
    </p:spTree>
    <p:extLst>
      <p:ext uri="{BB962C8B-B14F-4D97-AF65-F5344CB8AC3E}">
        <p14:creationId xmlns:p14="http://schemas.microsoft.com/office/powerpoint/2010/main" val="3929911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a:p>
            <a:r>
              <a:rPr lang="en-US" sz="1200" b="0" i="0" kern="1200" dirty="0">
                <a:solidFill>
                  <a:schemeClr val="tx1"/>
                </a:solidFill>
                <a:effectLst/>
                <a:latin typeface="+mn-lt"/>
                <a:ea typeface="+mn-ea"/>
                <a:cs typeface="+mn-cs"/>
              </a:rPr>
              <a:t>With the relational model, we strive for data normalization. With the document model, normalization is not recommended. Normalized data prevents data redundancy so why is redundant data not an issue with the document model?</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25</a:t>
            </a:fld>
            <a:endParaRPr lang="en-US" dirty="0"/>
          </a:p>
        </p:txBody>
      </p:sp>
    </p:spTree>
    <p:extLst>
      <p:ext uri="{BB962C8B-B14F-4D97-AF65-F5344CB8AC3E}">
        <p14:creationId xmlns:p14="http://schemas.microsoft.com/office/powerpoint/2010/main" val="4761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essence of Horizonal Scalability</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27</a:t>
            </a:fld>
            <a:endParaRPr lang="en-US" dirty="0"/>
          </a:p>
        </p:txBody>
      </p:sp>
    </p:spTree>
    <p:extLst>
      <p:ext uri="{BB962C8B-B14F-4D97-AF65-F5344CB8AC3E}">
        <p14:creationId xmlns:p14="http://schemas.microsoft.com/office/powerpoint/2010/main" val="852222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copy and use this slide each time you are pausing your lecture to ask students a </a:t>
            </a:r>
            <a:r>
              <a:rPr lang="en-US" sz="1200" b="1" i="0" kern="1200" dirty="0">
                <a:solidFill>
                  <a:schemeClr val="tx1"/>
                </a:solidFill>
                <a:effectLst/>
                <a:latin typeface="+mn-lt"/>
                <a:ea typeface="+mn-ea"/>
                <a:cs typeface="+mn-cs"/>
              </a:rPr>
              <a:t>question</a:t>
            </a:r>
            <a:r>
              <a:rPr lang="en-US" sz="1200" b="0" i="0" kern="1200" dirty="0">
                <a:solidFill>
                  <a:schemeClr val="tx1"/>
                </a:solidFill>
                <a:effectLst/>
                <a:latin typeface="+mn-lt"/>
                <a:ea typeface="+mn-ea"/>
                <a:cs typeface="+mn-cs"/>
              </a:rPr>
              <a:t>. Please delete this slide if you do not need to use it.</a:t>
            </a:r>
          </a:p>
          <a:p>
            <a:endParaRPr lang="en-US" dirty="0"/>
          </a:p>
          <a:p>
            <a:r>
              <a:rPr lang="en-US" sz="1200" b="0" i="0" kern="1200" dirty="0">
                <a:solidFill>
                  <a:schemeClr val="tx1"/>
                </a:solidFill>
                <a:effectLst/>
                <a:latin typeface="+mn-lt"/>
                <a:ea typeface="+mn-ea"/>
                <a:cs typeface="+mn-cs"/>
              </a:rPr>
              <a:t>Scalability question for mongo </a:t>
            </a:r>
            <a:r>
              <a:rPr lang="en-US" sz="1200" b="0" i="0" kern="1200" dirty="0" err="1">
                <a:solidFill>
                  <a:schemeClr val="tx1"/>
                </a:solidFill>
                <a:effectLst/>
                <a:latin typeface="+mn-lt"/>
                <a:ea typeface="+mn-ea"/>
                <a:cs typeface="+mn-cs"/>
              </a:rPr>
              <a:t>db</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31</a:t>
            </a:fld>
            <a:endParaRPr lang="en-US" dirty="0"/>
          </a:p>
        </p:txBody>
      </p:sp>
    </p:spTree>
    <p:extLst>
      <p:ext uri="{BB962C8B-B14F-4D97-AF65-F5344CB8AC3E}">
        <p14:creationId xmlns:p14="http://schemas.microsoft.com/office/powerpoint/2010/main" val="80635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10/4/2021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10/4/2021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3539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No Title 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85D31-BBD7-40AE-9312-CE893F084601}" type="datetime1">
              <a:rPr lang="en-US" smtClean="0"/>
              <a:t>10/4/2021</a:t>
            </a:fld>
            <a:endParaRPr lang="en-US" dirty="0"/>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Tree>
    <p:extLst>
      <p:ext uri="{BB962C8B-B14F-4D97-AF65-F5344CB8AC3E}">
        <p14:creationId xmlns:p14="http://schemas.microsoft.com/office/powerpoint/2010/main" val="288544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Question Placehold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10/4/2021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Tree>
    <p:extLst>
      <p:ext uri="{BB962C8B-B14F-4D97-AF65-F5344CB8AC3E}">
        <p14:creationId xmlns:p14="http://schemas.microsoft.com/office/powerpoint/2010/main" val="1697273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10/4/2021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7006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10/4/2021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1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10/4/2021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10/4/2021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 id="2147483674" r:id="rId24"/>
    <p:sldLayoutId id="2147483675" r:id="rId25"/>
    <p:sldLayoutId id="2147483676" r:id="rId26"/>
    <p:sldLayoutId id="2147483677" r:id="rId27"/>
    <p:sldLayoutId id="2147483678"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hyperlink" Target="https://min.io/product/erasure-code-calculator" TargetMode="Externa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hyperlink" Target="https://dl.min.io/client/mc/release/linux-amd64/mc" TargetMode="Externa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hyperlink" Target="http://127.0.0.1:8888/lab/tree/work/PySparkCookbook.ipynb" TargetMode="Externa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3" Type="http://schemas.openxmlformats.org/officeDocument/2006/relationships/hyperlink" Target="http://127.0.0.1:9000/" TargetMode="External"/><Relationship Id="rId2" Type="http://schemas.openxmlformats.org/officeDocument/2006/relationships/hyperlink" Target="http://127.0.0.1:8888/lab/tree/work/PySparkCookbook.ipynb" TargetMode="Externa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E7DEE1-6D0B-40BB-A3A0-C4EBE30B3772}"/>
              </a:ext>
            </a:extLst>
          </p:cNvPr>
          <p:cNvSpPr>
            <a:spLocks noGrp="1"/>
          </p:cNvSpPr>
          <p:nvPr>
            <p:ph type="subTitle" idx="1"/>
          </p:nvPr>
        </p:nvSpPr>
        <p:spPr/>
        <p:txBody>
          <a:bodyPr/>
          <a:lstStyle/>
          <a:p>
            <a:pPr marL="0" indent="0">
              <a:buNone/>
            </a:pPr>
            <a:r>
              <a:rPr lang="en-US" dirty="0"/>
              <a:t>Document Databases</a:t>
            </a:r>
          </a:p>
          <a:p>
            <a:pPr marL="0" indent="0">
              <a:buNone/>
            </a:pPr>
            <a:endParaRPr lang="en-US" dirty="0"/>
          </a:p>
        </p:txBody>
      </p:sp>
      <p:sp>
        <p:nvSpPr>
          <p:cNvPr id="3" name="Title 2">
            <a:extLst>
              <a:ext uri="{FF2B5EF4-FFF2-40B4-BE49-F238E27FC236}">
                <a16:creationId xmlns:a16="http://schemas.microsoft.com/office/drawing/2014/main" id="{36F99566-91D7-49D6-AD0E-87D956C8512F}"/>
              </a:ext>
            </a:extLst>
          </p:cNvPr>
          <p:cNvSpPr>
            <a:spLocks noGrp="1"/>
          </p:cNvSpPr>
          <p:nvPr>
            <p:ph type="ctrTitle"/>
          </p:nvPr>
        </p:nvSpPr>
        <p:spPr/>
        <p:txBody>
          <a:bodyPr/>
          <a:lstStyle/>
          <a:p>
            <a:r>
              <a:rPr lang="en-US" dirty="0"/>
              <a:t>IST769 Unit F	</a:t>
            </a:r>
          </a:p>
        </p:txBody>
      </p:sp>
    </p:spTree>
    <p:extLst>
      <p:ext uri="{BB962C8B-B14F-4D97-AF65-F5344CB8AC3E}">
        <p14:creationId xmlns:p14="http://schemas.microsoft.com/office/powerpoint/2010/main" val="11832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a:t>Relational vs Document</a:t>
            </a:r>
          </a:p>
        </p:txBody>
      </p:sp>
      <p:sp>
        <p:nvSpPr>
          <p:cNvPr id="3" name="Subtitle 2">
            <a:extLst>
              <a:ext uri="{FF2B5EF4-FFF2-40B4-BE49-F238E27FC236}">
                <a16:creationId xmlns:a16="http://schemas.microsoft.com/office/drawing/2014/main" id="{ACB44138-9F80-409A-9AF6-DA8B002DF260}"/>
              </a:ext>
            </a:extLst>
          </p:cNvPr>
          <p:cNvSpPr>
            <a:spLocks noGrp="1"/>
          </p:cNvSpPr>
          <p:nvPr>
            <p:ph type="subTitle" idx="1"/>
          </p:nvPr>
        </p:nvSpPr>
        <p:spPr/>
        <p:txBody>
          <a:bodyPr/>
          <a:lstStyle/>
          <a:p>
            <a:r>
              <a:rPr lang="en-US" dirty="0"/>
              <a:t>Comparison of the Two Models</a:t>
            </a:r>
          </a:p>
          <a:p>
            <a:r>
              <a:rPr lang="en-US" dirty="0"/>
              <a:t>Differences in design approaches</a:t>
            </a:r>
          </a:p>
        </p:txBody>
      </p:sp>
      <p:pic>
        <p:nvPicPr>
          <p:cNvPr id="7" name="Graphic 6" descr="Venn diagram outline">
            <a:extLst>
              <a:ext uri="{FF2B5EF4-FFF2-40B4-BE49-F238E27FC236}">
                <a16:creationId xmlns:a16="http://schemas.microsoft.com/office/drawing/2014/main" id="{A03FCEC7-90A6-48B6-AB91-6362DA4D3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6240" y="2667000"/>
            <a:ext cx="2280920" cy="2280920"/>
          </a:xfrm>
          <a:prstGeom prst="rect">
            <a:avLst/>
          </a:prstGeom>
        </p:spPr>
      </p:pic>
    </p:spTree>
    <p:extLst>
      <p:ext uri="{BB962C8B-B14F-4D97-AF65-F5344CB8AC3E}">
        <p14:creationId xmlns:p14="http://schemas.microsoft.com/office/powerpoint/2010/main" val="162930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9EB5-14BC-4F62-9D1B-7FDADE3D5837}"/>
              </a:ext>
            </a:extLst>
          </p:cNvPr>
          <p:cNvSpPr>
            <a:spLocks noGrp="1"/>
          </p:cNvSpPr>
          <p:nvPr>
            <p:ph type="title"/>
          </p:nvPr>
        </p:nvSpPr>
        <p:spPr/>
        <p:txBody>
          <a:bodyPr/>
          <a:lstStyle/>
          <a:p>
            <a:r>
              <a:rPr lang="en-US"/>
              <a:t>Relational vs. Document</a:t>
            </a:r>
            <a:endParaRPr lang="en-US" dirty="0"/>
          </a:p>
        </p:txBody>
      </p:sp>
      <p:sp>
        <p:nvSpPr>
          <p:cNvPr id="6" name="Text Placeholder 5">
            <a:extLst>
              <a:ext uri="{FF2B5EF4-FFF2-40B4-BE49-F238E27FC236}">
                <a16:creationId xmlns:a16="http://schemas.microsoft.com/office/drawing/2014/main" id="{31B85574-1883-4C69-9E21-815353EF95E2}"/>
              </a:ext>
            </a:extLst>
          </p:cNvPr>
          <p:cNvSpPr>
            <a:spLocks noGrp="1"/>
          </p:cNvSpPr>
          <p:nvPr>
            <p:ph type="body" idx="1"/>
          </p:nvPr>
        </p:nvSpPr>
        <p:spPr/>
        <p:txBody>
          <a:bodyPr/>
          <a:lstStyle/>
          <a:p>
            <a:r>
              <a:rPr lang="en-US" b="1" dirty="0"/>
              <a:t>Relational</a:t>
            </a:r>
          </a:p>
        </p:txBody>
      </p:sp>
      <p:sp>
        <p:nvSpPr>
          <p:cNvPr id="8" name="Content Placeholder 7">
            <a:extLst>
              <a:ext uri="{FF2B5EF4-FFF2-40B4-BE49-F238E27FC236}">
                <a16:creationId xmlns:a16="http://schemas.microsoft.com/office/drawing/2014/main" id="{A3E8B590-D2A3-4591-BFDE-E28FDC460C4E}"/>
              </a:ext>
            </a:extLst>
          </p:cNvPr>
          <p:cNvSpPr>
            <a:spLocks noGrp="1"/>
          </p:cNvSpPr>
          <p:nvPr>
            <p:ph sz="half" idx="2"/>
          </p:nvPr>
        </p:nvSpPr>
        <p:spPr/>
        <p:txBody>
          <a:bodyPr>
            <a:normAutofit fontScale="92500" lnSpcReduction="10000"/>
          </a:bodyPr>
          <a:lstStyle/>
          <a:p>
            <a:r>
              <a:rPr lang="en-US" dirty="0"/>
              <a:t>Designed for use by database administrators</a:t>
            </a:r>
          </a:p>
          <a:p>
            <a:r>
              <a:rPr lang="en-US" dirty="0"/>
              <a:t>Complex data model, normalized</a:t>
            </a:r>
          </a:p>
          <a:p>
            <a:r>
              <a:rPr lang="en-US" dirty="0"/>
              <a:t>Flexible, performant query operations</a:t>
            </a:r>
          </a:p>
          <a:p>
            <a:r>
              <a:rPr lang="en-US" dirty="0"/>
              <a:t>Related information stored in individual  tables</a:t>
            </a:r>
          </a:p>
          <a:p>
            <a:r>
              <a:rPr lang="en-US" dirty="0"/>
              <a:t>Data redundancy is exception to the rule</a:t>
            </a:r>
          </a:p>
        </p:txBody>
      </p:sp>
      <p:sp>
        <p:nvSpPr>
          <p:cNvPr id="7" name="Text Placeholder 6">
            <a:extLst>
              <a:ext uri="{FF2B5EF4-FFF2-40B4-BE49-F238E27FC236}">
                <a16:creationId xmlns:a16="http://schemas.microsoft.com/office/drawing/2014/main" id="{7873859E-4B45-47A2-A2BD-DDB8DD8735F2}"/>
              </a:ext>
            </a:extLst>
          </p:cNvPr>
          <p:cNvSpPr>
            <a:spLocks noGrp="1"/>
          </p:cNvSpPr>
          <p:nvPr>
            <p:ph type="body" sz="quarter" idx="3"/>
          </p:nvPr>
        </p:nvSpPr>
        <p:spPr/>
        <p:txBody>
          <a:bodyPr/>
          <a:lstStyle/>
          <a:p>
            <a:r>
              <a:rPr lang="en-US" b="1" dirty="0"/>
              <a:t>Document</a:t>
            </a:r>
          </a:p>
        </p:txBody>
      </p:sp>
      <p:sp>
        <p:nvSpPr>
          <p:cNvPr id="9" name="Content Placeholder 8">
            <a:extLst>
              <a:ext uri="{FF2B5EF4-FFF2-40B4-BE49-F238E27FC236}">
                <a16:creationId xmlns:a16="http://schemas.microsoft.com/office/drawing/2014/main" id="{3C37A682-BACD-418A-9A6B-C441FDC02E8C}"/>
              </a:ext>
            </a:extLst>
          </p:cNvPr>
          <p:cNvSpPr>
            <a:spLocks noGrp="1"/>
          </p:cNvSpPr>
          <p:nvPr>
            <p:ph sz="quarter" idx="4"/>
          </p:nvPr>
        </p:nvSpPr>
        <p:spPr/>
        <p:txBody>
          <a:bodyPr>
            <a:normAutofit fontScale="92500" lnSpcReduction="10000"/>
          </a:bodyPr>
          <a:lstStyle/>
          <a:p>
            <a:r>
              <a:rPr lang="en-US" dirty="0"/>
              <a:t>Designed for use by programmers/developers</a:t>
            </a:r>
          </a:p>
          <a:p>
            <a:r>
              <a:rPr lang="en-US" dirty="0"/>
              <a:t>Simplified data model, denormalized</a:t>
            </a:r>
          </a:p>
          <a:p>
            <a:r>
              <a:rPr lang="en-US" dirty="0"/>
              <a:t>Query not as performant</a:t>
            </a:r>
          </a:p>
          <a:p>
            <a:r>
              <a:rPr lang="en-US" dirty="0"/>
              <a:t>Related information stored with document</a:t>
            </a:r>
          </a:p>
          <a:p>
            <a:r>
              <a:rPr lang="en-US" dirty="0"/>
              <a:t>Data redundancy is expected</a:t>
            </a:r>
          </a:p>
        </p:txBody>
      </p:sp>
    </p:spTree>
    <p:extLst>
      <p:ext uri="{BB962C8B-B14F-4D97-AF65-F5344CB8AC3E}">
        <p14:creationId xmlns:p14="http://schemas.microsoft.com/office/powerpoint/2010/main" val="243012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5E01323D-C263-4082-B3E7-9B17220E6EB4}"/>
              </a:ext>
            </a:extLst>
          </p:cNvPr>
          <p:cNvGrpSpPr/>
          <p:nvPr/>
        </p:nvGrpSpPr>
        <p:grpSpPr>
          <a:xfrm rot="10800000">
            <a:off x="8224056" y="5067780"/>
            <a:ext cx="198584" cy="369568"/>
            <a:chOff x="2500561" y="2645904"/>
            <a:chExt cx="198584" cy="369568"/>
          </a:xfrm>
        </p:grpSpPr>
        <p:cxnSp>
          <p:nvCxnSpPr>
            <p:cNvPr id="34" name="Straight Connector 33">
              <a:extLst>
                <a:ext uri="{FF2B5EF4-FFF2-40B4-BE49-F238E27FC236}">
                  <a16:creationId xmlns:a16="http://schemas.microsoft.com/office/drawing/2014/main" id="{569E9A36-BBC7-4075-827B-DBA3011EF7E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689A3D-5ACB-42EE-BDCE-873F1B754B99}"/>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5931514-F821-4E71-8529-9FD1DB41275F}"/>
              </a:ext>
            </a:extLst>
          </p:cNvPr>
          <p:cNvGrpSpPr/>
          <p:nvPr/>
        </p:nvGrpSpPr>
        <p:grpSpPr>
          <a:xfrm rot="5400000">
            <a:off x="5181390" y="4051903"/>
            <a:ext cx="759846" cy="228680"/>
            <a:chOff x="3126761" y="3006376"/>
            <a:chExt cx="759846" cy="228680"/>
          </a:xfrm>
        </p:grpSpPr>
        <p:cxnSp>
          <p:nvCxnSpPr>
            <p:cNvPr id="25" name="Straight Connector 24">
              <a:extLst>
                <a:ext uri="{FF2B5EF4-FFF2-40B4-BE49-F238E27FC236}">
                  <a16:creationId xmlns:a16="http://schemas.microsoft.com/office/drawing/2014/main" id="{68E58BF2-E5C1-4FF3-ADAD-737BF88BC9C7}"/>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314CB9-0D17-4751-9961-2558BFB0CFFD}"/>
                </a:ext>
              </a:extLst>
            </p:cNvPr>
            <p:cNvCxnSpPr/>
            <p:nvPr/>
          </p:nvCxnSpPr>
          <p:spPr>
            <a:xfrm>
              <a:off x="3725588" y="300637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2ACEAD2-DB08-473D-9F61-53FE8A442F7A}"/>
              </a:ext>
            </a:extLst>
          </p:cNvPr>
          <p:cNvGrpSpPr/>
          <p:nvPr/>
        </p:nvGrpSpPr>
        <p:grpSpPr>
          <a:xfrm rot="5400000">
            <a:off x="5480837" y="3521379"/>
            <a:ext cx="198584" cy="369568"/>
            <a:chOff x="2500561" y="2645904"/>
            <a:chExt cx="198584" cy="369568"/>
          </a:xfrm>
        </p:grpSpPr>
        <p:cxnSp>
          <p:nvCxnSpPr>
            <p:cNvPr id="28" name="Straight Connector 27">
              <a:extLst>
                <a:ext uri="{FF2B5EF4-FFF2-40B4-BE49-F238E27FC236}">
                  <a16:creationId xmlns:a16="http://schemas.microsoft.com/office/drawing/2014/main" id="{398F83E0-B463-4359-BE11-1D0108EB84F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3A319F-E55E-4CC9-8A97-AD407FDDA311}"/>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8F96BC24-17C4-4EE9-B873-F35B03B21929}"/>
              </a:ext>
            </a:extLst>
          </p:cNvPr>
          <p:cNvGrpSpPr/>
          <p:nvPr/>
        </p:nvGrpSpPr>
        <p:grpSpPr>
          <a:xfrm flipH="1">
            <a:off x="9782146" y="2707158"/>
            <a:ext cx="198584" cy="369568"/>
            <a:chOff x="2500561" y="2645904"/>
            <a:chExt cx="198584" cy="369568"/>
          </a:xfrm>
        </p:grpSpPr>
        <p:cxnSp>
          <p:nvCxnSpPr>
            <p:cNvPr id="19" name="Straight Connector 18">
              <a:extLst>
                <a:ext uri="{FF2B5EF4-FFF2-40B4-BE49-F238E27FC236}">
                  <a16:creationId xmlns:a16="http://schemas.microsoft.com/office/drawing/2014/main" id="{F1D28791-9AC9-4F58-894C-A644D4D6881F}"/>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E862E5-DFAB-46DD-A5AA-74FB989E8615}"/>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65A6118-5724-4EC4-B6B7-D152035473B7}"/>
              </a:ext>
            </a:extLst>
          </p:cNvPr>
          <p:cNvGrpSpPr/>
          <p:nvPr/>
        </p:nvGrpSpPr>
        <p:grpSpPr>
          <a:xfrm>
            <a:off x="6771350" y="2711377"/>
            <a:ext cx="198584" cy="369568"/>
            <a:chOff x="2500561" y="2645904"/>
            <a:chExt cx="198584" cy="369568"/>
          </a:xfrm>
        </p:grpSpPr>
        <p:cxnSp>
          <p:nvCxnSpPr>
            <p:cNvPr id="11" name="Straight Connector 10">
              <a:extLst>
                <a:ext uri="{FF2B5EF4-FFF2-40B4-BE49-F238E27FC236}">
                  <a16:creationId xmlns:a16="http://schemas.microsoft.com/office/drawing/2014/main" id="{2122823F-07AA-4D49-9AE2-1B7B860921B3}"/>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892952-A328-467E-BBEC-FB9E67BB4C1E}"/>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2AAA5E-046C-43B9-BA47-00F31F5481D4}"/>
              </a:ext>
            </a:extLst>
          </p:cNvPr>
          <p:cNvSpPr>
            <a:spLocks noGrp="1"/>
          </p:cNvSpPr>
          <p:nvPr>
            <p:ph type="title"/>
          </p:nvPr>
        </p:nvSpPr>
        <p:spPr/>
        <p:txBody>
          <a:bodyPr/>
          <a:lstStyle/>
          <a:p>
            <a:r>
              <a:rPr lang="en-US" dirty="0"/>
              <a:t>Customer: The Relational Way</a:t>
            </a:r>
            <a:endParaRPr lang="en-IN" dirty="0"/>
          </a:p>
        </p:txBody>
      </p:sp>
      <p:sp>
        <p:nvSpPr>
          <p:cNvPr id="13" name="Content Placeholder 12">
            <a:extLst>
              <a:ext uri="{FF2B5EF4-FFF2-40B4-BE49-F238E27FC236}">
                <a16:creationId xmlns:a16="http://schemas.microsoft.com/office/drawing/2014/main" id="{57833545-1B8B-405F-9044-ECD2CE396271}"/>
              </a:ext>
            </a:extLst>
          </p:cNvPr>
          <p:cNvSpPr>
            <a:spLocks noGrp="1"/>
          </p:cNvSpPr>
          <p:nvPr>
            <p:ph idx="1"/>
          </p:nvPr>
        </p:nvSpPr>
        <p:spPr>
          <a:xfrm>
            <a:off x="838200" y="1825625"/>
            <a:ext cx="3536159" cy="4351338"/>
          </a:xfrm>
        </p:spPr>
        <p:txBody>
          <a:bodyPr>
            <a:normAutofit fontScale="92500"/>
          </a:bodyPr>
          <a:lstStyle/>
          <a:p>
            <a:r>
              <a:rPr lang="en-US" dirty="0"/>
              <a:t>Customer is many other entities like phones and addresses</a:t>
            </a:r>
          </a:p>
          <a:p>
            <a:r>
              <a:rPr lang="en-US" dirty="0"/>
              <a:t>Can update phones / addresses independent from customer</a:t>
            </a:r>
          </a:p>
          <a:p>
            <a:r>
              <a:rPr lang="en-US" dirty="0"/>
              <a:t>3</a:t>
            </a:r>
            <a:r>
              <a:rPr lang="en-US" baseline="30000" dirty="0"/>
              <a:t>rd</a:t>
            </a:r>
            <a:r>
              <a:rPr lang="en-US" dirty="0"/>
              <a:t> Normal Form; Data Integrity</a:t>
            </a:r>
          </a:p>
          <a:p>
            <a:r>
              <a:rPr lang="en-US" dirty="0"/>
              <a:t>Keys. Keys everywhere!</a:t>
            </a:r>
          </a:p>
        </p:txBody>
      </p:sp>
      <p:graphicFrame>
        <p:nvGraphicFramePr>
          <p:cNvPr id="5" name="Content Placeholder 7">
            <a:extLst>
              <a:ext uri="{FF2B5EF4-FFF2-40B4-BE49-F238E27FC236}">
                <a16:creationId xmlns:a16="http://schemas.microsoft.com/office/drawing/2014/main" id="{9F05176A-0C0D-4A6E-9824-A52CA6A3BD36}"/>
              </a:ext>
            </a:extLst>
          </p:cNvPr>
          <p:cNvGraphicFramePr>
            <a:graphicFrameLocks/>
          </p:cNvGraphicFramePr>
          <p:nvPr>
            <p:extLst>
              <p:ext uri="{D42A27DB-BD31-4B8C-83A1-F6EECF244321}">
                <p14:modId xmlns:p14="http://schemas.microsoft.com/office/powerpoint/2010/main" val="2939094473"/>
              </p:ext>
            </p:extLst>
          </p:nvPr>
        </p:nvGraphicFramePr>
        <p:xfrm>
          <a:off x="7711609" y="1973626"/>
          <a:ext cx="1319942" cy="1905000"/>
        </p:xfrm>
        <a:graphic>
          <a:graphicData uri="http://schemas.openxmlformats.org/drawingml/2006/table">
            <a:tbl>
              <a:tblPr firstRow="1" bandRow="1">
                <a:tableStyleId>{5C22544A-7EE6-4342-B048-85BDC9FD1C3A}</a:tableStyleId>
              </a:tblPr>
              <a:tblGrid>
                <a:gridCol w="1319942">
                  <a:extLst>
                    <a:ext uri="{9D8B030D-6E8A-4147-A177-3AD203B41FA5}">
                      <a16:colId xmlns:a16="http://schemas.microsoft.com/office/drawing/2014/main" val="2358928883"/>
                    </a:ext>
                  </a:extLst>
                </a:gridCol>
              </a:tblGrid>
              <a:tr h="381000">
                <a:tc>
                  <a:txBody>
                    <a:bodyPr/>
                    <a:lstStyle/>
                    <a:p>
                      <a:pPr algn="ctr"/>
                      <a:r>
                        <a:rPr lang="en-US" dirty="0">
                          <a:solidFill>
                            <a:schemeClr val="bg1"/>
                          </a:solidFill>
                          <a:latin typeface="Sherman Sans Book" pitchFamily="50" charset="0"/>
                          <a:ea typeface="Sherman Sans Book" pitchFamily="50" charset="0"/>
                        </a:rPr>
                        <a:t>Customers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Cid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9952573"/>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Email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First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Last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bl>
          </a:graphicData>
        </a:graphic>
      </p:graphicFrame>
      <p:graphicFrame>
        <p:nvGraphicFramePr>
          <p:cNvPr id="6" name="Content Placeholder 7">
            <a:extLst>
              <a:ext uri="{FF2B5EF4-FFF2-40B4-BE49-F238E27FC236}">
                <a16:creationId xmlns:a16="http://schemas.microsoft.com/office/drawing/2014/main" id="{1A01C7D3-03B7-4BA5-9913-6A26E95D7B25}"/>
              </a:ext>
            </a:extLst>
          </p:cNvPr>
          <p:cNvGraphicFramePr>
            <a:graphicFrameLocks/>
          </p:cNvGraphicFramePr>
          <p:nvPr>
            <p:extLst>
              <p:ext uri="{D42A27DB-BD31-4B8C-83A1-F6EECF244321}">
                <p14:modId xmlns:p14="http://schemas.microsoft.com/office/powerpoint/2010/main" val="1561354945"/>
              </p:ext>
            </p:extLst>
          </p:nvPr>
        </p:nvGraphicFramePr>
        <p:xfrm>
          <a:off x="9969341" y="1939442"/>
          <a:ext cx="1918894" cy="1905000"/>
        </p:xfrm>
        <a:graphic>
          <a:graphicData uri="http://schemas.openxmlformats.org/drawingml/2006/table">
            <a:tbl>
              <a:tblPr firstRow="1" bandRow="1">
                <a:tableStyleId>{5C22544A-7EE6-4342-B048-85BDC9FD1C3A}</a:tableStyleId>
              </a:tblPr>
              <a:tblGrid>
                <a:gridCol w="1918894">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Customer Phones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Cid (PK,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Order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Phone number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Number type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265994"/>
                  </a:ext>
                </a:extLst>
              </a:tr>
            </a:tbl>
          </a:graphicData>
        </a:graphic>
      </p:graphicFrame>
      <p:graphicFrame>
        <p:nvGraphicFramePr>
          <p:cNvPr id="7" name="Content Placeholder 7">
            <a:extLst>
              <a:ext uri="{FF2B5EF4-FFF2-40B4-BE49-F238E27FC236}">
                <a16:creationId xmlns:a16="http://schemas.microsoft.com/office/drawing/2014/main" id="{5AA7FD84-FE96-41FC-9896-39584C257E4C}"/>
              </a:ext>
            </a:extLst>
          </p:cNvPr>
          <p:cNvGraphicFramePr>
            <a:graphicFrameLocks/>
          </p:cNvGraphicFramePr>
          <p:nvPr>
            <p:extLst>
              <p:ext uri="{D42A27DB-BD31-4B8C-83A1-F6EECF244321}">
                <p14:modId xmlns:p14="http://schemas.microsoft.com/office/powerpoint/2010/main" val="3968876832"/>
              </p:ext>
            </p:extLst>
          </p:nvPr>
        </p:nvGraphicFramePr>
        <p:xfrm>
          <a:off x="4625444" y="1973625"/>
          <a:ext cx="2160455" cy="165020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a:solidFill>
                            <a:schemeClr val="bg1"/>
                          </a:solidFill>
                          <a:latin typeface="Sherman Sans Book" pitchFamily="50" charset="0"/>
                          <a:ea typeface="Sherman Sans Book" pitchFamily="50" charset="0"/>
                        </a:rPr>
                        <a:t>Customer Addresses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Cid (PK,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Aid (PK,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Address type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bl>
          </a:graphicData>
        </a:graphic>
      </p:graphicFrame>
      <p:graphicFrame>
        <p:nvGraphicFramePr>
          <p:cNvPr id="8" name="Content Placeholder 7">
            <a:extLst>
              <a:ext uri="{FF2B5EF4-FFF2-40B4-BE49-F238E27FC236}">
                <a16:creationId xmlns:a16="http://schemas.microsoft.com/office/drawing/2014/main" id="{BAE695F4-2597-4ECD-A5B1-24D510E12EAA}"/>
              </a:ext>
            </a:extLst>
          </p:cNvPr>
          <p:cNvGraphicFramePr>
            <a:graphicFrameLocks/>
          </p:cNvGraphicFramePr>
          <p:nvPr>
            <p:extLst>
              <p:ext uri="{D42A27DB-BD31-4B8C-83A1-F6EECF244321}">
                <p14:modId xmlns:p14="http://schemas.microsoft.com/office/powerpoint/2010/main" val="3967745215"/>
              </p:ext>
            </p:extLst>
          </p:nvPr>
        </p:nvGraphicFramePr>
        <p:xfrm>
          <a:off x="4619735" y="4494890"/>
          <a:ext cx="1868540" cy="1524000"/>
        </p:xfrm>
        <a:graphic>
          <a:graphicData uri="http://schemas.openxmlformats.org/drawingml/2006/table">
            <a:tbl>
              <a:tblPr firstRow="1" bandRow="1">
                <a:tableStyleId>{5C22544A-7EE6-4342-B048-85BDC9FD1C3A}</a:tableStyleId>
              </a:tblPr>
              <a:tblGrid>
                <a:gridCol w="1868540">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Addresses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Aid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Street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Postal_code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0652114"/>
                  </a:ext>
                </a:extLst>
              </a:tr>
            </a:tbl>
          </a:graphicData>
        </a:graphic>
      </p:graphicFrame>
      <p:graphicFrame>
        <p:nvGraphicFramePr>
          <p:cNvPr id="9" name="Content Placeholder 7">
            <a:extLst>
              <a:ext uri="{FF2B5EF4-FFF2-40B4-BE49-F238E27FC236}">
                <a16:creationId xmlns:a16="http://schemas.microsoft.com/office/drawing/2014/main" id="{5AD1B399-339F-4955-9492-C98309576AA3}"/>
              </a:ext>
            </a:extLst>
          </p:cNvPr>
          <p:cNvGraphicFramePr>
            <a:graphicFrameLocks/>
          </p:cNvGraphicFramePr>
          <p:nvPr>
            <p:extLst>
              <p:ext uri="{D42A27DB-BD31-4B8C-83A1-F6EECF244321}">
                <p14:modId xmlns:p14="http://schemas.microsoft.com/office/powerpoint/2010/main" val="1315579600"/>
              </p:ext>
            </p:extLst>
          </p:nvPr>
        </p:nvGraphicFramePr>
        <p:xfrm>
          <a:off x="8422640" y="4499110"/>
          <a:ext cx="1868540" cy="1524000"/>
        </p:xfrm>
        <a:graphic>
          <a:graphicData uri="http://schemas.openxmlformats.org/drawingml/2006/table">
            <a:tbl>
              <a:tblPr firstRow="1" bandRow="1">
                <a:tableStyleId>{5C22544A-7EE6-4342-B048-85BDC9FD1C3A}</a:tableStyleId>
              </a:tblPr>
              <a:tblGrid>
                <a:gridCol w="1868540">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Postal Codes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Postal_code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065211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City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8659627"/>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State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8631539"/>
                  </a:ext>
                </a:extLst>
              </a:tr>
            </a:tbl>
          </a:graphicData>
        </a:graphic>
      </p:graphicFrame>
      <p:grpSp>
        <p:nvGrpSpPr>
          <p:cNvPr id="17" name="Group 16">
            <a:extLst>
              <a:ext uri="{FF2B5EF4-FFF2-40B4-BE49-F238E27FC236}">
                <a16:creationId xmlns:a16="http://schemas.microsoft.com/office/drawing/2014/main" id="{83ACE73E-26C1-48FD-913C-1F50579DFDBE}"/>
              </a:ext>
            </a:extLst>
          </p:cNvPr>
          <p:cNvGrpSpPr/>
          <p:nvPr/>
        </p:nvGrpSpPr>
        <p:grpSpPr>
          <a:xfrm>
            <a:off x="6941994" y="2794417"/>
            <a:ext cx="759846" cy="228680"/>
            <a:chOff x="3126761" y="3000156"/>
            <a:chExt cx="759846" cy="228680"/>
          </a:xfrm>
        </p:grpSpPr>
        <p:cxnSp>
          <p:nvCxnSpPr>
            <p:cNvPr id="14" name="Straight Connector 13">
              <a:extLst>
                <a:ext uri="{FF2B5EF4-FFF2-40B4-BE49-F238E27FC236}">
                  <a16:creationId xmlns:a16="http://schemas.microsoft.com/office/drawing/2014/main" id="{DBB03D30-BA07-48CB-ACC4-9EE10EBF738A}"/>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10D12B-469A-42DD-8E68-D2A52C07448D}"/>
                </a:ext>
              </a:extLst>
            </p:cNvPr>
            <p:cNvCxnSpPr/>
            <p:nvPr/>
          </p:nvCxnSpPr>
          <p:spPr>
            <a:xfrm>
              <a:off x="3760150" y="300015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FA75CE54-C7DF-4DC9-9607-56924203B805}"/>
              </a:ext>
            </a:extLst>
          </p:cNvPr>
          <p:cNvGrpSpPr/>
          <p:nvPr/>
        </p:nvGrpSpPr>
        <p:grpSpPr>
          <a:xfrm flipH="1">
            <a:off x="9026573" y="2782667"/>
            <a:ext cx="759846" cy="228680"/>
            <a:chOff x="3126761" y="3000156"/>
            <a:chExt cx="759846" cy="228680"/>
          </a:xfrm>
        </p:grpSpPr>
        <p:cxnSp>
          <p:nvCxnSpPr>
            <p:cNvPr id="22" name="Straight Connector 21">
              <a:extLst>
                <a:ext uri="{FF2B5EF4-FFF2-40B4-BE49-F238E27FC236}">
                  <a16:creationId xmlns:a16="http://schemas.microsoft.com/office/drawing/2014/main" id="{2C383053-42D5-4816-B085-537256CB752D}"/>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7DEFA3-5C4C-48D9-9764-CEEDB8ADEE19}"/>
                </a:ext>
              </a:extLst>
            </p:cNvPr>
            <p:cNvCxnSpPr/>
            <p:nvPr/>
          </p:nvCxnSpPr>
          <p:spPr>
            <a:xfrm>
              <a:off x="3760150" y="300015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B950485-F148-43FB-9554-63F90B0A9982}"/>
              </a:ext>
            </a:extLst>
          </p:cNvPr>
          <p:cNvGrpSpPr/>
          <p:nvPr/>
        </p:nvGrpSpPr>
        <p:grpSpPr>
          <a:xfrm rot="10800000">
            <a:off x="6491993" y="5120225"/>
            <a:ext cx="1763224" cy="228680"/>
            <a:chOff x="2123383" y="3014011"/>
            <a:chExt cx="1763224" cy="228680"/>
          </a:xfrm>
        </p:grpSpPr>
        <p:cxnSp>
          <p:nvCxnSpPr>
            <p:cNvPr id="31" name="Straight Connector 30">
              <a:extLst>
                <a:ext uri="{FF2B5EF4-FFF2-40B4-BE49-F238E27FC236}">
                  <a16:creationId xmlns:a16="http://schemas.microsoft.com/office/drawing/2014/main" id="{A3E62F95-5E58-48CA-926F-35C8CAB11BD6}"/>
                </a:ext>
              </a:extLst>
            </p:cNvPr>
            <p:cNvCxnSpPr>
              <a:cxnSpLocks/>
            </p:cNvCxnSpPr>
            <p:nvPr/>
          </p:nvCxnSpPr>
          <p:spPr>
            <a:xfrm rot="10800000" flipH="1">
              <a:off x="2123383" y="3123353"/>
              <a:ext cx="1763224"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F7E23F-8C7A-4FD7-ABD9-250771461F27}"/>
                </a:ext>
              </a:extLst>
            </p:cNvPr>
            <p:cNvCxnSpPr/>
            <p:nvPr/>
          </p:nvCxnSpPr>
          <p:spPr>
            <a:xfrm>
              <a:off x="3760150" y="3014011"/>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480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D059-EDC7-4939-A18C-6C3491705F37}"/>
              </a:ext>
            </a:extLst>
          </p:cNvPr>
          <p:cNvSpPr>
            <a:spLocks noGrp="1"/>
          </p:cNvSpPr>
          <p:nvPr>
            <p:ph type="title"/>
          </p:nvPr>
        </p:nvSpPr>
        <p:spPr/>
        <p:txBody>
          <a:bodyPr/>
          <a:lstStyle/>
          <a:p>
            <a:r>
              <a:rPr lang="en-US" dirty="0"/>
              <a:t>Customer: The Document Way</a:t>
            </a:r>
          </a:p>
        </p:txBody>
      </p:sp>
      <p:sp>
        <p:nvSpPr>
          <p:cNvPr id="3" name="Content Placeholder 2">
            <a:extLst>
              <a:ext uri="{FF2B5EF4-FFF2-40B4-BE49-F238E27FC236}">
                <a16:creationId xmlns:a16="http://schemas.microsoft.com/office/drawing/2014/main" id="{80F88485-5814-4ECD-8736-3B3852B7376C}"/>
              </a:ext>
            </a:extLst>
          </p:cNvPr>
          <p:cNvSpPr>
            <a:spLocks noGrp="1"/>
          </p:cNvSpPr>
          <p:nvPr>
            <p:ph idx="4294967295"/>
          </p:nvPr>
        </p:nvSpPr>
        <p:spPr>
          <a:xfrm>
            <a:off x="5019040" y="1825624"/>
            <a:ext cx="7000240" cy="4351337"/>
          </a:xfrm>
        </p:spPr>
        <p:txBody>
          <a:bodyPr/>
          <a:lstStyle/>
          <a:p>
            <a:pPr marL="0" indent="0">
              <a:buNone/>
            </a:pPr>
            <a:r>
              <a:rPr lang="en-US" sz="1800" dirty="0">
                <a:latin typeface="Consolas" panose="020B0609020204030204" pitchFamily="49" charset="0"/>
              </a:rPr>
              <a:t>{ 	cid : </a:t>
            </a:r>
            <a:r>
              <a:rPr lang="en-US" sz="1800" dirty="0">
                <a:solidFill>
                  <a:schemeClr val="bg2">
                    <a:lumMod val="75000"/>
                  </a:schemeClr>
                </a:solidFill>
                <a:latin typeface="Consolas" panose="020B0609020204030204" pitchFamily="49" charset="0"/>
              </a:rPr>
              <a:t>1</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email: </a:t>
            </a:r>
            <a:r>
              <a:rPr lang="en-US" sz="1800" dirty="0">
                <a:solidFill>
                  <a:schemeClr val="bg2">
                    <a:lumMod val="75000"/>
                  </a:schemeClr>
                </a:solidFill>
                <a:latin typeface="Consolas" panose="020B0609020204030204" pitchFamily="49" charset="0"/>
              </a:rPr>
              <a:t>mafudge@syr.edu</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first name: </a:t>
            </a:r>
            <a:r>
              <a:rPr lang="en-US" sz="1800" dirty="0">
                <a:solidFill>
                  <a:schemeClr val="bg2">
                    <a:lumMod val="75000"/>
                  </a:schemeClr>
                </a:solidFill>
                <a:latin typeface="Consolas" panose="020B0609020204030204" pitchFamily="49" charset="0"/>
              </a:rPr>
              <a:t>Michael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last name: </a:t>
            </a:r>
            <a:r>
              <a:rPr lang="en-US" sz="1800" dirty="0">
                <a:solidFill>
                  <a:schemeClr val="bg2">
                    <a:lumMod val="75000"/>
                  </a:schemeClr>
                </a:solidFill>
                <a:latin typeface="Consolas" panose="020B0609020204030204" pitchFamily="49" charset="0"/>
              </a:rPr>
              <a:t>Fudge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phones: [ </a:t>
            </a:r>
            <a:br>
              <a:rPr lang="en-US" sz="1800" dirty="0">
                <a:latin typeface="Consolas" panose="020B0609020204030204" pitchFamily="49" charset="0"/>
              </a:rPr>
            </a:br>
            <a:r>
              <a:rPr lang="en-US" sz="1800" dirty="0">
                <a:latin typeface="Consolas" panose="020B0609020204030204" pitchFamily="49" charset="0"/>
              </a:rPr>
              <a:t>		{ type : </a:t>
            </a:r>
            <a:r>
              <a:rPr lang="en-US" sz="1800" dirty="0">
                <a:solidFill>
                  <a:schemeClr val="bg2">
                    <a:lumMod val="75000"/>
                  </a:schemeClr>
                </a:solidFill>
                <a:latin typeface="Consolas" panose="020B0609020204030204" pitchFamily="49" charset="0"/>
              </a:rPr>
              <a:t>home</a:t>
            </a:r>
            <a:r>
              <a:rPr lang="en-US" sz="1800" dirty="0">
                <a:latin typeface="Consolas" panose="020B0609020204030204" pitchFamily="49" charset="0"/>
              </a:rPr>
              <a:t>, number: </a:t>
            </a:r>
            <a:r>
              <a:rPr lang="en-US" sz="1800" dirty="0">
                <a:solidFill>
                  <a:schemeClr val="bg2">
                    <a:lumMod val="75000"/>
                  </a:schemeClr>
                </a:solidFill>
                <a:latin typeface="Consolas" panose="020B0609020204030204" pitchFamily="49" charset="0"/>
              </a:rPr>
              <a:t>555-1234</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 type : </a:t>
            </a:r>
            <a:r>
              <a:rPr lang="en-US" sz="1800" dirty="0">
                <a:solidFill>
                  <a:schemeClr val="bg2">
                    <a:lumMod val="75000"/>
                  </a:schemeClr>
                </a:solidFill>
                <a:latin typeface="Consolas" panose="020B0609020204030204" pitchFamily="49" charset="0"/>
              </a:rPr>
              <a:t>cell</a:t>
            </a:r>
            <a:r>
              <a:rPr lang="en-US" sz="1800" dirty="0">
                <a:latin typeface="Consolas" panose="020B0609020204030204" pitchFamily="49" charset="0"/>
              </a:rPr>
              <a:t>, number: </a:t>
            </a:r>
            <a:r>
              <a:rPr lang="en-US" sz="1800" dirty="0">
                <a:solidFill>
                  <a:schemeClr val="bg2">
                    <a:lumMod val="75000"/>
                  </a:schemeClr>
                </a:solidFill>
                <a:latin typeface="Consolas" panose="020B0609020204030204" pitchFamily="49" charset="0"/>
              </a:rPr>
              <a:t>555-9283</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addresses: [ { type: </a:t>
            </a:r>
            <a:r>
              <a:rPr lang="en-US" sz="1800" dirty="0">
                <a:solidFill>
                  <a:schemeClr val="bg2">
                    <a:lumMod val="75000"/>
                  </a:schemeClr>
                </a:solidFill>
                <a:latin typeface="Consolas" panose="020B0609020204030204" pitchFamily="49" charset="0"/>
              </a:rPr>
              <a:t>billing</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street: </a:t>
            </a:r>
            <a:r>
              <a:rPr lang="en-US" sz="1800" dirty="0">
                <a:solidFill>
                  <a:schemeClr val="bg2">
                    <a:lumMod val="75000"/>
                  </a:schemeClr>
                </a:solidFill>
                <a:latin typeface="Consolas" panose="020B0609020204030204" pitchFamily="49" charset="0"/>
              </a:rPr>
              <a:t>1313 Mockinbird Ln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city: </a:t>
            </a:r>
            <a:r>
              <a:rPr lang="en-US" sz="1800" dirty="0">
                <a:solidFill>
                  <a:schemeClr val="bg2">
                    <a:lumMod val="75000"/>
                  </a:schemeClr>
                </a:solidFill>
                <a:latin typeface="Consolas" panose="020B0609020204030204" pitchFamily="49" charset="0"/>
              </a:rPr>
              <a:t>Syracuse</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state: </a:t>
            </a:r>
            <a:r>
              <a:rPr lang="en-US" sz="1800" dirty="0">
                <a:solidFill>
                  <a:schemeClr val="bg2">
                    <a:lumMod val="75000"/>
                  </a:schemeClr>
                </a:solidFill>
                <a:latin typeface="Consolas" panose="020B0609020204030204" pitchFamily="49" charset="0"/>
              </a:rPr>
              <a:t>NY</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zip: </a:t>
            </a:r>
            <a:r>
              <a:rPr lang="en-US" sz="1800" dirty="0">
                <a:solidFill>
                  <a:schemeClr val="bg2">
                    <a:lumMod val="75000"/>
                  </a:schemeClr>
                </a:solidFill>
                <a:latin typeface="Consolas" panose="020B0609020204030204" pitchFamily="49" charset="0"/>
              </a:rPr>
              <a:t>13244</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a:t>
            </a:r>
          </a:p>
        </p:txBody>
      </p:sp>
      <p:sp>
        <p:nvSpPr>
          <p:cNvPr id="6" name="Content Placeholder 12">
            <a:extLst>
              <a:ext uri="{FF2B5EF4-FFF2-40B4-BE49-F238E27FC236}">
                <a16:creationId xmlns:a16="http://schemas.microsoft.com/office/drawing/2014/main" id="{49BCA17E-C8C7-4309-8104-149E8155C11B}"/>
              </a:ext>
            </a:extLst>
          </p:cNvPr>
          <p:cNvSpPr>
            <a:spLocks noGrp="1"/>
          </p:cNvSpPr>
          <p:nvPr>
            <p:ph idx="1"/>
          </p:nvPr>
        </p:nvSpPr>
        <p:spPr>
          <a:xfrm>
            <a:off x="838200" y="1825625"/>
            <a:ext cx="3536159" cy="4351338"/>
          </a:xfrm>
        </p:spPr>
        <p:txBody>
          <a:bodyPr>
            <a:normAutofit fontScale="92500" lnSpcReduction="10000"/>
          </a:bodyPr>
          <a:lstStyle/>
          <a:p>
            <a:r>
              <a:rPr lang="en-US" dirty="0"/>
              <a:t>Self-Describing / Schema-less</a:t>
            </a:r>
          </a:p>
          <a:p>
            <a:r>
              <a:rPr lang="en-US" dirty="0"/>
              <a:t>Denormalized; all related data stored together.</a:t>
            </a:r>
          </a:p>
          <a:p>
            <a:r>
              <a:rPr lang="en-US" dirty="0"/>
              <a:t>Data Integrity shifts from data logic to business logic.</a:t>
            </a:r>
          </a:p>
          <a:p>
            <a:r>
              <a:rPr lang="en-US" dirty="0"/>
              <a:t>Easier to store, harder to query.</a:t>
            </a:r>
          </a:p>
          <a:p>
            <a:pPr lvl="1"/>
            <a:r>
              <a:rPr lang="en-US" dirty="0"/>
              <a:t>Do two customers have the same address?</a:t>
            </a:r>
          </a:p>
          <a:p>
            <a:endParaRPr lang="en-US" dirty="0"/>
          </a:p>
        </p:txBody>
      </p:sp>
    </p:spTree>
    <p:extLst>
      <p:ext uri="{BB962C8B-B14F-4D97-AF65-F5344CB8AC3E}">
        <p14:creationId xmlns:p14="http://schemas.microsoft.com/office/powerpoint/2010/main" val="215985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1087C-2B15-477C-A089-8C5D4CEC683A}"/>
              </a:ext>
            </a:extLst>
          </p:cNvPr>
          <p:cNvSpPr>
            <a:spLocks noGrp="1"/>
          </p:cNvSpPr>
          <p:nvPr>
            <p:ph type="title"/>
          </p:nvPr>
        </p:nvSpPr>
        <p:spPr/>
        <p:txBody>
          <a:bodyPr/>
          <a:lstStyle/>
          <a:p>
            <a:r>
              <a:rPr lang="en-US" dirty="0"/>
              <a:t>Think About it!</a:t>
            </a:r>
          </a:p>
        </p:txBody>
      </p:sp>
      <p:sp>
        <p:nvSpPr>
          <p:cNvPr id="6" name="Content Placeholder 12">
            <a:extLst>
              <a:ext uri="{FF2B5EF4-FFF2-40B4-BE49-F238E27FC236}">
                <a16:creationId xmlns:a16="http://schemas.microsoft.com/office/drawing/2014/main" id="{8E217DD5-AB02-489F-9E3B-E8EFD7351F97}"/>
              </a:ext>
            </a:extLst>
          </p:cNvPr>
          <p:cNvSpPr>
            <a:spLocks noGrp="1"/>
          </p:cNvSpPr>
          <p:nvPr>
            <p:ph idx="1"/>
          </p:nvPr>
        </p:nvSpPr>
        <p:spPr>
          <a:xfrm>
            <a:off x="403225" y="1868488"/>
            <a:ext cx="8512175" cy="4351337"/>
          </a:xfrm>
        </p:spPr>
        <p:txBody>
          <a:bodyPr>
            <a:normAutofit/>
          </a:bodyPr>
          <a:lstStyle/>
          <a:p>
            <a:r>
              <a:rPr lang="en-US" sz="2800" b="0" i="0" kern="1200" dirty="0">
                <a:solidFill>
                  <a:schemeClr val="tx1"/>
                </a:solidFill>
                <a:effectLst/>
                <a:latin typeface="+mn-lt"/>
                <a:ea typeface="+mn-ea"/>
                <a:cs typeface="+mn-cs"/>
              </a:rPr>
              <a:t>With the relational model, we strive for data normalization, to reduce redundancy.</a:t>
            </a:r>
          </a:p>
          <a:p>
            <a:r>
              <a:rPr lang="en-US" sz="2800" b="0" i="0" kern="1200" dirty="0">
                <a:solidFill>
                  <a:schemeClr val="tx1"/>
                </a:solidFill>
                <a:effectLst/>
                <a:latin typeface="+mn-lt"/>
                <a:ea typeface="+mn-ea"/>
                <a:cs typeface="+mn-cs"/>
              </a:rPr>
              <a:t>With the document model, we store related data in the document.</a:t>
            </a:r>
          </a:p>
          <a:p>
            <a:r>
              <a:rPr lang="en-US" sz="2800" b="0" i="0" kern="1200" dirty="0">
                <a:solidFill>
                  <a:schemeClr val="tx1"/>
                </a:solidFill>
                <a:effectLst/>
                <a:latin typeface="+mn-lt"/>
                <a:ea typeface="+mn-ea"/>
                <a:cs typeface="+mn-cs"/>
              </a:rPr>
              <a:t>Normalized data prevents data redundancy, the document model has data redundancy.</a:t>
            </a:r>
          </a:p>
          <a:p>
            <a:r>
              <a:rPr lang="en-US" sz="2800" b="0" i="0" kern="1200" dirty="0">
                <a:solidFill>
                  <a:schemeClr val="tx1"/>
                </a:solidFill>
                <a:effectLst/>
                <a:latin typeface="+mn-lt"/>
                <a:ea typeface="+mn-ea"/>
                <a:cs typeface="+mn-cs"/>
              </a:rPr>
              <a:t>Is this a problem?</a:t>
            </a:r>
            <a:endParaRPr lang="en-US" dirty="0"/>
          </a:p>
        </p:txBody>
      </p:sp>
    </p:spTree>
    <p:extLst>
      <p:ext uri="{BB962C8B-B14F-4D97-AF65-F5344CB8AC3E}">
        <p14:creationId xmlns:p14="http://schemas.microsoft.com/office/powerpoint/2010/main" val="26699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2463586-AEF0-40AD-AB67-4E9DB7B334F0}"/>
              </a:ext>
            </a:extLst>
          </p:cNvPr>
          <p:cNvSpPr>
            <a:spLocks noGrp="1"/>
          </p:cNvSpPr>
          <p:nvPr>
            <p:ph type="title"/>
          </p:nvPr>
        </p:nvSpPr>
        <p:spPr/>
        <p:txBody>
          <a:bodyPr/>
          <a:lstStyle/>
          <a:p>
            <a:r>
              <a:rPr lang="en-US" b="1" dirty="0"/>
              <a:t>Designing for Document Databases</a:t>
            </a:r>
          </a:p>
        </p:txBody>
      </p:sp>
      <p:sp>
        <p:nvSpPr>
          <p:cNvPr id="13" name="Content Placeholder 12">
            <a:extLst>
              <a:ext uri="{FF2B5EF4-FFF2-40B4-BE49-F238E27FC236}">
                <a16:creationId xmlns:a16="http://schemas.microsoft.com/office/drawing/2014/main" id="{443A9FD9-7D1F-4B26-814F-E369F9592C05}"/>
              </a:ext>
            </a:extLst>
          </p:cNvPr>
          <p:cNvSpPr>
            <a:spLocks noGrp="1"/>
          </p:cNvSpPr>
          <p:nvPr>
            <p:ph idx="1"/>
          </p:nvPr>
        </p:nvSpPr>
        <p:spPr/>
        <p:txBody>
          <a:bodyPr>
            <a:normAutofit/>
          </a:bodyPr>
          <a:lstStyle/>
          <a:p>
            <a:r>
              <a:rPr lang="en-US" dirty="0"/>
              <a:t>ER Modeling works. Entities are documents in the collection.</a:t>
            </a:r>
          </a:p>
          <a:p>
            <a:r>
              <a:rPr lang="en-US" dirty="0"/>
              <a:t>Reference-Oriented Data </a:t>
            </a:r>
          </a:p>
          <a:p>
            <a:pPr lvl="1"/>
            <a:r>
              <a:rPr lang="en-US" dirty="0"/>
              <a:t>Store composite, Multi-Valued with main Entity</a:t>
            </a:r>
          </a:p>
          <a:p>
            <a:pPr lvl="1"/>
            <a:r>
              <a:rPr lang="en-US" dirty="0"/>
              <a:t>Ensure Slow Rate of Change. High rate of change is not a good use case.</a:t>
            </a:r>
          </a:p>
          <a:p>
            <a:pPr lvl="1"/>
            <a:r>
              <a:rPr lang="en-US" dirty="0"/>
              <a:t>Can support full CRUD</a:t>
            </a:r>
          </a:p>
          <a:p>
            <a:r>
              <a:rPr lang="en-US" dirty="0"/>
              <a:t>Process-Oriented Data</a:t>
            </a:r>
          </a:p>
          <a:p>
            <a:pPr lvl="1"/>
            <a:r>
              <a:rPr lang="en-US" dirty="0"/>
              <a:t>Design to be Immutable or Historical</a:t>
            </a:r>
          </a:p>
          <a:p>
            <a:pPr lvl="1"/>
            <a:r>
              <a:rPr lang="en-US" dirty="0"/>
              <a:t>Should support only CR (no updates or deletes)</a:t>
            </a:r>
          </a:p>
          <a:p>
            <a:r>
              <a:rPr lang="en-US" dirty="0"/>
              <a:t>Minimize the number Entities and Relationships.</a:t>
            </a:r>
          </a:p>
          <a:p>
            <a:endParaRPr lang="en-US" dirty="0"/>
          </a:p>
          <a:p>
            <a:endParaRPr lang="en-US" dirty="0"/>
          </a:p>
          <a:p>
            <a:pPr lvl="1"/>
            <a:endParaRPr lang="en-US" dirty="0"/>
          </a:p>
        </p:txBody>
      </p:sp>
    </p:spTree>
    <p:extLst>
      <p:ext uri="{BB962C8B-B14F-4D97-AF65-F5344CB8AC3E}">
        <p14:creationId xmlns:p14="http://schemas.microsoft.com/office/powerpoint/2010/main" val="151931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353D3D-00AB-4CE4-B258-516FB9F64FEC}"/>
              </a:ext>
            </a:extLst>
          </p:cNvPr>
          <p:cNvSpPr>
            <a:spLocks noGrp="1"/>
          </p:cNvSpPr>
          <p:nvPr>
            <p:ph type="title"/>
          </p:nvPr>
        </p:nvSpPr>
        <p:spPr/>
        <p:txBody>
          <a:bodyPr/>
          <a:lstStyle/>
          <a:p>
            <a:r>
              <a:rPr lang="en-US" dirty="0"/>
              <a:t>Example: Student Enrollment</a:t>
            </a:r>
          </a:p>
        </p:txBody>
      </p:sp>
      <p:sp>
        <p:nvSpPr>
          <p:cNvPr id="6" name="Content Placeholder 5">
            <a:extLst>
              <a:ext uri="{FF2B5EF4-FFF2-40B4-BE49-F238E27FC236}">
                <a16:creationId xmlns:a16="http://schemas.microsoft.com/office/drawing/2014/main" id="{6427897E-F25E-47B4-818B-9DDCDD87652B}"/>
              </a:ext>
            </a:extLst>
          </p:cNvPr>
          <p:cNvSpPr>
            <a:spLocks noGrp="1"/>
          </p:cNvSpPr>
          <p:nvPr>
            <p:ph idx="1"/>
          </p:nvPr>
        </p:nvSpPr>
        <p:spPr>
          <a:xfrm>
            <a:off x="838200" y="1825625"/>
            <a:ext cx="10515600" cy="2522855"/>
          </a:xfrm>
        </p:spPr>
        <p:txBody>
          <a:bodyPr>
            <a:normAutofit lnSpcReduction="10000"/>
          </a:bodyPr>
          <a:lstStyle/>
          <a:p>
            <a:r>
              <a:rPr lang="en-US" dirty="0"/>
              <a:t>Each entity is an example of a document in a collection. 3 Collections.</a:t>
            </a:r>
          </a:p>
          <a:p>
            <a:r>
              <a:rPr lang="en-US" dirty="0"/>
              <a:t>Student and Course are reference-oriented. Composite data such as majors, minors get stored with student. Full CRUD support for these collections. </a:t>
            </a:r>
          </a:p>
          <a:p>
            <a:r>
              <a:rPr lang="en-US" dirty="0"/>
              <a:t>Enrolment is process-oriented but designed to be document immutable. When a student drops another document is added.</a:t>
            </a:r>
          </a:p>
          <a:p>
            <a:pPr lvl="1"/>
            <a:endParaRPr lang="en-US" dirty="0"/>
          </a:p>
        </p:txBody>
      </p:sp>
      <p:pic>
        <p:nvPicPr>
          <p:cNvPr id="14" name="Picture 13">
            <a:extLst>
              <a:ext uri="{FF2B5EF4-FFF2-40B4-BE49-F238E27FC236}">
                <a16:creationId xmlns:a16="http://schemas.microsoft.com/office/drawing/2014/main" id="{9460C31C-4885-4A9E-9C1A-A71C29474770}"/>
              </a:ext>
            </a:extLst>
          </p:cNvPr>
          <p:cNvPicPr>
            <a:picLocks noChangeAspect="1"/>
          </p:cNvPicPr>
          <p:nvPr/>
        </p:nvPicPr>
        <p:blipFill>
          <a:blip r:embed="rId2"/>
          <a:stretch>
            <a:fillRect/>
          </a:stretch>
        </p:blipFill>
        <p:spPr>
          <a:xfrm>
            <a:off x="1464778" y="4233085"/>
            <a:ext cx="8610873" cy="2522855"/>
          </a:xfrm>
          <a:prstGeom prst="rect">
            <a:avLst/>
          </a:prstGeom>
        </p:spPr>
      </p:pic>
    </p:spTree>
    <p:extLst>
      <p:ext uri="{BB962C8B-B14F-4D97-AF65-F5344CB8AC3E}">
        <p14:creationId xmlns:p14="http://schemas.microsoft.com/office/powerpoint/2010/main" val="424879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1087C-2B15-477C-A089-8C5D4CEC683A}"/>
              </a:ext>
            </a:extLst>
          </p:cNvPr>
          <p:cNvSpPr>
            <a:spLocks noGrp="1"/>
          </p:cNvSpPr>
          <p:nvPr>
            <p:ph type="title"/>
          </p:nvPr>
        </p:nvSpPr>
        <p:spPr/>
        <p:txBody>
          <a:bodyPr/>
          <a:lstStyle/>
          <a:p>
            <a:r>
              <a:rPr lang="en-US" dirty="0"/>
              <a:t>Design It!</a:t>
            </a:r>
          </a:p>
        </p:txBody>
      </p:sp>
      <p:sp>
        <p:nvSpPr>
          <p:cNvPr id="6" name="Content Placeholder 12">
            <a:extLst>
              <a:ext uri="{FF2B5EF4-FFF2-40B4-BE49-F238E27FC236}">
                <a16:creationId xmlns:a16="http://schemas.microsoft.com/office/drawing/2014/main" id="{8E217DD5-AB02-489F-9E3B-E8EFD7351F97}"/>
              </a:ext>
            </a:extLst>
          </p:cNvPr>
          <p:cNvSpPr>
            <a:spLocks noGrp="1"/>
          </p:cNvSpPr>
          <p:nvPr>
            <p:ph idx="1"/>
          </p:nvPr>
        </p:nvSpPr>
        <p:spPr>
          <a:xfrm>
            <a:off x="403225" y="1868488"/>
            <a:ext cx="8512175" cy="4351337"/>
          </a:xfrm>
        </p:spPr>
        <p:txBody>
          <a:bodyPr>
            <a:normAutofit/>
          </a:bodyPr>
          <a:lstStyle/>
          <a:p>
            <a:r>
              <a:rPr lang="en-US" sz="2800" b="0" i="0" kern="1200" dirty="0">
                <a:solidFill>
                  <a:schemeClr val="tx1"/>
                </a:solidFill>
                <a:effectLst/>
                <a:latin typeface="+mn-lt"/>
                <a:ea typeface="+mn-ea"/>
                <a:cs typeface="+mn-cs"/>
              </a:rPr>
              <a:t>Computer Software Inventory:</a:t>
            </a:r>
          </a:p>
          <a:p>
            <a:pPr lvl="1"/>
            <a:r>
              <a:rPr lang="en-US" b="1" dirty="0"/>
              <a:t>Computer </a:t>
            </a:r>
            <a:r>
              <a:rPr lang="en-US" dirty="0"/>
              <a:t>– make, model, RAM, Disk Total, Disk Free,  Office computer is in, employee who owns the computer, operating system (version, name).</a:t>
            </a:r>
          </a:p>
          <a:p>
            <a:pPr lvl="1"/>
            <a:r>
              <a:rPr lang="en-US" b="1" dirty="0"/>
              <a:t>Software Application </a:t>
            </a:r>
            <a:r>
              <a:rPr lang="en-US" dirty="0"/>
              <a:t>-  application data (name, version, hardware requirements), publisher information (name, website)</a:t>
            </a:r>
          </a:p>
          <a:p>
            <a:pPr lvl="1"/>
            <a:r>
              <a:rPr lang="en-US" dirty="0"/>
              <a:t>Tracking which application are installed or removed from each computer and when.</a:t>
            </a:r>
          </a:p>
          <a:p>
            <a:r>
              <a:rPr lang="en-US" dirty="0"/>
              <a:t>Design a model suitable for a document database.</a:t>
            </a:r>
          </a:p>
        </p:txBody>
      </p:sp>
    </p:spTree>
    <p:extLst>
      <p:ext uri="{BB962C8B-B14F-4D97-AF65-F5344CB8AC3E}">
        <p14:creationId xmlns:p14="http://schemas.microsoft.com/office/powerpoint/2010/main" val="123289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5F56-8DF0-44FA-A955-0C8A170B4B48}"/>
              </a:ext>
            </a:extLst>
          </p:cNvPr>
          <p:cNvSpPr>
            <a:spLocks noGrp="1"/>
          </p:cNvSpPr>
          <p:nvPr>
            <p:ph type="ctrTitle"/>
          </p:nvPr>
        </p:nvSpPr>
        <p:spPr/>
        <p:txBody>
          <a:bodyPr/>
          <a:lstStyle/>
          <a:p>
            <a:r>
              <a:rPr lang="en-US" dirty="0"/>
              <a:t>Mongo Db</a:t>
            </a:r>
          </a:p>
        </p:txBody>
      </p:sp>
      <p:sp>
        <p:nvSpPr>
          <p:cNvPr id="3" name="Subtitle 2">
            <a:extLst>
              <a:ext uri="{FF2B5EF4-FFF2-40B4-BE49-F238E27FC236}">
                <a16:creationId xmlns:a16="http://schemas.microsoft.com/office/drawing/2014/main" id="{BD15AE51-DBB6-43B9-837B-DA45DEB20836}"/>
              </a:ext>
            </a:extLst>
          </p:cNvPr>
          <p:cNvSpPr>
            <a:spLocks noGrp="1"/>
          </p:cNvSpPr>
          <p:nvPr>
            <p:ph type="subTitle" idx="1"/>
          </p:nvPr>
        </p:nvSpPr>
        <p:spPr/>
        <p:txBody>
          <a:bodyPr/>
          <a:lstStyle/>
          <a:p>
            <a:r>
              <a:rPr lang="en-US" dirty="0"/>
              <a:t>Architecture</a:t>
            </a:r>
          </a:p>
        </p:txBody>
      </p:sp>
      <p:pic>
        <p:nvPicPr>
          <p:cNvPr id="5" name="Picture 2" descr="Image result for Mongodb logo">
            <a:extLst>
              <a:ext uri="{FF2B5EF4-FFF2-40B4-BE49-F238E27FC236}">
                <a16:creationId xmlns:a16="http://schemas.microsoft.com/office/drawing/2014/main" id="{17FD85E5-3530-4993-8483-0D0177D40B31}"/>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212931" y="287416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82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1C64-640F-4AD7-8A3F-E2CBEF10D000}"/>
              </a:ext>
            </a:extLst>
          </p:cNvPr>
          <p:cNvSpPr>
            <a:spLocks noGrp="1"/>
          </p:cNvSpPr>
          <p:nvPr>
            <p:ph type="title"/>
          </p:nvPr>
        </p:nvSpPr>
        <p:spPr/>
        <p:txBody>
          <a:bodyPr/>
          <a:lstStyle/>
          <a:p>
            <a:r>
              <a:rPr lang="en-US"/>
              <a:t>MongoDB</a:t>
            </a:r>
            <a:endParaRPr lang="en-IN" dirty="0"/>
          </a:p>
        </p:txBody>
      </p:sp>
      <p:sp>
        <p:nvSpPr>
          <p:cNvPr id="3" name="Content Placeholder 2">
            <a:extLst>
              <a:ext uri="{FF2B5EF4-FFF2-40B4-BE49-F238E27FC236}">
                <a16:creationId xmlns:a16="http://schemas.microsoft.com/office/drawing/2014/main" id="{F0E51221-EF11-4B3A-A412-BFE41F3CA770}"/>
              </a:ext>
            </a:extLst>
          </p:cNvPr>
          <p:cNvSpPr>
            <a:spLocks noGrp="1"/>
          </p:cNvSpPr>
          <p:nvPr>
            <p:ph idx="1"/>
          </p:nvPr>
        </p:nvSpPr>
        <p:spPr/>
        <p:txBody>
          <a:bodyPr>
            <a:normAutofit fontScale="92500" lnSpcReduction="10000"/>
          </a:bodyPr>
          <a:lstStyle/>
          <a:p>
            <a:r>
              <a:rPr lang="en-US" sz="2400" dirty="0"/>
              <a:t>Document Database</a:t>
            </a:r>
          </a:p>
          <a:p>
            <a:pPr lvl="1"/>
            <a:r>
              <a:rPr lang="en-US" dirty="0"/>
              <a:t>Database </a:t>
            </a:r>
            <a:r>
              <a:rPr lang="en-US" dirty="0">
                <a:sym typeface="Wingdings" panose="05000000000000000000" pitchFamily="2" charset="2"/>
              </a:rPr>
              <a:t></a:t>
            </a:r>
            <a:r>
              <a:rPr lang="en-US" dirty="0"/>
              <a:t> Collections </a:t>
            </a:r>
            <a:r>
              <a:rPr lang="en-US" dirty="0">
                <a:sym typeface="Wingdings" panose="05000000000000000000" pitchFamily="2" charset="2"/>
              </a:rPr>
              <a:t></a:t>
            </a:r>
            <a:r>
              <a:rPr lang="en-US" dirty="0"/>
              <a:t> Documents</a:t>
            </a:r>
          </a:p>
          <a:p>
            <a:pPr lvl="1"/>
            <a:r>
              <a:rPr lang="en-US" dirty="0"/>
              <a:t>Documents are JSON Schemas</a:t>
            </a:r>
          </a:p>
          <a:p>
            <a:r>
              <a:rPr lang="en-US" sz="2400" dirty="0"/>
              <a:t>Single Master Architecture </a:t>
            </a:r>
          </a:p>
          <a:p>
            <a:pPr lvl="1"/>
            <a:r>
              <a:rPr lang="en-US" dirty="0"/>
              <a:t>Scales well horizontally, but has a single point of failure</a:t>
            </a:r>
          </a:p>
          <a:p>
            <a:pPr lvl="1"/>
            <a:r>
              <a:rPr lang="en-US" dirty="0"/>
              <a:t>Supports Consistent reads</a:t>
            </a:r>
          </a:p>
          <a:p>
            <a:pPr lvl="1"/>
            <a:r>
              <a:rPr lang="en-US" dirty="0"/>
              <a:t>Supports </a:t>
            </a:r>
            <a:r>
              <a:rPr lang="en-US" dirty="0" err="1"/>
              <a:t>sharding</a:t>
            </a:r>
            <a:r>
              <a:rPr lang="en-US" dirty="0"/>
              <a:t> with data replication</a:t>
            </a:r>
          </a:p>
          <a:p>
            <a:r>
              <a:rPr lang="en-US" sz="2400" dirty="0"/>
              <a:t>Data Model </a:t>
            </a:r>
          </a:p>
          <a:p>
            <a:pPr lvl="1"/>
            <a:r>
              <a:rPr lang="en-US" dirty="0"/>
              <a:t>Document data model—schema-less</a:t>
            </a:r>
          </a:p>
          <a:p>
            <a:pPr lvl="1"/>
            <a:r>
              <a:rPr lang="en-US" dirty="0"/>
              <a:t>Every document stored has a key</a:t>
            </a:r>
          </a:p>
          <a:p>
            <a:pPr lvl="1"/>
            <a:r>
              <a:rPr lang="en-US" dirty="0"/>
              <a:t>Uses JavaScript as a query language and JSON as a data format</a:t>
            </a:r>
          </a:p>
          <a:p>
            <a:pPr lvl="1"/>
            <a:r>
              <a:rPr lang="en-US" dirty="0"/>
              <a:t>There are only integrity constraints on the key; it must be unique per collection</a:t>
            </a:r>
          </a:p>
        </p:txBody>
      </p:sp>
      <p:pic>
        <p:nvPicPr>
          <p:cNvPr id="6" name="Picture 2" descr="Image result for Mongodb logo">
            <a:extLst>
              <a:ext uri="{FF2B5EF4-FFF2-40B4-BE49-F238E27FC236}">
                <a16:creationId xmlns:a16="http://schemas.microsoft.com/office/drawing/2014/main" id="{75C7E885-CBEF-4E96-B918-AFF661461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4417" y="1871742"/>
            <a:ext cx="1367118" cy="136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7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C4885A-A1F7-4AA6-906F-DC791C3CE34C}"/>
              </a:ext>
            </a:extLst>
          </p:cNvPr>
          <p:cNvSpPr>
            <a:spLocks noGrp="1"/>
          </p:cNvSpPr>
          <p:nvPr>
            <p:ph idx="1"/>
          </p:nvPr>
        </p:nvSpPr>
        <p:spPr/>
        <p:txBody>
          <a:bodyPr/>
          <a:lstStyle/>
          <a:p>
            <a:r>
              <a:rPr lang="en-US" dirty="0"/>
              <a:t>What is a Document Database?</a:t>
            </a:r>
          </a:p>
          <a:p>
            <a:r>
              <a:rPr lang="en-US" dirty="0"/>
              <a:t>Comparing the Relational and Document Models</a:t>
            </a:r>
          </a:p>
          <a:p>
            <a:r>
              <a:rPr lang="en-US" dirty="0"/>
              <a:t>Mongo Db Architecture</a:t>
            </a:r>
          </a:p>
          <a:p>
            <a:r>
              <a:rPr lang="en-US" dirty="0"/>
              <a:t>Mongo Db Data Model</a:t>
            </a:r>
          </a:p>
          <a:p>
            <a:r>
              <a:rPr lang="en-US" dirty="0"/>
              <a:t>Mongo Db Commands</a:t>
            </a:r>
          </a:p>
          <a:p>
            <a:endParaRPr lang="en-US" dirty="0"/>
          </a:p>
        </p:txBody>
      </p:sp>
      <p:sp>
        <p:nvSpPr>
          <p:cNvPr id="3" name="Title 2">
            <a:extLst>
              <a:ext uri="{FF2B5EF4-FFF2-40B4-BE49-F238E27FC236}">
                <a16:creationId xmlns:a16="http://schemas.microsoft.com/office/drawing/2014/main" id="{69CBB167-7FE9-481B-B3AF-20CD1AB5247D}"/>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845839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D6AD01-61EF-47B2-9002-044BC34C1C57}"/>
              </a:ext>
            </a:extLst>
          </p:cNvPr>
          <p:cNvSpPr>
            <a:spLocks noGrp="1"/>
          </p:cNvSpPr>
          <p:nvPr>
            <p:ph type="title"/>
          </p:nvPr>
        </p:nvSpPr>
        <p:spPr/>
        <p:txBody>
          <a:bodyPr/>
          <a:lstStyle/>
          <a:p>
            <a:r>
              <a:rPr lang="en-US" dirty="0"/>
              <a:t>Mongo Db CAP</a:t>
            </a:r>
          </a:p>
        </p:txBody>
      </p:sp>
      <p:sp>
        <p:nvSpPr>
          <p:cNvPr id="5" name="Content Placeholder 4">
            <a:extLst>
              <a:ext uri="{FF2B5EF4-FFF2-40B4-BE49-F238E27FC236}">
                <a16:creationId xmlns:a16="http://schemas.microsoft.com/office/drawing/2014/main" id="{79609237-A388-448D-8EBA-BFD04375D53D}"/>
              </a:ext>
            </a:extLst>
          </p:cNvPr>
          <p:cNvSpPr>
            <a:spLocks noGrp="1"/>
          </p:cNvSpPr>
          <p:nvPr>
            <p:ph idx="1"/>
          </p:nvPr>
        </p:nvSpPr>
        <p:spPr/>
        <p:txBody>
          <a:bodyPr/>
          <a:lstStyle/>
          <a:p>
            <a:r>
              <a:rPr lang="en-US" sz="2800" b="0" i="0" kern="1200" dirty="0">
                <a:solidFill>
                  <a:schemeClr val="tx1"/>
                </a:solidFill>
                <a:effectLst/>
                <a:latin typeface="+mn-lt"/>
                <a:ea typeface="+mn-ea"/>
                <a:cs typeface="+mn-cs"/>
              </a:rPr>
              <a:t>Based on the description of MongoDB, where does it fit in the CAP Theorem? Among Consistency, Availability and Partition Tolerance Which two guarantees does it provide?</a:t>
            </a:r>
            <a:endParaRPr lang="en-US" dirty="0"/>
          </a:p>
          <a:p>
            <a:pPr marL="0" indent="0">
              <a:buNone/>
            </a:pPr>
            <a:endParaRPr lang="en-US" dirty="0"/>
          </a:p>
        </p:txBody>
      </p:sp>
    </p:spTree>
    <p:extLst>
      <p:ext uri="{BB962C8B-B14F-4D97-AF65-F5344CB8AC3E}">
        <p14:creationId xmlns:p14="http://schemas.microsoft.com/office/powerpoint/2010/main" val="255683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F81504-1E7B-42F1-B1C9-665F4AEE72A5}"/>
              </a:ext>
            </a:extLst>
          </p:cNvPr>
          <p:cNvSpPr>
            <a:spLocks noGrp="1"/>
          </p:cNvSpPr>
          <p:nvPr>
            <p:ph type="title"/>
          </p:nvPr>
        </p:nvSpPr>
        <p:spPr>
          <a:xfrm>
            <a:off x="2006601" y="643467"/>
            <a:ext cx="5373505" cy="5571066"/>
          </a:xfrm>
        </p:spPr>
        <p:txBody>
          <a:bodyPr vert="horz" lIns="91440" tIns="45720" rIns="91440" bIns="45720" rtlCol="0" anchor="ctr">
            <a:normAutofit/>
          </a:bodyPr>
          <a:lstStyle/>
          <a:p>
            <a:pPr algn="r">
              <a:lnSpc>
                <a:spcPct val="80000"/>
              </a:lnSpc>
            </a:pPr>
            <a:r>
              <a:rPr lang="en-US" sz="5700" cap="all" spc="200">
                <a:solidFill>
                  <a:schemeClr val="tx1">
                    <a:alpha val="80000"/>
                  </a:schemeClr>
                </a:solidFill>
              </a:rPr>
              <a:t>Relational vs. Document</a:t>
            </a:r>
          </a:p>
        </p:txBody>
      </p:sp>
      <p:sp>
        <p:nvSpPr>
          <p:cNvPr id="2" name="Footer Placeholder 1">
            <a:extLst>
              <a:ext uri="{FF2B5EF4-FFF2-40B4-BE49-F238E27FC236}">
                <a16:creationId xmlns:a16="http://schemas.microsoft.com/office/drawing/2014/main" id="{22F5DE92-4B5E-4F64-8935-320EE160D244}"/>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3064360A-BF75-46EB-95B6-5308B60268BF}"/>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21</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1832883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9EB5-14BC-4F62-9D1B-7FDADE3D5837}"/>
              </a:ext>
            </a:extLst>
          </p:cNvPr>
          <p:cNvSpPr>
            <a:spLocks noGrp="1"/>
          </p:cNvSpPr>
          <p:nvPr>
            <p:ph type="title"/>
          </p:nvPr>
        </p:nvSpPr>
        <p:spPr/>
        <p:txBody>
          <a:bodyPr/>
          <a:lstStyle/>
          <a:p>
            <a:r>
              <a:rPr lang="en-US"/>
              <a:t>Relational vs. Document</a:t>
            </a:r>
            <a:endParaRPr lang="en-US" dirty="0"/>
          </a:p>
        </p:txBody>
      </p:sp>
      <p:sp>
        <p:nvSpPr>
          <p:cNvPr id="6" name="Text Placeholder 5">
            <a:extLst>
              <a:ext uri="{FF2B5EF4-FFF2-40B4-BE49-F238E27FC236}">
                <a16:creationId xmlns:a16="http://schemas.microsoft.com/office/drawing/2014/main" id="{31B85574-1883-4C69-9E21-815353EF95E2}"/>
              </a:ext>
            </a:extLst>
          </p:cNvPr>
          <p:cNvSpPr>
            <a:spLocks noGrp="1"/>
          </p:cNvSpPr>
          <p:nvPr>
            <p:ph type="body" idx="1"/>
          </p:nvPr>
        </p:nvSpPr>
        <p:spPr/>
        <p:txBody>
          <a:bodyPr/>
          <a:lstStyle/>
          <a:p>
            <a:r>
              <a:rPr lang="en-US" b="1" dirty="0"/>
              <a:t>Relational</a:t>
            </a:r>
          </a:p>
        </p:txBody>
      </p:sp>
      <p:sp>
        <p:nvSpPr>
          <p:cNvPr id="7" name="Text Placeholder 6">
            <a:extLst>
              <a:ext uri="{FF2B5EF4-FFF2-40B4-BE49-F238E27FC236}">
                <a16:creationId xmlns:a16="http://schemas.microsoft.com/office/drawing/2014/main" id="{7873859E-4B45-47A2-A2BD-DDB8DD8735F2}"/>
              </a:ext>
            </a:extLst>
          </p:cNvPr>
          <p:cNvSpPr>
            <a:spLocks noGrp="1"/>
          </p:cNvSpPr>
          <p:nvPr>
            <p:ph type="body" sz="quarter" idx="3"/>
          </p:nvPr>
        </p:nvSpPr>
        <p:spPr/>
        <p:txBody>
          <a:bodyPr/>
          <a:lstStyle/>
          <a:p>
            <a:r>
              <a:rPr lang="en-US" b="1" dirty="0"/>
              <a:t>Document</a:t>
            </a:r>
          </a:p>
        </p:txBody>
      </p:sp>
      <p:sp>
        <p:nvSpPr>
          <p:cNvPr id="4" name="Footer Placeholder 3">
            <a:extLst>
              <a:ext uri="{FF2B5EF4-FFF2-40B4-BE49-F238E27FC236}">
                <a16:creationId xmlns:a16="http://schemas.microsoft.com/office/drawing/2014/main" id="{39F5DC7B-A9F3-46C7-AA42-923E839183A4}"/>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CB028773-67C2-4B6C-A97E-91BFD8C824AD}"/>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
        <p:nvSpPr>
          <p:cNvPr id="8" name="Content Placeholder 7">
            <a:extLst>
              <a:ext uri="{FF2B5EF4-FFF2-40B4-BE49-F238E27FC236}">
                <a16:creationId xmlns:a16="http://schemas.microsoft.com/office/drawing/2014/main" id="{A3E8B590-D2A3-4591-BFDE-E28FDC460C4E}"/>
              </a:ext>
            </a:extLst>
          </p:cNvPr>
          <p:cNvSpPr>
            <a:spLocks noGrp="1"/>
          </p:cNvSpPr>
          <p:nvPr>
            <p:ph sz="half" idx="13"/>
          </p:nvPr>
        </p:nvSpPr>
        <p:spPr/>
        <p:txBody>
          <a:bodyPr/>
          <a:lstStyle/>
          <a:p>
            <a:r>
              <a:rPr lang="en-US"/>
              <a:t>Designed for use by database administrators</a:t>
            </a:r>
          </a:p>
          <a:p>
            <a:r>
              <a:rPr lang="en-US"/>
              <a:t>Complex data model, normalized</a:t>
            </a:r>
          </a:p>
          <a:p>
            <a:r>
              <a:rPr lang="en-US"/>
              <a:t>Flexible, performant query operations</a:t>
            </a:r>
          </a:p>
          <a:p>
            <a:r>
              <a:rPr lang="en-US"/>
              <a:t>Related information stored in speared tables</a:t>
            </a:r>
          </a:p>
          <a:p>
            <a:r>
              <a:rPr lang="en-US"/>
              <a:t>Data redundancy is exceptional</a:t>
            </a:r>
            <a:endParaRPr lang="en-US" dirty="0"/>
          </a:p>
        </p:txBody>
      </p:sp>
      <p:sp>
        <p:nvSpPr>
          <p:cNvPr id="9" name="Content Placeholder 8">
            <a:extLst>
              <a:ext uri="{FF2B5EF4-FFF2-40B4-BE49-F238E27FC236}">
                <a16:creationId xmlns:a16="http://schemas.microsoft.com/office/drawing/2014/main" id="{3C37A682-BACD-418A-9A6B-C441FDC02E8C}"/>
              </a:ext>
            </a:extLst>
          </p:cNvPr>
          <p:cNvSpPr>
            <a:spLocks noGrp="1"/>
          </p:cNvSpPr>
          <p:nvPr>
            <p:ph sz="half" idx="14"/>
          </p:nvPr>
        </p:nvSpPr>
        <p:spPr/>
        <p:txBody>
          <a:bodyPr/>
          <a:lstStyle/>
          <a:p>
            <a:r>
              <a:rPr lang="en-US"/>
              <a:t>Designed for use by programmers/developers</a:t>
            </a:r>
          </a:p>
          <a:p>
            <a:r>
              <a:rPr lang="en-US"/>
              <a:t>Simplified data model, denormalized</a:t>
            </a:r>
          </a:p>
          <a:p>
            <a:r>
              <a:rPr lang="en-US"/>
              <a:t>Query not as performant</a:t>
            </a:r>
          </a:p>
          <a:p>
            <a:r>
              <a:rPr lang="en-US"/>
              <a:t>Related information stored with item</a:t>
            </a:r>
          </a:p>
          <a:p>
            <a:r>
              <a:rPr lang="en-US"/>
              <a:t>Data redundancy is expected</a:t>
            </a:r>
            <a:endParaRPr lang="en-US" dirty="0"/>
          </a:p>
        </p:txBody>
      </p:sp>
    </p:spTree>
    <p:extLst>
      <p:ext uri="{BB962C8B-B14F-4D97-AF65-F5344CB8AC3E}">
        <p14:creationId xmlns:p14="http://schemas.microsoft.com/office/powerpoint/2010/main" val="294109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5E01323D-C263-4082-B3E7-9B17220E6EB4}"/>
              </a:ext>
            </a:extLst>
          </p:cNvPr>
          <p:cNvGrpSpPr/>
          <p:nvPr/>
        </p:nvGrpSpPr>
        <p:grpSpPr>
          <a:xfrm rot="10800000">
            <a:off x="5897416" y="5413220"/>
            <a:ext cx="198584" cy="369568"/>
            <a:chOff x="2500561" y="2645904"/>
            <a:chExt cx="198584" cy="369568"/>
          </a:xfrm>
        </p:grpSpPr>
        <p:cxnSp>
          <p:nvCxnSpPr>
            <p:cNvPr id="34" name="Straight Connector 33">
              <a:extLst>
                <a:ext uri="{FF2B5EF4-FFF2-40B4-BE49-F238E27FC236}">
                  <a16:creationId xmlns:a16="http://schemas.microsoft.com/office/drawing/2014/main" id="{569E9A36-BBC7-4075-827B-DBA3011EF7E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689A3D-5ACB-42EE-BDCE-873F1B754B99}"/>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5931514-F821-4E71-8529-9FD1DB41275F}"/>
              </a:ext>
            </a:extLst>
          </p:cNvPr>
          <p:cNvGrpSpPr/>
          <p:nvPr/>
        </p:nvGrpSpPr>
        <p:grpSpPr>
          <a:xfrm rot="5400000">
            <a:off x="2854750" y="4397343"/>
            <a:ext cx="759846" cy="228680"/>
            <a:chOff x="3126761" y="3006376"/>
            <a:chExt cx="759846" cy="228680"/>
          </a:xfrm>
        </p:grpSpPr>
        <p:cxnSp>
          <p:nvCxnSpPr>
            <p:cNvPr id="25" name="Straight Connector 24">
              <a:extLst>
                <a:ext uri="{FF2B5EF4-FFF2-40B4-BE49-F238E27FC236}">
                  <a16:creationId xmlns:a16="http://schemas.microsoft.com/office/drawing/2014/main" id="{68E58BF2-E5C1-4FF3-ADAD-737BF88BC9C7}"/>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314CB9-0D17-4751-9961-2558BFB0CFFD}"/>
                </a:ext>
              </a:extLst>
            </p:cNvPr>
            <p:cNvCxnSpPr/>
            <p:nvPr/>
          </p:nvCxnSpPr>
          <p:spPr>
            <a:xfrm>
              <a:off x="3725588" y="300637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2ACEAD2-DB08-473D-9F61-53FE8A442F7A}"/>
              </a:ext>
            </a:extLst>
          </p:cNvPr>
          <p:cNvGrpSpPr/>
          <p:nvPr/>
        </p:nvGrpSpPr>
        <p:grpSpPr>
          <a:xfrm rot="5400000">
            <a:off x="3154197" y="3866819"/>
            <a:ext cx="198584" cy="369568"/>
            <a:chOff x="2500561" y="2645904"/>
            <a:chExt cx="198584" cy="369568"/>
          </a:xfrm>
        </p:grpSpPr>
        <p:cxnSp>
          <p:nvCxnSpPr>
            <p:cNvPr id="28" name="Straight Connector 27">
              <a:extLst>
                <a:ext uri="{FF2B5EF4-FFF2-40B4-BE49-F238E27FC236}">
                  <a16:creationId xmlns:a16="http://schemas.microsoft.com/office/drawing/2014/main" id="{398F83E0-B463-4359-BE11-1D0108EB84F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3A319F-E55E-4CC9-8A97-AD407FDDA311}"/>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8F96BC24-17C4-4EE9-B873-F35B03B21929}"/>
              </a:ext>
            </a:extLst>
          </p:cNvPr>
          <p:cNvGrpSpPr/>
          <p:nvPr/>
        </p:nvGrpSpPr>
        <p:grpSpPr>
          <a:xfrm flipH="1">
            <a:off x="7455506" y="3052598"/>
            <a:ext cx="198584" cy="369568"/>
            <a:chOff x="2500561" y="2645904"/>
            <a:chExt cx="198584" cy="369568"/>
          </a:xfrm>
        </p:grpSpPr>
        <p:cxnSp>
          <p:nvCxnSpPr>
            <p:cNvPr id="19" name="Straight Connector 18">
              <a:extLst>
                <a:ext uri="{FF2B5EF4-FFF2-40B4-BE49-F238E27FC236}">
                  <a16:creationId xmlns:a16="http://schemas.microsoft.com/office/drawing/2014/main" id="{F1D28791-9AC9-4F58-894C-A644D4D6881F}"/>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E862E5-DFAB-46DD-A5AA-74FB989E8615}"/>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65A6118-5724-4EC4-B6B7-D152035473B7}"/>
              </a:ext>
            </a:extLst>
          </p:cNvPr>
          <p:cNvGrpSpPr/>
          <p:nvPr/>
        </p:nvGrpSpPr>
        <p:grpSpPr>
          <a:xfrm>
            <a:off x="4444710" y="3056817"/>
            <a:ext cx="198584" cy="369568"/>
            <a:chOff x="2500561" y="2645904"/>
            <a:chExt cx="198584" cy="369568"/>
          </a:xfrm>
        </p:grpSpPr>
        <p:cxnSp>
          <p:nvCxnSpPr>
            <p:cNvPr id="11" name="Straight Connector 10">
              <a:extLst>
                <a:ext uri="{FF2B5EF4-FFF2-40B4-BE49-F238E27FC236}">
                  <a16:creationId xmlns:a16="http://schemas.microsoft.com/office/drawing/2014/main" id="{2122823F-07AA-4D49-9AE2-1B7B860921B3}"/>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892952-A328-467E-BBEC-FB9E67BB4C1E}"/>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2AAA5E-046C-43B9-BA47-00F31F5481D4}"/>
              </a:ext>
            </a:extLst>
          </p:cNvPr>
          <p:cNvSpPr>
            <a:spLocks noGrp="1"/>
          </p:cNvSpPr>
          <p:nvPr>
            <p:ph type="title"/>
          </p:nvPr>
        </p:nvSpPr>
        <p:spPr/>
        <p:txBody>
          <a:bodyPr/>
          <a:lstStyle/>
          <a:p>
            <a:r>
              <a:rPr lang="en-US" dirty="0"/>
              <a:t>Customer: The Relational Way</a:t>
            </a:r>
            <a:endParaRPr lang="en-IN" dirty="0"/>
          </a:p>
        </p:txBody>
      </p:sp>
      <p:sp>
        <p:nvSpPr>
          <p:cNvPr id="3" name="Footer Placeholder 2">
            <a:extLst>
              <a:ext uri="{FF2B5EF4-FFF2-40B4-BE49-F238E27FC236}">
                <a16:creationId xmlns:a16="http://schemas.microsoft.com/office/drawing/2014/main" id="{05E4A2B5-ECDE-48B3-B245-77FAD7E1200D}"/>
              </a:ext>
            </a:extLst>
          </p:cNvPr>
          <p:cNvSpPr>
            <a:spLocks noGrp="1"/>
          </p:cNvSpPr>
          <p:nvPr>
            <p:ph type="ftr" sz="quarter" idx="11"/>
          </p:nvPr>
        </p:nvSpPr>
        <p:spPr/>
        <p:txBody>
          <a:bodyPr/>
          <a:lstStyle/>
          <a:p>
            <a:r>
              <a:rPr lang="en-US" dirty="0"/>
              <a:t>School of Information Studies | Syracuse University</a:t>
            </a:r>
          </a:p>
        </p:txBody>
      </p:sp>
      <p:sp>
        <p:nvSpPr>
          <p:cNvPr id="4" name="Slide Number Placeholder 3">
            <a:extLst>
              <a:ext uri="{FF2B5EF4-FFF2-40B4-BE49-F238E27FC236}">
                <a16:creationId xmlns:a16="http://schemas.microsoft.com/office/drawing/2014/main" id="{4CB4847D-C0BE-405B-91A1-A0F9B1F5621E}"/>
              </a:ext>
            </a:extLst>
          </p:cNvPr>
          <p:cNvSpPr>
            <a:spLocks noGrp="1"/>
          </p:cNvSpPr>
          <p:nvPr>
            <p:ph type="sldNum" sz="quarter" idx="12"/>
          </p:nvPr>
        </p:nvSpPr>
        <p:spPr/>
        <p:txBody>
          <a:bodyPr/>
          <a:lstStyle/>
          <a:p>
            <a:fld id="{4FAB73BC-B049-4115-A692-8D63A059BFB8}" type="slidenum">
              <a:rPr lang="en-US" smtClean="0"/>
              <a:t>23</a:t>
            </a:fld>
            <a:endParaRPr lang="en-US" dirty="0"/>
          </a:p>
        </p:txBody>
      </p:sp>
      <p:graphicFrame>
        <p:nvGraphicFramePr>
          <p:cNvPr id="5" name="Content Placeholder 7">
            <a:extLst>
              <a:ext uri="{FF2B5EF4-FFF2-40B4-BE49-F238E27FC236}">
                <a16:creationId xmlns:a16="http://schemas.microsoft.com/office/drawing/2014/main" id="{9F05176A-0C0D-4A6E-9824-A52CA6A3BD36}"/>
              </a:ext>
            </a:extLst>
          </p:cNvPr>
          <p:cNvGraphicFramePr>
            <a:graphicFrameLocks/>
          </p:cNvGraphicFramePr>
          <p:nvPr/>
        </p:nvGraphicFramePr>
        <p:xfrm>
          <a:off x="5384969" y="2319066"/>
          <a:ext cx="1319942" cy="1905000"/>
        </p:xfrm>
        <a:graphic>
          <a:graphicData uri="http://schemas.openxmlformats.org/drawingml/2006/table">
            <a:tbl>
              <a:tblPr firstRow="1" bandRow="1">
                <a:tableStyleId>{5C22544A-7EE6-4342-B048-85BDC9FD1C3A}</a:tableStyleId>
              </a:tblPr>
              <a:tblGrid>
                <a:gridCol w="1319942">
                  <a:extLst>
                    <a:ext uri="{9D8B030D-6E8A-4147-A177-3AD203B41FA5}">
                      <a16:colId xmlns:a16="http://schemas.microsoft.com/office/drawing/2014/main" val="2358928883"/>
                    </a:ext>
                  </a:extLst>
                </a:gridCol>
              </a:tblGrid>
              <a:tr h="381000">
                <a:tc>
                  <a:txBody>
                    <a:bodyPr/>
                    <a:lstStyle/>
                    <a:p>
                      <a:pPr algn="ctr"/>
                      <a:r>
                        <a:rPr lang="en-US" dirty="0">
                          <a:solidFill>
                            <a:schemeClr val="bg1"/>
                          </a:solidFill>
                          <a:latin typeface="Sherman Sans Book" pitchFamily="50" charset="0"/>
                          <a:ea typeface="Sherman Sans Book" pitchFamily="50" charset="0"/>
                        </a:rPr>
                        <a:t>Customers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Cid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9952573"/>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Email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First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Last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bl>
          </a:graphicData>
        </a:graphic>
      </p:graphicFrame>
      <p:graphicFrame>
        <p:nvGraphicFramePr>
          <p:cNvPr id="6" name="Content Placeholder 7">
            <a:extLst>
              <a:ext uri="{FF2B5EF4-FFF2-40B4-BE49-F238E27FC236}">
                <a16:creationId xmlns:a16="http://schemas.microsoft.com/office/drawing/2014/main" id="{1A01C7D3-03B7-4BA5-9913-6A26E95D7B25}"/>
              </a:ext>
            </a:extLst>
          </p:cNvPr>
          <p:cNvGraphicFramePr>
            <a:graphicFrameLocks/>
          </p:cNvGraphicFramePr>
          <p:nvPr/>
        </p:nvGraphicFramePr>
        <p:xfrm>
          <a:off x="7642701" y="2284882"/>
          <a:ext cx="1918894" cy="1905000"/>
        </p:xfrm>
        <a:graphic>
          <a:graphicData uri="http://schemas.openxmlformats.org/drawingml/2006/table">
            <a:tbl>
              <a:tblPr firstRow="1" bandRow="1">
                <a:tableStyleId>{5C22544A-7EE6-4342-B048-85BDC9FD1C3A}</a:tableStyleId>
              </a:tblPr>
              <a:tblGrid>
                <a:gridCol w="1918894">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Customer Phones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Cid (PK,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Order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Phone number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Number type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265994"/>
                  </a:ext>
                </a:extLst>
              </a:tr>
            </a:tbl>
          </a:graphicData>
        </a:graphic>
      </p:graphicFrame>
      <p:graphicFrame>
        <p:nvGraphicFramePr>
          <p:cNvPr id="7" name="Content Placeholder 7">
            <a:extLst>
              <a:ext uri="{FF2B5EF4-FFF2-40B4-BE49-F238E27FC236}">
                <a16:creationId xmlns:a16="http://schemas.microsoft.com/office/drawing/2014/main" id="{5AA7FD84-FE96-41FC-9896-39584C257E4C}"/>
              </a:ext>
            </a:extLst>
          </p:cNvPr>
          <p:cNvGraphicFramePr>
            <a:graphicFrameLocks/>
          </p:cNvGraphicFramePr>
          <p:nvPr/>
        </p:nvGraphicFramePr>
        <p:xfrm>
          <a:off x="2298804" y="2319065"/>
          <a:ext cx="2160455" cy="165020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a:solidFill>
                            <a:schemeClr val="bg1"/>
                          </a:solidFill>
                          <a:latin typeface="Sherman Sans Book" pitchFamily="50" charset="0"/>
                          <a:ea typeface="Sherman Sans Book" pitchFamily="50" charset="0"/>
                        </a:rPr>
                        <a:t>Customer Addresses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Cid (PK,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Aid (PK,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Address type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bl>
          </a:graphicData>
        </a:graphic>
      </p:graphicFrame>
      <p:graphicFrame>
        <p:nvGraphicFramePr>
          <p:cNvPr id="8" name="Content Placeholder 7">
            <a:extLst>
              <a:ext uri="{FF2B5EF4-FFF2-40B4-BE49-F238E27FC236}">
                <a16:creationId xmlns:a16="http://schemas.microsoft.com/office/drawing/2014/main" id="{BAE695F4-2597-4ECD-A5B1-24D510E12EAA}"/>
              </a:ext>
            </a:extLst>
          </p:cNvPr>
          <p:cNvGraphicFramePr>
            <a:graphicFrameLocks/>
          </p:cNvGraphicFramePr>
          <p:nvPr/>
        </p:nvGraphicFramePr>
        <p:xfrm>
          <a:off x="2293095" y="4840330"/>
          <a:ext cx="1868540" cy="1524000"/>
        </p:xfrm>
        <a:graphic>
          <a:graphicData uri="http://schemas.openxmlformats.org/drawingml/2006/table">
            <a:tbl>
              <a:tblPr firstRow="1" bandRow="1">
                <a:tableStyleId>{5C22544A-7EE6-4342-B048-85BDC9FD1C3A}</a:tableStyleId>
              </a:tblPr>
              <a:tblGrid>
                <a:gridCol w="1868540">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Addresses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Aid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Street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Postal_code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0652114"/>
                  </a:ext>
                </a:extLst>
              </a:tr>
            </a:tbl>
          </a:graphicData>
        </a:graphic>
      </p:graphicFrame>
      <p:graphicFrame>
        <p:nvGraphicFramePr>
          <p:cNvPr id="9" name="Content Placeholder 7">
            <a:extLst>
              <a:ext uri="{FF2B5EF4-FFF2-40B4-BE49-F238E27FC236}">
                <a16:creationId xmlns:a16="http://schemas.microsoft.com/office/drawing/2014/main" id="{5AD1B399-339F-4955-9492-C98309576AA3}"/>
              </a:ext>
            </a:extLst>
          </p:cNvPr>
          <p:cNvGraphicFramePr>
            <a:graphicFrameLocks/>
          </p:cNvGraphicFramePr>
          <p:nvPr/>
        </p:nvGraphicFramePr>
        <p:xfrm>
          <a:off x="6096000" y="4844550"/>
          <a:ext cx="1868540" cy="1524000"/>
        </p:xfrm>
        <a:graphic>
          <a:graphicData uri="http://schemas.openxmlformats.org/drawingml/2006/table">
            <a:tbl>
              <a:tblPr firstRow="1" bandRow="1">
                <a:tableStyleId>{5C22544A-7EE6-4342-B048-85BDC9FD1C3A}</a:tableStyleId>
              </a:tblPr>
              <a:tblGrid>
                <a:gridCol w="1868540">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Postal Codes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Postal_code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065211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City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8659627"/>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State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8631539"/>
                  </a:ext>
                </a:extLst>
              </a:tr>
            </a:tbl>
          </a:graphicData>
        </a:graphic>
      </p:graphicFrame>
      <p:grpSp>
        <p:nvGrpSpPr>
          <p:cNvPr id="17" name="Group 16">
            <a:extLst>
              <a:ext uri="{FF2B5EF4-FFF2-40B4-BE49-F238E27FC236}">
                <a16:creationId xmlns:a16="http://schemas.microsoft.com/office/drawing/2014/main" id="{83ACE73E-26C1-48FD-913C-1F50579DFDBE}"/>
              </a:ext>
            </a:extLst>
          </p:cNvPr>
          <p:cNvGrpSpPr/>
          <p:nvPr/>
        </p:nvGrpSpPr>
        <p:grpSpPr>
          <a:xfrm>
            <a:off x="4615354" y="3139857"/>
            <a:ext cx="759846" cy="228680"/>
            <a:chOff x="3126761" y="3000156"/>
            <a:chExt cx="759846" cy="228680"/>
          </a:xfrm>
        </p:grpSpPr>
        <p:cxnSp>
          <p:nvCxnSpPr>
            <p:cNvPr id="14" name="Straight Connector 13">
              <a:extLst>
                <a:ext uri="{FF2B5EF4-FFF2-40B4-BE49-F238E27FC236}">
                  <a16:creationId xmlns:a16="http://schemas.microsoft.com/office/drawing/2014/main" id="{DBB03D30-BA07-48CB-ACC4-9EE10EBF738A}"/>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10D12B-469A-42DD-8E68-D2A52C07448D}"/>
                </a:ext>
              </a:extLst>
            </p:cNvPr>
            <p:cNvCxnSpPr/>
            <p:nvPr/>
          </p:nvCxnSpPr>
          <p:spPr>
            <a:xfrm>
              <a:off x="3760150" y="300015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FA75CE54-C7DF-4DC9-9607-56924203B805}"/>
              </a:ext>
            </a:extLst>
          </p:cNvPr>
          <p:cNvGrpSpPr/>
          <p:nvPr/>
        </p:nvGrpSpPr>
        <p:grpSpPr>
          <a:xfrm flipH="1">
            <a:off x="6699933" y="3128107"/>
            <a:ext cx="759846" cy="228680"/>
            <a:chOff x="3126761" y="3000156"/>
            <a:chExt cx="759846" cy="228680"/>
          </a:xfrm>
        </p:grpSpPr>
        <p:cxnSp>
          <p:nvCxnSpPr>
            <p:cNvPr id="22" name="Straight Connector 21">
              <a:extLst>
                <a:ext uri="{FF2B5EF4-FFF2-40B4-BE49-F238E27FC236}">
                  <a16:creationId xmlns:a16="http://schemas.microsoft.com/office/drawing/2014/main" id="{2C383053-42D5-4816-B085-537256CB752D}"/>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7DEFA3-5C4C-48D9-9764-CEEDB8ADEE19}"/>
                </a:ext>
              </a:extLst>
            </p:cNvPr>
            <p:cNvCxnSpPr/>
            <p:nvPr/>
          </p:nvCxnSpPr>
          <p:spPr>
            <a:xfrm>
              <a:off x="3760150" y="300015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B950485-F148-43FB-9554-63F90B0A9982}"/>
              </a:ext>
            </a:extLst>
          </p:cNvPr>
          <p:cNvGrpSpPr/>
          <p:nvPr/>
        </p:nvGrpSpPr>
        <p:grpSpPr>
          <a:xfrm rot="10800000">
            <a:off x="4165353" y="5465665"/>
            <a:ext cx="1763224" cy="228680"/>
            <a:chOff x="2123383" y="3014011"/>
            <a:chExt cx="1763224" cy="228680"/>
          </a:xfrm>
        </p:grpSpPr>
        <p:cxnSp>
          <p:nvCxnSpPr>
            <p:cNvPr id="31" name="Straight Connector 30">
              <a:extLst>
                <a:ext uri="{FF2B5EF4-FFF2-40B4-BE49-F238E27FC236}">
                  <a16:creationId xmlns:a16="http://schemas.microsoft.com/office/drawing/2014/main" id="{A3E62F95-5E58-48CA-926F-35C8CAB11BD6}"/>
                </a:ext>
              </a:extLst>
            </p:cNvPr>
            <p:cNvCxnSpPr>
              <a:cxnSpLocks/>
            </p:cNvCxnSpPr>
            <p:nvPr/>
          </p:nvCxnSpPr>
          <p:spPr>
            <a:xfrm rot="10800000" flipH="1">
              <a:off x="2123383" y="3123353"/>
              <a:ext cx="1763224"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F7E23F-8C7A-4FD7-ABD9-250771461F27}"/>
                </a:ext>
              </a:extLst>
            </p:cNvPr>
            <p:cNvCxnSpPr/>
            <p:nvPr/>
          </p:nvCxnSpPr>
          <p:spPr>
            <a:xfrm>
              <a:off x="3760150" y="3014011"/>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25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D059-EDC7-4939-A18C-6C3491705F37}"/>
              </a:ext>
            </a:extLst>
          </p:cNvPr>
          <p:cNvSpPr>
            <a:spLocks noGrp="1"/>
          </p:cNvSpPr>
          <p:nvPr>
            <p:ph type="title"/>
          </p:nvPr>
        </p:nvSpPr>
        <p:spPr/>
        <p:txBody>
          <a:bodyPr/>
          <a:lstStyle/>
          <a:p>
            <a:r>
              <a:rPr lang="en-US" dirty="0"/>
              <a:t>Customer: The Document Way</a:t>
            </a:r>
          </a:p>
        </p:txBody>
      </p:sp>
      <p:sp>
        <p:nvSpPr>
          <p:cNvPr id="3" name="Content Placeholder 2">
            <a:extLst>
              <a:ext uri="{FF2B5EF4-FFF2-40B4-BE49-F238E27FC236}">
                <a16:creationId xmlns:a16="http://schemas.microsoft.com/office/drawing/2014/main" id="{80F88485-5814-4ECD-8736-3B3852B7376C}"/>
              </a:ext>
            </a:extLst>
          </p:cNvPr>
          <p:cNvSpPr>
            <a:spLocks noGrp="1"/>
          </p:cNvSpPr>
          <p:nvPr>
            <p:ph idx="4294967295"/>
          </p:nvPr>
        </p:nvSpPr>
        <p:spPr>
          <a:xfrm>
            <a:off x="2292097" y="2286000"/>
            <a:ext cx="7290055" cy="4023360"/>
          </a:xfrm>
        </p:spPr>
        <p:txBody>
          <a:bodyPr/>
          <a:lstStyle/>
          <a:p>
            <a:r>
              <a:rPr lang="en-US" sz="1800" dirty="0">
                <a:latin typeface="Consolas" panose="020B0609020204030204" pitchFamily="49" charset="0"/>
              </a:rPr>
              <a:t>{ 	cid : </a:t>
            </a:r>
            <a:r>
              <a:rPr lang="en-US" sz="1800" dirty="0">
                <a:solidFill>
                  <a:schemeClr val="bg2">
                    <a:lumMod val="75000"/>
                  </a:schemeClr>
                </a:solidFill>
                <a:latin typeface="Consolas" panose="020B0609020204030204" pitchFamily="49" charset="0"/>
              </a:rPr>
              <a:t>1</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email: </a:t>
            </a:r>
            <a:r>
              <a:rPr lang="en-US" sz="1800" dirty="0">
                <a:solidFill>
                  <a:schemeClr val="bg2">
                    <a:lumMod val="75000"/>
                  </a:schemeClr>
                </a:solidFill>
                <a:latin typeface="Consolas" panose="020B0609020204030204" pitchFamily="49" charset="0"/>
              </a:rPr>
              <a:t>mafudge@syr.edu</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first name: </a:t>
            </a:r>
            <a:r>
              <a:rPr lang="en-US" sz="1800" dirty="0">
                <a:solidFill>
                  <a:schemeClr val="bg2">
                    <a:lumMod val="75000"/>
                  </a:schemeClr>
                </a:solidFill>
                <a:latin typeface="Consolas" panose="020B0609020204030204" pitchFamily="49" charset="0"/>
              </a:rPr>
              <a:t>Michael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last name: </a:t>
            </a:r>
            <a:r>
              <a:rPr lang="en-US" sz="1800" dirty="0">
                <a:solidFill>
                  <a:schemeClr val="bg2">
                    <a:lumMod val="75000"/>
                  </a:schemeClr>
                </a:solidFill>
                <a:latin typeface="Consolas" panose="020B0609020204030204" pitchFamily="49" charset="0"/>
              </a:rPr>
              <a:t>Fudge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phones: [ </a:t>
            </a:r>
            <a:br>
              <a:rPr lang="en-US" sz="1800" dirty="0">
                <a:latin typeface="Consolas" panose="020B0609020204030204" pitchFamily="49" charset="0"/>
              </a:rPr>
            </a:br>
            <a:r>
              <a:rPr lang="en-US" sz="1800" dirty="0">
                <a:latin typeface="Consolas" panose="020B0609020204030204" pitchFamily="49" charset="0"/>
              </a:rPr>
              <a:t>		{ type : </a:t>
            </a:r>
            <a:r>
              <a:rPr lang="en-US" sz="1800" dirty="0">
                <a:solidFill>
                  <a:schemeClr val="bg2">
                    <a:lumMod val="75000"/>
                  </a:schemeClr>
                </a:solidFill>
                <a:latin typeface="Consolas" panose="020B0609020204030204" pitchFamily="49" charset="0"/>
              </a:rPr>
              <a:t>home</a:t>
            </a:r>
            <a:r>
              <a:rPr lang="en-US" sz="1800" dirty="0">
                <a:latin typeface="Consolas" panose="020B0609020204030204" pitchFamily="49" charset="0"/>
              </a:rPr>
              <a:t>, number: </a:t>
            </a:r>
            <a:r>
              <a:rPr lang="en-US" sz="1800" dirty="0">
                <a:solidFill>
                  <a:schemeClr val="bg2">
                    <a:lumMod val="75000"/>
                  </a:schemeClr>
                </a:solidFill>
                <a:latin typeface="Consolas" panose="020B0609020204030204" pitchFamily="49" charset="0"/>
              </a:rPr>
              <a:t>555-1234</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 type : </a:t>
            </a:r>
            <a:r>
              <a:rPr lang="en-US" sz="1800" dirty="0">
                <a:solidFill>
                  <a:schemeClr val="bg2">
                    <a:lumMod val="75000"/>
                  </a:schemeClr>
                </a:solidFill>
                <a:latin typeface="Consolas" panose="020B0609020204030204" pitchFamily="49" charset="0"/>
              </a:rPr>
              <a:t>cell</a:t>
            </a:r>
            <a:r>
              <a:rPr lang="en-US" sz="1800" dirty="0">
                <a:latin typeface="Consolas" panose="020B0609020204030204" pitchFamily="49" charset="0"/>
              </a:rPr>
              <a:t>, number: </a:t>
            </a:r>
            <a:r>
              <a:rPr lang="en-US" sz="1800" dirty="0">
                <a:solidFill>
                  <a:schemeClr val="bg2">
                    <a:lumMod val="75000"/>
                  </a:schemeClr>
                </a:solidFill>
                <a:latin typeface="Consolas" panose="020B0609020204030204" pitchFamily="49" charset="0"/>
              </a:rPr>
              <a:t>555-9283</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addresses: [ { type: </a:t>
            </a:r>
            <a:r>
              <a:rPr lang="en-US" sz="1800" dirty="0">
                <a:solidFill>
                  <a:schemeClr val="bg2">
                    <a:lumMod val="75000"/>
                  </a:schemeClr>
                </a:solidFill>
                <a:latin typeface="Consolas" panose="020B0609020204030204" pitchFamily="49" charset="0"/>
              </a:rPr>
              <a:t>billing</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street: </a:t>
            </a:r>
            <a:r>
              <a:rPr lang="en-US" sz="1800" dirty="0">
                <a:solidFill>
                  <a:schemeClr val="bg2">
                    <a:lumMod val="75000"/>
                  </a:schemeClr>
                </a:solidFill>
                <a:latin typeface="Consolas" panose="020B0609020204030204" pitchFamily="49" charset="0"/>
              </a:rPr>
              <a:t>1313 Mockinbird Ln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city: </a:t>
            </a:r>
            <a:r>
              <a:rPr lang="en-US" sz="1800" dirty="0">
                <a:solidFill>
                  <a:schemeClr val="bg2">
                    <a:lumMod val="75000"/>
                  </a:schemeClr>
                </a:solidFill>
                <a:latin typeface="Consolas" panose="020B0609020204030204" pitchFamily="49" charset="0"/>
              </a:rPr>
              <a:t>Syracuse</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state: </a:t>
            </a:r>
            <a:r>
              <a:rPr lang="en-US" sz="1800" dirty="0">
                <a:solidFill>
                  <a:schemeClr val="bg2">
                    <a:lumMod val="75000"/>
                  </a:schemeClr>
                </a:solidFill>
                <a:latin typeface="Consolas" panose="020B0609020204030204" pitchFamily="49" charset="0"/>
              </a:rPr>
              <a:t>NY</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zip: </a:t>
            </a:r>
            <a:r>
              <a:rPr lang="en-US" sz="1800" dirty="0">
                <a:solidFill>
                  <a:schemeClr val="bg2">
                    <a:lumMod val="75000"/>
                  </a:schemeClr>
                </a:solidFill>
                <a:latin typeface="Consolas" panose="020B0609020204030204" pitchFamily="49" charset="0"/>
              </a:rPr>
              <a:t>13244</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76F77384-39D1-4E19-A523-8F4DFB37C76E}"/>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67EDB8EB-B3A8-443C-A9EB-D1917106288F}"/>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341978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3801718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23965-082E-45FB-BFF0-C120948EB341}"/>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Mongo Db Clustering</a:t>
            </a:r>
          </a:p>
        </p:txBody>
      </p:sp>
      <p:sp>
        <p:nvSpPr>
          <p:cNvPr id="2" name="Footer Placeholder 1">
            <a:extLst>
              <a:ext uri="{FF2B5EF4-FFF2-40B4-BE49-F238E27FC236}">
                <a16:creationId xmlns:a16="http://schemas.microsoft.com/office/drawing/2014/main" id="{140AF09D-9844-4C94-BBB4-9F5D26C1B96D}"/>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5A1795C1-1219-43DD-898A-B3390ECF4174}"/>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26</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870727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C15E-74E8-4480-A6F7-A86D39808FFB}"/>
              </a:ext>
            </a:extLst>
          </p:cNvPr>
          <p:cNvSpPr>
            <a:spLocks noGrp="1"/>
          </p:cNvSpPr>
          <p:nvPr>
            <p:ph type="title"/>
          </p:nvPr>
        </p:nvSpPr>
        <p:spPr/>
        <p:txBody>
          <a:bodyPr/>
          <a:lstStyle/>
          <a:p>
            <a:r>
              <a:rPr lang="en-US"/>
              <a:t>Sharding and Replication</a:t>
            </a:r>
            <a:endParaRPr lang="en-US" dirty="0"/>
          </a:p>
        </p:txBody>
      </p:sp>
      <p:sp>
        <p:nvSpPr>
          <p:cNvPr id="6" name="Text Placeholder 5">
            <a:extLst>
              <a:ext uri="{FF2B5EF4-FFF2-40B4-BE49-F238E27FC236}">
                <a16:creationId xmlns:a16="http://schemas.microsoft.com/office/drawing/2014/main" id="{57B7FB39-6111-42B8-AF1A-001DA30EB8CA}"/>
              </a:ext>
            </a:extLst>
          </p:cNvPr>
          <p:cNvSpPr>
            <a:spLocks noGrp="1"/>
          </p:cNvSpPr>
          <p:nvPr>
            <p:ph type="body" idx="1"/>
          </p:nvPr>
        </p:nvSpPr>
        <p:spPr/>
        <p:txBody>
          <a:bodyPr/>
          <a:lstStyle/>
          <a:p>
            <a:r>
              <a:rPr lang="en-US" b="1" dirty="0" err="1"/>
              <a:t>Sharding</a:t>
            </a:r>
            <a:endParaRPr lang="en-US" b="1" dirty="0"/>
          </a:p>
        </p:txBody>
      </p:sp>
      <p:sp>
        <p:nvSpPr>
          <p:cNvPr id="7" name="Text Placeholder 6">
            <a:extLst>
              <a:ext uri="{FF2B5EF4-FFF2-40B4-BE49-F238E27FC236}">
                <a16:creationId xmlns:a16="http://schemas.microsoft.com/office/drawing/2014/main" id="{674B1AE4-E9DF-4477-8E28-F97FA7C0BEA5}"/>
              </a:ext>
            </a:extLst>
          </p:cNvPr>
          <p:cNvSpPr>
            <a:spLocks noGrp="1"/>
          </p:cNvSpPr>
          <p:nvPr>
            <p:ph type="body" sz="quarter" idx="3"/>
          </p:nvPr>
        </p:nvSpPr>
        <p:spPr/>
        <p:txBody>
          <a:bodyPr/>
          <a:lstStyle/>
          <a:p>
            <a:r>
              <a:rPr lang="en-US" b="1" dirty="0"/>
              <a:t>Replica</a:t>
            </a:r>
            <a:r>
              <a:rPr lang="en-US" dirty="0"/>
              <a:t>	</a:t>
            </a:r>
          </a:p>
        </p:txBody>
      </p:sp>
      <p:sp>
        <p:nvSpPr>
          <p:cNvPr id="4" name="Footer Placeholder 3">
            <a:extLst>
              <a:ext uri="{FF2B5EF4-FFF2-40B4-BE49-F238E27FC236}">
                <a16:creationId xmlns:a16="http://schemas.microsoft.com/office/drawing/2014/main" id="{237C78E7-D9B8-453D-B092-43885EEF0855}"/>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1070DC2D-228A-4F23-95E9-8EFE0AEDAE29}"/>
              </a:ext>
            </a:extLst>
          </p:cNvPr>
          <p:cNvSpPr>
            <a:spLocks noGrp="1"/>
          </p:cNvSpPr>
          <p:nvPr>
            <p:ph type="sldNum" sz="quarter" idx="12"/>
          </p:nvPr>
        </p:nvSpPr>
        <p:spPr/>
        <p:txBody>
          <a:bodyPr/>
          <a:lstStyle/>
          <a:p>
            <a:fld id="{4FAB73BC-B049-4115-A692-8D63A059BFB8}" type="slidenum">
              <a:rPr lang="en-US" smtClean="0"/>
              <a:pPr/>
              <a:t>27</a:t>
            </a:fld>
            <a:endParaRPr lang="en-US" dirty="0"/>
          </a:p>
        </p:txBody>
      </p:sp>
      <p:sp>
        <p:nvSpPr>
          <p:cNvPr id="3" name="Content Placeholder 2">
            <a:extLst>
              <a:ext uri="{FF2B5EF4-FFF2-40B4-BE49-F238E27FC236}">
                <a16:creationId xmlns:a16="http://schemas.microsoft.com/office/drawing/2014/main" id="{BB34D42B-9C16-40A4-9674-30B2F638AA46}"/>
              </a:ext>
            </a:extLst>
          </p:cNvPr>
          <p:cNvSpPr>
            <a:spLocks noGrp="1"/>
          </p:cNvSpPr>
          <p:nvPr>
            <p:ph sz="half" idx="13"/>
          </p:nvPr>
        </p:nvSpPr>
        <p:spPr/>
        <p:txBody>
          <a:bodyPr/>
          <a:lstStyle/>
          <a:p>
            <a:r>
              <a:rPr lang="en-US"/>
              <a:t>Splits the database into partitions so that each node hosts part of it</a:t>
            </a:r>
          </a:p>
          <a:p>
            <a:r>
              <a:rPr lang="en-US"/>
              <a:t>Distributes the I/O over </a:t>
            </a:r>
            <a:br>
              <a:rPr lang="en-US"/>
            </a:br>
            <a:r>
              <a:rPr lang="en-US"/>
              <a:t>several hosts</a:t>
            </a:r>
            <a:endParaRPr lang="en-US" dirty="0"/>
          </a:p>
        </p:txBody>
      </p:sp>
      <p:sp>
        <p:nvSpPr>
          <p:cNvPr id="8" name="Content Placeholder 7">
            <a:extLst>
              <a:ext uri="{FF2B5EF4-FFF2-40B4-BE49-F238E27FC236}">
                <a16:creationId xmlns:a16="http://schemas.microsoft.com/office/drawing/2014/main" id="{E1C74DF7-B625-4619-AE42-68292F12532C}"/>
              </a:ext>
            </a:extLst>
          </p:cNvPr>
          <p:cNvSpPr>
            <a:spLocks noGrp="1"/>
          </p:cNvSpPr>
          <p:nvPr>
            <p:ph sz="half" idx="14"/>
          </p:nvPr>
        </p:nvSpPr>
        <p:spPr/>
        <p:txBody>
          <a:bodyPr/>
          <a:lstStyle/>
          <a:p>
            <a:r>
              <a:rPr lang="en-US"/>
              <a:t>Synced copies of nodes</a:t>
            </a:r>
          </a:p>
          <a:p>
            <a:r>
              <a:rPr lang="en-US"/>
              <a:t>Each replica contains an exact mirror of its primary node</a:t>
            </a:r>
            <a:endParaRPr lang="en-US" dirty="0"/>
          </a:p>
        </p:txBody>
      </p:sp>
    </p:spTree>
    <p:extLst>
      <p:ext uri="{BB962C8B-B14F-4D97-AF65-F5344CB8AC3E}">
        <p14:creationId xmlns:p14="http://schemas.microsoft.com/office/powerpoint/2010/main" val="3792577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EF30-8490-4D5C-ABD7-840C1C57B8C6}"/>
              </a:ext>
            </a:extLst>
          </p:cNvPr>
          <p:cNvSpPr>
            <a:spLocks noGrp="1"/>
          </p:cNvSpPr>
          <p:nvPr>
            <p:ph type="title"/>
          </p:nvPr>
        </p:nvSpPr>
        <p:spPr/>
        <p:txBody>
          <a:bodyPr>
            <a:noAutofit/>
          </a:bodyPr>
          <a:lstStyle/>
          <a:p>
            <a:r>
              <a:rPr lang="en-US" dirty="0"/>
              <a:t>MongoDB Cluster Visualized</a:t>
            </a:r>
          </a:p>
        </p:txBody>
      </p:sp>
      <p:sp>
        <p:nvSpPr>
          <p:cNvPr id="3" name="Content Placeholder 2">
            <a:extLst>
              <a:ext uri="{FF2B5EF4-FFF2-40B4-BE49-F238E27FC236}">
                <a16:creationId xmlns:a16="http://schemas.microsoft.com/office/drawing/2014/main" id="{81AEFEDA-954C-4F5B-8B5A-1F38162F5FAE}"/>
              </a:ext>
            </a:extLst>
          </p:cNvPr>
          <p:cNvSpPr>
            <a:spLocks noGrp="1"/>
          </p:cNvSpPr>
          <p:nvPr>
            <p:ph idx="4294967295"/>
          </p:nvPr>
        </p:nvSpPr>
        <p:spPr>
          <a:xfrm>
            <a:off x="2292097" y="2286000"/>
            <a:ext cx="7290055" cy="570530"/>
          </a:xfrm>
        </p:spPr>
        <p:txBody>
          <a:bodyPr>
            <a:noAutofit/>
          </a:bodyPr>
          <a:lstStyle/>
          <a:p>
            <a:r>
              <a:rPr lang="en-US" dirty="0"/>
              <a:t>Consider a mongo database…</a:t>
            </a:r>
          </a:p>
        </p:txBody>
      </p:sp>
      <p:sp>
        <p:nvSpPr>
          <p:cNvPr id="4" name="Footer Placeholder 3">
            <a:extLst>
              <a:ext uri="{FF2B5EF4-FFF2-40B4-BE49-F238E27FC236}">
                <a16:creationId xmlns:a16="http://schemas.microsoft.com/office/drawing/2014/main" id="{337373C2-ABB8-4438-A52C-6D47615BFB99}"/>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5DE5586E-7894-490B-9D53-DD6E95C099D6}"/>
              </a:ext>
            </a:extLst>
          </p:cNvPr>
          <p:cNvSpPr>
            <a:spLocks noGrp="1"/>
          </p:cNvSpPr>
          <p:nvPr>
            <p:ph type="sldNum" sz="quarter" idx="12"/>
          </p:nvPr>
        </p:nvSpPr>
        <p:spPr/>
        <p:txBody>
          <a:bodyPr>
            <a:noAutofit/>
          </a:bodyPr>
          <a:lstStyle/>
          <a:p>
            <a:fld id="{4FAB73BC-B049-4115-A692-8D63A059BFB8}" type="slidenum">
              <a:rPr lang="en-US" smtClean="0"/>
              <a:pPr/>
              <a:t>28</a:t>
            </a:fld>
            <a:endParaRPr lang="en-US" dirty="0"/>
          </a:p>
        </p:txBody>
      </p:sp>
      <p:grpSp>
        <p:nvGrpSpPr>
          <p:cNvPr id="13" name="Group 12">
            <a:extLst>
              <a:ext uri="{FF2B5EF4-FFF2-40B4-BE49-F238E27FC236}">
                <a16:creationId xmlns:a16="http://schemas.microsoft.com/office/drawing/2014/main" id="{A91012B1-5C41-4CED-8542-CDAE60AA3689}"/>
              </a:ext>
            </a:extLst>
          </p:cNvPr>
          <p:cNvGrpSpPr/>
          <p:nvPr/>
        </p:nvGrpSpPr>
        <p:grpSpPr>
          <a:xfrm>
            <a:off x="5329882" y="3540026"/>
            <a:ext cx="1532237" cy="1476244"/>
            <a:chOff x="3348681" y="3254276"/>
            <a:chExt cx="1532237" cy="1476244"/>
          </a:xfrm>
        </p:grpSpPr>
        <p:sp>
          <p:nvSpPr>
            <p:cNvPr id="10" name="Flowchart: Magnetic Disk 9">
              <a:extLst>
                <a:ext uri="{FF2B5EF4-FFF2-40B4-BE49-F238E27FC236}">
                  <a16:creationId xmlns:a16="http://schemas.microsoft.com/office/drawing/2014/main" id="{D6BB68CF-3F86-40BE-AD0F-73EA4A4D4EF9}"/>
                </a:ext>
              </a:extLst>
            </p:cNvPr>
            <p:cNvSpPr/>
            <p:nvPr/>
          </p:nvSpPr>
          <p:spPr>
            <a:xfrm>
              <a:off x="3348681" y="4191271"/>
              <a:ext cx="1532237" cy="539249"/>
            </a:xfrm>
            <a:prstGeom prst="flowChartMagneticDisk">
              <a:avLst/>
            </a:prstGeom>
            <a:solidFill>
              <a:srgbClr val="7F7F7F"/>
            </a:solidFill>
            <a:ln>
              <a:solidFill>
                <a:srgbClr val="595959"/>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endParaRPr lang="en-US" dirty="0"/>
            </a:p>
          </p:txBody>
        </p:sp>
        <p:sp>
          <p:nvSpPr>
            <p:cNvPr id="9" name="Flowchart: Magnetic Disk 8">
              <a:extLst>
                <a:ext uri="{FF2B5EF4-FFF2-40B4-BE49-F238E27FC236}">
                  <a16:creationId xmlns:a16="http://schemas.microsoft.com/office/drawing/2014/main" id="{175A1719-E294-4CC7-888B-11BB65BA7604}"/>
                </a:ext>
              </a:extLst>
            </p:cNvPr>
            <p:cNvSpPr/>
            <p:nvPr/>
          </p:nvSpPr>
          <p:spPr>
            <a:xfrm>
              <a:off x="3348681" y="3713700"/>
              <a:ext cx="1532237" cy="539249"/>
            </a:xfrm>
            <a:prstGeom prst="flowChartMagneticDisk">
              <a:avLst/>
            </a:prstGeom>
            <a:solidFill>
              <a:srgbClr val="1CADE4"/>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dirty="0"/>
            </a:p>
          </p:txBody>
        </p:sp>
        <p:sp>
          <p:nvSpPr>
            <p:cNvPr id="6" name="Flowchart: Magnetic Disk 5">
              <a:extLst>
                <a:ext uri="{FF2B5EF4-FFF2-40B4-BE49-F238E27FC236}">
                  <a16:creationId xmlns:a16="http://schemas.microsoft.com/office/drawing/2014/main" id="{5287AE64-31B6-400F-932A-114E6373560A}"/>
                </a:ext>
              </a:extLst>
            </p:cNvPr>
            <p:cNvSpPr/>
            <p:nvPr/>
          </p:nvSpPr>
          <p:spPr>
            <a:xfrm>
              <a:off x="3348681" y="3254276"/>
              <a:ext cx="1532237" cy="539249"/>
            </a:xfrm>
            <a:prstGeom prst="flowChartMagneticDisk">
              <a:avLst/>
            </a:prstGeom>
            <a:solidFill>
              <a:srgbClr val="595959"/>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3866302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EF30-8490-4D5C-ABD7-840C1C57B8C6}"/>
              </a:ext>
            </a:extLst>
          </p:cNvPr>
          <p:cNvSpPr>
            <a:spLocks noGrp="1"/>
          </p:cNvSpPr>
          <p:nvPr>
            <p:ph type="title"/>
          </p:nvPr>
        </p:nvSpPr>
        <p:spPr/>
        <p:txBody>
          <a:bodyPr>
            <a:noAutofit/>
          </a:bodyPr>
          <a:lstStyle/>
          <a:p>
            <a:r>
              <a:rPr lang="en-US" dirty="0"/>
              <a:t>MongoDB Cluster Visualized</a:t>
            </a:r>
          </a:p>
        </p:txBody>
      </p:sp>
      <p:sp>
        <p:nvSpPr>
          <p:cNvPr id="3" name="Content Placeholder 2">
            <a:extLst>
              <a:ext uri="{FF2B5EF4-FFF2-40B4-BE49-F238E27FC236}">
                <a16:creationId xmlns:a16="http://schemas.microsoft.com/office/drawing/2014/main" id="{81AEFEDA-954C-4F5B-8B5A-1F38162F5FAE}"/>
              </a:ext>
            </a:extLst>
          </p:cNvPr>
          <p:cNvSpPr>
            <a:spLocks noGrp="1"/>
          </p:cNvSpPr>
          <p:nvPr>
            <p:ph idx="4294967295"/>
          </p:nvPr>
        </p:nvSpPr>
        <p:spPr>
          <a:xfrm>
            <a:off x="2292097" y="2286000"/>
            <a:ext cx="7290055" cy="782678"/>
          </a:xfrm>
        </p:spPr>
        <p:txBody>
          <a:bodyPr>
            <a:noAutofit/>
          </a:bodyPr>
          <a:lstStyle/>
          <a:p>
            <a:r>
              <a:rPr lang="en-US" dirty="0"/>
              <a:t>It is sharded into three nodes. Each node (hosts 1–3) has different data—no single node has the same data.</a:t>
            </a:r>
          </a:p>
        </p:txBody>
      </p:sp>
      <p:sp>
        <p:nvSpPr>
          <p:cNvPr id="4" name="Footer Placeholder 3">
            <a:extLst>
              <a:ext uri="{FF2B5EF4-FFF2-40B4-BE49-F238E27FC236}">
                <a16:creationId xmlns:a16="http://schemas.microsoft.com/office/drawing/2014/main" id="{337373C2-ABB8-4438-A52C-6D47615BFB99}"/>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5DE5586E-7894-490B-9D53-DD6E95C099D6}"/>
              </a:ext>
            </a:extLst>
          </p:cNvPr>
          <p:cNvSpPr>
            <a:spLocks noGrp="1"/>
          </p:cNvSpPr>
          <p:nvPr>
            <p:ph type="sldNum" sz="quarter" idx="12"/>
          </p:nvPr>
        </p:nvSpPr>
        <p:spPr/>
        <p:txBody>
          <a:bodyPr>
            <a:noAutofit/>
          </a:bodyPr>
          <a:lstStyle/>
          <a:p>
            <a:fld id="{4FAB73BC-B049-4115-A692-8D63A059BFB8}" type="slidenum">
              <a:rPr lang="en-US" smtClean="0"/>
              <a:pPr/>
              <a:t>29</a:t>
            </a:fld>
            <a:endParaRPr lang="en-US" dirty="0"/>
          </a:p>
        </p:txBody>
      </p:sp>
      <p:grpSp>
        <p:nvGrpSpPr>
          <p:cNvPr id="33" name="Group 32">
            <a:extLst>
              <a:ext uri="{FF2B5EF4-FFF2-40B4-BE49-F238E27FC236}">
                <a16:creationId xmlns:a16="http://schemas.microsoft.com/office/drawing/2014/main" id="{5B1F2113-50E2-41CE-9F92-0CEDCFF488A3}"/>
              </a:ext>
            </a:extLst>
          </p:cNvPr>
          <p:cNvGrpSpPr/>
          <p:nvPr/>
        </p:nvGrpSpPr>
        <p:grpSpPr>
          <a:xfrm>
            <a:off x="5006564" y="3385064"/>
            <a:ext cx="1855444" cy="1159329"/>
            <a:chOff x="731195" y="3265714"/>
            <a:chExt cx="1855444" cy="1159329"/>
          </a:xfrm>
        </p:grpSpPr>
        <p:sp>
          <p:nvSpPr>
            <p:cNvPr id="15" name="Rectangle 14">
              <a:extLst>
                <a:ext uri="{FF2B5EF4-FFF2-40B4-BE49-F238E27FC236}">
                  <a16:creationId xmlns:a16="http://schemas.microsoft.com/office/drawing/2014/main" id="{B0D2F09E-997F-46F5-899A-FCD1AB8FFEB1}"/>
                </a:ext>
              </a:extLst>
            </p:cNvPr>
            <p:cNvSpPr/>
            <p:nvPr/>
          </p:nvSpPr>
          <p:spPr>
            <a:xfrm>
              <a:off x="731195" y="3265714"/>
              <a:ext cx="1855444" cy="1159329"/>
            </a:xfrm>
            <a:prstGeom prst="rect">
              <a:avLst/>
            </a:prstGeom>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2</a:t>
              </a:r>
            </a:p>
          </p:txBody>
        </p:sp>
        <p:sp>
          <p:nvSpPr>
            <p:cNvPr id="31" name="Flowchart: Magnetic Disk 30">
              <a:extLst>
                <a:ext uri="{FF2B5EF4-FFF2-40B4-BE49-F238E27FC236}">
                  <a16:creationId xmlns:a16="http://schemas.microsoft.com/office/drawing/2014/main" id="{C8535BE4-D0F5-462C-BEA8-33B3C85759DA}"/>
                </a:ext>
              </a:extLst>
            </p:cNvPr>
            <p:cNvSpPr/>
            <p:nvPr/>
          </p:nvSpPr>
          <p:spPr>
            <a:xfrm>
              <a:off x="892798" y="3724450"/>
              <a:ext cx="1532237" cy="539249"/>
            </a:xfrm>
            <a:prstGeom prst="flowChartMagneticDisk">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grpSp>
        <p:nvGrpSpPr>
          <p:cNvPr id="41" name="Group 40">
            <a:extLst>
              <a:ext uri="{FF2B5EF4-FFF2-40B4-BE49-F238E27FC236}">
                <a16:creationId xmlns:a16="http://schemas.microsoft.com/office/drawing/2014/main" id="{C1DBBF2A-AFDE-4FB0-A36E-542FF07FCBED}"/>
              </a:ext>
            </a:extLst>
          </p:cNvPr>
          <p:cNvGrpSpPr/>
          <p:nvPr/>
        </p:nvGrpSpPr>
        <p:grpSpPr>
          <a:xfrm>
            <a:off x="2435964" y="3379493"/>
            <a:ext cx="1855444" cy="1159329"/>
            <a:chOff x="3502764" y="3238109"/>
            <a:chExt cx="1855444" cy="1159329"/>
          </a:xfrm>
        </p:grpSpPr>
        <p:sp>
          <p:nvSpPr>
            <p:cNvPr id="35" name="Rectangle 34">
              <a:extLst>
                <a:ext uri="{FF2B5EF4-FFF2-40B4-BE49-F238E27FC236}">
                  <a16:creationId xmlns:a16="http://schemas.microsoft.com/office/drawing/2014/main" id="{9C67A47E-7DDC-4519-8DA0-6F9EB4177566}"/>
                </a:ext>
              </a:extLst>
            </p:cNvPr>
            <p:cNvSpPr/>
            <p:nvPr/>
          </p:nvSpPr>
          <p:spPr>
            <a:xfrm>
              <a:off x="3502764" y="3238109"/>
              <a:ext cx="1855444" cy="1159329"/>
            </a:xfrm>
            <a:prstGeom prst="rect">
              <a:avLst/>
            </a:prstGeom>
            <a:ln>
              <a:solidFill>
                <a:srgbClr val="595959"/>
              </a:solidFill>
            </a:ln>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1</a:t>
              </a:r>
            </a:p>
          </p:txBody>
        </p:sp>
        <p:sp>
          <p:nvSpPr>
            <p:cNvPr id="40" name="Flowchart: Magnetic Disk 39">
              <a:extLst>
                <a:ext uri="{FF2B5EF4-FFF2-40B4-BE49-F238E27FC236}">
                  <a16:creationId xmlns:a16="http://schemas.microsoft.com/office/drawing/2014/main" id="{87E68956-2D4B-4FAD-B16B-1DD3462AC65B}"/>
                </a:ext>
              </a:extLst>
            </p:cNvPr>
            <p:cNvSpPr/>
            <p:nvPr/>
          </p:nvSpPr>
          <p:spPr>
            <a:xfrm>
              <a:off x="3664367" y="3698093"/>
              <a:ext cx="1532237" cy="539249"/>
            </a:xfrm>
            <a:prstGeom prst="flowChartMagneticDisk">
              <a:avLst/>
            </a:prstGeom>
            <a:solidFill>
              <a:srgbClr val="595959"/>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dirty="0"/>
            </a:p>
          </p:txBody>
        </p:sp>
      </p:grpSp>
      <p:grpSp>
        <p:nvGrpSpPr>
          <p:cNvPr id="50" name="Group 49">
            <a:extLst>
              <a:ext uri="{FF2B5EF4-FFF2-40B4-BE49-F238E27FC236}">
                <a16:creationId xmlns:a16="http://schemas.microsoft.com/office/drawing/2014/main" id="{00487B3B-25B2-4A71-9C75-5625E6AAC584}"/>
              </a:ext>
            </a:extLst>
          </p:cNvPr>
          <p:cNvGrpSpPr/>
          <p:nvPr/>
        </p:nvGrpSpPr>
        <p:grpSpPr>
          <a:xfrm>
            <a:off x="7506459" y="3382423"/>
            <a:ext cx="1855444" cy="1159329"/>
            <a:chOff x="6096759" y="3230022"/>
            <a:chExt cx="1855444" cy="1159329"/>
          </a:xfrm>
        </p:grpSpPr>
        <p:sp>
          <p:nvSpPr>
            <p:cNvPr id="47" name="Rectangle 46">
              <a:extLst>
                <a:ext uri="{FF2B5EF4-FFF2-40B4-BE49-F238E27FC236}">
                  <a16:creationId xmlns:a16="http://schemas.microsoft.com/office/drawing/2014/main" id="{BF9A453E-E082-49ED-8BA9-D385F7C320F8}"/>
                </a:ext>
              </a:extLst>
            </p:cNvPr>
            <p:cNvSpPr/>
            <p:nvPr/>
          </p:nvSpPr>
          <p:spPr>
            <a:xfrm>
              <a:off x="6096759" y="3230022"/>
              <a:ext cx="1855444" cy="1159329"/>
            </a:xfrm>
            <a:prstGeom prst="rect">
              <a:avLst/>
            </a:prstGeom>
            <a:ln>
              <a:solidFill>
                <a:srgbClr val="7F7F7F"/>
              </a:solidFill>
            </a:ln>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3</a:t>
              </a:r>
            </a:p>
          </p:txBody>
        </p:sp>
        <p:sp>
          <p:nvSpPr>
            <p:cNvPr id="49" name="Flowchart: Magnetic Disk 48">
              <a:extLst>
                <a:ext uri="{FF2B5EF4-FFF2-40B4-BE49-F238E27FC236}">
                  <a16:creationId xmlns:a16="http://schemas.microsoft.com/office/drawing/2014/main" id="{4155FFD1-32AA-4051-9084-E4C74087237B}"/>
                </a:ext>
              </a:extLst>
            </p:cNvPr>
            <p:cNvSpPr/>
            <p:nvPr/>
          </p:nvSpPr>
          <p:spPr>
            <a:xfrm>
              <a:off x="6258362" y="3724450"/>
              <a:ext cx="1532237" cy="539249"/>
            </a:xfrm>
            <a:prstGeom prst="flowChartMagneticDisk">
              <a:avLst/>
            </a:prstGeom>
            <a:solidFill>
              <a:srgbClr val="7F7F7F"/>
            </a:solidFill>
            <a:ln>
              <a:solidFill>
                <a:srgbClr val="595959"/>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35345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a:t>Document Database</a:t>
            </a:r>
          </a:p>
        </p:txBody>
      </p:sp>
      <p:sp>
        <p:nvSpPr>
          <p:cNvPr id="3" name="Subtitle 2">
            <a:extLst>
              <a:ext uri="{FF2B5EF4-FFF2-40B4-BE49-F238E27FC236}">
                <a16:creationId xmlns:a16="http://schemas.microsoft.com/office/drawing/2014/main" id="{ACB44138-9F80-409A-9AF6-DA8B002DF260}"/>
              </a:ext>
            </a:extLst>
          </p:cNvPr>
          <p:cNvSpPr>
            <a:spLocks noGrp="1"/>
          </p:cNvSpPr>
          <p:nvPr>
            <p:ph type="subTitle" idx="1"/>
          </p:nvPr>
        </p:nvSpPr>
        <p:spPr/>
        <p:txBody>
          <a:bodyPr/>
          <a:lstStyle/>
          <a:p>
            <a:r>
              <a:rPr lang="en-US" dirty="0"/>
              <a:t>What is a Document Database?</a:t>
            </a:r>
          </a:p>
        </p:txBody>
      </p:sp>
      <p:pic>
        <p:nvPicPr>
          <p:cNvPr id="5" name="Graphic 4" descr="Paper with solid fill">
            <a:extLst>
              <a:ext uri="{FF2B5EF4-FFF2-40B4-BE49-F238E27FC236}">
                <a16:creationId xmlns:a16="http://schemas.microsoft.com/office/drawing/2014/main" id="{873C26C2-76C9-48DC-998C-94A5F2E417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0" y="2926742"/>
            <a:ext cx="1564640" cy="1564640"/>
          </a:xfrm>
          <a:prstGeom prst="rect">
            <a:avLst/>
          </a:prstGeom>
        </p:spPr>
      </p:pic>
    </p:spTree>
    <p:extLst>
      <p:ext uri="{BB962C8B-B14F-4D97-AF65-F5344CB8AC3E}">
        <p14:creationId xmlns:p14="http://schemas.microsoft.com/office/powerpoint/2010/main" val="829691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6B8F358-8200-4E04-8F6E-BB2AD692F4A6}"/>
              </a:ext>
            </a:extLst>
          </p:cNvPr>
          <p:cNvCxnSpPr>
            <a:cxnSpLocks/>
          </p:cNvCxnSpPr>
          <p:nvPr/>
        </p:nvCxnSpPr>
        <p:spPr>
          <a:xfrm>
            <a:off x="8434179" y="4548689"/>
            <a:ext cx="0" cy="513349"/>
          </a:xfrm>
          <a:prstGeom prst="line">
            <a:avLst/>
          </a:prstGeom>
          <a:ln w="381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DAFFB9B-390A-4EE5-A9B0-5C1BA48A5139}"/>
              </a:ext>
            </a:extLst>
          </p:cNvPr>
          <p:cNvCxnSpPr>
            <a:cxnSpLocks/>
          </p:cNvCxnSpPr>
          <p:nvPr/>
        </p:nvCxnSpPr>
        <p:spPr>
          <a:xfrm>
            <a:off x="5928220" y="4544393"/>
            <a:ext cx="0" cy="513349"/>
          </a:xfrm>
          <a:prstGeom prst="line">
            <a:avLst/>
          </a:prstGeom>
          <a:ln w="38100">
            <a:solidFill>
              <a:srgbClr val="1CADE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39EF30-8490-4D5C-ABD7-840C1C57B8C6}"/>
              </a:ext>
            </a:extLst>
          </p:cNvPr>
          <p:cNvSpPr>
            <a:spLocks noGrp="1"/>
          </p:cNvSpPr>
          <p:nvPr>
            <p:ph type="title"/>
          </p:nvPr>
        </p:nvSpPr>
        <p:spPr/>
        <p:txBody>
          <a:bodyPr>
            <a:noAutofit/>
          </a:bodyPr>
          <a:lstStyle/>
          <a:p>
            <a:r>
              <a:rPr lang="en-US" dirty="0"/>
              <a:t>MongoDB Cluster Visualized</a:t>
            </a:r>
          </a:p>
        </p:txBody>
      </p:sp>
      <p:sp>
        <p:nvSpPr>
          <p:cNvPr id="3" name="Content Placeholder 2">
            <a:extLst>
              <a:ext uri="{FF2B5EF4-FFF2-40B4-BE49-F238E27FC236}">
                <a16:creationId xmlns:a16="http://schemas.microsoft.com/office/drawing/2014/main" id="{81AEFEDA-954C-4F5B-8B5A-1F38162F5FAE}"/>
              </a:ext>
            </a:extLst>
          </p:cNvPr>
          <p:cNvSpPr>
            <a:spLocks noGrp="1"/>
          </p:cNvSpPr>
          <p:nvPr>
            <p:ph idx="4294967295"/>
          </p:nvPr>
        </p:nvSpPr>
        <p:spPr>
          <a:xfrm>
            <a:off x="2292097" y="2286000"/>
            <a:ext cx="7290055" cy="782678"/>
          </a:xfrm>
        </p:spPr>
        <p:txBody>
          <a:bodyPr>
            <a:noAutofit/>
          </a:bodyPr>
          <a:lstStyle/>
          <a:p>
            <a:r>
              <a:rPr lang="en-US" dirty="0"/>
              <a:t>Each of the three nodes has one replica. Hosts 4–6 are a mirror copy of hosts 1–3, respectively.</a:t>
            </a:r>
          </a:p>
        </p:txBody>
      </p:sp>
      <p:sp>
        <p:nvSpPr>
          <p:cNvPr id="4" name="Footer Placeholder 3">
            <a:extLst>
              <a:ext uri="{FF2B5EF4-FFF2-40B4-BE49-F238E27FC236}">
                <a16:creationId xmlns:a16="http://schemas.microsoft.com/office/drawing/2014/main" id="{337373C2-ABB8-4438-A52C-6D47615BFB99}"/>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5DE5586E-7894-490B-9D53-DD6E95C099D6}"/>
              </a:ext>
            </a:extLst>
          </p:cNvPr>
          <p:cNvSpPr>
            <a:spLocks noGrp="1"/>
          </p:cNvSpPr>
          <p:nvPr>
            <p:ph type="sldNum" sz="quarter" idx="12"/>
          </p:nvPr>
        </p:nvSpPr>
        <p:spPr/>
        <p:txBody>
          <a:bodyPr>
            <a:noAutofit/>
          </a:bodyPr>
          <a:lstStyle/>
          <a:p>
            <a:fld id="{4FAB73BC-B049-4115-A692-8D63A059BFB8}" type="slidenum">
              <a:rPr lang="en-US" smtClean="0"/>
              <a:pPr/>
              <a:t>30</a:t>
            </a:fld>
            <a:endParaRPr lang="en-US" dirty="0"/>
          </a:p>
        </p:txBody>
      </p:sp>
      <p:cxnSp>
        <p:nvCxnSpPr>
          <p:cNvPr id="24" name="Straight Connector 23">
            <a:extLst>
              <a:ext uri="{FF2B5EF4-FFF2-40B4-BE49-F238E27FC236}">
                <a16:creationId xmlns:a16="http://schemas.microsoft.com/office/drawing/2014/main" id="{DAC45EE1-AB0E-4355-9108-B58D40C507DD}"/>
              </a:ext>
            </a:extLst>
          </p:cNvPr>
          <p:cNvCxnSpPr>
            <a:cxnSpLocks/>
          </p:cNvCxnSpPr>
          <p:nvPr/>
        </p:nvCxnSpPr>
        <p:spPr>
          <a:xfrm>
            <a:off x="3444342" y="4541752"/>
            <a:ext cx="0" cy="513349"/>
          </a:xfrm>
          <a:prstGeom prst="line">
            <a:avLst/>
          </a:prstGeom>
          <a:ln w="38100">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B1F2113-50E2-41CE-9F92-0CEDCFF488A3}"/>
              </a:ext>
            </a:extLst>
          </p:cNvPr>
          <p:cNvGrpSpPr/>
          <p:nvPr/>
        </p:nvGrpSpPr>
        <p:grpSpPr>
          <a:xfrm>
            <a:off x="5006564" y="3385064"/>
            <a:ext cx="1855444" cy="1159329"/>
            <a:chOff x="731195" y="3265714"/>
            <a:chExt cx="1855444" cy="1159329"/>
          </a:xfrm>
        </p:grpSpPr>
        <p:sp>
          <p:nvSpPr>
            <p:cNvPr id="15" name="Rectangle 14">
              <a:extLst>
                <a:ext uri="{FF2B5EF4-FFF2-40B4-BE49-F238E27FC236}">
                  <a16:creationId xmlns:a16="http://schemas.microsoft.com/office/drawing/2014/main" id="{B0D2F09E-997F-46F5-899A-FCD1AB8FFEB1}"/>
                </a:ext>
              </a:extLst>
            </p:cNvPr>
            <p:cNvSpPr/>
            <p:nvPr/>
          </p:nvSpPr>
          <p:spPr>
            <a:xfrm>
              <a:off x="731195" y="3265714"/>
              <a:ext cx="1855444" cy="1159329"/>
            </a:xfrm>
            <a:prstGeom prst="rect">
              <a:avLst/>
            </a:prstGeom>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2</a:t>
              </a:r>
            </a:p>
          </p:txBody>
        </p:sp>
        <p:sp>
          <p:nvSpPr>
            <p:cNvPr id="31" name="Flowchart: Magnetic Disk 30">
              <a:extLst>
                <a:ext uri="{FF2B5EF4-FFF2-40B4-BE49-F238E27FC236}">
                  <a16:creationId xmlns:a16="http://schemas.microsoft.com/office/drawing/2014/main" id="{C8535BE4-D0F5-462C-BEA8-33B3C85759DA}"/>
                </a:ext>
              </a:extLst>
            </p:cNvPr>
            <p:cNvSpPr/>
            <p:nvPr/>
          </p:nvSpPr>
          <p:spPr>
            <a:xfrm>
              <a:off x="892798" y="3724450"/>
              <a:ext cx="1532237" cy="539249"/>
            </a:xfrm>
            <a:prstGeom prst="flowChartMagneticDisk">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grpSp>
        <p:nvGrpSpPr>
          <p:cNvPr id="45" name="Group 44">
            <a:extLst>
              <a:ext uri="{FF2B5EF4-FFF2-40B4-BE49-F238E27FC236}">
                <a16:creationId xmlns:a16="http://schemas.microsoft.com/office/drawing/2014/main" id="{666FAFC0-50B4-4717-A1CA-F0CD3AAFFA1C}"/>
              </a:ext>
            </a:extLst>
          </p:cNvPr>
          <p:cNvGrpSpPr/>
          <p:nvPr/>
        </p:nvGrpSpPr>
        <p:grpSpPr>
          <a:xfrm>
            <a:off x="5031019" y="5033067"/>
            <a:ext cx="1855444" cy="1159329"/>
            <a:chOff x="755650" y="4902700"/>
            <a:chExt cx="1855444" cy="1159329"/>
          </a:xfrm>
        </p:grpSpPr>
        <p:sp>
          <p:nvSpPr>
            <p:cNvPr id="29" name="Rectangle 28">
              <a:extLst>
                <a:ext uri="{FF2B5EF4-FFF2-40B4-BE49-F238E27FC236}">
                  <a16:creationId xmlns:a16="http://schemas.microsoft.com/office/drawing/2014/main" id="{01D5C316-E6DA-439C-8905-92CE1C0F1879}"/>
                </a:ext>
              </a:extLst>
            </p:cNvPr>
            <p:cNvSpPr/>
            <p:nvPr/>
          </p:nvSpPr>
          <p:spPr>
            <a:xfrm>
              <a:off x="755650" y="4902700"/>
              <a:ext cx="1855444" cy="1159329"/>
            </a:xfrm>
            <a:prstGeom prst="rect">
              <a:avLst/>
            </a:prstGeom>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5</a:t>
              </a:r>
            </a:p>
          </p:txBody>
        </p:sp>
        <p:sp>
          <p:nvSpPr>
            <p:cNvPr id="32" name="Flowchart: Magnetic Disk 31">
              <a:extLst>
                <a:ext uri="{FF2B5EF4-FFF2-40B4-BE49-F238E27FC236}">
                  <a16:creationId xmlns:a16="http://schemas.microsoft.com/office/drawing/2014/main" id="{7BC96EEB-9962-4CE0-909E-3FE11F0D395C}"/>
                </a:ext>
              </a:extLst>
            </p:cNvPr>
            <p:cNvSpPr/>
            <p:nvPr/>
          </p:nvSpPr>
          <p:spPr>
            <a:xfrm>
              <a:off x="892798" y="5362177"/>
              <a:ext cx="1532237" cy="539249"/>
            </a:xfrm>
            <a:prstGeom prst="flowChartMagneticDisk">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grpSp>
        <p:nvGrpSpPr>
          <p:cNvPr id="41" name="Group 40">
            <a:extLst>
              <a:ext uri="{FF2B5EF4-FFF2-40B4-BE49-F238E27FC236}">
                <a16:creationId xmlns:a16="http://schemas.microsoft.com/office/drawing/2014/main" id="{C1DBBF2A-AFDE-4FB0-A36E-542FF07FCBED}"/>
              </a:ext>
            </a:extLst>
          </p:cNvPr>
          <p:cNvGrpSpPr/>
          <p:nvPr/>
        </p:nvGrpSpPr>
        <p:grpSpPr>
          <a:xfrm>
            <a:off x="2435964" y="3379493"/>
            <a:ext cx="1855444" cy="1159329"/>
            <a:chOff x="3502764" y="3238109"/>
            <a:chExt cx="1855444" cy="1159329"/>
          </a:xfrm>
        </p:grpSpPr>
        <p:sp>
          <p:nvSpPr>
            <p:cNvPr id="35" name="Rectangle 34">
              <a:extLst>
                <a:ext uri="{FF2B5EF4-FFF2-40B4-BE49-F238E27FC236}">
                  <a16:creationId xmlns:a16="http://schemas.microsoft.com/office/drawing/2014/main" id="{9C67A47E-7DDC-4519-8DA0-6F9EB4177566}"/>
                </a:ext>
              </a:extLst>
            </p:cNvPr>
            <p:cNvSpPr/>
            <p:nvPr/>
          </p:nvSpPr>
          <p:spPr>
            <a:xfrm>
              <a:off x="3502764" y="3238109"/>
              <a:ext cx="1855444" cy="1159329"/>
            </a:xfrm>
            <a:prstGeom prst="rect">
              <a:avLst/>
            </a:prstGeom>
            <a:ln>
              <a:solidFill>
                <a:srgbClr val="595959"/>
              </a:solidFill>
            </a:ln>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1</a:t>
              </a:r>
            </a:p>
          </p:txBody>
        </p:sp>
        <p:sp>
          <p:nvSpPr>
            <p:cNvPr id="40" name="Flowchart: Magnetic Disk 39">
              <a:extLst>
                <a:ext uri="{FF2B5EF4-FFF2-40B4-BE49-F238E27FC236}">
                  <a16:creationId xmlns:a16="http://schemas.microsoft.com/office/drawing/2014/main" id="{87E68956-2D4B-4FAD-B16B-1DD3462AC65B}"/>
                </a:ext>
              </a:extLst>
            </p:cNvPr>
            <p:cNvSpPr/>
            <p:nvPr/>
          </p:nvSpPr>
          <p:spPr>
            <a:xfrm>
              <a:off x="3664367" y="3698093"/>
              <a:ext cx="1532237" cy="539249"/>
            </a:xfrm>
            <a:prstGeom prst="flowChartMagneticDisk">
              <a:avLst/>
            </a:prstGeom>
            <a:solidFill>
              <a:srgbClr val="595959"/>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dirty="0"/>
            </a:p>
          </p:txBody>
        </p:sp>
      </p:grpSp>
      <p:grpSp>
        <p:nvGrpSpPr>
          <p:cNvPr id="42" name="Group 41">
            <a:extLst>
              <a:ext uri="{FF2B5EF4-FFF2-40B4-BE49-F238E27FC236}">
                <a16:creationId xmlns:a16="http://schemas.microsoft.com/office/drawing/2014/main" id="{5FF5F2EB-0E16-47F7-983C-391F93A2F634}"/>
              </a:ext>
            </a:extLst>
          </p:cNvPr>
          <p:cNvGrpSpPr/>
          <p:nvPr/>
        </p:nvGrpSpPr>
        <p:grpSpPr>
          <a:xfrm>
            <a:off x="2424633" y="5036381"/>
            <a:ext cx="1855444" cy="1159329"/>
            <a:chOff x="3502764" y="3238109"/>
            <a:chExt cx="1855444" cy="1159329"/>
          </a:xfrm>
        </p:grpSpPr>
        <p:sp>
          <p:nvSpPr>
            <p:cNvPr id="43" name="Rectangle 42">
              <a:extLst>
                <a:ext uri="{FF2B5EF4-FFF2-40B4-BE49-F238E27FC236}">
                  <a16:creationId xmlns:a16="http://schemas.microsoft.com/office/drawing/2014/main" id="{45AD61D9-18B9-4131-89F8-F4D406FD70EF}"/>
                </a:ext>
              </a:extLst>
            </p:cNvPr>
            <p:cNvSpPr/>
            <p:nvPr/>
          </p:nvSpPr>
          <p:spPr>
            <a:xfrm>
              <a:off x="3502764" y="3238109"/>
              <a:ext cx="1855444" cy="1159329"/>
            </a:xfrm>
            <a:prstGeom prst="rect">
              <a:avLst/>
            </a:prstGeom>
            <a:ln>
              <a:solidFill>
                <a:srgbClr val="595959"/>
              </a:solidFill>
            </a:ln>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4</a:t>
              </a:r>
            </a:p>
          </p:txBody>
        </p:sp>
        <p:sp>
          <p:nvSpPr>
            <p:cNvPr id="44" name="Flowchart: Magnetic Disk 43">
              <a:extLst>
                <a:ext uri="{FF2B5EF4-FFF2-40B4-BE49-F238E27FC236}">
                  <a16:creationId xmlns:a16="http://schemas.microsoft.com/office/drawing/2014/main" id="{70364398-08DD-4A81-9BCC-8A8602DCAD7A}"/>
                </a:ext>
              </a:extLst>
            </p:cNvPr>
            <p:cNvSpPr/>
            <p:nvPr/>
          </p:nvSpPr>
          <p:spPr>
            <a:xfrm>
              <a:off x="3664367" y="3698093"/>
              <a:ext cx="1532237" cy="539249"/>
            </a:xfrm>
            <a:prstGeom prst="flowChartMagneticDisk">
              <a:avLst/>
            </a:prstGeom>
            <a:solidFill>
              <a:srgbClr val="595959"/>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dirty="0"/>
            </a:p>
          </p:txBody>
        </p:sp>
      </p:grpSp>
      <p:grpSp>
        <p:nvGrpSpPr>
          <p:cNvPr id="50" name="Group 49">
            <a:extLst>
              <a:ext uri="{FF2B5EF4-FFF2-40B4-BE49-F238E27FC236}">
                <a16:creationId xmlns:a16="http://schemas.microsoft.com/office/drawing/2014/main" id="{00487B3B-25B2-4A71-9C75-5625E6AAC584}"/>
              </a:ext>
            </a:extLst>
          </p:cNvPr>
          <p:cNvGrpSpPr/>
          <p:nvPr/>
        </p:nvGrpSpPr>
        <p:grpSpPr>
          <a:xfrm>
            <a:off x="7506459" y="3382423"/>
            <a:ext cx="1855444" cy="1159329"/>
            <a:chOff x="6096759" y="3230022"/>
            <a:chExt cx="1855444" cy="1159329"/>
          </a:xfrm>
        </p:grpSpPr>
        <p:sp>
          <p:nvSpPr>
            <p:cNvPr id="47" name="Rectangle 46">
              <a:extLst>
                <a:ext uri="{FF2B5EF4-FFF2-40B4-BE49-F238E27FC236}">
                  <a16:creationId xmlns:a16="http://schemas.microsoft.com/office/drawing/2014/main" id="{BF9A453E-E082-49ED-8BA9-D385F7C320F8}"/>
                </a:ext>
              </a:extLst>
            </p:cNvPr>
            <p:cNvSpPr/>
            <p:nvPr/>
          </p:nvSpPr>
          <p:spPr>
            <a:xfrm>
              <a:off x="6096759" y="3230022"/>
              <a:ext cx="1855444" cy="1159329"/>
            </a:xfrm>
            <a:prstGeom prst="rect">
              <a:avLst/>
            </a:prstGeom>
            <a:ln>
              <a:solidFill>
                <a:srgbClr val="7F7F7F"/>
              </a:solidFill>
            </a:ln>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3</a:t>
              </a:r>
            </a:p>
          </p:txBody>
        </p:sp>
        <p:sp>
          <p:nvSpPr>
            <p:cNvPr id="49" name="Flowchart: Magnetic Disk 48">
              <a:extLst>
                <a:ext uri="{FF2B5EF4-FFF2-40B4-BE49-F238E27FC236}">
                  <a16:creationId xmlns:a16="http://schemas.microsoft.com/office/drawing/2014/main" id="{4155FFD1-32AA-4051-9084-E4C74087237B}"/>
                </a:ext>
              </a:extLst>
            </p:cNvPr>
            <p:cNvSpPr/>
            <p:nvPr/>
          </p:nvSpPr>
          <p:spPr>
            <a:xfrm>
              <a:off x="6258362" y="3724450"/>
              <a:ext cx="1532237" cy="539249"/>
            </a:xfrm>
            <a:prstGeom prst="flowChartMagneticDisk">
              <a:avLst/>
            </a:prstGeom>
            <a:solidFill>
              <a:srgbClr val="7F7F7F"/>
            </a:solidFill>
            <a:ln>
              <a:solidFill>
                <a:srgbClr val="595959"/>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endParaRPr lang="en-US" dirty="0"/>
            </a:p>
          </p:txBody>
        </p:sp>
      </p:grpSp>
      <p:grpSp>
        <p:nvGrpSpPr>
          <p:cNvPr id="51" name="Group 50">
            <a:extLst>
              <a:ext uri="{FF2B5EF4-FFF2-40B4-BE49-F238E27FC236}">
                <a16:creationId xmlns:a16="http://schemas.microsoft.com/office/drawing/2014/main" id="{EE954999-5023-4CB7-9922-640F5773282F}"/>
              </a:ext>
            </a:extLst>
          </p:cNvPr>
          <p:cNvGrpSpPr/>
          <p:nvPr/>
        </p:nvGrpSpPr>
        <p:grpSpPr>
          <a:xfrm>
            <a:off x="7506458" y="5031798"/>
            <a:ext cx="1855444" cy="1159329"/>
            <a:chOff x="6096759" y="3230022"/>
            <a:chExt cx="1855444" cy="1159329"/>
          </a:xfrm>
        </p:grpSpPr>
        <p:sp>
          <p:nvSpPr>
            <p:cNvPr id="52" name="Rectangle 51">
              <a:extLst>
                <a:ext uri="{FF2B5EF4-FFF2-40B4-BE49-F238E27FC236}">
                  <a16:creationId xmlns:a16="http://schemas.microsoft.com/office/drawing/2014/main" id="{957FECBA-C1F6-4DD9-941A-94A755BE8254}"/>
                </a:ext>
              </a:extLst>
            </p:cNvPr>
            <p:cNvSpPr/>
            <p:nvPr/>
          </p:nvSpPr>
          <p:spPr>
            <a:xfrm>
              <a:off x="6096759" y="3230022"/>
              <a:ext cx="1855444" cy="1159329"/>
            </a:xfrm>
            <a:prstGeom prst="rect">
              <a:avLst/>
            </a:prstGeom>
            <a:ln>
              <a:solidFill>
                <a:srgbClr val="7F7F7F"/>
              </a:solidFill>
            </a:ln>
          </p:spPr>
          <p:style>
            <a:lnRef idx="2">
              <a:schemeClr val="accent1"/>
            </a:lnRef>
            <a:fillRef idx="1">
              <a:schemeClr val="lt1"/>
            </a:fillRef>
            <a:effectRef idx="0">
              <a:schemeClr val="accent1"/>
            </a:effectRef>
            <a:fontRef idx="minor">
              <a:schemeClr val="dk1"/>
            </a:fontRef>
          </p:style>
          <p:txBody>
            <a:bodyPr rtlCol="0" anchor="t">
              <a:noAutofit/>
            </a:bodyPr>
            <a:lstStyle/>
            <a:p>
              <a:pPr algn="ctr"/>
              <a:r>
                <a:rPr lang="en-US" dirty="0">
                  <a:solidFill>
                    <a:schemeClr val="tx1">
                      <a:lumMod val="65000"/>
                      <a:lumOff val="35000"/>
                    </a:schemeClr>
                  </a:solidFill>
                  <a:latin typeface="Sherman Sans Book" pitchFamily="50" charset="0"/>
                  <a:ea typeface="Sherman Sans Book" pitchFamily="50" charset="0"/>
                </a:rPr>
                <a:t>Host 6</a:t>
              </a:r>
            </a:p>
          </p:txBody>
        </p:sp>
        <p:sp>
          <p:nvSpPr>
            <p:cNvPr id="53" name="Flowchart: Magnetic Disk 52">
              <a:extLst>
                <a:ext uri="{FF2B5EF4-FFF2-40B4-BE49-F238E27FC236}">
                  <a16:creationId xmlns:a16="http://schemas.microsoft.com/office/drawing/2014/main" id="{15A2F132-9644-4347-BAD0-84B6FDEC477C}"/>
                </a:ext>
              </a:extLst>
            </p:cNvPr>
            <p:cNvSpPr/>
            <p:nvPr/>
          </p:nvSpPr>
          <p:spPr>
            <a:xfrm>
              <a:off x="6258362" y="3724450"/>
              <a:ext cx="1532237" cy="539249"/>
            </a:xfrm>
            <a:prstGeom prst="flowChartMagneticDisk">
              <a:avLst/>
            </a:prstGeom>
            <a:solidFill>
              <a:srgbClr val="7F7F7F"/>
            </a:solidFill>
            <a:ln>
              <a:solidFill>
                <a:srgbClr val="595959"/>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3787341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2460436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831BFF-48DB-4B9D-87DD-B1F0727BBF44}"/>
              </a:ext>
            </a:extLst>
          </p:cNvPr>
          <p:cNvSpPr/>
          <p:nvPr/>
        </p:nvSpPr>
        <p:spPr>
          <a:xfrm>
            <a:off x="1990166" y="555812"/>
            <a:ext cx="5581607" cy="5719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sp>
        <p:nvSpPr>
          <p:cNvPr id="4" name="Footer Placeholder 3">
            <a:extLst>
              <a:ext uri="{FF2B5EF4-FFF2-40B4-BE49-F238E27FC236}">
                <a16:creationId xmlns:a16="http://schemas.microsoft.com/office/drawing/2014/main" id="{6FE2B3A6-3E16-462A-BF1D-490A346B0624}"/>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38241441-8C35-41DF-BE99-1C22F349F1EB}"/>
              </a:ext>
            </a:extLst>
          </p:cNvPr>
          <p:cNvSpPr>
            <a:spLocks noGrp="1"/>
          </p:cNvSpPr>
          <p:nvPr>
            <p:ph type="sldNum" sz="quarter" idx="12"/>
          </p:nvPr>
        </p:nvSpPr>
        <p:spPr/>
        <p:txBody>
          <a:bodyPr>
            <a:noAutofit/>
          </a:bodyPr>
          <a:lstStyle/>
          <a:p>
            <a:fld id="{4FAB73BC-B049-4115-A692-8D63A059BFB8}" type="slidenum">
              <a:rPr lang="en-US" smtClean="0"/>
              <a:pPr/>
              <a:t>32</a:t>
            </a:fld>
            <a:endParaRPr lang="en-US" dirty="0"/>
          </a:p>
        </p:txBody>
      </p:sp>
      <p:sp>
        <p:nvSpPr>
          <p:cNvPr id="16" name="Rectangle 15">
            <a:extLst>
              <a:ext uri="{FF2B5EF4-FFF2-40B4-BE49-F238E27FC236}">
                <a16:creationId xmlns:a16="http://schemas.microsoft.com/office/drawing/2014/main" id="{B05349F6-2C42-4E8D-A74E-CB8231526539}"/>
              </a:ext>
            </a:extLst>
          </p:cNvPr>
          <p:cNvSpPr/>
          <p:nvPr/>
        </p:nvSpPr>
        <p:spPr>
          <a:xfrm>
            <a:off x="7693375" y="554400"/>
            <a:ext cx="2508460" cy="57194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4" name="Straight Connector 13">
            <a:extLst>
              <a:ext uri="{FF2B5EF4-FFF2-40B4-BE49-F238E27FC236}">
                <a16:creationId xmlns:a16="http://schemas.microsoft.com/office/drawing/2014/main" id="{1608A3CA-6069-49E1-B0AA-EDB6C7079B59}"/>
              </a:ext>
            </a:extLst>
          </p:cNvPr>
          <p:cNvCxnSpPr>
            <a:cxnSpLocks/>
          </p:cNvCxnSpPr>
          <p:nvPr/>
        </p:nvCxnSpPr>
        <p:spPr>
          <a:xfrm>
            <a:off x="2958355" y="4625771"/>
            <a:ext cx="415962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ED7C33F9-7B41-43E5-99C5-7D1A5109F424}"/>
              </a:ext>
            </a:extLst>
          </p:cNvPr>
          <p:cNvSpPr txBox="1">
            <a:spLocks/>
          </p:cNvSpPr>
          <p:nvPr/>
        </p:nvSpPr>
        <p:spPr>
          <a:xfrm>
            <a:off x="2958355" y="2976250"/>
            <a:ext cx="4240304" cy="155181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200" kern="1200" cap="none" spc="100" baseline="0">
                <a:solidFill>
                  <a:srgbClr val="EE5612"/>
                </a:solidFill>
                <a:latin typeface="Sherman Serif Book" charset="0"/>
                <a:ea typeface="Sherman Serif Book" charset="0"/>
                <a:cs typeface="Sherman Serif Book" charset="0"/>
              </a:defRPr>
            </a:lvl1pPr>
          </a:lstStyle>
          <a:p>
            <a:r>
              <a:rPr lang="en-US" dirty="0"/>
              <a:t>MongoDB Data Model And Basic Commands</a:t>
            </a:r>
          </a:p>
        </p:txBody>
      </p:sp>
    </p:spTree>
    <p:extLst>
      <p:ext uri="{BB962C8B-B14F-4D97-AF65-F5344CB8AC3E}">
        <p14:creationId xmlns:p14="http://schemas.microsoft.com/office/powerpoint/2010/main" val="1615540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69C7-705A-4007-93DE-D4086B1D30BF}"/>
              </a:ext>
            </a:extLst>
          </p:cNvPr>
          <p:cNvSpPr>
            <a:spLocks noGrp="1"/>
          </p:cNvSpPr>
          <p:nvPr>
            <p:ph type="title"/>
          </p:nvPr>
        </p:nvSpPr>
        <p:spPr/>
        <p:txBody>
          <a:bodyPr/>
          <a:lstStyle/>
          <a:p>
            <a:r>
              <a:rPr lang="en-US" dirty="0"/>
              <a:t>MongoDB Data Model</a:t>
            </a:r>
          </a:p>
        </p:txBody>
      </p:sp>
      <p:graphicFrame>
        <p:nvGraphicFramePr>
          <p:cNvPr id="7" name="Content Placeholder 2">
            <a:extLst>
              <a:ext uri="{FF2B5EF4-FFF2-40B4-BE49-F238E27FC236}">
                <a16:creationId xmlns:a16="http://schemas.microsoft.com/office/drawing/2014/main" id="{753002A0-DBE7-42DD-B75A-914DD1240653}"/>
              </a:ext>
            </a:extLst>
          </p:cNvPr>
          <p:cNvGraphicFramePr>
            <a:graphicFrameLocks noGrp="1"/>
          </p:cNvGraphicFramePr>
          <p:nvPr>
            <p:ph idx="4294967295"/>
          </p:nvPr>
        </p:nvGraphicFramePr>
        <p:xfrm>
          <a:off x="2451100" y="2710542"/>
          <a:ext cx="7289800" cy="3053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C51095CF-F2A6-4596-A210-E2EAE3E5D5E4}"/>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44138252-F506-4AAE-98D1-AC1682E1BE68}"/>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1299249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5C2E-3C08-44DD-92FC-DB0FE2E38F2C}"/>
              </a:ext>
            </a:extLst>
          </p:cNvPr>
          <p:cNvSpPr>
            <a:spLocks noGrp="1"/>
          </p:cNvSpPr>
          <p:nvPr>
            <p:ph type="title"/>
          </p:nvPr>
        </p:nvSpPr>
        <p:spPr/>
        <p:txBody>
          <a:bodyPr/>
          <a:lstStyle/>
          <a:p>
            <a:r>
              <a:rPr lang="en-US" dirty="0"/>
              <a:t>Basic MongoDB Commands</a:t>
            </a:r>
            <a:endParaRPr lang="en-IN" dirty="0"/>
          </a:p>
        </p:txBody>
      </p:sp>
      <p:sp>
        <p:nvSpPr>
          <p:cNvPr id="3" name="Content Placeholder 2">
            <a:extLst>
              <a:ext uri="{FF2B5EF4-FFF2-40B4-BE49-F238E27FC236}">
                <a16:creationId xmlns:a16="http://schemas.microsoft.com/office/drawing/2014/main" id="{6A255B4A-CA1A-4801-9E41-D5D5E00059FD}"/>
              </a:ext>
            </a:extLst>
          </p:cNvPr>
          <p:cNvSpPr>
            <a:spLocks noGrp="1"/>
          </p:cNvSpPr>
          <p:nvPr>
            <p:ph idx="4294967295"/>
          </p:nvPr>
        </p:nvSpPr>
        <p:spPr>
          <a:xfrm>
            <a:off x="2292097" y="2286000"/>
            <a:ext cx="7290055" cy="4023360"/>
          </a:xfrm>
        </p:spPr>
        <p:txBody>
          <a:bodyPr/>
          <a:lstStyle/>
          <a:p>
            <a:r>
              <a:rPr lang="en-US" dirty="0">
                <a:latin typeface="Consolas" panose="020B0609020204030204" pitchFamily="49" charset="0"/>
              </a:rPr>
              <a:t>use </a:t>
            </a:r>
            <a:r>
              <a:rPr lang="en-US" i="1" dirty="0">
                <a:latin typeface="Consolas" panose="020B0609020204030204" pitchFamily="49" charset="0"/>
              </a:rPr>
              <a:t>database</a:t>
            </a:r>
          </a:p>
          <a:p>
            <a:r>
              <a:rPr lang="en-US" dirty="0">
                <a:latin typeface="Consolas" panose="020B0609020204030204" pitchFamily="49" charset="0"/>
              </a:rPr>
              <a:t>show collections</a:t>
            </a:r>
          </a:p>
          <a:p>
            <a:r>
              <a:rPr lang="en-US" dirty="0">
                <a:latin typeface="Consolas" panose="020B0609020204030204" pitchFamily="49" charset="0"/>
              </a:rPr>
              <a:t>db.</a:t>
            </a:r>
            <a:r>
              <a:rPr lang="en-US" i="1" dirty="0">
                <a:latin typeface="Consolas" panose="020B0609020204030204" pitchFamily="49" charset="0"/>
              </a:rPr>
              <a:t>collection</a:t>
            </a:r>
            <a:r>
              <a:rPr lang="en-US" dirty="0">
                <a:latin typeface="Consolas" panose="020B0609020204030204" pitchFamily="49" charset="0"/>
              </a:rPr>
              <a:t>.insert(</a:t>
            </a:r>
            <a:r>
              <a:rPr lang="en-US" i="1" dirty="0">
                <a:latin typeface="Consolas" panose="020B0609020204030204" pitchFamily="49" charset="0"/>
              </a:rPr>
              <a:t>jsonData</a:t>
            </a:r>
            <a:r>
              <a:rPr lang="en-US" dirty="0">
                <a:latin typeface="Consolas" panose="020B0609020204030204" pitchFamily="49" charset="0"/>
              </a:rPr>
              <a:t>)</a:t>
            </a:r>
          </a:p>
          <a:p>
            <a:r>
              <a:rPr lang="en-US" dirty="0">
                <a:latin typeface="Consolas" panose="020B0609020204030204" pitchFamily="49" charset="0"/>
              </a:rPr>
              <a:t>db.</a:t>
            </a:r>
            <a:r>
              <a:rPr lang="en-US" i="1" dirty="0">
                <a:latin typeface="Consolas" panose="020B0609020204030204" pitchFamily="49" charset="0"/>
              </a:rPr>
              <a:t>collection</a:t>
            </a:r>
            <a:r>
              <a:rPr lang="en-US" dirty="0">
                <a:latin typeface="Consolas" panose="020B0609020204030204" pitchFamily="49" charset="0"/>
              </a:rPr>
              <a:t>.find()</a:t>
            </a:r>
          </a:p>
        </p:txBody>
      </p:sp>
      <p:sp>
        <p:nvSpPr>
          <p:cNvPr id="4" name="Footer Placeholder 3">
            <a:extLst>
              <a:ext uri="{FF2B5EF4-FFF2-40B4-BE49-F238E27FC236}">
                <a16:creationId xmlns:a16="http://schemas.microsoft.com/office/drawing/2014/main" id="{6EA067C1-A851-47F9-8EB5-8A6106ABCA20}"/>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7EAAAC9B-A0EA-42FB-B2BC-6670007E3FC7}"/>
              </a:ext>
            </a:extLst>
          </p:cNvPr>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210607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1671-369A-4CE3-BDAE-D1563875138D}"/>
              </a:ext>
            </a:extLst>
          </p:cNvPr>
          <p:cNvSpPr>
            <a:spLocks noGrp="1"/>
          </p:cNvSpPr>
          <p:nvPr>
            <p:ph type="title"/>
          </p:nvPr>
        </p:nvSpPr>
        <p:spPr/>
        <p:txBody>
          <a:bodyPr/>
          <a:lstStyle/>
          <a:p>
            <a:r>
              <a:rPr lang="en-US" dirty="0"/>
              <a:t>Demo: MongoDB Basics</a:t>
            </a:r>
          </a:p>
        </p:txBody>
      </p:sp>
      <p:sp>
        <p:nvSpPr>
          <p:cNvPr id="3" name="Content Placeholder 2">
            <a:extLst>
              <a:ext uri="{FF2B5EF4-FFF2-40B4-BE49-F238E27FC236}">
                <a16:creationId xmlns:a16="http://schemas.microsoft.com/office/drawing/2014/main" id="{01C2A9F5-2C7E-4032-9D12-03D0111CF862}"/>
              </a:ext>
            </a:extLst>
          </p:cNvPr>
          <p:cNvSpPr>
            <a:spLocks noGrp="1"/>
          </p:cNvSpPr>
          <p:nvPr>
            <p:ph idx="4294967295"/>
          </p:nvPr>
        </p:nvSpPr>
        <p:spPr>
          <a:xfrm>
            <a:off x="2292097" y="2286000"/>
            <a:ext cx="7290055" cy="4023360"/>
          </a:xfrm>
        </p:spPr>
        <p:txBody>
          <a:bodyPr/>
          <a:lstStyle/>
          <a:p>
            <a:r>
              <a:rPr lang="en-US" dirty="0"/>
              <a:t>Current database</a:t>
            </a:r>
          </a:p>
          <a:p>
            <a:r>
              <a:rPr lang="en-US" dirty="0"/>
              <a:t>See all databases</a:t>
            </a:r>
          </a:p>
          <a:p>
            <a:r>
              <a:rPr lang="en-US" dirty="0"/>
              <a:t>Use a database—does not need to exist!</a:t>
            </a:r>
          </a:p>
          <a:p>
            <a:r>
              <a:rPr lang="en-US" dirty="0"/>
              <a:t>See collections in a DB</a:t>
            </a:r>
          </a:p>
          <a:p>
            <a:r>
              <a:rPr lang="en-US" dirty="0"/>
              <a:t>Insert data</a:t>
            </a:r>
          </a:p>
          <a:p>
            <a:r>
              <a:rPr lang="en-US" dirty="0"/>
              <a:t>See data</a:t>
            </a:r>
          </a:p>
        </p:txBody>
      </p:sp>
      <p:sp>
        <p:nvSpPr>
          <p:cNvPr id="4" name="Footer Placeholder 3">
            <a:extLst>
              <a:ext uri="{FF2B5EF4-FFF2-40B4-BE49-F238E27FC236}">
                <a16:creationId xmlns:a16="http://schemas.microsoft.com/office/drawing/2014/main" id="{69E48893-930E-4056-8079-37BEDAB66A25}"/>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4122514C-8F80-4913-979B-7F94385A34A6}"/>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Tree>
    <p:extLst>
      <p:ext uri="{BB962C8B-B14F-4D97-AF65-F5344CB8AC3E}">
        <p14:creationId xmlns:p14="http://schemas.microsoft.com/office/powerpoint/2010/main" val="194944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1247778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A41486-8BF1-42AF-9CF4-CC845749A58D}"/>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Demo: _id</a:t>
            </a:r>
          </a:p>
        </p:txBody>
      </p:sp>
      <p:sp>
        <p:nvSpPr>
          <p:cNvPr id="2" name="Footer Placeholder 1">
            <a:extLst>
              <a:ext uri="{FF2B5EF4-FFF2-40B4-BE49-F238E27FC236}">
                <a16:creationId xmlns:a16="http://schemas.microsoft.com/office/drawing/2014/main" id="{CE780BDD-0480-4ADA-B994-339B1BDF6CC7}"/>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CEEC2AB3-8870-415F-90C5-AEE69AE0928F}"/>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37</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1823339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2A77-958F-42E0-ABDB-16F037521202}"/>
              </a:ext>
            </a:extLst>
          </p:cNvPr>
          <p:cNvSpPr>
            <a:spLocks noGrp="1"/>
          </p:cNvSpPr>
          <p:nvPr>
            <p:ph type="title"/>
          </p:nvPr>
        </p:nvSpPr>
        <p:spPr/>
        <p:txBody>
          <a:bodyPr/>
          <a:lstStyle/>
          <a:p>
            <a:r>
              <a:rPr lang="en-US" dirty="0"/>
              <a:t>_id</a:t>
            </a:r>
          </a:p>
        </p:txBody>
      </p:sp>
      <p:sp>
        <p:nvSpPr>
          <p:cNvPr id="3" name="Content Placeholder 2">
            <a:extLst>
              <a:ext uri="{FF2B5EF4-FFF2-40B4-BE49-F238E27FC236}">
                <a16:creationId xmlns:a16="http://schemas.microsoft.com/office/drawing/2014/main" id="{63641BF9-1417-4C5D-8DDE-C0923E173A74}"/>
              </a:ext>
            </a:extLst>
          </p:cNvPr>
          <p:cNvSpPr>
            <a:spLocks noGrp="1"/>
          </p:cNvSpPr>
          <p:nvPr>
            <p:ph idx="4294967295"/>
          </p:nvPr>
        </p:nvSpPr>
        <p:spPr>
          <a:xfrm>
            <a:off x="2292097" y="2286000"/>
            <a:ext cx="3803903" cy="4023360"/>
          </a:xfrm>
        </p:spPr>
        <p:txBody>
          <a:bodyPr/>
          <a:lstStyle/>
          <a:p>
            <a:r>
              <a:rPr lang="en-US" dirty="0"/>
              <a:t>Every document in a MongoDB collection must have a unique ID. </a:t>
            </a:r>
          </a:p>
          <a:p>
            <a:r>
              <a:rPr lang="en-US" dirty="0"/>
              <a:t>This can be specified when you add the data. If you do not, one will be auto-generated.</a:t>
            </a:r>
          </a:p>
        </p:txBody>
      </p:sp>
      <p:sp>
        <p:nvSpPr>
          <p:cNvPr id="4" name="Footer Placeholder 3">
            <a:extLst>
              <a:ext uri="{FF2B5EF4-FFF2-40B4-BE49-F238E27FC236}">
                <a16:creationId xmlns:a16="http://schemas.microsoft.com/office/drawing/2014/main" id="{6CCB5181-2904-47BE-B88E-F4208CEBC38A}"/>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1A8C5BD0-053C-47D8-A766-05D4C4E13CBE}"/>
              </a:ext>
            </a:extLst>
          </p:cNvPr>
          <p:cNvSpPr>
            <a:spLocks noGrp="1"/>
          </p:cNvSpPr>
          <p:nvPr>
            <p:ph type="sldNum" sz="quarter" idx="12"/>
          </p:nvPr>
        </p:nvSpPr>
        <p:spPr/>
        <p:txBody>
          <a:bodyPr/>
          <a:lstStyle/>
          <a:p>
            <a:fld id="{4FAB73BC-B049-4115-A692-8D63A059BFB8}" type="slidenum">
              <a:rPr lang="en-US" smtClean="0"/>
              <a:pPr/>
              <a:t>38</a:t>
            </a:fld>
            <a:endParaRPr lang="en-US" dirty="0"/>
          </a:p>
        </p:txBody>
      </p:sp>
      <p:pic>
        <p:nvPicPr>
          <p:cNvPr id="9" name="Graphic 8" descr="Key">
            <a:extLst>
              <a:ext uri="{FF2B5EF4-FFF2-40B4-BE49-F238E27FC236}">
                <a16:creationId xmlns:a16="http://schemas.microsoft.com/office/drawing/2014/main" id="{46606DA9-5B17-4E08-BE33-3DFDE8BF2A6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2992" b="15675"/>
          <a:stretch/>
        </p:blipFill>
        <p:spPr>
          <a:xfrm>
            <a:off x="6335485" y="2293752"/>
            <a:ext cx="3258631" cy="1998613"/>
          </a:xfrm>
          <a:prstGeom prst="rect">
            <a:avLst/>
          </a:prstGeom>
        </p:spPr>
      </p:pic>
    </p:spTree>
    <p:extLst>
      <p:ext uri="{BB962C8B-B14F-4D97-AF65-F5344CB8AC3E}">
        <p14:creationId xmlns:p14="http://schemas.microsoft.com/office/powerpoint/2010/main" val="2882039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45BA-06A0-4683-9CAF-B3CB9FF218EF}"/>
              </a:ext>
            </a:extLst>
          </p:cNvPr>
          <p:cNvSpPr>
            <a:spLocks noGrp="1"/>
          </p:cNvSpPr>
          <p:nvPr>
            <p:ph type="title"/>
          </p:nvPr>
        </p:nvSpPr>
        <p:spPr/>
        <p:txBody>
          <a:bodyPr/>
          <a:lstStyle/>
          <a:p>
            <a:r>
              <a:rPr lang="en-US" dirty="0"/>
              <a:t>Demo: _id</a:t>
            </a:r>
          </a:p>
        </p:txBody>
      </p:sp>
      <p:sp>
        <p:nvSpPr>
          <p:cNvPr id="3" name="Content Placeholder 2">
            <a:extLst>
              <a:ext uri="{FF2B5EF4-FFF2-40B4-BE49-F238E27FC236}">
                <a16:creationId xmlns:a16="http://schemas.microsoft.com/office/drawing/2014/main" id="{1E6C495F-3801-42A6-97AC-BD732D470386}"/>
              </a:ext>
            </a:extLst>
          </p:cNvPr>
          <p:cNvSpPr>
            <a:spLocks noGrp="1"/>
          </p:cNvSpPr>
          <p:nvPr>
            <p:ph idx="4294967295"/>
          </p:nvPr>
        </p:nvSpPr>
        <p:spPr>
          <a:xfrm>
            <a:off x="2292097" y="2286000"/>
            <a:ext cx="7290055" cy="4023360"/>
          </a:xfrm>
        </p:spPr>
        <p:txBody>
          <a:bodyPr/>
          <a:lstStyle/>
          <a:p>
            <a:r>
              <a:rPr lang="en-US" dirty="0"/>
              <a:t>Insert same data—just makes another ID</a:t>
            </a:r>
          </a:p>
          <a:p>
            <a:r>
              <a:rPr lang="en-US" dirty="0"/>
              <a:t>Use explicit ID</a:t>
            </a:r>
          </a:p>
          <a:p>
            <a:r>
              <a:rPr lang="en-US" dirty="0"/>
              <a:t>Cannot insert data again</a:t>
            </a:r>
          </a:p>
        </p:txBody>
      </p:sp>
      <p:sp>
        <p:nvSpPr>
          <p:cNvPr id="4" name="Footer Placeholder 3">
            <a:extLst>
              <a:ext uri="{FF2B5EF4-FFF2-40B4-BE49-F238E27FC236}">
                <a16:creationId xmlns:a16="http://schemas.microsoft.com/office/drawing/2014/main" id="{E8AF2834-6DFB-459C-B91E-E70E8225AB67}"/>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2AF93142-BEEA-41B5-8E00-AD2B25FD6AD0}"/>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Tree>
    <p:extLst>
      <p:ext uri="{BB962C8B-B14F-4D97-AF65-F5344CB8AC3E}">
        <p14:creationId xmlns:p14="http://schemas.microsoft.com/office/powerpoint/2010/main" val="77900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BC36B0-859E-4945-8FD8-6AB6BC9695A7}"/>
              </a:ext>
            </a:extLst>
          </p:cNvPr>
          <p:cNvSpPr>
            <a:spLocks noGrp="1"/>
          </p:cNvSpPr>
          <p:nvPr>
            <p:ph type="title"/>
          </p:nvPr>
        </p:nvSpPr>
        <p:spPr/>
        <p:txBody>
          <a:bodyPr/>
          <a:lstStyle/>
          <a:p>
            <a:r>
              <a:rPr lang="en-US" b="1" dirty="0"/>
              <a:t>What Exactly is a Document Database?</a:t>
            </a:r>
          </a:p>
        </p:txBody>
      </p:sp>
      <p:sp>
        <p:nvSpPr>
          <p:cNvPr id="6" name="Content Placeholder 5">
            <a:extLst>
              <a:ext uri="{FF2B5EF4-FFF2-40B4-BE49-F238E27FC236}">
                <a16:creationId xmlns:a16="http://schemas.microsoft.com/office/drawing/2014/main" id="{9E2802DB-C05A-41BF-A7A2-3B4569909875}"/>
              </a:ext>
            </a:extLst>
          </p:cNvPr>
          <p:cNvSpPr>
            <a:spLocks noGrp="1"/>
          </p:cNvSpPr>
          <p:nvPr>
            <p:ph idx="1"/>
          </p:nvPr>
        </p:nvSpPr>
        <p:spPr/>
        <p:txBody>
          <a:bodyPr>
            <a:normAutofit lnSpcReduction="10000"/>
          </a:bodyPr>
          <a:lstStyle/>
          <a:p>
            <a:r>
              <a:rPr lang="en-US" sz="3200" dirty="0"/>
              <a:t>Designed to store semi-structured data, in JSON or XML format. This is the “Document”</a:t>
            </a:r>
          </a:p>
          <a:p>
            <a:r>
              <a:rPr lang="en-US" sz="3200" dirty="0"/>
              <a:t>Full CRUD support.</a:t>
            </a:r>
          </a:p>
          <a:p>
            <a:r>
              <a:rPr lang="en-US" sz="3200" dirty="0"/>
              <a:t>Documents Stored in Collections; Fetched by Key</a:t>
            </a:r>
          </a:p>
          <a:p>
            <a:r>
              <a:rPr lang="en-US" sz="3200" dirty="0"/>
              <a:t>Popular Document Databases”</a:t>
            </a:r>
          </a:p>
          <a:p>
            <a:pPr lvl="1"/>
            <a:r>
              <a:rPr lang="en-US" sz="2800" dirty="0"/>
              <a:t>AWS Document Db</a:t>
            </a:r>
          </a:p>
          <a:p>
            <a:pPr lvl="1"/>
            <a:r>
              <a:rPr lang="en-US" sz="2800" dirty="0"/>
              <a:t>Google Firebase</a:t>
            </a:r>
          </a:p>
          <a:p>
            <a:pPr lvl="1"/>
            <a:r>
              <a:rPr lang="en-US" sz="2800" dirty="0" err="1"/>
              <a:t>MongoDb</a:t>
            </a:r>
            <a:endParaRPr lang="en-US" sz="2800" dirty="0"/>
          </a:p>
          <a:p>
            <a:pPr lvl="1"/>
            <a:r>
              <a:rPr lang="en-US" sz="2800" dirty="0" err="1"/>
              <a:t>CouchDb</a:t>
            </a:r>
            <a:endParaRPr lang="en-US" sz="2800" dirty="0"/>
          </a:p>
          <a:p>
            <a:endParaRPr lang="en-US" sz="3200" dirty="0"/>
          </a:p>
        </p:txBody>
      </p:sp>
    </p:spTree>
    <p:extLst>
      <p:ext uri="{BB962C8B-B14F-4D97-AF65-F5344CB8AC3E}">
        <p14:creationId xmlns:p14="http://schemas.microsoft.com/office/powerpoint/2010/main" val="2278922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49EE-0BC3-4AB7-B4DC-C2D8558A0026}"/>
              </a:ext>
            </a:extLst>
          </p:cNvPr>
          <p:cNvSpPr>
            <a:spLocks noGrp="1"/>
          </p:cNvSpPr>
          <p:nvPr>
            <p:ph type="title"/>
          </p:nvPr>
        </p:nvSpPr>
        <p:spPr>
          <a:xfrm>
            <a:off x="4798017" y="806365"/>
            <a:ext cx="5265560" cy="5229630"/>
          </a:xfrm>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Demo: Updates and Deletes</a:t>
            </a:r>
          </a:p>
        </p:txBody>
      </p:sp>
      <p:sp>
        <p:nvSpPr>
          <p:cNvPr id="3" name="Footer Placeholder 2">
            <a:extLst>
              <a:ext uri="{FF2B5EF4-FFF2-40B4-BE49-F238E27FC236}">
                <a16:creationId xmlns:a16="http://schemas.microsoft.com/office/drawing/2014/main" id="{C9619EB3-6976-4B13-8264-9B1164C1F407}"/>
              </a:ext>
            </a:extLst>
          </p:cNvPr>
          <p:cNvSpPr>
            <a:spLocks noGrp="1"/>
          </p:cNvSpPr>
          <p:nvPr>
            <p:ph type="ftr" sz="quarter" idx="11"/>
          </p:nvPr>
        </p:nvSpPr>
        <p:spPr>
          <a:xfrm>
            <a:off x="5156199" y="6470704"/>
            <a:ext cx="4426094" cy="274320"/>
          </a:xfrm>
        </p:spPr>
        <p:txBody>
          <a:bodyPr vert="horz" lIns="91440" tIns="45720" rIns="91440" bIns="45720" rtlCol="0" anchor="ctr">
            <a:normAutofit/>
          </a:bodyPr>
          <a:lstStyle/>
          <a:p>
            <a:pPr>
              <a:spcAft>
                <a:spcPts val="600"/>
              </a:spcAft>
            </a:pPr>
            <a:r>
              <a:rPr lang="en-US" sz="1000" cap="all" dirty="0">
                <a:solidFill>
                  <a:schemeClr val="tx1">
                    <a:lumMod val="95000"/>
                    <a:lumOff val="5000"/>
                  </a:schemeClr>
                </a:solidFill>
                <a:latin typeface="+mj-lt"/>
              </a:rPr>
              <a:t>School of Information Studies | Syracuse University</a:t>
            </a:r>
          </a:p>
        </p:txBody>
      </p:sp>
      <p:sp>
        <p:nvSpPr>
          <p:cNvPr id="4" name="Slide Number Placeholder 3">
            <a:extLst>
              <a:ext uri="{FF2B5EF4-FFF2-40B4-BE49-F238E27FC236}">
                <a16:creationId xmlns:a16="http://schemas.microsoft.com/office/drawing/2014/main" id="{4738E938-FB7A-4099-9F57-0DB34DD8096D}"/>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40</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1756875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B499-35E3-4BC4-9573-534D655BC433}"/>
              </a:ext>
            </a:extLst>
          </p:cNvPr>
          <p:cNvSpPr>
            <a:spLocks noGrp="1"/>
          </p:cNvSpPr>
          <p:nvPr>
            <p:ph type="title"/>
          </p:nvPr>
        </p:nvSpPr>
        <p:spPr/>
        <p:txBody>
          <a:bodyPr/>
          <a:lstStyle/>
          <a:p>
            <a:r>
              <a:rPr lang="en-US" dirty="0"/>
              <a:t>Updates and Deletes</a:t>
            </a:r>
          </a:p>
        </p:txBody>
      </p:sp>
      <p:sp>
        <p:nvSpPr>
          <p:cNvPr id="3" name="Content Placeholder 2">
            <a:extLst>
              <a:ext uri="{FF2B5EF4-FFF2-40B4-BE49-F238E27FC236}">
                <a16:creationId xmlns:a16="http://schemas.microsoft.com/office/drawing/2014/main" id="{F8F626CE-FBF3-4B86-9B45-1D2C43CAE0EA}"/>
              </a:ext>
            </a:extLst>
          </p:cNvPr>
          <p:cNvSpPr>
            <a:spLocks noGrp="1"/>
          </p:cNvSpPr>
          <p:nvPr>
            <p:ph idx="4294967295"/>
          </p:nvPr>
        </p:nvSpPr>
        <p:spPr>
          <a:xfrm>
            <a:off x="2292097" y="2286000"/>
            <a:ext cx="7290055" cy="4023360"/>
          </a:xfrm>
        </p:spPr>
        <p:txBody>
          <a:bodyPr/>
          <a:lstStyle/>
          <a:p>
            <a:r>
              <a:rPr lang="en-US" dirty="0"/>
              <a:t>You find a document and replace it with </a:t>
            </a:r>
            <a:r>
              <a:rPr lang="en-US" b="1" dirty="0"/>
              <a:t>update.</a:t>
            </a:r>
            <a:r>
              <a:rPr lang="en-US" dirty="0"/>
              <a:t> </a:t>
            </a:r>
            <a:br>
              <a:rPr lang="en-US" dirty="0"/>
            </a:br>
            <a:r>
              <a:rPr lang="en-US" b="1" dirty="0"/>
              <a:t>Partial updates are not allowed.</a:t>
            </a:r>
          </a:p>
          <a:p>
            <a:pPr marL="90000" indent="0">
              <a:buNone/>
            </a:pPr>
            <a:r>
              <a:rPr lang="en-US" dirty="0">
                <a:latin typeface="Consolas" panose="020B0609020204030204" pitchFamily="49" charset="0"/>
              </a:rPr>
              <a:t>db.</a:t>
            </a:r>
            <a:r>
              <a:rPr lang="en-US" i="1" dirty="0">
                <a:latin typeface="Consolas" panose="020B0609020204030204" pitchFamily="49" charset="0"/>
              </a:rPr>
              <a:t>collection</a:t>
            </a:r>
            <a:r>
              <a:rPr lang="en-US" dirty="0">
                <a:latin typeface="Consolas" panose="020B0609020204030204" pitchFamily="49" charset="0"/>
              </a:rPr>
              <a:t>.update(</a:t>
            </a:r>
            <a:r>
              <a:rPr lang="en-US" i="1" dirty="0">
                <a:latin typeface="Consolas" panose="020B0609020204030204" pitchFamily="49" charset="0"/>
              </a:rPr>
              <a:t>query</a:t>
            </a:r>
            <a:r>
              <a:rPr lang="en-US" dirty="0">
                <a:latin typeface="Consolas" panose="020B0609020204030204" pitchFamily="49" charset="0"/>
              </a:rPr>
              <a:t>, </a:t>
            </a:r>
            <a:r>
              <a:rPr lang="en-US" i="1" dirty="0">
                <a:latin typeface="Consolas" panose="020B0609020204030204" pitchFamily="49" charset="0"/>
              </a:rPr>
              <a:t>object</a:t>
            </a:r>
            <a:r>
              <a:rPr lang="en-US" dirty="0">
                <a:latin typeface="Consolas" panose="020B0609020204030204" pitchFamily="49" charset="0"/>
              </a:rPr>
              <a:t>)</a:t>
            </a:r>
          </a:p>
          <a:p>
            <a:r>
              <a:rPr lang="en-US" dirty="0"/>
              <a:t>You find documents and remove them with </a:t>
            </a:r>
            <a:r>
              <a:rPr lang="en-US" b="1" dirty="0"/>
              <a:t>remove.</a:t>
            </a:r>
          </a:p>
          <a:p>
            <a:r>
              <a:rPr lang="en-US" dirty="0">
                <a:latin typeface="Consolas" panose="020B0609020204030204" pitchFamily="49" charset="0"/>
              </a:rPr>
              <a:t>db.</a:t>
            </a:r>
            <a:r>
              <a:rPr lang="en-US" i="1" dirty="0">
                <a:latin typeface="Consolas" panose="020B0609020204030204" pitchFamily="49" charset="0"/>
              </a:rPr>
              <a:t>collection</a:t>
            </a:r>
            <a:r>
              <a:rPr lang="en-US" dirty="0">
                <a:latin typeface="Consolas" panose="020B0609020204030204" pitchFamily="49" charset="0"/>
              </a:rPr>
              <a:t>.remove(</a:t>
            </a:r>
            <a:r>
              <a:rPr lang="en-US" i="1" dirty="0">
                <a:latin typeface="Consolas" panose="020B0609020204030204" pitchFamily="49" charset="0"/>
              </a:rPr>
              <a:t>query</a:t>
            </a:r>
            <a:r>
              <a:rPr lang="en-US" dirty="0">
                <a:latin typeface="Consolas" panose="020B0609020204030204" pitchFamily="49" charset="0"/>
              </a:rPr>
              <a:t>)</a:t>
            </a:r>
          </a:p>
        </p:txBody>
      </p:sp>
      <p:sp>
        <p:nvSpPr>
          <p:cNvPr id="4" name="Footer Placeholder 3">
            <a:extLst>
              <a:ext uri="{FF2B5EF4-FFF2-40B4-BE49-F238E27FC236}">
                <a16:creationId xmlns:a16="http://schemas.microsoft.com/office/drawing/2014/main" id="{8C4443AF-B714-4CAC-9F0F-59EEF282553E}"/>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F8252636-E048-4BBA-9AF4-F9CFB004184A}"/>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Tree>
    <p:extLst>
      <p:ext uri="{BB962C8B-B14F-4D97-AF65-F5344CB8AC3E}">
        <p14:creationId xmlns:p14="http://schemas.microsoft.com/office/powerpoint/2010/main" val="40190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1BEF-09EB-4BC1-A1C5-B28B6B0384D5}"/>
              </a:ext>
            </a:extLst>
          </p:cNvPr>
          <p:cNvSpPr>
            <a:spLocks noGrp="1"/>
          </p:cNvSpPr>
          <p:nvPr>
            <p:ph type="title"/>
          </p:nvPr>
        </p:nvSpPr>
        <p:spPr/>
        <p:txBody>
          <a:bodyPr/>
          <a:lstStyle/>
          <a:p>
            <a:r>
              <a:rPr lang="en-US" dirty="0"/>
              <a:t>Demo: Updating and Deleting</a:t>
            </a:r>
          </a:p>
        </p:txBody>
      </p:sp>
      <p:sp>
        <p:nvSpPr>
          <p:cNvPr id="3" name="Content Placeholder 2">
            <a:extLst>
              <a:ext uri="{FF2B5EF4-FFF2-40B4-BE49-F238E27FC236}">
                <a16:creationId xmlns:a16="http://schemas.microsoft.com/office/drawing/2014/main" id="{1A22DF64-207B-432F-98FE-C593FB81B003}"/>
              </a:ext>
            </a:extLst>
          </p:cNvPr>
          <p:cNvSpPr>
            <a:spLocks noGrp="1"/>
          </p:cNvSpPr>
          <p:nvPr>
            <p:ph idx="4294967295"/>
          </p:nvPr>
        </p:nvSpPr>
        <p:spPr>
          <a:xfrm>
            <a:off x="2292097" y="2286000"/>
            <a:ext cx="7290055" cy="4023360"/>
          </a:xfrm>
        </p:spPr>
        <p:txBody>
          <a:bodyPr/>
          <a:lstStyle/>
          <a:p>
            <a:r>
              <a:rPr lang="en-US" dirty="0"/>
              <a:t>Delete a group on documents</a:t>
            </a:r>
          </a:p>
          <a:p>
            <a:r>
              <a:rPr lang="en-US" dirty="0"/>
              <a:t>Update the CRV and make the vehicle type SUV</a:t>
            </a:r>
          </a:p>
          <a:p>
            <a:r>
              <a:rPr lang="en-US" dirty="0"/>
              <a:t>Partial updates don’t work!</a:t>
            </a:r>
          </a:p>
          <a:p>
            <a:r>
              <a:rPr lang="en-US" dirty="0"/>
              <a:t>The document gets replaced</a:t>
            </a:r>
          </a:p>
          <a:p>
            <a:r>
              <a:rPr lang="en-US" dirty="0"/>
              <a:t>JavaScript for partial updates</a:t>
            </a:r>
          </a:p>
        </p:txBody>
      </p:sp>
      <p:sp>
        <p:nvSpPr>
          <p:cNvPr id="4" name="Footer Placeholder 3">
            <a:extLst>
              <a:ext uri="{FF2B5EF4-FFF2-40B4-BE49-F238E27FC236}">
                <a16:creationId xmlns:a16="http://schemas.microsoft.com/office/drawing/2014/main" id="{C1FD4611-8F49-451F-8FAE-C7B6EFD47186}"/>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C82160B3-4104-4A9F-87BF-8BEE2D4E8EF5}"/>
              </a:ext>
            </a:extLst>
          </p:cNvPr>
          <p:cNvSpPr>
            <a:spLocks noGrp="1"/>
          </p:cNvSpPr>
          <p:nvPr>
            <p:ph type="sldNum" sz="quarter" idx="12"/>
          </p:nvPr>
        </p:nvSpPr>
        <p:spPr/>
        <p:txBody>
          <a:bodyPr/>
          <a:lstStyle/>
          <a:p>
            <a:fld id="{4FAB73BC-B049-4115-A692-8D63A059BFB8}" type="slidenum">
              <a:rPr lang="en-US" smtClean="0"/>
              <a:pPr/>
              <a:t>42</a:t>
            </a:fld>
            <a:endParaRPr lang="en-US" dirty="0"/>
          </a:p>
        </p:txBody>
      </p:sp>
    </p:spTree>
    <p:extLst>
      <p:ext uri="{BB962C8B-B14F-4D97-AF65-F5344CB8AC3E}">
        <p14:creationId xmlns:p14="http://schemas.microsoft.com/office/powerpoint/2010/main" val="3094686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School of Information Studies | Syracuse University</a:t>
            </a:r>
          </a:p>
        </p:txBody>
      </p:sp>
      <p:sp>
        <p:nvSpPr>
          <p:cNvPr id="3" name="Slide Number Placeholder 2"/>
          <p:cNvSpPr>
            <a:spLocks noGrp="1"/>
          </p:cNvSpPr>
          <p:nvPr>
            <p:ph type="sldNum" sz="quarter" idx="12"/>
          </p:nvPr>
        </p:nvSpPr>
        <p:spPr/>
        <p:txBody>
          <a:bodyPr/>
          <a:lstStyle/>
          <a:p>
            <a:fld id="{4FAB73BC-B049-4115-A692-8D63A059BFB8}" type="slidenum">
              <a:rPr lang="en-US" smtClean="0"/>
              <a:pPr/>
              <a:t>43</a:t>
            </a:fld>
            <a:endParaRPr lang="en-US" dirty="0"/>
          </a:p>
        </p:txBody>
      </p:sp>
    </p:spTree>
    <p:extLst>
      <p:ext uri="{BB962C8B-B14F-4D97-AF65-F5344CB8AC3E}">
        <p14:creationId xmlns:p14="http://schemas.microsoft.com/office/powerpoint/2010/main" val="3733189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8FEEC4-0878-4224-AC9E-7878DE771C5E}"/>
              </a:ext>
            </a:extLst>
          </p:cNvPr>
          <p:cNvSpPr/>
          <p:nvPr/>
        </p:nvSpPr>
        <p:spPr>
          <a:xfrm>
            <a:off x="1990166" y="555812"/>
            <a:ext cx="5581607" cy="5719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sp>
        <p:nvSpPr>
          <p:cNvPr id="4" name="Footer Placeholder 3">
            <a:extLst>
              <a:ext uri="{FF2B5EF4-FFF2-40B4-BE49-F238E27FC236}">
                <a16:creationId xmlns:a16="http://schemas.microsoft.com/office/drawing/2014/main" id="{6FE2B3A6-3E16-462A-BF1D-490A346B0624}"/>
              </a:ext>
            </a:extLst>
          </p:cNvPr>
          <p:cNvSpPr>
            <a:spLocks noGrp="1"/>
          </p:cNvSpPr>
          <p:nvPr>
            <p:ph type="ftr" sz="quarter" idx="11"/>
          </p:nvPr>
        </p:nvSpPr>
        <p:spPr/>
        <p:txBody>
          <a:bodyPr>
            <a:noAutofit/>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38241441-8C35-41DF-BE99-1C22F349F1EB}"/>
              </a:ext>
            </a:extLst>
          </p:cNvPr>
          <p:cNvSpPr>
            <a:spLocks noGrp="1"/>
          </p:cNvSpPr>
          <p:nvPr>
            <p:ph type="sldNum" sz="quarter" idx="12"/>
          </p:nvPr>
        </p:nvSpPr>
        <p:spPr/>
        <p:txBody>
          <a:bodyPr>
            <a:noAutofit/>
          </a:bodyPr>
          <a:lstStyle/>
          <a:p>
            <a:fld id="{4FAB73BC-B049-4115-A692-8D63A059BFB8}" type="slidenum">
              <a:rPr lang="en-US" smtClean="0"/>
              <a:pPr/>
              <a:t>44</a:t>
            </a:fld>
            <a:endParaRPr lang="en-US" dirty="0"/>
          </a:p>
        </p:txBody>
      </p:sp>
      <p:sp>
        <p:nvSpPr>
          <p:cNvPr id="2" name="Title 1">
            <a:extLst>
              <a:ext uri="{FF2B5EF4-FFF2-40B4-BE49-F238E27FC236}">
                <a16:creationId xmlns:a16="http://schemas.microsoft.com/office/drawing/2014/main" id="{30E066AA-5D8D-4046-A05A-296FB33AEBDB}"/>
              </a:ext>
            </a:extLst>
          </p:cNvPr>
          <p:cNvSpPr>
            <a:spLocks noGrp="1"/>
          </p:cNvSpPr>
          <p:nvPr>
            <p:ph type="ctrTitle" idx="4294967295"/>
          </p:nvPr>
        </p:nvSpPr>
        <p:spPr>
          <a:xfrm>
            <a:off x="2405743" y="3711390"/>
            <a:ext cx="4792916" cy="816677"/>
          </a:xfrm>
        </p:spPr>
        <p:txBody>
          <a:bodyPr>
            <a:noAutofit/>
          </a:bodyPr>
          <a:lstStyle/>
          <a:p>
            <a:r>
              <a:rPr lang="en-US" dirty="0"/>
              <a:t>Demo: Find</a:t>
            </a:r>
          </a:p>
        </p:txBody>
      </p:sp>
      <p:sp>
        <p:nvSpPr>
          <p:cNvPr id="16" name="Rectangle 15">
            <a:extLst>
              <a:ext uri="{FF2B5EF4-FFF2-40B4-BE49-F238E27FC236}">
                <a16:creationId xmlns:a16="http://schemas.microsoft.com/office/drawing/2014/main" id="{B05349F6-2C42-4E8D-A74E-CB8231526539}"/>
              </a:ext>
            </a:extLst>
          </p:cNvPr>
          <p:cNvSpPr/>
          <p:nvPr/>
        </p:nvSpPr>
        <p:spPr>
          <a:xfrm>
            <a:off x="7693375" y="554400"/>
            <a:ext cx="2508460" cy="57194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4" name="Straight Connector 13">
            <a:extLst>
              <a:ext uri="{FF2B5EF4-FFF2-40B4-BE49-F238E27FC236}">
                <a16:creationId xmlns:a16="http://schemas.microsoft.com/office/drawing/2014/main" id="{1608A3CA-6069-49E1-B0AA-EDB6C7079B59}"/>
              </a:ext>
            </a:extLst>
          </p:cNvPr>
          <p:cNvCxnSpPr>
            <a:cxnSpLocks/>
          </p:cNvCxnSpPr>
          <p:nvPr/>
        </p:nvCxnSpPr>
        <p:spPr>
          <a:xfrm>
            <a:off x="2958355" y="4625771"/>
            <a:ext cx="4159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02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AD0-AAB1-4D8A-8F96-F5B3C6A425C5}"/>
              </a:ext>
            </a:extLst>
          </p:cNvPr>
          <p:cNvSpPr>
            <a:spLocks noGrp="1"/>
          </p:cNvSpPr>
          <p:nvPr>
            <p:ph type="title"/>
          </p:nvPr>
        </p:nvSpPr>
        <p:spPr/>
        <p:txBody>
          <a:bodyPr/>
          <a:lstStyle/>
          <a:p>
            <a:r>
              <a:rPr lang="en-US" dirty="0"/>
              <a:t>Find Queries</a:t>
            </a:r>
          </a:p>
        </p:txBody>
      </p:sp>
      <p:sp>
        <p:nvSpPr>
          <p:cNvPr id="3" name="Content Placeholder 2">
            <a:extLst>
              <a:ext uri="{FF2B5EF4-FFF2-40B4-BE49-F238E27FC236}">
                <a16:creationId xmlns:a16="http://schemas.microsoft.com/office/drawing/2014/main" id="{50ACBFE9-412E-4F5D-A69A-49AACCD81BE5}"/>
              </a:ext>
            </a:extLst>
          </p:cNvPr>
          <p:cNvSpPr>
            <a:spLocks noGrp="1"/>
          </p:cNvSpPr>
          <p:nvPr>
            <p:ph idx="4294967295"/>
          </p:nvPr>
        </p:nvSpPr>
        <p:spPr>
          <a:xfrm>
            <a:off x="2292097" y="2286000"/>
            <a:ext cx="7290055" cy="4023360"/>
          </a:xfrm>
        </p:spPr>
        <p:txBody>
          <a:bodyPr/>
          <a:lstStyle/>
          <a:p>
            <a:r>
              <a:rPr lang="en-US" dirty="0"/>
              <a:t>The find method is used to query documents in collections.</a:t>
            </a:r>
          </a:p>
          <a:p>
            <a:r>
              <a:rPr lang="en-US" dirty="0"/>
              <a:t>The first argument is the column and values to match.</a:t>
            </a:r>
          </a:p>
          <a:p>
            <a:r>
              <a:rPr lang="en-US" dirty="0"/>
              <a:t>The second argument, which is optional, specifies the columns </a:t>
            </a:r>
            <a:br>
              <a:rPr lang="en-US" dirty="0"/>
            </a:br>
            <a:r>
              <a:rPr lang="en-US" dirty="0"/>
              <a:t>to return.</a:t>
            </a:r>
          </a:p>
          <a:p>
            <a:r>
              <a:rPr lang="en-US" dirty="0">
                <a:latin typeface="Consolas" panose="020B0609020204030204" pitchFamily="49" charset="0"/>
              </a:rPr>
              <a:t>db.</a:t>
            </a:r>
            <a:r>
              <a:rPr lang="en-US" i="1" dirty="0">
                <a:latin typeface="Consolas" panose="020B0609020204030204" pitchFamily="49" charset="0"/>
              </a:rPr>
              <a:t>collection</a:t>
            </a:r>
            <a:r>
              <a:rPr lang="en-US" dirty="0">
                <a:latin typeface="Consolas" panose="020B0609020204030204" pitchFamily="49" charset="0"/>
              </a:rPr>
              <a:t>.find(query, [columns])</a:t>
            </a:r>
          </a:p>
        </p:txBody>
      </p:sp>
      <p:sp>
        <p:nvSpPr>
          <p:cNvPr id="4" name="Footer Placeholder 3">
            <a:extLst>
              <a:ext uri="{FF2B5EF4-FFF2-40B4-BE49-F238E27FC236}">
                <a16:creationId xmlns:a16="http://schemas.microsoft.com/office/drawing/2014/main" id="{A284779B-BB12-44C7-94A3-2A30EAA51ECF}"/>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47F3EBDF-8CC9-4EA9-9917-177594A5363C}"/>
              </a:ext>
            </a:extLst>
          </p:cNvPr>
          <p:cNvSpPr>
            <a:spLocks noGrp="1"/>
          </p:cNvSpPr>
          <p:nvPr>
            <p:ph type="sldNum" sz="quarter" idx="12"/>
          </p:nvPr>
        </p:nvSpPr>
        <p:spPr/>
        <p:txBody>
          <a:bodyPr/>
          <a:lstStyle/>
          <a:p>
            <a:fld id="{4FAB73BC-B049-4115-A692-8D63A059BFB8}" type="slidenum">
              <a:rPr lang="en-US" smtClean="0"/>
              <a:pPr/>
              <a:t>45</a:t>
            </a:fld>
            <a:endParaRPr lang="en-US" dirty="0"/>
          </a:p>
        </p:txBody>
      </p:sp>
    </p:spTree>
    <p:extLst>
      <p:ext uri="{BB962C8B-B14F-4D97-AF65-F5344CB8AC3E}">
        <p14:creationId xmlns:p14="http://schemas.microsoft.com/office/powerpoint/2010/main" val="569477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EC6B-0151-4E16-8C21-A59D2AE30719}"/>
              </a:ext>
            </a:extLst>
          </p:cNvPr>
          <p:cNvSpPr>
            <a:spLocks noGrp="1"/>
          </p:cNvSpPr>
          <p:nvPr>
            <p:ph type="title"/>
          </p:nvPr>
        </p:nvSpPr>
        <p:spPr/>
        <p:txBody>
          <a:bodyPr/>
          <a:lstStyle/>
          <a:p>
            <a:r>
              <a:rPr lang="en-US" dirty="0"/>
              <a:t>Demo: Find Queries</a:t>
            </a:r>
          </a:p>
        </p:txBody>
      </p:sp>
      <p:sp>
        <p:nvSpPr>
          <p:cNvPr id="3" name="Content Placeholder 2">
            <a:extLst>
              <a:ext uri="{FF2B5EF4-FFF2-40B4-BE49-F238E27FC236}">
                <a16:creationId xmlns:a16="http://schemas.microsoft.com/office/drawing/2014/main" id="{58B12B82-D985-4FC7-97CD-86A780776853}"/>
              </a:ext>
            </a:extLst>
          </p:cNvPr>
          <p:cNvSpPr>
            <a:spLocks noGrp="1"/>
          </p:cNvSpPr>
          <p:nvPr>
            <p:ph idx="4294967295"/>
          </p:nvPr>
        </p:nvSpPr>
        <p:spPr>
          <a:xfrm>
            <a:off x="2292097" y="2286000"/>
            <a:ext cx="7290055" cy="4023360"/>
          </a:xfrm>
        </p:spPr>
        <p:txBody>
          <a:bodyPr/>
          <a:lstStyle/>
          <a:p>
            <a:r>
              <a:rPr lang="en-US" dirty="0"/>
              <a:t>Column projections</a:t>
            </a:r>
          </a:p>
          <a:p>
            <a:r>
              <a:rPr lang="en-US" dirty="0"/>
              <a:t>Dot notation ex. products.department</a:t>
            </a:r>
          </a:p>
          <a:p>
            <a:r>
              <a:rPr lang="en-US" dirty="0"/>
              <a:t>Items that exist or do not exist</a:t>
            </a:r>
          </a:p>
        </p:txBody>
      </p:sp>
      <p:sp>
        <p:nvSpPr>
          <p:cNvPr id="4" name="Footer Placeholder 3">
            <a:extLst>
              <a:ext uri="{FF2B5EF4-FFF2-40B4-BE49-F238E27FC236}">
                <a16:creationId xmlns:a16="http://schemas.microsoft.com/office/drawing/2014/main" id="{4297834C-BE93-4735-85BF-210D4A9C4E38}"/>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A557DE5A-CCAE-46B0-A417-A66B745FC406}"/>
              </a:ext>
            </a:extLst>
          </p:cNvPr>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1031017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4E9F-74FC-4059-BC41-A89960864C5F}"/>
              </a:ext>
            </a:extLst>
          </p:cNvPr>
          <p:cNvSpPr>
            <a:spLocks noGrp="1"/>
          </p:cNvSpPr>
          <p:nvPr>
            <p:ph type="title"/>
          </p:nvPr>
        </p:nvSpPr>
        <p:spPr/>
        <p:txBody>
          <a:bodyPr/>
          <a:lstStyle/>
          <a:p>
            <a:r>
              <a:rPr lang="en-US" dirty="0"/>
              <a:t>Demo: Find Methods</a:t>
            </a:r>
          </a:p>
        </p:txBody>
      </p:sp>
      <p:sp>
        <p:nvSpPr>
          <p:cNvPr id="3" name="Content Placeholder 2">
            <a:extLst>
              <a:ext uri="{FF2B5EF4-FFF2-40B4-BE49-F238E27FC236}">
                <a16:creationId xmlns:a16="http://schemas.microsoft.com/office/drawing/2014/main" id="{C1849099-37C5-4D61-B1BC-6B0480D3E7E3}"/>
              </a:ext>
            </a:extLst>
          </p:cNvPr>
          <p:cNvSpPr>
            <a:spLocks noGrp="1"/>
          </p:cNvSpPr>
          <p:nvPr>
            <p:ph idx="4294967295"/>
          </p:nvPr>
        </p:nvSpPr>
        <p:spPr>
          <a:xfrm>
            <a:off x="2292097" y="2286000"/>
            <a:ext cx="7290055" cy="4023360"/>
          </a:xfrm>
        </p:spPr>
        <p:txBody>
          <a:bodyPr/>
          <a:lstStyle/>
          <a:p>
            <a:r>
              <a:rPr lang="en-US" dirty="0"/>
              <a:t>Methods can be attached to the results of the query </a:t>
            </a:r>
          </a:p>
          <a:p>
            <a:r>
              <a:rPr lang="en-US" dirty="0"/>
              <a:t>Count—still counts documents</a:t>
            </a:r>
          </a:p>
          <a:p>
            <a:r>
              <a:rPr lang="en-US" dirty="0"/>
              <a:t>Limiting output</a:t>
            </a:r>
          </a:p>
          <a:p>
            <a:r>
              <a:rPr lang="en-US" dirty="0"/>
              <a:t>Sorting output</a:t>
            </a:r>
          </a:p>
        </p:txBody>
      </p:sp>
      <p:sp>
        <p:nvSpPr>
          <p:cNvPr id="4" name="Footer Placeholder 3">
            <a:extLst>
              <a:ext uri="{FF2B5EF4-FFF2-40B4-BE49-F238E27FC236}">
                <a16:creationId xmlns:a16="http://schemas.microsoft.com/office/drawing/2014/main" id="{B90CDDA2-DA4C-4706-B864-48A9822EB895}"/>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9C5D4F7F-C4AE-4657-B8E1-FCA2285C0240}"/>
              </a:ext>
            </a:extLst>
          </p:cNvPr>
          <p:cNvSpPr>
            <a:spLocks noGrp="1"/>
          </p:cNvSpPr>
          <p:nvPr>
            <p:ph type="sldNum" sz="quarter" idx="12"/>
          </p:nvPr>
        </p:nvSpPr>
        <p:spPr/>
        <p:txBody>
          <a:bodyPr/>
          <a:lstStyle/>
          <a:p>
            <a:fld id="{4FAB73BC-B049-4115-A692-8D63A059BFB8}" type="slidenum">
              <a:rPr lang="en-US" smtClean="0"/>
              <a:pPr/>
              <a:t>47</a:t>
            </a:fld>
            <a:endParaRPr lang="en-US" dirty="0"/>
          </a:p>
        </p:txBody>
      </p:sp>
    </p:spTree>
    <p:extLst>
      <p:ext uri="{BB962C8B-B14F-4D97-AF65-F5344CB8AC3E}">
        <p14:creationId xmlns:p14="http://schemas.microsoft.com/office/powerpoint/2010/main" val="3850384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487C-45A4-45D0-B6CF-4E8A4C4429C2}"/>
              </a:ext>
            </a:extLst>
          </p:cNvPr>
          <p:cNvSpPr>
            <a:spLocks noGrp="1"/>
          </p:cNvSpPr>
          <p:nvPr>
            <p:ph type="title"/>
          </p:nvPr>
        </p:nvSpPr>
        <p:spPr/>
        <p:txBody>
          <a:bodyPr/>
          <a:lstStyle/>
          <a:p>
            <a:r>
              <a:rPr lang="en-US" dirty="0"/>
              <a:t>Really Advanced Queries</a:t>
            </a:r>
          </a:p>
        </p:txBody>
      </p:sp>
      <p:sp>
        <p:nvSpPr>
          <p:cNvPr id="3" name="Content Placeholder 2">
            <a:extLst>
              <a:ext uri="{FF2B5EF4-FFF2-40B4-BE49-F238E27FC236}">
                <a16:creationId xmlns:a16="http://schemas.microsoft.com/office/drawing/2014/main" id="{62BA84A5-DA9A-4E70-B7B0-939269F91A1D}"/>
              </a:ext>
            </a:extLst>
          </p:cNvPr>
          <p:cNvSpPr>
            <a:spLocks noGrp="1"/>
          </p:cNvSpPr>
          <p:nvPr>
            <p:ph idx="4294967295"/>
          </p:nvPr>
        </p:nvSpPr>
        <p:spPr>
          <a:xfrm>
            <a:off x="2292097" y="2286000"/>
            <a:ext cx="3526318" cy="4023360"/>
          </a:xfrm>
        </p:spPr>
        <p:txBody>
          <a:bodyPr/>
          <a:lstStyle/>
          <a:p>
            <a:r>
              <a:rPr lang="en-US" dirty="0"/>
              <a:t>Need to be written in JavaScript </a:t>
            </a:r>
          </a:p>
          <a:p>
            <a:r>
              <a:rPr lang="en-US" dirty="0"/>
              <a:t>Or at least require an understanding of JavaScript</a:t>
            </a:r>
          </a:p>
          <a:p>
            <a:r>
              <a:rPr lang="en-US" dirty="0"/>
              <a:t>This is beyond the scope of </a:t>
            </a:r>
            <a:br>
              <a:rPr lang="en-US" dirty="0"/>
            </a:br>
            <a:r>
              <a:rPr lang="en-US" dirty="0"/>
              <a:t>the course</a:t>
            </a:r>
          </a:p>
        </p:txBody>
      </p:sp>
      <p:sp>
        <p:nvSpPr>
          <p:cNvPr id="4" name="Footer Placeholder 3">
            <a:extLst>
              <a:ext uri="{FF2B5EF4-FFF2-40B4-BE49-F238E27FC236}">
                <a16:creationId xmlns:a16="http://schemas.microsoft.com/office/drawing/2014/main" id="{9D0DEA27-24E5-4C21-B00F-763CB7865DAA}"/>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B85082FF-BFFE-402C-A7EB-7D2BCD1A946E}"/>
              </a:ext>
            </a:extLst>
          </p:cNvPr>
          <p:cNvSpPr>
            <a:spLocks noGrp="1"/>
          </p:cNvSpPr>
          <p:nvPr>
            <p:ph type="sldNum" sz="quarter" idx="12"/>
          </p:nvPr>
        </p:nvSpPr>
        <p:spPr/>
        <p:txBody>
          <a:bodyPr/>
          <a:lstStyle/>
          <a:p>
            <a:fld id="{4FAB73BC-B049-4115-A692-8D63A059BFB8}" type="slidenum">
              <a:rPr lang="en-US" smtClean="0"/>
              <a:pPr/>
              <a:t>48</a:t>
            </a:fld>
            <a:endParaRPr lang="en-US" dirty="0"/>
          </a:p>
        </p:txBody>
      </p:sp>
      <p:pic>
        <p:nvPicPr>
          <p:cNvPr id="9" name="Graphic 8" descr="Crying Face with No Fill">
            <a:extLst>
              <a:ext uri="{FF2B5EF4-FFF2-40B4-BE49-F238E27FC236}">
                <a16:creationId xmlns:a16="http://schemas.microsoft.com/office/drawing/2014/main" id="{8FC54D95-9BEE-428D-B76C-EA3D084635B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985" t="5291" r="5028" b="6122"/>
          <a:stretch/>
        </p:blipFill>
        <p:spPr>
          <a:xfrm>
            <a:off x="6989550" y="2289059"/>
            <a:ext cx="2592601" cy="2580975"/>
          </a:xfrm>
          <a:prstGeom prst="rect">
            <a:avLst/>
          </a:prstGeom>
        </p:spPr>
      </p:pic>
    </p:spTree>
    <p:extLst>
      <p:ext uri="{BB962C8B-B14F-4D97-AF65-F5344CB8AC3E}">
        <p14:creationId xmlns:p14="http://schemas.microsoft.com/office/powerpoint/2010/main" val="1675345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1677411-258E-42CD-81BF-341626249C5B}"/>
              </a:ext>
            </a:extLst>
          </p:cNvPr>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a:extLst>
              <a:ext uri="{FF2B5EF4-FFF2-40B4-BE49-F238E27FC236}">
                <a16:creationId xmlns:a16="http://schemas.microsoft.com/office/drawing/2014/main" id="{7DBFC059-EC9D-452B-9924-AB5E5D6E0E12}"/>
              </a:ext>
            </a:extLst>
          </p:cNvPr>
          <p:cNvSpPr>
            <a:spLocks noGrp="1"/>
          </p:cNvSpPr>
          <p:nvPr>
            <p:ph type="sldNum" sz="quarter" idx="12"/>
          </p:nvPr>
        </p:nvSpPr>
        <p:spPr/>
        <p:txBody>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353695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69C7-705A-4007-93DE-D4086B1D30BF}"/>
              </a:ext>
            </a:extLst>
          </p:cNvPr>
          <p:cNvSpPr>
            <a:spLocks noGrp="1"/>
          </p:cNvSpPr>
          <p:nvPr>
            <p:ph type="title"/>
          </p:nvPr>
        </p:nvSpPr>
        <p:spPr/>
        <p:txBody>
          <a:bodyPr/>
          <a:lstStyle/>
          <a:p>
            <a:r>
              <a:rPr lang="en-US" dirty="0"/>
              <a:t>Typical Document Db Data Model</a:t>
            </a:r>
          </a:p>
        </p:txBody>
      </p:sp>
      <p:graphicFrame>
        <p:nvGraphicFramePr>
          <p:cNvPr id="7" name="Content Placeholder 2">
            <a:extLst>
              <a:ext uri="{FF2B5EF4-FFF2-40B4-BE49-F238E27FC236}">
                <a16:creationId xmlns:a16="http://schemas.microsoft.com/office/drawing/2014/main" id="{753002A0-DBE7-42DD-B75A-914DD1240653}"/>
              </a:ext>
            </a:extLst>
          </p:cNvPr>
          <p:cNvGraphicFramePr>
            <a:graphicFrameLocks noGrp="1"/>
          </p:cNvGraphicFramePr>
          <p:nvPr>
            <p:ph idx="4294967295"/>
            <p:extLst>
              <p:ext uri="{D42A27DB-BD31-4B8C-83A1-F6EECF244321}">
                <p14:modId xmlns:p14="http://schemas.microsoft.com/office/powerpoint/2010/main" val="4175747006"/>
              </p:ext>
            </p:extLst>
          </p:nvPr>
        </p:nvGraphicFramePr>
        <p:xfrm>
          <a:off x="1087120" y="2164080"/>
          <a:ext cx="9702800" cy="3972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614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66C93-3F34-4762-8D2F-34E07A5DE478}"/>
              </a:ext>
            </a:extLst>
          </p:cNvPr>
          <p:cNvSpPr>
            <a:spLocks noGrp="1"/>
          </p:cNvSpPr>
          <p:nvPr>
            <p:ph type="title"/>
          </p:nvPr>
        </p:nvSpPr>
        <p:spPr>
          <a:xfrm>
            <a:off x="2266572" y="977900"/>
            <a:ext cx="4904668" cy="3327734"/>
          </a:xfrm>
        </p:spPr>
        <p:txBody>
          <a:bodyPr vert="horz" lIns="91440" tIns="45720" rIns="91440" bIns="45720" rtlCol="0" anchor="b">
            <a:normAutofit/>
          </a:bodyPr>
          <a:lstStyle/>
          <a:p>
            <a:pPr algn="r">
              <a:lnSpc>
                <a:spcPct val="80000"/>
              </a:lnSpc>
            </a:pPr>
            <a:r>
              <a:rPr lang="en-US" sz="4700" cap="all" spc="200">
                <a:solidFill>
                  <a:schemeClr val="tx1">
                    <a:lumMod val="95000"/>
                    <a:lumOff val="5000"/>
                  </a:schemeClr>
                </a:solidFill>
              </a:rPr>
              <a:t>Demo: Indexing</a:t>
            </a:r>
          </a:p>
        </p:txBody>
      </p:sp>
      <p:sp>
        <p:nvSpPr>
          <p:cNvPr id="2" name="Footer Placeholder 1">
            <a:extLst>
              <a:ext uri="{FF2B5EF4-FFF2-40B4-BE49-F238E27FC236}">
                <a16:creationId xmlns:a16="http://schemas.microsoft.com/office/drawing/2014/main" id="{5984623A-CEFE-4931-B36A-A49D645DA9B9}"/>
              </a:ext>
            </a:extLst>
          </p:cNvPr>
          <p:cNvSpPr>
            <a:spLocks noGrp="1"/>
          </p:cNvSpPr>
          <p:nvPr>
            <p:ph type="ftr" sz="quarter" idx="11"/>
          </p:nvPr>
        </p:nvSpPr>
        <p:spPr>
          <a:xfrm>
            <a:off x="1984209" y="6470704"/>
            <a:ext cx="4028230" cy="274320"/>
          </a:xfrm>
        </p:spPr>
        <p:txBody>
          <a:bodyPr vert="horz" lIns="91440" tIns="45720" rIns="91440" bIns="45720" rtlCol="0" anchor="ctr">
            <a:normAutofit/>
          </a:bodyPr>
          <a:lstStyle/>
          <a:p>
            <a:pPr algn="l">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8D19DBC6-AA25-42C4-80C8-E8FF3579CEAD}"/>
              </a:ext>
            </a:extLst>
          </p:cNvPr>
          <p:cNvSpPr>
            <a:spLocks noGrp="1"/>
          </p:cNvSpPr>
          <p:nvPr>
            <p:ph type="sldNum" sz="quarter" idx="12"/>
          </p:nvPr>
        </p:nvSpPr>
        <p:spPr>
          <a:xfrm>
            <a:off x="9652000" y="6470704"/>
            <a:ext cx="730251" cy="274320"/>
          </a:xfrm>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50</a:t>
            </a:fld>
            <a:endParaRPr lang="en-US" sz="1000" dirty="0">
              <a:solidFill>
                <a:schemeClr val="tx1">
                  <a:lumMod val="95000"/>
                  <a:lumOff val="5000"/>
                </a:schemeClr>
              </a:solidFill>
              <a:latin typeface="+mj-lt"/>
            </a:endParaRPr>
          </a:p>
        </p:txBody>
      </p:sp>
    </p:spTree>
    <p:extLst>
      <p:ext uri="{BB962C8B-B14F-4D97-AF65-F5344CB8AC3E}">
        <p14:creationId xmlns:p14="http://schemas.microsoft.com/office/powerpoint/2010/main" val="269160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FA9E-9BD3-4A12-894A-7D55D4FD8714}"/>
              </a:ext>
            </a:extLst>
          </p:cNvPr>
          <p:cNvSpPr>
            <a:spLocks noGrp="1"/>
          </p:cNvSpPr>
          <p:nvPr>
            <p:ph type="title"/>
          </p:nvPr>
        </p:nvSpPr>
        <p:spPr/>
        <p:txBody>
          <a:bodyPr/>
          <a:lstStyle/>
          <a:p>
            <a:r>
              <a:rPr lang="en-US"/>
              <a:t>Simple Indexing</a:t>
            </a:r>
            <a:endParaRPr lang="en-US" dirty="0"/>
          </a:p>
        </p:txBody>
      </p:sp>
      <p:sp>
        <p:nvSpPr>
          <p:cNvPr id="3" name="Content Placeholder 2">
            <a:extLst>
              <a:ext uri="{FF2B5EF4-FFF2-40B4-BE49-F238E27FC236}">
                <a16:creationId xmlns:a16="http://schemas.microsoft.com/office/drawing/2014/main" id="{0965F930-53EC-4843-8B1F-502509AECD0C}"/>
              </a:ext>
            </a:extLst>
          </p:cNvPr>
          <p:cNvSpPr>
            <a:spLocks noGrp="1"/>
          </p:cNvSpPr>
          <p:nvPr>
            <p:ph idx="4294967295"/>
          </p:nvPr>
        </p:nvSpPr>
        <p:spPr>
          <a:xfrm>
            <a:off x="2292097" y="2286000"/>
            <a:ext cx="7290055" cy="4023360"/>
          </a:xfrm>
        </p:spPr>
        <p:txBody>
          <a:bodyPr>
            <a:normAutofit fontScale="92500" lnSpcReduction="20000"/>
          </a:bodyPr>
          <a:lstStyle/>
          <a:p>
            <a:r>
              <a:rPr lang="en-US"/>
              <a:t>MongoDB indexes work similarly to RDBMS indexes.</a:t>
            </a:r>
          </a:p>
          <a:p>
            <a:r>
              <a:rPr lang="en-US"/>
              <a:t>They improve query performance at the expense of creating an index table of data.</a:t>
            </a:r>
          </a:p>
          <a:p>
            <a:r>
              <a:rPr lang="en-US"/>
              <a:t>You are limited to 64 indexes per collection.</a:t>
            </a:r>
          </a:p>
          <a:p>
            <a:r>
              <a:rPr lang="en-US"/>
              <a:t>To create an index over a column in a collection:</a:t>
            </a:r>
          </a:p>
          <a:p>
            <a:pPr marL="90000" indent="0">
              <a:buNone/>
            </a:pPr>
            <a:r>
              <a:rPr lang="en-US">
                <a:latin typeface="Consolas" panose="020B0609020204030204" pitchFamily="49" charset="0"/>
              </a:rPr>
              <a:t>db.</a:t>
            </a:r>
            <a:r>
              <a:rPr lang="en-US" i="1">
                <a:latin typeface="Consolas" panose="020B0609020204030204" pitchFamily="49" charset="0"/>
              </a:rPr>
              <a:t>collection</a:t>
            </a:r>
            <a:r>
              <a:rPr lang="en-US">
                <a:latin typeface="Consolas" panose="020B0609020204030204" pitchFamily="49" charset="0"/>
              </a:rPr>
              <a:t>.createIndex(</a:t>
            </a:r>
            <a:r>
              <a:rPr lang="en-US" i="1">
                <a:latin typeface="Consolas" panose="020B0609020204030204" pitchFamily="49" charset="0"/>
              </a:rPr>
              <a:t>columnName</a:t>
            </a:r>
            <a:r>
              <a:rPr lang="en-US">
                <a:latin typeface="Consolas" panose="020B0609020204030204" pitchFamily="49" charset="0"/>
              </a:rPr>
              <a:t>:1)</a:t>
            </a:r>
          </a:p>
          <a:p>
            <a:r>
              <a:rPr lang="en-US"/>
              <a:t>Or over several columns:</a:t>
            </a:r>
          </a:p>
          <a:p>
            <a:pPr marL="90000" indent="0">
              <a:buNone/>
            </a:pPr>
            <a:r>
              <a:rPr lang="en-US">
                <a:latin typeface="Consolas" panose="020B0609020204030204" pitchFamily="49" charset="0"/>
              </a:rPr>
              <a:t>db.</a:t>
            </a:r>
            <a:r>
              <a:rPr lang="en-US" i="1">
                <a:latin typeface="Consolas" panose="020B0609020204030204" pitchFamily="49" charset="0"/>
              </a:rPr>
              <a:t>collection</a:t>
            </a:r>
            <a:r>
              <a:rPr lang="en-US">
                <a:latin typeface="Consolas" panose="020B0609020204030204" pitchFamily="49" charset="0"/>
              </a:rPr>
              <a:t>.createIndex(</a:t>
            </a:r>
            <a:r>
              <a:rPr lang="en-US" i="1">
                <a:latin typeface="Consolas" panose="020B0609020204030204" pitchFamily="49" charset="0"/>
              </a:rPr>
              <a:t>colA</a:t>
            </a:r>
            <a:r>
              <a:rPr lang="en-US">
                <a:latin typeface="Consolas" panose="020B0609020204030204" pitchFamily="49" charset="0"/>
              </a:rPr>
              <a:t>:1, </a:t>
            </a:r>
            <a:r>
              <a:rPr lang="en-US" i="1">
                <a:latin typeface="Consolas" panose="020B0609020204030204" pitchFamily="49" charset="0"/>
              </a:rPr>
              <a:t>colB</a:t>
            </a:r>
            <a:r>
              <a:rPr lang="en-US">
                <a:latin typeface="Consolas" panose="020B0609020204030204" pitchFamily="49" charset="0"/>
              </a:rPr>
              <a:t>:2)</a:t>
            </a:r>
            <a:endParaRPr lang="en-US" dirty="0">
              <a:latin typeface="Consolas" panose="020B0609020204030204" pitchFamily="49" charset="0"/>
            </a:endParaRPr>
          </a:p>
        </p:txBody>
      </p:sp>
      <p:sp>
        <p:nvSpPr>
          <p:cNvPr id="4" name="Footer Placeholder 3">
            <a:extLst>
              <a:ext uri="{FF2B5EF4-FFF2-40B4-BE49-F238E27FC236}">
                <a16:creationId xmlns:a16="http://schemas.microsoft.com/office/drawing/2014/main" id="{D929DE24-66F4-4835-8622-02F64868DAD6}"/>
              </a:ext>
            </a:extLst>
          </p:cNvPr>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a:extLst>
              <a:ext uri="{FF2B5EF4-FFF2-40B4-BE49-F238E27FC236}">
                <a16:creationId xmlns:a16="http://schemas.microsoft.com/office/drawing/2014/main" id="{721E3A26-5EFB-4CE1-84A0-EEE23C25FCDF}"/>
              </a:ext>
            </a:extLst>
          </p:cNvPr>
          <p:cNvSpPr>
            <a:spLocks noGrp="1"/>
          </p:cNvSpPr>
          <p:nvPr>
            <p:ph type="sldNum" sz="quarter" idx="12"/>
          </p:nvPr>
        </p:nvSpPr>
        <p:spPr/>
        <p:txBody>
          <a:bodyPr/>
          <a:lstStyle/>
          <a:p>
            <a:fld id="{4FAB73BC-B049-4115-A692-8D63A059BFB8}" type="slidenum">
              <a:rPr lang="en-US" smtClean="0"/>
              <a:pPr/>
              <a:t>51</a:t>
            </a:fld>
            <a:endParaRPr lang="en-US" dirty="0"/>
          </a:p>
        </p:txBody>
      </p:sp>
    </p:spTree>
    <p:extLst>
      <p:ext uri="{BB962C8B-B14F-4D97-AF65-F5344CB8AC3E}">
        <p14:creationId xmlns:p14="http://schemas.microsoft.com/office/powerpoint/2010/main" val="3684049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9F1F-FAA6-4DFD-8A4B-D4835BB9F3AB}"/>
              </a:ext>
            </a:extLst>
          </p:cNvPr>
          <p:cNvSpPr>
            <a:spLocks noGrp="1"/>
          </p:cNvSpPr>
          <p:nvPr>
            <p:ph type="title"/>
          </p:nvPr>
        </p:nvSpPr>
        <p:spPr/>
        <p:txBody>
          <a:bodyPr/>
          <a:lstStyle/>
          <a:p>
            <a:r>
              <a:rPr lang="en-US" dirty="0"/>
              <a:t>Demo: Indexing</a:t>
            </a:r>
          </a:p>
        </p:txBody>
      </p:sp>
      <p:sp>
        <p:nvSpPr>
          <p:cNvPr id="3" name="Content Placeholder 2">
            <a:extLst>
              <a:ext uri="{FF2B5EF4-FFF2-40B4-BE49-F238E27FC236}">
                <a16:creationId xmlns:a16="http://schemas.microsoft.com/office/drawing/2014/main" id="{43BC4F07-7F75-4AE7-A04F-8C2C5570121C}"/>
              </a:ext>
            </a:extLst>
          </p:cNvPr>
          <p:cNvSpPr>
            <a:spLocks noGrp="1"/>
          </p:cNvSpPr>
          <p:nvPr>
            <p:ph idx="4294967295"/>
          </p:nvPr>
        </p:nvSpPr>
        <p:spPr>
          <a:xfrm>
            <a:off x="2292097" y="2286000"/>
            <a:ext cx="7290055" cy="4023360"/>
          </a:xfrm>
        </p:spPr>
        <p:txBody>
          <a:bodyPr/>
          <a:lstStyle/>
          <a:p>
            <a:r>
              <a:rPr lang="en-US" dirty="0"/>
              <a:t>Let’s use </a:t>
            </a:r>
            <a:r>
              <a:rPr lang="en-US" b="1" dirty="0"/>
              <a:t>explain(“executionStats”)</a:t>
            </a:r>
            <a:r>
              <a:rPr lang="en-US" dirty="0"/>
              <a:t> to demonstrate the need </a:t>
            </a:r>
            <a:br>
              <a:rPr lang="en-US" dirty="0"/>
            </a:br>
            <a:r>
              <a:rPr lang="en-US" dirty="0"/>
              <a:t>to index.</a:t>
            </a:r>
          </a:p>
          <a:p>
            <a:r>
              <a:rPr lang="en-US" dirty="0"/>
              <a:t>Add an index over the query column.</a:t>
            </a:r>
          </a:p>
          <a:p>
            <a:r>
              <a:rPr lang="en-US" dirty="0"/>
              <a:t>Now the query only accesses the documents in the filter!</a:t>
            </a:r>
          </a:p>
        </p:txBody>
      </p:sp>
      <p:sp>
        <p:nvSpPr>
          <p:cNvPr id="4" name="Footer Placeholder 3">
            <a:extLst>
              <a:ext uri="{FF2B5EF4-FFF2-40B4-BE49-F238E27FC236}">
                <a16:creationId xmlns:a16="http://schemas.microsoft.com/office/drawing/2014/main" id="{8B86981B-9F10-49B0-AD5C-6B302948C6AB}"/>
              </a:ext>
            </a:extLst>
          </p:cNvPr>
          <p:cNvSpPr>
            <a:spLocks noGrp="1"/>
          </p:cNvSpPr>
          <p:nvPr>
            <p:ph type="ftr" sz="quarter" idx="11"/>
          </p:nvPr>
        </p:nvSpPr>
        <p:spPr/>
        <p:txBody>
          <a:bodyPr/>
          <a:lstStyle/>
          <a:p>
            <a:r>
              <a:rPr lang="en-US" dirty="0"/>
              <a:t>School of Information Studies | Syracuse University</a:t>
            </a:r>
          </a:p>
        </p:txBody>
      </p:sp>
      <p:sp>
        <p:nvSpPr>
          <p:cNvPr id="5" name="Slide Number Placeholder 4">
            <a:extLst>
              <a:ext uri="{FF2B5EF4-FFF2-40B4-BE49-F238E27FC236}">
                <a16:creationId xmlns:a16="http://schemas.microsoft.com/office/drawing/2014/main" id="{4E4D2451-5E18-414A-8EA8-EF161E5CE578}"/>
              </a:ext>
            </a:extLst>
          </p:cNvPr>
          <p:cNvSpPr>
            <a:spLocks noGrp="1"/>
          </p:cNvSpPr>
          <p:nvPr>
            <p:ph type="sldNum" sz="quarter" idx="12"/>
          </p:nvPr>
        </p:nvSpPr>
        <p:spPr/>
        <p:txBody>
          <a:bodyPr/>
          <a:lstStyle/>
          <a:p>
            <a:fld id="{4FAB73BC-B049-4115-A692-8D63A059BFB8}" type="slidenum">
              <a:rPr lang="en-US" smtClean="0"/>
              <a:pPr/>
              <a:t>52</a:t>
            </a:fld>
            <a:endParaRPr lang="en-US" dirty="0"/>
          </a:p>
        </p:txBody>
      </p:sp>
    </p:spTree>
    <p:extLst>
      <p:ext uri="{BB962C8B-B14F-4D97-AF65-F5344CB8AC3E}">
        <p14:creationId xmlns:p14="http://schemas.microsoft.com/office/powerpoint/2010/main" val="3047468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82C3-C6B9-4F9F-BCFF-C500AE45A9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0FC7D3-FE91-4D4F-A985-CF1F15DDB9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7167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2645-AC79-404D-9044-C5FFE4AD7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E4C07C-CAE4-4DA8-B5EF-DF1240952C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0473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2B84-7853-48FB-8B83-DA548B1C99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111E25-683A-41F8-ABC0-7B74AF17F1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04585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B229-968B-4333-8A30-AC2CCE2552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8D5D620-C96A-4722-819B-E39D2B596305}"/>
              </a:ext>
            </a:extLst>
          </p:cNvPr>
          <p:cNvSpPr>
            <a:spLocks noGrp="1"/>
          </p:cNvSpPr>
          <p:nvPr>
            <p:ph type="subTitle" idx="1"/>
          </p:nvPr>
        </p:nvSpPr>
        <p:spPr/>
        <p:txBody>
          <a:bodyPr/>
          <a:lstStyle/>
          <a:p>
            <a:endParaRPr lang="en-US"/>
          </a:p>
        </p:txBody>
      </p:sp>
      <p:sp>
        <p:nvSpPr>
          <p:cNvPr id="4" name="Media Placeholder 3">
            <a:extLst>
              <a:ext uri="{FF2B5EF4-FFF2-40B4-BE49-F238E27FC236}">
                <a16:creationId xmlns:a16="http://schemas.microsoft.com/office/drawing/2014/main" id="{6C7CC23B-D576-4994-9907-5BF234D884C9}"/>
              </a:ext>
            </a:extLst>
          </p:cNvPr>
          <p:cNvSpPr>
            <a:spLocks noGrp="1"/>
          </p:cNvSpPr>
          <p:nvPr>
            <p:ph type="media" sz="quarter" idx="13"/>
          </p:nvPr>
        </p:nvSpPr>
        <p:spPr/>
      </p:sp>
    </p:spTree>
    <p:extLst>
      <p:ext uri="{BB962C8B-B14F-4D97-AF65-F5344CB8AC3E}">
        <p14:creationId xmlns:p14="http://schemas.microsoft.com/office/powerpoint/2010/main" val="2880125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7E1478-BDB9-44DB-8170-CD1BD12EA311}"/>
              </a:ext>
            </a:extLst>
          </p:cNvPr>
          <p:cNvSpPr>
            <a:spLocks noGrp="1"/>
          </p:cNvSpPr>
          <p:nvPr>
            <p:ph type="title"/>
          </p:nvPr>
        </p:nvSpPr>
        <p:spPr/>
        <p:txBody>
          <a:bodyPr/>
          <a:lstStyle/>
          <a:p>
            <a:r>
              <a:rPr lang="en-US" dirty="0"/>
              <a:t>What is Object Storage</a:t>
            </a:r>
          </a:p>
        </p:txBody>
      </p:sp>
      <p:sp>
        <p:nvSpPr>
          <p:cNvPr id="6" name="Content Placeholder 5">
            <a:extLst>
              <a:ext uri="{FF2B5EF4-FFF2-40B4-BE49-F238E27FC236}">
                <a16:creationId xmlns:a16="http://schemas.microsoft.com/office/drawing/2014/main" id="{A5A16D34-0549-4424-A0B3-01F5E0A85B2A}"/>
              </a:ext>
            </a:extLst>
          </p:cNvPr>
          <p:cNvSpPr>
            <a:spLocks noGrp="1"/>
          </p:cNvSpPr>
          <p:nvPr>
            <p:ph idx="1"/>
          </p:nvPr>
        </p:nvSpPr>
        <p:spPr/>
        <p:txBody>
          <a:bodyPr/>
          <a:lstStyle/>
          <a:p>
            <a:r>
              <a:rPr lang="en-US" dirty="0"/>
              <a:t>Cloud-based Network-Attached storage</a:t>
            </a:r>
          </a:p>
          <a:p>
            <a:r>
              <a:rPr lang="en-US" dirty="0"/>
              <a:t>Client uses an API such as the AWS S3 API to get and put objects.</a:t>
            </a:r>
          </a:p>
          <a:p>
            <a:r>
              <a:rPr lang="en-US" dirty="0"/>
              <a:t>Popular Object Storage Providers</a:t>
            </a:r>
          </a:p>
          <a:p>
            <a:pPr lvl="1"/>
            <a:r>
              <a:rPr lang="en-US" dirty="0"/>
              <a:t>AWS S3 (Simple Storage Service)</a:t>
            </a:r>
          </a:p>
          <a:p>
            <a:pPr lvl="1"/>
            <a:r>
              <a:rPr lang="en-US" dirty="0"/>
              <a:t>Azure Blob Storage</a:t>
            </a:r>
          </a:p>
          <a:p>
            <a:pPr lvl="1"/>
            <a:r>
              <a:rPr lang="en-US" dirty="0"/>
              <a:t>Google Cloud Storage</a:t>
            </a:r>
          </a:p>
          <a:p>
            <a:pPr lvl="1"/>
            <a:r>
              <a:rPr lang="en-US" dirty="0" err="1"/>
              <a:t>Minio</a:t>
            </a:r>
            <a:endParaRPr lang="en-US" dirty="0"/>
          </a:p>
          <a:p>
            <a:endParaRPr lang="en-US" dirty="0"/>
          </a:p>
        </p:txBody>
      </p:sp>
    </p:spTree>
    <p:extLst>
      <p:ext uri="{BB962C8B-B14F-4D97-AF65-F5344CB8AC3E}">
        <p14:creationId xmlns:p14="http://schemas.microsoft.com/office/powerpoint/2010/main" val="2678006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2F66-3142-4D1A-B091-496ADEBB921A}"/>
              </a:ext>
            </a:extLst>
          </p:cNvPr>
          <p:cNvSpPr>
            <a:spLocks noGrp="1"/>
          </p:cNvSpPr>
          <p:nvPr>
            <p:ph type="title"/>
          </p:nvPr>
        </p:nvSpPr>
        <p:spPr>
          <a:xfrm>
            <a:off x="382385" y="556952"/>
            <a:ext cx="3906982" cy="1500447"/>
          </a:xfrm>
        </p:spPr>
        <p:txBody>
          <a:bodyPr anchor="ctr">
            <a:normAutofit/>
          </a:bodyPr>
          <a:lstStyle/>
          <a:p>
            <a:r>
              <a:rPr lang="en-US" dirty="0"/>
              <a:t>Use Cases</a:t>
            </a:r>
          </a:p>
        </p:txBody>
      </p:sp>
      <p:sp>
        <p:nvSpPr>
          <p:cNvPr id="9" name="Text Placeholder 3">
            <a:extLst>
              <a:ext uri="{FF2B5EF4-FFF2-40B4-BE49-F238E27FC236}">
                <a16:creationId xmlns:a16="http://schemas.microsoft.com/office/drawing/2014/main" id="{E6527FC0-D3D3-4DDF-BB73-51275BD9F775}"/>
              </a:ext>
            </a:extLst>
          </p:cNvPr>
          <p:cNvSpPr>
            <a:spLocks noGrp="1"/>
          </p:cNvSpPr>
          <p:nvPr>
            <p:ph type="body" sz="half" idx="2"/>
          </p:nvPr>
        </p:nvSpPr>
        <p:spPr>
          <a:xfrm>
            <a:off x="382386" y="2254020"/>
            <a:ext cx="3906981" cy="3781020"/>
          </a:xfrm>
        </p:spPr>
        <p:txBody>
          <a:bodyPr/>
          <a:lstStyle/>
          <a:p>
            <a:endParaRPr lang="en-US"/>
          </a:p>
        </p:txBody>
      </p:sp>
      <p:graphicFrame>
        <p:nvGraphicFramePr>
          <p:cNvPr id="5" name="Content Placeholder 2">
            <a:extLst>
              <a:ext uri="{FF2B5EF4-FFF2-40B4-BE49-F238E27FC236}">
                <a16:creationId xmlns:a16="http://schemas.microsoft.com/office/drawing/2014/main" id="{282EB171-F7D0-443F-A62F-5DC89B7AD2C7}"/>
              </a:ext>
            </a:extLst>
          </p:cNvPr>
          <p:cNvGraphicFramePr>
            <a:graphicFrameLocks noGrp="1"/>
          </p:cNvGraphicFramePr>
          <p:nvPr>
            <p:ph idx="1"/>
            <p:extLst>
              <p:ext uri="{D42A27DB-BD31-4B8C-83A1-F6EECF244321}">
                <p14:modId xmlns:p14="http://schemas.microsoft.com/office/powerpoint/2010/main" val="3377533020"/>
              </p:ext>
            </p:extLst>
          </p:nvPr>
        </p:nvGraphicFramePr>
        <p:xfrm>
          <a:off x="4422370" y="457201"/>
          <a:ext cx="7403869" cy="5702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346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D11E-4C16-4716-B076-FD1631A83A49}"/>
              </a:ext>
            </a:extLst>
          </p:cNvPr>
          <p:cNvSpPr>
            <a:spLocks noGrp="1"/>
          </p:cNvSpPr>
          <p:nvPr>
            <p:ph type="title"/>
          </p:nvPr>
        </p:nvSpPr>
        <p:spPr/>
        <p:txBody>
          <a:bodyPr/>
          <a:lstStyle/>
          <a:p>
            <a:r>
              <a:rPr lang="en-US" dirty="0" err="1"/>
              <a:t>Minio</a:t>
            </a:r>
            <a:r>
              <a:rPr lang="en-US" dirty="0"/>
              <a:t> Open-Source Object Storage</a:t>
            </a:r>
          </a:p>
        </p:txBody>
      </p:sp>
      <p:sp>
        <p:nvSpPr>
          <p:cNvPr id="3" name="Content Placeholder 2">
            <a:extLst>
              <a:ext uri="{FF2B5EF4-FFF2-40B4-BE49-F238E27FC236}">
                <a16:creationId xmlns:a16="http://schemas.microsoft.com/office/drawing/2014/main" id="{8B9196C8-E393-45C0-B58F-F27D6AE21D37}"/>
              </a:ext>
            </a:extLst>
          </p:cNvPr>
          <p:cNvSpPr>
            <a:spLocks noGrp="1"/>
          </p:cNvSpPr>
          <p:nvPr>
            <p:ph idx="1"/>
          </p:nvPr>
        </p:nvSpPr>
        <p:spPr/>
        <p:txBody>
          <a:bodyPr>
            <a:normAutofit/>
          </a:bodyPr>
          <a:lstStyle/>
          <a:p>
            <a:r>
              <a:rPr lang="en-US" dirty="0"/>
              <a:t>Open-Source and compatible with the AWS S3 API</a:t>
            </a:r>
          </a:p>
          <a:p>
            <a:r>
              <a:rPr lang="en-US" dirty="0" err="1"/>
              <a:t>Minio</a:t>
            </a:r>
            <a:r>
              <a:rPr lang="en-US" dirty="0"/>
              <a:t> high-performance object storage</a:t>
            </a:r>
          </a:p>
          <a:p>
            <a:r>
              <a:rPr lang="en-US" dirty="0"/>
              <a:t>Used as an HDFS replacement </a:t>
            </a:r>
          </a:p>
          <a:p>
            <a:r>
              <a:rPr lang="en-US" dirty="0"/>
              <a:t>Tiny, fast with little overhead. Focus on performance.</a:t>
            </a:r>
          </a:p>
          <a:p>
            <a:r>
              <a:rPr lang="en-US" dirty="0"/>
              <a:t>Consistent, Distributed and Available</a:t>
            </a:r>
          </a:p>
          <a:p>
            <a:r>
              <a:rPr lang="en-US" dirty="0"/>
              <a:t>Active-Active replication</a:t>
            </a:r>
          </a:p>
          <a:p>
            <a:r>
              <a:rPr lang="en-US" dirty="0"/>
              <a:t>Scale out via server pools</a:t>
            </a:r>
          </a:p>
          <a:p>
            <a:r>
              <a:rPr lang="en-US" dirty="0"/>
              <a:t>“Min” “I/O”</a:t>
            </a:r>
          </a:p>
          <a:p>
            <a:endParaRPr lang="en-US" dirty="0"/>
          </a:p>
        </p:txBody>
      </p:sp>
      <p:pic>
        <p:nvPicPr>
          <p:cNvPr id="4" name="Picture 2">
            <a:extLst>
              <a:ext uri="{FF2B5EF4-FFF2-40B4-BE49-F238E27FC236}">
                <a16:creationId xmlns:a16="http://schemas.microsoft.com/office/drawing/2014/main" id="{C98D2CF8-FC56-4F03-9956-884423759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096" y="4938713"/>
            <a:ext cx="2857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9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3198-8DFD-44EB-A8FA-6077FFB8C80C}"/>
              </a:ext>
            </a:extLst>
          </p:cNvPr>
          <p:cNvSpPr>
            <a:spLocks noGrp="1"/>
          </p:cNvSpPr>
          <p:nvPr>
            <p:ph type="title"/>
          </p:nvPr>
        </p:nvSpPr>
        <p:spPr/>
        <p:txBody>
          <a:bodyPr/>
          <a:lstStyle/>
          <a:p>
            <a:r>
              <a:rPr lang="en-US" dirty="0"/>
              <a:t>The Document (JSON Example)</a:t>
            </a:r>
          </a:p>
        </p:txBody>
      </p:sp>
      <p:sp>
        <p:nvSpPr>
          <p:cNvPr id="3" name="Content Placeholder 2">
            <a:extLst>
              <a:ext uri="{FF2B5EF4-FFF2-40B4-BE49-F238E27FC236}">
                <a16:creationId xmlns:a16="http://schemas.microsoft.com/office/drawing/2014/main" id="{27422FDC-04AE-4533-81B4-C6A0AD881EB3}"/>
              </a:ext>
            </a:extLst>
          </p:cNvPr>
          <p:cNvSpPr>
            <a:spLocks noGrp="1"/>
          </p:cNvSpPr>
          <p:nvPr>
            <p:ph sz="half" idx="1"/>
          </p:nvPr>
        </p:nvSpPr>
        <p:spPr/>
        <p:txBody>
          <a:bodyPr/>
          <a:lstStyle/>
          <a:p>
            <a:r>
              <a:rPr lang="en-US" dirty="0"/>
              <a:t>Tree-like structure</a:t>
            </a:r>
          </a:p>
          <a:p>
            <a:r>
              <a:rPr lang="en-US" dirty="0"/>
              <a:t>Multiple Keys and Values</a:t>
            </a:r>
          </a:p>
          <a:p>
            <a:r>
              <a:rPr lang="en-US" dirty="0"/>
              <a:t>Document has composite data</a:t>
            </a:r>
          </a:p>
          <a:p>
            <a:r>
              <a:rPr lang="en-US" dirty="0"/>
              <a:t>Self-Describing (Schema is with the data)</a:t>
            </a:r>
          </a:p>
          <a:p>
            <a:r>
              <a:rPr lang="en-US" dirty="0"/>
              <a:t>No rigid schema. Anything can be saved in the collection.</a:t>
            </a:r>
            <a:br>
              <a:rPr lang="en-US" dirty="0"/>
            </a:br>
            <a:endParaRPr lang="en-US" dirty="0"/>
          </a:p>
        </p:txBody>
      </p:sp>
      <p:pic>
        <p:nvPicPr>
          <p:cNvPr id="6" name="Content Placeholder 5">
            <a:extLst>
              <a:ext uri="{FF2B5EF4-FFF2-40B4-BE49-F238E27FC236}">
                <a16:creationId xmlns:a16="http://schemas.microsoft.com/office/drawing/2014/main" id="{89BA6923-A975-4850-886F-B8074681DC91}"/>
              </a:ext>
            </a:extLst>
          </p:cNvPr>
          <p:cNvPicPr>
            <a:picLocks noGrp="1" noChangeAspect="1"/>
          </p:cNvPicPr>
          <p:nvPr>
            <p:ph sz="half" idx="2"/>
          </p:nvPr>
        </p:nvPicPr>
        <p:blipFill>
          <a:blip r:embed="rId2"/>
          <a:stretch>
            <a:fillRect/>
          </a:stretch>
        </p:blipFill>
        <p:spPr>
          <a:xfrm>
            <a:off x="6336035" y="1825625"/>
            <a:ext cx="5078748" cy="4667250"/>
          </a:xfrm>
        </p:spPr>
      </p:pic>
    </p:spTree>
    <p:extLst>
      <p:ext uri="{BB962C8B-B14F-4D97-AF65-F5344CB8AC3E}">
        <p14:creationId xmlns:p14="http://schemas.microsoft.com/office/powerpoint/2010/main" val="2872953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36B9-CE43-4D72-8DCD-8B5ADEE1D242}"/>
              </a:ext>
            </a:extLst>
          </p:cNvPr>
          <p:cNvSpPr>
            <a:spLocks noGrp="1"/>
          </p:cNvSpPr>
          <p:nvPr>
            <p:ph type="title"/>
          </p:nvPr>
        </p:nvSpPr>
        <p:spPr/>
        <p:txBody>
          <a:bodyPr/>
          <a:lstStyle/>
          <a:p>
            <a:r>
              <a:rPr lang="en-US" b="1" dirty="0" err="1"/>
              <a:t>Minio</a:t>
            </a:r>
            <a:r>
              <a:rPr lang="en-US" b="1" dirty="0"/>
              <a:t> Distributed mode</a:t>
            </a:r>
          </a:p>
        </p:txBody>
      </p:sp>
      <p:sp>
        <p:nvSpPr>
          <p:cNvPr id="3" name="Content Placeholder 2">
            <a:extLst>
              <a:ext uri="{FF2B5EF4-FFF2-40B4-BE49-F238E27FC236}">
                <a16:creationId xmlns:a16="http://schemas.microsoft.com/office/drawing/2014/main" id="{62E3FBC4-0318-46F8-B146-2108264B60DF}"/>
              </a:ext>
            </a:extLst>
          </p:cNvPr>
          <p:cNvSpPr>
            <a:spLocks noGrp="1"/>
          </p:cNvSpPr>
          <p:nvPr>
            <p:ph idx="1"/>
          </p:nvPr>
        </p:nvSpPr>
        <p:spPr/>
        <p:txBody>
          <a:bodyPr/>
          <a:lstStyle/>
          <a:p>
            <a:r>
              <a:rPr lang="en-US" dirty="0"/>
              <a:t>Pool multiple disks, even on different hosts into a single server</a:t>
            </a:r>
          </a:p>
          <a:p>
            <a:r>
              <a:rPr lang="en-US" dirty="0"/>
              <a:t>The client sees this as a single instance</a:t>
            </a:r>
          </a:p>
          <a:p>
            <a:r>
              <a:rPr lang="en-US" dirty="0"/>
              <a:t>Follows strict read-after-write and list-after-write consistency model for all I/O operations. </a:t>
            </a:r>
          </a:p>
          <a:p>
            <a:r>
              <a:rPr lang="en-US" dirty="0"/>
              <a:t>Erasure code protection ensures</a:t>
            </a:r>
            <a:br>
              <a:rPr lang="en-US" dirty="0"/>
            </a:br>
            <a:r>
              <a:rPr lang="en-US" dirty="0"/>
              <a:t>50% of disks can be lost without</a:t>
            </a:r>
            <a:br>
              <a:rPr lang="en-US" dirty="0"/>
            </a:br>
            <a:r>
              <a:rPr lang="en-US" dirty="0"/>
              <a:t>data loss</a:t>
            </a:r>
          </a:p>
          <a:p>
            <a:endParaRPr lang="en-US" dirty="0"/>
          </a:p>
        </p:txBody>
      </p:sp>
      <p:pic>
        <p:nvPicPr>
          <p:cNvPr id="1026" name="Picture 2">
            <a:extLst>
              <a:ext uri="{FF2B5EF4-FFF2-40B4-BE49-F238E27FC236}">
                <a16:creationId xmlns:a16="http://schemas.microsoft.com/office/drawing/2014/main" id="{D381F33D-71CD-4B64-9A15-C1EDB13C2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78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C844-E27F-49E0-86E1-FE8912895562}"/>
              </a:ext>
            </a:extLst>
          </p:cNvPr>
          <p:cNvSpPr>
            <a:spLocks noGrp="1"/>
          </p:cNvSpPr>
          <p:nvPr>
            <p:ph type="title"/>
          </p:nvPr>
        </p:nvSpPr>
        <p:spPr/>
        <p:txBody>
          <a:bodyPr/>
          <a:lstStyle/>
          <a:p>
            <a:r>
              <a:rPr lang="en-US" dirty="0"/>
              <a:t>Erasure Code Protection</a:t>
            </a:r>
          </a:p>
        </p:txBody>
      </p:sp>
      <p:sp>
        <p:nvSpPr>
          <p:cNvPr id="3" name="Content Placeholder 2">
            <a:extLst>
              <a:ext uri="{FF2B5EF4-FFF2-40B4-BE49-F238E27FC236}">
                <a16:creationId xmlns:a16="http://schemas.microsoft.com/office/drawing/2014/main" id="{0643FCB3-D8CD-4E00-BF91-E2C12FD3694A}"/>
              </a:ext>
            </a:extLst>
          </p:cNvPr>
          <p:cNvSpPr>
            <a:spLocks noGrp="1"/>
          </p:cNvSpPr>
          <p:nvPr>
            <p:ph idx="1"/>
          </p:nvPr>
        </p:nvSpPr>
        <p:spPr/>
        <p:txBody>
          <a:bodyPr/>
          <a:lstStyle/>
          <a:p>
            <a:r>
              <a:rPr lang="en-US" dirty="0"/>
              <a:t>File is broken into blocks</a:t>
            </a:r>
          </a:p>
          <a:p>
            <a:r>
              <a:rPr lang="en-US" dirty="0"/>
              <a:t>Block are expanded to include redundant data pieces</a:t>
            </a:r>
          </a:p>
          <a:p>
            <a:r>
              <a:rPr lang="en-US" dirty="0"/>
              <a:t>Blocks are distributed to disks</a:t>
            </a:r>
          </a:p>
          <a:p>
            <a:r>
              <a:rPr lang="en-US" dirty="0"/>
              <a:t>In the event of failure, data can be reconstructed from the redundant pieces in each block.</a:t>
            </a:r>
          </a:p>
          <a:p>
            <a:r>
              <a:rPr lang="en-US" dirty="0"/>
              <a:t>Files are protected without full replication!</a:t>
            </a:r>
          </a:p>
          <a:p>
            <a:r>
              <a:rPr lang="en-US" dirty="0">
                <a:hlinkClick r:id="rId2"/>
              </a:rPr>
              <a:t>https://min.io/product/erasure-code-calculator</a:t>
            </a:r>
            <a:r>
              <a:rPr lang="en-US" dirty="0"/>
              <a:t> </a:t>
            </a:r>
          </a:p>
        </p:txBody>
      </p:sp>
    </p:spTree>
    <p:extLst>
      <p:ext uri="{BB962C8B-B14F-4D97-AF65-F5344CB8AC3E}">
        <p14:creationId xmlns:p14="http://schemas.microsoft.com/office/powerpoint/2010/main" val="20016018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E119-0F62-4617-948D-08F9D4926D69}"/>
              </a:ext>
            </a:extLst>
          </p:cNvPr>
          <p:cNvSpPr>
            <a:spLocks noGrp="1"/>
          </p:cNvSpPr>
          <p:nvPr>
            <p:ph type="title"/>
          </p:nvPr>
        </p:nvSpPr>
        <p:spPr/>
        <p:txBody>
          <a:bodyPr/>
          <a:lstStyle/>
          <a:p>
            <a:r>
              <a:rPr lang="en-US" dirty="0"/>
              <a:t>Object Storage Concepts</a:t>
            </a:r>
          </a:p>
        </p:txBody>
      </p:sp>
      <p:graphicFrame>
        <p:nvGraphicFramePr>
          <p:cNvPr id="4" name="Content Placeholder 3">
            <a:extLst>
              <a:ext uri="{FF2B5EF4-FFF2-40B4-BE49-F238E27FC236}">
                <a16:creationId xmlns:a16="http://schemas.microsoft.com/office/drawing/2014/main" id="{B9208523-6CB0-497C-85B3-C6808A2E5FC8}"/>
              </a:ext>
            </a:extLst>
          </p:cNvPr>
          <p:cNvGraphicFramePr>
            <a:graphicFrameLocks noGrp="1"/>
          </p:cNvGraphicFramePr>
          <p:nvPr>
            <p:ph idx="1"/>
            <p:extLst>
              <p:ext uri="{D42A27DB-BD31-4B8C-83A1-F6EECF244321}">
                <p14:modId xmlns:p14="http://schemas.microsoft.com/office/powerpoint/2010/main" val="2058953665"/>
              </p:ext>
            </p:extLst>
          </p:nvPr>
        </p:nvGraphicFramePr>
        <p:xfrm>
          <a:off x="838200" y="1825625"/>
          <a:ext cx="10515600" cy="3927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27C0D2D-1680-4D6C-BF2E-80888E782B57}"/>
              </a:ext>
            </a:extLst>
          </p:cNvPr>
          <p:cNvSpPr txBox="1"/>
          <p:nvPr/>
        </p:nvSpPr>
        <p:spPr>
          <a:xfrm>
            <a:off x="8229601" y="4059929"/>
            <a:ext cx="1985778" cy="1200329"/>
          </a:xfrm>
          <a:prstGeom prst="rect">
            <a:avLst/>
          </a:prstGeom>
          <a:noFill/>
        </p:spPr>
        <p:txBody>
          <a:bodyPr wrap="square" rtlCol="0">
            <a:spAutoFit/>
          </a:bodyPr>
          <a:lstStyle/>
          <a:p>
            <a:r>
              <a:rPr lang="en-US" dirty="0"/>
              <a:t>A named reference to a Remote Object Storage System</a:t>
            </a:r>
          </a:p>
          <a:p>
            <a:endParaRPr lang="en-US" dirty="0"/>
          </a:p>
        </p:txBody>
      </p:sp>
      <p:sp>
        <p:nvSpPr>
          <p:cNvPr id="6" name="TextBox 5">
            <a:extLst>
              <a:ext uri="{FF2B5EF4-FFF2-40B4-BE49-F238E27FC236}">
                <a16:creationId xmlns:a16="http://schemas.microsoft.com/office/drawing/2014/main" id="{217CA6DF-11D7-4B57-892F-846BEDCD5521}"/>
              </a:ext>
            </a:extLst>
          </p:cNvPr>
          <p:cNvSpPr txBox="1"/>
          <p:nvPr/>
        </p:nvSpPr>
        <p:spPr>
          <a:xfrm>
            <a:off x="8546828" y="3297773"/>
            <a:ext cx="2594724" cy="923330"/>
          </a:xfrm>
          <a:prstGeom prst="rect">
            <a:avLst/>
          </a:prstGeom>
          <a:noFill/>
        </p:spPr>
        <p:txBody>
          <a:bodyPr wrap="square" rtlCol="0">
            <a:spAutoFit/>
          </a:bodyPr>
          <a:lstStyle/>
          <a:p>
            <a:r>
              <a:rPr lang="en-US" dirty="0"/>
              <a:t>Mount point in that Object Storage System</a:t>
            </a:r>
          </a:p>
          <a:p>
            <a:endParaRPr lang="en-US" dirty="0"/>
          </a:p>
        </p:txBody>
      </p:sp>
      <p:sp>
        <p:nvSpPr>
          <p:cNvPr id="7" name="TextBox 6">
            <a:extLst>
              <a:ext uri="{FF2B5EF4-FFF2-40B4-BE49-F238E27FC236}">
                <a16:creationId xmlns:a16="http://schemas.microsoft.com/office/drawing/2014/main" id="{0A6B8925-7641-4D08-BB2B-73DDF268A8E9}"/>
              </a:ext>
            </a:extLst>
          </p:cNvPr>
          <p:cNvSpPr txBox="1"/>
          <p:nvPr/>
        </p:nvSpPr>
        <p:spPr>
          <a:xfrm>
            <a:off x="2668635" y="5888201"/>
            <a:ext cx="5609228" cy="584775"/>
          </a:xfrm>
          <a:prstGeom prst="rect">
            <a:avLst/>
          </a:prstGeom>
          <a:noFill/>
        </p:spPr>
        <p:txBody>
          <a:bodyPr wrap="none" rtlCol="0">
            <a:spAutoFit/>
          </a:bodyPr>
          <a:lstStyle/>
          <a:p>
            <a:r>
              <a:rPr lang="en-US" sz="3200" dirty="0">
                <a:solidFill>
                  <a:schemeClr val="bg2">
                    <a:lumMod val="25000"/>
                  </a:schemeClr>
                </a:solidFill>
                <a:latin typeface="Consolas" panose="020B0609020204030204" pitchFamily="49" charset="0"/>
              </a:rPr>
              <a:t>alias/bucket/folder/file</a:t>
            </a:r>
          </a:p>
        </p:txBody>
      </p:sp>
    </p:spTree>
    <p:extLst>
      <p:ext uri="{BB962C8B-B14F-4D97-AF65-F5344CB8AC3E}">
        <p14:creationId xmlns:p14="http://schemas.microsoft.com/office/powerpoint/2010/main" val="13594030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215E3A-4B84-47ED-B09A-6F4D6AD4D936}"/>
              </a:ext>
            </a:extLst>
          </p:cNvPr>
          <p:cNvSpPr>
            <a:spLocks noGrp="1"/>
          </p:cNvSpPr>
          <p:nvPr>
            <p:ph type="title"/>
          </p:nvPr>
        </p:nvSpPr>
        <p:spPr/>
        <p:txBody>
          <a:bodyPr/>
          <a:lstStyle/>
          <a:p>
            <a:r>
              <a:rPr lang="en-US" dirty="0"/>
              <a:t>Match the Term to its Definition</a:t>
            </a:r>
          </a:p>
        </p:txBody>
      </p:sp>
      <p:sp>
        <p:nvSpPr>
          <p:cNvPr id="5" name="Content Placeholder 4">
            <a:extLst>
              <a:ext uri="{FF2B5EF4-FFF2-40B4-BE49-F238E27FC236}">
                <a16:creationId xmlns:a16="http://schemas.microsoft.com/office/drawing/2014/main" id="{5212BCBA-9768-4ACB-99C2-A73AE0184CE8}"/>
              </a:ext>
            </a:extLst>
          </p:cNvPr>
          <p:cNvSpPr>
            <a:spLocks noGrp="1"/>
          </p:cNvSpPr>
          <p:nvPr>
            <p:ph idx="1"/>
          </p:nvPr>
        </p:nvSpPr>
        <p:spPr>
          <a:xfrm>
            <a:off x="4857695" y="2020886"/>
            <a:ext cx="4057705" cy="4221025"/>
          </a:xfrm>
        </p:spPr>
        <p:txBody>
          <a:bodyPr>
            <a:normAutofit lnSpcReduction="10000"/>
          </a:bodyPr>
          <a:lstStyle/>
          <a:p>
            <a:pPr marL="514350" indent="-514350">
              <a:buFont typeface="+mj-lt"/>
              <a:buAutoNum type="alphaUcPeriod"/>
            </a:pPr>
            <a:r>
              <a:rPr lang="en-US" dirty="0"/>
              <a:t>A Named reference to an object storage system</a:t>
            </a:r>
          </a:p>
          <a:p>
            <a:pPr marL="514350" indent="-514350">
              <a:buFont typeface="+mj-lt"/>
              <a:buAutoNum type="alphaUcPeriod"/>
            </a:pPr>
            <a:r>
              <a:rPr lang="en-US" dirty="0"/>
              <a:t>Amazon’s Object Storage system</a:t>
            </a:r>
          </a:p>
          <a:p>
            <a:pPr marL="514350" indent="-514350">
              <a:buFont typeface="+mj-lt"/>
              <a:buAutoNum type="alphaUcPeriod"/>
            </a:pPr>
            <a:r>
              <a:rPr lang="en-US" dirty="0"/>
              <a:t>A Method of data protection without replication</a:t>
            </a:r>
          </a:p>
          <a:p>
            <a:pPr marL="514350" indent="-514350">
              <a:buFont typeface="+mj-lt"/>
              <a:buAutoNum type="alphaUcPeriod"/>
            </a:pPr>
            <a:r>
              <a:rPr lang="en-US" dirty="0"/>
              <a:t>The mount point for an object storage system</a:t>
            </a:r>
          </a:p>
        </p:txBody>
      </p:sp>
      <p:sp>
        <p:nvSpPr>
          <p:cNvPr id="6" name="Content Placeholder 4">
            <a:extLst>
              <a:ext uri="{FF2B5EF4-FFF2-40B4-BE49-F238E27FC236}">
                <a16:creationId xmlns:a16="http://schemas.microsoft.com/office/drawing/2014/main" id="{6B110B82-5341-4144-B4CB-F82EA5922C0C}"/>
              </a:ext>
            </a:extLst>
          </p:cNvPr>
          <p:cNvSpPr txBox="1">
            <a:spLocks/>
          </p:cNvSpPr>
          <p:nvPr/>
        </p:nvSpPr>
        <p:spPr>
          <a:xfrm>
            <a:off x="556260" y="2020887"/>
            <a:ext cx="40577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Bucket</a:t>
            </a:r>
          </a:p>
          <a:p>
            <a:pPr marL="514350" indent="-514350">
              <a:buFont typeface="+mj-lt"/>
              <a:buAutoNum type="arabicPeriod"/>
            </a:pPr>
            <a:r>
              <a:rPr lang="en-US" dirty="0"/>
              <a:t>Alias</a:t>
            </a:r>
          </a:p>
          <a:p>
            <a:pPr marL="514350" indent="-514350">
              <a:buFont typeface="+mj-lt"/>
              <a:buAutoNum type="arabicPeriod"/>
            </a:pPr>
            <a:r>
              <a:rPr lang="en-US" dirty="0"/>
              <a:t>Erasure Code</a:t>
            </a:r>
          </a:p>
          <a:p>
            <a:pPr marL="514350" indent="-514350">
              <a:buFont typeface="+mj-lt"/>
              <a:buAutoNum type="arabicPeriod"/>
            </a:pPr>
            <a:r>
              <a:rPr lang="en-US" dirty="0"/>
              <a:t>S3</a:t>
            </a:r>
          </a:p>
        </p:txBody>
      </p:sp>
    </p:spTree>
    <p:extLst>
      <p:ext uri="{BB962C8B-B14F-4D97-AF65-F5344CB8AC3E}">
        <p14:creationId xmlns:p14="http://schemas.microsoft.com/office/powerpoint/2010/main" val="441885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D4EF5-4BC1-40D7-841F-8D3F4E612B05}"/>
              </a:ext>
            </a:extLst>
          </p:cNvPr>
          <p:cNvSpPr>
            <a:spLocks noGrp="1"/>
          </p:cNvSpPr>
          <p:nvPr>
            <p:ph type="title"/>
          </p:nvPr>
        </p:nvSpPr>
        <p:spPr/>
        <p:txBody>
          <a:bodyPr/>
          <a:lstStyle/>
          <a:p>
            <a:r>
              <a:rPr lang="en-US" dirty="0" err="1"/>
              <a:t>Minio</a:t>
            </a:r>
            <a:r>
              <a:rPr lang="en-US" dirty="0"/>
              <a:t> commands</a:t>
            </a:r>
          </a:p>
        </p:txBody>
      </p:sp>
      <p:sp>
        <p:nvSpPr>
          <p:cNvPr id="5" name="Text Placeholder 4">
            <a:extLst>
              <a:ext uri="{FF2B5EF4-FFF2-40B4-BE49-F238E27FC236}">
                <a16:creationId xmlns:a16="http://schemas.microsoft.com/office/drawing/2014/main" id="{E0AB2A29-E075-4446-AC82-2FB09A2196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73807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8FB3-09BE-4F90-8B2B-9E396DBDE433}"/>
              </a:ext>
            </a:extLst>
          </p:cNvPr>
          <p:cNvSpPr>
            <a:spLocks noGrp="1"/>
          </p:cNvSpPr>
          <p:nvPr>
            <p:ph type="title"/>
          </p:nvPr>
        </p:nvSpPr>
        <p:spPr/>
        <p:txBody>
          <a:bodyPr/>
          <a:lstStyle/>
          <a:p>
            <a:r>
              <a:rPr lang="en-US" dirty="0"/>
              <a:t>The </a:t>
            </a:r>
            <a:r>
              <a:rPr lang="en-US" dirty="0" err="1"/>
              <a:t>Minio</a:t>
            </a:r>
            <a:r>
              <a:rPr lang="en-US" dirty="0"/>
              <a:t> Client</a:t>
            </a:r>
          </a:p>
        </p:txBody>
      </p:sp>
      <p:sp>
        <p:nvSpPr>
          <p:cNvPr id="3" name="Content Placeholder 2">
            <a:extLst>
              <a:ext uri="{FF2B5EF4-FFF2-40B4-BE49-F238E27FC236}">
                <a16:creationId xmlns:a16="http://schemas.microsoft.com/office/drawing/2014/main" id="{B0C52A9C-534C-4247-8862-43FA183AC1EF}"/>
              </a:ext>
            </a:extLst>
          </p:cNvPr>
          <p:cNvSpPr>
            <a:spLocks noGrp="1"/>
          </p:cNvSpPr>
          <p:nvPr>
            <p:ph idx="1"/>
          </p:nvPr>
        </p:nvSpPr>
        <p:spPr/>
        <p:txBody>
          <a:bodyPr/>
          <a:lstStyle/>
          <a:p>
            <a:r>
              <a:rPr lang="en-US" dirty="0">
                <a:hlinkClick r:id="rId2"/>
              </a:rPr>
              <a:t>https://dl.min.io/client/mc/release/linux-amd64/mc</a:t>
            </a:r>
            <a:r>
              <a:rPr lang="en-US" dirty="0"/>
              <a:t> </a:t>
            </a:r>
          </a:p>
          <a:p>
            <a:r>
              <a:rPr lang="en-US" dirty="0"/>
              <a:t>Accessing From Jupyter Lab:</a:t>
            </a:r>
          </a:p>
          <a:p>
            <a:pPr marL="0" indent="0">
              <a:buNone/>
            </a:pPr>
            <a:r>
              <a:rPr lang="en-US" sz="2400" dirty="0">
                <a:solidFill>
                  <a:schemeClr val="tx1">
                    <a:lumMod val="65000"/>
                    <a:lumOff val="35000"/>
                  </a:schemeClr>
                </a:solidFill>
                <a:latin typeface="Consolas" panose="020B0609020204030204" pitchFamily="49" charset="0"/>
              </a:rPr>
              <a:t>$</a:t>
            </a:r>
            <a:r>
              <a:rPr lang="en-US" dirty="0">
                <a:solidFill>
                  <a:schemeClr val="tx1">
                    <a:lumMod val="65000"/>
                    <a:lumOff val="35000"/>
                  </a:schemeClr>
                </a:solidFill>
                <a:latin typeface="Consolas" panose="020B0609020204030204" pitchFamily="49" charset="0"/>
              </a:rPr>
              <a:t> </a:t>
            </a:r>
            <a:r>
              <a:rPr lang="en-US" sz="2400" dirty="0" err="1">
                <a:solidFill>
                  <a:schemeClr val="tx1">
                    <a:lumMod val="65000"/>
                    <a:lumOff val="35000"/>
                  </a:schemeClr>
                </a:solidFill>
                <a:latin typeface="Consolas" panose="020B0609020204030204" pitchFamily="49" charset="0"/>
              </a:rPr>
              <a:t>wget</a:t>
            </a:r>
            <a:r>
              <a:rPr lang="en-US" sz="2400" dirty="0">
                <a:solidFill>
                  <a:schemeClr val="tx1">
                    <a:lumMod val="65000"/>
                    <a:lumOff val="35000"/>
                  </a:schemeClr>
                </a:solidFill>
                <a:latin typeface="Consolas" panose="020B0609020204030204" pitchFamily="49" charset="0"/>
              </a:rPr>
              <a:t> https://dl.min.io/client/mc/release/linux-amd64/mc  \</a:t>
            </a:r>
            <a:br>
              <a:rPr lang="en-US" sz="2400" dirty="0">
                <a:solidFill>
                  <a:schemeClr val="tx1">
                    <a:lumMod val="65000"/>
                    <a:lumOff val="35000"/>
                  </a:schemeClr>
                </a:solidFill>
                <a:latin typeface="Consolas" panose="020B0609020204030204" pitchFamily="49" charset="0"/>
              </a:rPr>
            </a:br>
            <a:r>
              <a:rPr lang="en-US" sz="2400" dirty="0">
                <a:solidFill>
                  <a:schemeClr val="tx1">
                    <a:lumMod val="65000"/>
                    <a:lumOff val="35000"/>
                  </a:schemeClr>
                </a:solidFill>
                <a:latin typeface="Consolas" panose="020B0609020204030204" pitchFamily="49" charset="0"/>
              </a:rPr>
              <a:t>  &amp;&amp; </a:t>
            </a:r>
            <a:r>
              <a:rPr lang="en-US" sz="2400" dirty="0" err="1">
                <a:solidFill>
                  <a:schemeClr val="tx1">
                    <a:lumMod val="65000"/>
                    <a:lumOff val="35000"/>
                  </a:schemeClr>
                </a:solidFill>
                <a:latin typeface="Consolas" panose="020B0609020204030204" pitchFamily="49" charset="0"/>
              </a:rPr>
              <a:t>chmod</a:t>
            </a:r>
            <a:r>
              <a:rPr lang="en-US" sz="2400" dirty="0">
                <a:solidFill>
                  <a:schemeClr val="tx1">
                    <a:lumMod val="65000"/>
                    <a:lumOff val="35000"/>
                  </a:schemeClr>
                </a:solidFill>
                <a:latin typeface="Consolas" panose="020B0609020204030204" pitchFamily="49" charset="0"/>
              </a:rPr>
              <a:t> +x mc \ </a:t>
            </a:r>
            <a:br>
              <a:rPr lang="en-US" sz="2400" dirty="0">
                <a:solidFill>
                  <a:schemeClr val="tx1">
                    <a:lumMod val="65000"/>
                    <a:lumOff val="35000"/>
                  </a:schemeClr>
                </a:solidFill>
                <a:latin typeface="Consolas" panose="020B0609020204030204" pitchFamily="49" charset="0"/>
              </a:rPr>
            </a:br>
            <a:r>
              <a:rPr lang="en-US" sz="2400" dirty="0">
                <a:solidFill>
                  <a:schemeClr val="tx1">
                    <a:lumMod val="65000"/>
                    <a:lumOff val="35000"/>
                  </a:schemeClr>
                </a:solidFill>
                <a:latin typeface="Consolas" panose="020B0609020204030204" pitchFamily="49" charset="0"/>
              </a:rPr>
              <a:t>  &amp;&amp; </a:t>
            </a:r>
            <a:r>
              <a:rPr lang="en-US" sz="2400" dirty="0" err="1">
                <a:solidFill>
                  <a:schemeClr val="tx1">
                    <a:lumMod val="65000"/>
                    <a:lumOff val="35000"/>
                  </a:schemeClr>
                </a:solidFill>
                <a:latin typeface="Consolas" panose="020B0609020204030204" pitchFamily="49" charset="0"/>
              </a:rPr>
              <a:t>sudo</a:t>
            </a:r>
            <a:r>
              <a:rPr lang="en-US" sz="2400" dirty="0">
                <a:solidFill>
                  <a:schemeClr val="tx1">
                    <a:lumMod val="65000"/>
                    <a:lumOff val="35000"/>
                  </a:schemeClr>
                </a:solidFill>
                <a:latin typeface="Consolas" panose="020B0609020204030204" pitchFamily="49" charset="0"/>
              </a:rPr>
              <a:t> mv -f  mc /</a:t>
            </a:r>
            <a:r>
              <a:rPr lang="en-US" sz="2400" dirty="0" err="1">
                <a:solidFill>
                  <a:schemeClr val="tx1">
                    <a:lumMod val="65000"/>
                    <a:lumOff val="35000"/>
                  </a:schemeClr>
                </a:solidFill>
                <a:latin typeface="Consolas" panose="020B0609020204030204" pitchFamily="49" charset="0"/>
              </a:rPr>
              <a:t>usr</a:t>
            </a:r>
            <a:r>
              <a:rPr lang="en-US" sz="2400" dirty="0">
                <a:solidFill>
                  <a:schemeClr val="tx1">
                    <a:lumMod val="65000"/>
                    <a:lumOff val="35000"/>
                  </a:schemeClr>
                </a:solidFill>
                <a:latin typeface="Consolas" panose="020B0609020204030204" pitchFamily="49" charset="0"/>
              </a:rPr>
              <a:t>/local/bin</a:t>
            </a:r>
          </a:p>
          <a:p>
            <a:r>
              <a:rPr lang="en-US" dirty="0"/>
              <a:t>Accessing The Container From Your Command Line</a:t>
            </a:r>
          </a:p>
          <a:p>
            <a:pPr marL="0" indent="0">
              <a:buNone/>
            </a:pPr>
            <a:r>
              <a:rPr lang="en-US" sz="2400" dirty="0">
                <a:solidFill>
                  <a:schemeClr val="tx1">
                    <a:lumMod val="65000"/>
                    <a:lumOff val="35000"/>
                  </a:schemeClr>
                </a:solidFill>
                <a:latin typeface="Consolas" panose="020B0609020204030204" pitchFamily="49" charset="0"/>
              </a:rPr>
              <a:t>$ docker-compose exec </a:t>
            </a:r>
            <a:r>
              <a:rPr lang="en-US" sz="2400" dirty="0" err="1">
                <a:solidFill>
                  <a:schemeClr val="tx1">
                    <a:lumMod val="65000"/>
                    <a:lumOff val="35000"/>
                  </a:schemeClr>
                </a:solidFill>
                <a:latin typeface="Consolas" panose="020B0609020204030204" pitchFamily="49" charset="0"/>
              </a:rPr>
              <a:t>minio</a:t>
            </a:r>
            <a:r>
              <a:rPr lang="en-US" sz="2400" dirty="0">
                <a:solidFill>
                  <a:schemeClr val="tx1">
                    <a:lumMod val="65000"/>
                    <a:lumOff val="35000"/>
                  </a:schemeClr>
                </a:solidFill>
                <a:latin typeface="Consolas" panose="020B0609020204030204" pitchFamily="49" charset="0"/>
              </a:rPr>
              <a:t>-client bash</a:t>
            </a:r>
          </a:p>
          <a:p>
            <a:pPr marL="0" indent="0">
              <a:buNone/>
            </a:pPr>
            <a:endParaRPr lang="en-US" sz="2400" dirty="0">
              <a:latin typeface="Consolas" panose="020B0609020204030204" pitchFamily="49" charset="0"/>
            </a:endParaRPr>
          </a:p>
        </p:txBody>
      </p:sp>
    </p:spTree>
    <p:extLst>
      <p:ext uri="{BB962C8B-B14F-4D97-AF65-F5344CB8AC3E}">
        <p14:creationId xmlns:p14="http://schemas.microsoft.com/office/powerpoint/2010/main" val="2528837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Alias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pPr marL="0" indent="0">
              <a:buNone/>
            </a:pP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alias list </a:t>
            </a:r>
          </a:p>
          <a:p>
            <a:pPr marL="0" indent="0">
              <a:buNone/>
            </a:pPr>
            <a:r>
              <a:rPr lang="en-US" dirty="0">
                <a:solidFill>
                  <a:schemeClr val="tx1">
                    <a:lumMod val="65000"/>
                    <a:lumOff val="35000"/>
                  </a:schemeClr>
                </a:solidFill>
                <a:latin typeface="Consolas" panose="020B0609020204030204" pitchFamily="49" charset="0"/>
              </a:rPr>
              <a:t>$ mc alias set &lt;alias&gt; &lt;server&gt; &lt;user&gt; &lt;password&gt;</a:t>
            </a:r>
          </a:p>
          <a:p>
            <a:pPr marL="0" indent="0">
              <a:buNone/>
            </a:pPr>
            <a:r>
              <a:rPr lang="en-US" dirty="0">
                <a:solidFill>
                  <a:schemeClr val="tx1">
                    <a:lumMod val="65000"/>
                    <a:lumOff val="35000"/>
                  </a:schemeClr>
                </a:solidFill>
                <a:latin typeface="Consolas" panose="020B0609020204030204" pitchFamily="49" charset="0"/>
              </a:rPr>
              <a:t>$ mc alias set \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it-IT" dirty="0">
                <a:solidFill>
                  <a:schemeClr val="tx1">
                    <a:lumMod val="65000"/>
                    <a:lumOff val="35000"/>
                  </a:schemeClr>
                </a:solidFill>
                <a:latin typeface="Consolas" panose="020B0609020204030204" pitchFamily="49" charset="0"/>
              </a:rPr>
              <a:t>my_server http://minio:9000 minio SU2orange!</a:t>
            </a: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alias rm </a:t>
            </a:r>
            <a:r>
              <a:rPr lang="en-US" dirty="0" err="1">
                <a:solidFill>
                  <a:schemeClr val="tx1">
                    <a:lumMod val="65000"/>
                    <a:lumOff val="35000"/>
                  </a:schemeClr>
                </a:solidFill>
                <a:latin typeface="Consolas" panose="020B0609020204030204" pitchFamily="49" charset="0"/>
              </a:rPr>
              <a:t>my_server</a:t>
            </a:r>
            <a:endParaRPr lang="en-US" dirty="0">
              <a:solidFill>
                <a:schemeClr val="tx1">
                  <a:lumMod val="65000"/>
                  <a:lumOff val="35000"/>
                </a:schemeClr>
              </a:solidFill>
              <a:latin typeface="Consolas" panose="020B0609020204030204" pitchFamily="49" charset="0"/>
            </a:endParaRPr>
          </a:p>
          <a:p>
            <a:endParaRPr lang="en-US" dirty="0"/>
          </a:p>
        </p:txBody>
      </p:sp>
    </p:spTree>
    <p:extLst>
      <p:ext uri="{BB962C8B-B14F-4D97-AF65-F5344CB8AC3E}">
        <p14:creationId xmlns:p14="http://schemas.microsoft.com/office/powerpoint/2010/main" val="8084520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Bucket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pPr marL="0" indent="0">
              <a:buNone/>
            </a:pP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ls &lt;alias&gt;</a:t>
            </a:r>
            <a:r>
              <a:rPr lang="en-US" dirty="0">
                <a:solidFill>
                  <a:schemeClr val="tx1"/>
                </a:solidFill>
              </a:rPr>
              <a:t>  </a:t>
            </a:r>
            <a:r>
              <a:rPr lang="en-US" dirty="0">
                <a:solidFill>
                  <a:schemeClr val="tx1"/>
                </a:solidFill>
                <a:sym typeface="Wingdings" panose="05000000000000000000" pitchFamily="2" charset="2"/>
              </a:rPr>
              <a:t> </a:t>
            </a:r>
            <a:r>
              <a:rPr lang="en-US" dirty="0">
                <a:solidFill>
                  <a:schemeClr val="tx1"/>
                </a:solidFill>
              </a:rPr>
              <a:t>list contents (in this case, all buckets)</a:t>
            </a:r>
          </a:p>
          <a:p>
            <a:pPr marL="0" indent="0">
              <a:buNone/>
            </a:pPr>
            <a:r>
              <a:rPr lang="en-US" dirty="0">
                <a:solidFill>
                  <a:schemeClr val="tx1">
                    <a:lumMod val="65000"/>
                    <a:lumOff val="35000"/>
                  </a:schemeClr>
                </a:solidFill>
                <a:latin typeface="Consolas" panose="020B0609020204030204" pitchFamily="49" charset="0"/>
              </a:rPr>
              <a:t>$ mc mb &lt;alias&gt;/&lt;bucket&gt; </a:t>
            </a:r>
            <a:r>
              <a:rPr lang="en-US" dirty="0">
                <a:solidFill>
                  <a:schemeClr val="tx1"/>
                </a:solidFill>
                <a:sym typeface="Wingdings" panose="05000000000000000000" pitchFamily="2" charset="2"/>
              </a:rPr>
              <a:t> </a:t>
            </a:r>
            <a:r>
              <a:rPr lang="en-US" dirty="0">
                <a:solidFill>
                  <a:schemeClr val="tx1"/>
                </a:solidFill>
              </a:rPr>
              <a:t>create bucket on alias (or folder)</a:t>
            </a:r>
          </a:p>
          <a:p>
            <a:pPr marL="0" indent="0">
              <a:buNone/>
            </a:pPr>
            <a:r>
              <a:rPr lang="en-US" dirty="0">
                <a:solidFill>
                  <a:schemeClr val="tx1">
                    <a:lumMod val="65000"/>
                    <a:lumOff val="35000"/>
                  </a:schemeClr>
                </a:solidFill>
                <a:latin typeface="Consolas" panose="020B0609020204030204" pitchFamily="49" charset="0"/>
              </a:rPr>
              <a:t>$ mc </a:t>
            </a:r>
            <a:r>
              <a:rPr lang="en-US" dirty="0" err="1">
                <a:solidFill>
                  <a:schemeClr val="tx1">
                    <a:lumMod val="65000"/>
                    <a:lumOff val="35000"/>
                  </a:schemeClr>
                </a:solidFill>
                <a:latin typeface="Consolas" panose="020B0609020204030204" pitchFamily="49" charset="0"/>
              </a:rPr>
              <a:t>rb</a:t>
            </a:r>
            <a:r>
              <a:rPr lang="en-US" dirty="0">
                <a:solidFill>
                  <a:schemeClr val="tx1">
                    <a:lumMod val="65000"/>
                    <a:lumOff val="35000"/>
                  </a:schemeClr>
                </a:solidFill>
                <a:latin typeface="Consolas" panose="020B0609020204030204" pitchFamily="49" charset="0"/>
              </a:rPr>
              <a:t> &lt;alias&gt;/&lt;bucket&gt; </a:t>
            </a:r>
            <a:r>
              <a:rPr lang="en-US" dirty="0">
                <a:solidFill>
                  <a:schemeClr val="tx1"/>
                </a:solidFill>
                <a:sym typeface="Wingdings" panose="05000000000000000000" pitchFamily="2" charset="2"/>
              </a:rPr>
              <a:t> </a:t>
            </a:r>
            <a:r>
              <a:rPr lang="en-US" dirty="0">
                <a:solidFill>
                  <a:schemeClr val="tx1"/>
                </a:solidFill>
              </a:rPr>
              <a:t>remove a bucket</a:t>
            </a: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tree &lt;alias&gt;/&lt;bucket&gt; </a:t>
            </a:r>
            <a:r>
              <a:rPr lang="en-US" dirty="0">
                <a:solidFill>
                  <a:schemeClr val="tx1"/>
                </a:solidFill>
                <a:sym typeface="Wingdings" panose="05000000000000000000" pitchFamily="2" charset="2"/>
              </a:rPr>
              <a:t> </a:t>
            </a:r>
            <a:r>
              <a:rPr lang="en-US" dirty="0">
                <a:solidFill>
                  <a:schemeClr val="tx1"/>
                </a:solidFill>
              </a:rPr>
              <a:t>view folder tree</a:t>
            </a:r>
          </a:p>
          <a:p>
            <a:pPr marL="0" indent="0">
              <a:buNone/>
            </a:pPr>
            <a:r>
              <a:rPr lang="en-US" dirty="0">
                <a:solidFill>
                  <a:schemeClr val="tx1">
                    <a:lumMod val="65000"/>
                    <a:lumOff val="35000"/>
                  </a:schemeClr>
                </a:solidFill>
                <a:latin typeface="Consolas" panose="020B0609020204030204" pitchFamily="49" charset="0"/>
              </a:rPr>
              <a:t>$ mc du &lt;alias&gt;/&lt;bucket&gt; </a:t>
            </a:r>
            <a:r>
              <a:rPr lang="en-US" dirty="0">
                <a:solidFill>
                  <a:schemeClr val="tx1"/>
                </a:solidFill>
                <a:sym typeface="Wingdings" panose="05000000000000000000" pitchFamily="2" charset="2"/>
              </a:rPr>
              <a:t> </a:t>
            </a:r>
            <a:r>
              <a:rPr lang="en-US" dirty="0">
                <a:solidFill>
                  <a:schemeClr val="tx1"/>
                </a:solidFill>
              </a:rPr>
              <a:t>disk usage of bucket</a:t>
            </a:r>
          </a:p>
          <a:p>
            <a:pPr marL="0" indent="0">
              <a:buNone/>
            </a:pPr>
            <a:endParaRPr lang="en-US" dirty="0">
              <a:solidFill>
                <a:schemeClr val="tx1">
                  <a:lumMod val="65000"/>
                  <a:lumOff val="35000"/>
                </a:schemeClr>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895251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File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pPr marL="0" indent="0">
              <a:buNone/>
            </a:pP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cp &lt;</a:t>
            </a:r>
            <a:r>
              <a:rPr lang="en-US" dirty="0" err="1">
                <a:solidFill>
                  <a:schemeClr val="tx1">
                    <a:lumMod val="65000"/>
                    <a:lumOff val="35000"/>
                  </a:schemeClr>
                </a:solidFill>
                <a:latin typeface="Consolas" panose="020B0609020204030204" pitchFamily="49" charset="0"/>
              </a:rPr>
              <a:t>src</a:t>
            </a:r>
            <a:r>
              <a:rPr lang="en-US" dirty="0">
                <a:solidFill>
                  <a:schemeClr val="tx1">
                    <a:lumMod val="65000"/>
                    <a:lumOff val="35000"/>
                  </a:schemeClr>
                </a:solidFill>
                <a:latin typeface="Consolas" panose="020B0609020204030204" pitchFamily="49" charset="0"/>
              </a:rPr>
              <a:t>&gt;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a:t>
            </a:r>
            <a:r>
              <a:rPr lang="en-US" dirty="0">
                <a:solidFill>
                  <a:schemeClr val="tx1"/>
                </a:solidFill>
              </a:rPr>
              <a:t>  </a:t>
            </a:r>
            <a:br>
              <a:rPr lang="en-US" dirty="0">
                <a:solidFill>
                  <a:schemeClr val="tx1"/>
                </a:solidFill>
              </a:rPr>
            </a:br>
            <a:r>
              <a:rPr lang="en-US" dirty="0">
                <a:solidFill>
                  <a:schemeClr val="tx1"/>
                </a:solidFill>
              </a:rPr>
              <a:t>    </a:t>
            </a:r>
            <a:r>
              <a:rPr lang="en-US" dirty="0">
                <a:solidFill>
                  <a:schemeClr val="tx1"/>
                </a:solidFill>
                <a:sym typeface="Wingdings" panose="05000000000000000000" pitchFamily="2" charset="2"/>
              </a:rPr>
              <a:t> </a:t>
            </a:r>
            <a:r>
              <a:rPr lang="en-US" dirty="0">
                <a:solidFill>
                  <a:schemeClr val="tx1"/>
                </a:solidFill>
              </a:rPr>
              <a:t>copies files and folders from source to target</a:t>
            </a:r>
          </a:p>
          <a:p>
            <a:pPr marL="0" indent="0">
              <a:buNone/>
            </a:pPr>
            <a:r>
              <a:rPr lang="en-US" dirty="0">
                <a:solidFill>
                  <a:schemeClr val="tx1">
                    <a:lumMod val="65000"/>
                    <a:lumOff val="35000"/>
                  </a:schemeClr>
                </a:solidFill>
                <a:latin typeface="Consolas" panose="020B0609020204030204" pitchFamily="49" charset="0"/>
              </a:rPr>
              <a:t>$ mc rm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en-US" dirty="0">
                <a:solidFill>
                  <a:schemeClr val="tx1"/>
                </a:solidFill>
                <a:sym typeface="Wingdings" panose="05000000000000000000" pitchFamily="2" charset="2"/>
              </a:rPr>
              <a:t> </a:t>
            </a:r>
            <a:r>
              <a:rPr lang="en-US" dirty="0">
                <a:solidFill>
                  <a:schemeClr val="tx1"/>
                </a:solidFill>
              </a:rPr>
              <a:t>deletes the target</a:t>
            </a:r>
          </a:p>
          <a:p>
            <a:pPr marL="0" indent="0">
              <a:buNone/>
            </a:pPr>
            <a:r>
              <a:rPr lang="en-US" dirty="0">
                <a:solidFill>
                  <a:schemeClr val="tx1">
                    <a:lumMod val="65000"/>
                    <a:lumOff val="35000"/>
                  </a:schemeClr>
                </a:solidFill>
                <a:latin typeface="Consolas" panose="020B0609020204030204" pitchFamily="49" charset="0"/>
              </a:rPr>
              <a:t>$ mc mv &lt;</a:t>
            </a:r>
            <a:r>
              <a:rPr lang="en-US" dirty="0" err="1">
                <a:solidFill>
                  <a:schemeClr val="tx1">
                    <a:lumMod val="65000"/>
                    <a:lumOff val="35000"/>
                  </a:schemeClr>
                </a:solidFill>
                <a:latin typeface="Consolas" panose="020B0609020204030204" pitchFamily="49" charset="0"/>
              </a:rPr>
              <a:t>src</a:t>
            </a:r>
            <a:r>
              <a:rPr lang="en-US" dirty="0">
                <a:solidFill>
                  <a:schemeClr val="tx1">
                    <a:lumMod val="65000"/>
                    <a:lumOff val="35000"/>
                  </a:schemeClr>
                </a:solidFill>
                <a:latin typeface="Consolas" panose="020B0609020204030204" pitchFamily="49" charset="0"/>
              </a:rPr>
              <a:t>&gt;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en-US" dirty="0">
                <a:solidFill>
                  <a:schemeClr val="tx1"/>
                </a:solidFill>
                <a:sym typeface="Wingdings" panose="05000000000000000000" pitchFamily="2" charset="2"/>
              </a:rPr>
              <a:t> </a:t>
            </a:r>
            <a:r>
              <a:rPr lang="en-US" dirty="0">
                <a:solidFill>
                  <a:schemeClr val="tx1"/>
                </a:solidFill>
              </a:rPr>
              <a:t>moves files and folders from source to target</a:t>
            </a:r>
            <a:endParaRPr lang="en-US" dirty="0">
              <a:solidFill>
                <a:schemeClr val="tx1">
                  <a:lumMod val="65000"/>
                  <a:lumOff val="35000"/>
                </a:schemeClr>
              </a:solidFill>
              <a:latin typeface="Consolas" panose="020B0609020204030204" pitchFamily="49" charset="0"/>
            </a:endParaRPr>
          </a:p>
          <a:p>
            <a:pPr marL="0" indent="0">
              <a:buNone/>
            </a:pPr>
            <a:r>
              <a:rPr lang="en-US" dirty="0">
                <a:solidFill>
                  <a:schemeClr val="tx1">
                    <a:lumMod val="65000"/>
                    <a:lumOff val="35000"/>
                  </a:schemeClr>
                </a:solidFill>
                <a:latin typeface="Consolas" panose="020B0609020204030204" pitchFamily="49" charset="0"/>
              </a:rPr>
              <a:t>$ mc mirror &lt;</a:t>
            </a:r>
            <a:r>
              <a:rPr lang="en-US" dirty="0" err="1">
                <a:solidFill>
                  <a:schemeClr val="tx1">
                    <a:lumMod val="65000"/>
                    <a:lumOff val="35000"/>
                  </a:schemeClr>
                </a:solidFill>
                <a:latin typeface="Consolas" panose="020B0609020204030204" pitchFamily="49" charset="0"/>
              </a:rPr>
              <a:t>src</a:t>
            </a:r>
            <a:r>
              <a:rPr lang="en-US" dirty="0">
                <a:solidFill>
                  <a:schemeClr val="tx1">
                    <a:lumMod val="65000"/>
                    <a:lumOff val="35000"/>
                  </a:schemeClr>
                </a:solidFill>
                <a:latin typeface="Consolas" panose="020B0609020204030204" pitchFamily="49" charset="0"/>
              </a:rPr>
              <a:t>&gt; &lt;</a:t>
            </a:r>
            <a:r>
              <a:rPr lang="en-US" dirty="0" err="1">
                <a:solidFill>
                  <a:schemeClr val="tx1">
                    <a:lumMod val="65000"/>
                    <a:lumOff val="35000"/>
                  </a:schemeClr>
                </a:solidFill>
                <a:latin typeface="Consolas" panose="020B0609020204030204" pitchFamily="49" charset="0"/>
              </a:rPr>
              <a:t>tgt</a:t>
            </a:r>
            <a:r>
              <a:rPr lang="en-US" dirty="0">
                <a:solidFill>
                  <a:schemeClr val="tx1">
                    <a:lumMod val="65000"/>
                    <a:lumOff val="35000"/>
                  </a:schemeClr>
                </a:solidFill>
                <a:latin typeface="Consolas" panose="020B0609020204030204" pitchFamily="49" charset="0"/>
              </a:rPr>
              <a:t>&gt; </a:t>
            </a:r>
            <a:br>
              <a:rPr lang="en-US" dirty="0">
                <a:solidFill>
                  <a:schemeClr val="tx1">
                    <a:lumMod val="65000"/>
                    <a:lumOff val="35000"/>
                  </a:schemeClr>
                </a:solidFill>
                <a:latin typeface="Consolas" panose="020B0609020204030204" pitchFamily="49" charset="0"/>
              </a:rPr>
            </a:br>
            <a:r>
              <a:rPr lang="en-US" dirty="0">
                <a:solidFill>
                  <a:schemeClr val="tx1">
                    <a:lumMod val="65000"/>
                    <a:lumOff val="35000"/>
                  </a:schemeClr>
                </a:solidFill>
                <a:latin typeface="Consolas" panose="020B0609020204030204" pitchFamily="49" charset="0"/>
              </a:rPr>
              <a:t>  </a:t>
            </a:r>
            <a:r>
              <a:rPr lang="en-US" dirty="0">
                <a:solidFill>
                  <a:schemeClr val="tx1"/>
                </a:solidFill>
                <a:sym typeface="Wingdings" panose="05000000000000000000" pitchFamily="2" charset="2"/>
              </a:rPr>
              <a:t> </a:t>
            </a:r>
            <a:r>
              <a:rPr lang="en-US" dirty="0">
                <a:solidFill>
                  <a:schemeClr val="tx1"/>
                </a:solidFill>
              </a:rPr>
              <a:t>Mirrors all files and folders from source to target</a:t>
            </a:r>
          </a:p>
          <a:p>
            <a:pPr marL="0" indent="0">
              <a:buNone/>
            </a:pPr>
            <a:endParaRPr lang="en-US" dirty="0">
              <a:solidFill>
                <a:schemeClr val="tx1">
                  <a:lumMod val="65000"/>
                  <a:lumOff val="35000"/>
                </a:schemeClr>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5453736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C147BC-A7A4-4C8B-91CC-1191F58A9D33}"/>
              </a:ext>
            </a:extLst>
          </p:cNvPr>
          <p:cNvSpPr>
            <a:spLocks noGrp="1"/>
          </p:cNvSpPr>
          <p:nvPr>
            <p:ph type="title"/>
          </p:nvPr>
        </p:nvSpPr>
        <p:spPr/>
        <p:txBody>
          <a:bodyPr/>
          <a:lstStyle/>
          <a:p>
            <a:r>
              <a:rPr lang="en-US" dirty="0" err="1"/>
              <a:t>Minio</a:t>
            </a:r>
            <a:r>
              <a:rPr lang="en-US" dirty="0"/>
              <a:t> Commands</a:t>
            </a:r>
          </a:p>
        </p:txBody>
      </p:sp>
      <p:sp>
        <p:nvSpPr>
          <p:cNvPr id="5" name="Content Placeholder 4">
            <a:extLst>
              <a:ext uri="{FF2B5EF4-FFF2-40B4-BE49-F238E27FC236}">
                <a16:creationId xmlns:a16="http://schemas.microsoft.com/office/drawing/2014/main" id="{C0678B4A-AD4E-4EC1-8854-C892C291825C}"/>
              </a:ext>
            </a:extLst>
          </p:cNvPr>
          <p:cNvSpPr>
            <a:spLocks noGrp="1"/>
          </p:cNvSpPr>
          <p:nvPr>
            <p:ph idx="1"/>
          </p:nvPr>
        </p:nvSpPr>
        <p:spPr/>
        <p:txBody>
          <a:bodyPr/>
          <a:lstStyle/>
          <a:p>
            <a:r>
              <a:rPr lang="en-US" dirty="0"/>
              <a:t>Connect to the </a:t>
            </a:r>
            <a:r>
              <a:rPr lang="en-US" dirty="0" err="1"/>
              <a:t>Minio</a:t>
            </a:r>
            <a:r>
              <a:rPr lang="en-US" dirty="0"/>
              <a:t> Client</a:t>
            </a:r>
          </a:p>
          <a:p>
            <a:r>
              <a:rPr lang="en-US" dirty="0"/>
              <a:t>Create a bucket, testing</a:t>
            </a:r>
          </a:p>
          <a:p>
            <a:r>
              <a:rPr lang="en-US" dirty="0"/>
              <a:t>Copy local files into the bucket</a:t>
            </a:r>
          </a:p>
          <a:p>
            <a:r>
              <a:rPr lang="en-US" dirty="0"/>
              <a:t>List files in bucket</a:t>
            </a:r>
          </a:p>
          <a:p>
            <a:r>
              <a:rPr lang="en-US" dirty="0"/>
              <a:t>View Space used by bucket</a:t>
            </a:r>
          </a:p>
          <a:p>
            <a:r>
              <a:rPr lang="en-US" dirty="0"/>
              <a:t>Delete the bucket</a:t>
            </a:r>
          </a:p>
          <a:p>
            <a:endParaRPr lang="en-US" dirty="0"/>
          </a:p>
        </p:txBody>
      </p:sp>
    </p:spTree>
    <p:extLst>
      <p:ext uri="{BB962C8B-B14F-4D97-AF65-F5344CB8AC3E}">
        <p14:creationId xmlns:p14="http://schemas.microsoft.com/office/powerpoint/2010/main" val="314265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6A9A5-D573-4712-9FD2-563942A3ACC1}"/>
              </a:ext>
            </a:extLst>
          </p:cNvPr>
          <p:cNvSpPr>
            <a:spLocks noGrp="1"/>
          </p:cNvSpPr>
          <p:nvPr>
            <p:ph type="title"/>
          </p:nvPr>
        </p:nvSpPr>
        <p:spPr/>
        <p:txBody>
          <a:bodyPr/>
          <a:lstStyle/>
          <a:p>
            <a:r>
              <a:rPr lang="en-US" dirty="0"/>
              <a:t>Document Database Use Cases</a:t>
            </a:r>
          </a:p>
        </p:txBody>
      </p:sp>
      <p:sp>
        <p:nvSpPr>
          <p:cNvPr id="6" name="Text Placeholder 5">
            <a:extLst>
              <a:ext uri="{FF2B5EF4-FFF2-40B4-BE49-F238E27FC236}">
                <a16:creationId xmlns:a16="http://schemas.microsoft.com/office/drawing/2014/main" id="{5480F3CA-35BB-4985-8EDD-AC24FE6B13F6}"/>
              </a:ext>
            </a:extLst>
          </p:cNvPr>
          <p:cNvSpPr>
            <a:spLocks noGrp="1"/>
          </p:cNvSpPr>
          <p:nvPr>
            <p:ph type="body" idx="1"/>
          </p:nvPr>
        </p:nvSpPr>
        <p:spPr/>
        <p:txBody>
          <a:bodyPr/>
          <a:lstStyle/>
          <a:p>
            <a:r>
              <a:rPr lang="en-US" dirty="0"/>
              <a:t>Good For </a:t>
            </a:r>
            <a:r>
              <a:rPr lang="en-US" dirty="0">
                <a:sym typeface="Wingdings" panose="05000000000000000000" pitchFamily="2" charset="2"/>
              </a:rPr>
              <a:t></a:t>
            </a:r>
            <a:endParaRPr lang="en-US" dirty="0"/>
          </a:p>
        </p:txBody>
      </p:sp>
      <p:sp>
        <p:nvSpPr>
          <p:cNvPr id="7" name="Content Placeholder 6">
            <a:extLst>
              <a:ext uri="{FF2B5EF4-FFF2-40B4-BE49-F238E27FC236}">
                <a16:creationId xmlns:a16="http://schemas.microsoft.com/office/drawing/2014/main" id="{AE1983B1-3CE8-4136-844A-F4A9F2EF62BC}"/>
              </a:ext>
            </a:extLst>
          </p:cNvPr>
          <p:cNvSpPr>
            <a:spLocks noGrp="1"/>
          </p:cNvSpPr>
          <p:nvPr>
            <p:ph sz="half" idx="2"/>
          </p:nvPr>
        </p:nvSpPr>
        <p:spPr/>
        <p:txBody>
          <a:bodyPr>
            <a:normAutofit/>
          </a:bodyPr>
          <a:lstStyle/>
          <a:p>
            <a:r>
              <a:rPr lang="en-US" dirty="0"/>
              <a:t>Collections of complex data attributes associated with a single entity.</a:t>
            </a:r>
          </a:p>
          <a:p>
            <a:r>
              <a:rPr lang="en-US" dirty="0"/>
              <a:t>Items retrieved as a whole</a:t>
            </a:r>
          </a:p>
          <a:p>
            <a:r>
              <a:rPr lang="en-US" dirty="0"/>
              <a:t>Examples:</a:t>
            </a:r>
          </a:p>
          <a:p>
            <a:pPr lvl="1"/>
            <a:r>
              <a:rPr lang="en-US" dirty="0"/>
              <a:t>Content Management</a:t>
            </a:r>
          </a:p>
          <a:p>
            <a:pPr lvl="1"/>
            <a:r>
              <a:rPr lang="en-US" dirty="0"/>
              <a:t>Product Catalogs</a:t>
            </a:r>
          </a:p>
          <a:p>
            <a:pPr lvl="1"/>
            <a:r>
              <a:rPr lang="en-US" dirty="0"/>
              <a:t>Immutable Data (Orders History) </a:t>
            </a:r>
          </a:p>
          <a:p>
            <a:pPr lvl="1"/>
            <a:endParaRPr lang="en-US" dirty="0"/>
          </a:p>
        </p:txBody>
      </p:sp>
      <p:sp>
        <p:nvSpPr>
          <p:cNvPr id="8" name="Text Placeholder 7">
            <a:extLst>
              <a:ext uri="{FF2B5EF4-FFF2-40B4-BE49-F238E27FC236}">
                <a16:creationId xmlns:a16="http://schemas.microsoft.com/office/drawing/2014/main" id="{1401A934-9B96-442C-B631-B16C12749B3A}"/>
              </a:ext>
            </a:extLst>
          </p:cNvPr>
          <p:cNvSpPr>
            <a:spLocks noGrp="1"/>
          </p:cNvSpPr>
          <p:nvPr>
            <p:ph type="body" sz="quarter" idx="3"/>
          </p:nvPr>
        </p:nvSpPr>
        <p:spPr/>
        <p:txBody>
          <a:bodyPr/>
          <a:lstStyle/>
          <a:p>
            <a:pPr marL="0" indent="0">
              <a:buNone/>
            </a:pPr>
            <a:r>
              <a:rPr lang="en-US" dirty="0"/>
              <a:t>No So Good For </a:t>
            </a:r>
            <a:r>
              <a:rPr lang="en-US" dirty="0">
                <a:sym typeface="Wingdings" panose="05000000000000000000" pitchFamily="2" charset="2"/>
              </a:rPr>
              <a:t></a:t>
            </a:r>
            <a:endParaRPr lang="en-US" dirty="0"/>
          </a:p>
        </p:txBody>
      </p:sp>
      <p:sp>
        <p:nvSpPr>
          <p:cNvPr id="9" name="Content Placeholder 8">
            <a:extLst>
              <a:ext uri="{FF2B5EF4-FFF2-40B4-BE49-F238E27FC236}">
                <a16:creationId xmlns:a16="http://schemas.microsoft.com/office/drawing/2014/main" id="{8AF85AF6-0CEB-49BA-B644-B078F6ECDA56}"/>
              </a:ext>
            </a:extLst>
          </p:cNvPr>
          <p:cNvSpPr>
            <a:spLocks noGrp="1"/>
          </p:cNvSpPr>
          <p:nvPr>
            <p:ph sz="quarter" idx="4"/>
          </p:nvPr>
        </p:nvSpPr>
        <p:spPr/>
        <p:txBody>
          <a:bodyPr>
            <a:normAutofit/>
          </a:bodyPr>
          <a:lstStyle/>
          <a:p>
            <a:r>
              <a:rPr lang="en-US" dirty="0"/>
              <a:t>Complex Data Relationships</a:t>
            </a:r>
          </a:p>
          <a:p>
            <a:r>
              <a:rPr lang="en-US" dirty="0"/>
              <a:t>Retrieving “Part” of the Document</a:t>
            </a:r>
          </a:p>
          <a:p>
            <a:r>
              <a:rPr lang="en-US" dirty="0"/>
              <a:t>Data with a high rate of change</a:t>
            </a:r>
          </a:p>
          <a:p>
            <a:endParaRPr lang="en-US" dirty="0"/>
          </a:p>
        </p:txBody>
      </p:sp>
    </p:spTree>
    <p:extLst>
      <p:ext uri="{BB962C8B-B14F-4D97-AF65-F5344CB8AC3E}">
        <p14:creationId xmlns:p14="http://schemas.microsoft.com/office/powerpoint/2010/main" val="1654998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215E3A-4B84-47ED-B09A-6F4D6AD4D936}"/>
              </a:ext>
            </a:extLst>
          </p:cNvPr>
          <p:cNvSpPr>
            <a:spLocks noGrp="1"/>
          </p:cNvSpPr>
          <p:nvPr>
            <p:ph type="title"/>
          </p:nvPr>
        </p:nvSpPr>
        <p:spPr/>
        <p:txBody>
          <a:bodyPr/>
          <a:lstStyle/>
          <a:p>
            <a:r>
              <a:rPr lang="en-US" dirty="0" err="1"/>
              <a:t>Minio</a:t>
            </a:r>
            <a:r>
              <a:rPr lang="en-US" dirty="0"/>
              <a:t> commands</a:t>
            </a:r>
          </a:p>
        </p:txBody>
      </p:sp>
      <p:sp>
        <p:nvSpPr>
          <p:cNvPr id="6" name="Content Placeholder 4">
            <a:extLst>
              <a:ext uri="{FF2B5EF4-FFF2-40B4-BE49-F238E27FC236}">
                <a16:creationId xmlns:a16="http://schemas.microsoft.com/office/drawing/2014/main" id="{6B110B82-5341-4144-B4CB-F82EA5922C0C}"/>
              </a:ext>
            </a:extLst>
          </p:cNvPr>
          <p:cNvSpPr txBox="1">
            <a:spLocks/>
          </p:cNvSpPr>
          <p:nvPr/>
        </p:nvSpPr>
        <p:spPr>
          <a:xfrm>
            <a:off x="556260" y="2020887"/>
            <a:ext cx="81246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Assuming the alias is </a:t>
            </a:r>
            <a:r>
              <a:rPr lang="en-US" b="1" dirty="0"/>
              <a:t>sugar</a:t>
            </a:r>
            <a:r>
              <a:rPr lang="en-US" dirty="0"/>
              <a:t>:</a:t>
            </a:r>
          </a:p>
          <a:p>
            <a:pPr marL="514350" indent="-514350">
              <a:buFont typeface="+mj-lt"/>
              <a:buAutoNum type="arabicPeriod"/>
            </a:pPr>
            <a:r>
              <a:rPr lang="en-US" dirty="0"/>
              <a:t>What is the command to create a bucket named </a:t>
            </a:r>
            <a:r>
              <a:rPr lang="en-US" b="1" dirty="0"/>
              <a:t>foo</a:t>
            </a:r>
            <a:r>
              <a:rPr lang="en-US" dirty="0"/>
              <a:t>?</a:t>
            </a:r>
          </a:p>
          <a:p>
            <a:pPr marL="514350" indent="-514350">
              <a:buFont typeface="+mj-lt"/>
              <a:buAutoNum type="arabicPeriod"/>
            </a:pPr>
            <a:r>
              <a:rPr lang="en-US" dirty="0"/>
              <a:t>What command copies the file </a:t>
            </a:r>
            <a:r>
              <a:rPr lang="en-US" b="1" dirty="0"/>
              <a:t>bar.txt </a:t>
            </a:r>
            <a:r>
              <a:rPr lang="en-US" dirty="0"/>
              <a:t>into the bucket </a:t>
            </a:r>
            <a:r>
              <a:rPr lang="en-US" b="1" dirty="0"/>
              <a:t>foo</a:t>
            </a:r>
            <a:r>
              <a:rPr lang="en-US" dirty="0"/>
              <a:t>?</a:t>
            </a:r>
          </a:p>
          <a:p>
            <a:pPr marL="514350" indent="-514350">
              <a:buFont typeface="+mj-lt"/>
              <a:buAutoNum type="arabicPeriod"/>
            </a:pPr>
            <a:r>
              <a:rPr lang="en-US" dirty="0"/>
              <a:t>What is the command to delete </a:t>
            </a:r>
            <a:r>
              <a:rPr lang="en-US" b="1" dirty="0"/>
              <a:t>bar.txt </a:t>
            </a:r>
            <a:r>
              <a:rPr lang="en-US" dirty="0"/>
              <a:t>from the bucket in question 2?</a:t>
            </a:r>
          </a:p>
        </p:txBody>
      </p:sp>
    </p:spTree>
    <p:extLst>
      <p:ext uri="{BB962C8B-B14F-4D97-AF65-F5344CB8AC3E}">
        <p14:creationId xmlns:p14="http://schemas.microsoft.com/office/powerpoint/2010/main" val="1452431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427D1-941E-48C3-A16E-F3878D88A64B}"/>
              </a:ext>
            </a:extLst>
          </p:cNvPr>
          <p:cNvSpPr>
            <a:spLocks noGrp="1"/>
          </p:cNvSpPr>
          <p:nvPr>
            <p:ph type="ctrTitle"/>
          </p:nvPr>
        </p:nvSpPr>
        <p:spPr/>
        <p:txBody>
          <a:bodyPr/>
          <a:lstStyle/>
          <a:p>
            <a:r>
              <a:rPr lang="en-US" dirty="0"/>
              <a:t>Spark</a:t>
            </a:r>
          </a:p>
        </p:txBody>
      </p:sp>
      <p:sp>
        <p:nvSpPr>
          <p:cNvPr id="5" name="Subtitle 4">
            <a:extLst>
              <a:ext uri="{FF2B5EF4-FFF2-40B4-BE49-F238E27FC236}">
                <a16:creationId xmlns:a16="http://schemas.microsoft.com/office/drawing/2014/main" id="{146ABA24-ECE7-49CE-989A-DDDB7F890363}"/>
              </a:ext>
            </a:extLst>
          </p:cNvPr>
          <p:cNvSpPr>
            <a:spLocks noGrp="1"/>
          </p:cNvSpPr>
          <p:nvPr>
            <p:ph type="subTitle" idx="1"/>
          </p:nvPr>
        </p:nvSpPr>
        <p:spPr/>
        <p:txBody>
          <a:bodyPr/>
          <a:lstStyle/>
          <a:p>
            <a:r>
              <a:rPr lang="en-US" dirty="0"/>
              <a:t>Lightning Fast Cluster Computing</a:t>
            </a:r>
          </a:p>
        </p:txBody>
      </p:sp>
      <p:pic>
        <p:nvPicPr>
          <p:cNvPr id="6" name="Picture 2" descr="https://sparkhub.databricks.com/wp-content/uploads/2015/06/sparklogo_homepage.png">
            <a:extLst>
              <a:ext uri="{FF2B5EF4-FFF2-40B4-BE49-F238E27FC236}">
                <a16:creationId xmlns:a16="http://schemas.microsoft.com/office/drawing/2014/main" id="{F83A45FA-A5A1-4E7D-A372-6014D4516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509" y="3080674"/>
            <a:ext cx="2342287" cy="122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465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8592-8474-4C75-B81F-26A858AAEBFE}"/>
              </a:ext>
            </a:extLst>
          </p:cNvPr>
          <p:cNvSpPr>
            <a:spLocks noGrp="1"/>
          </p:cNvSpPr>
          <p:nvPr>
            <p:ph type="title"/>
          </p:nvPr>
        </p:nvSpPr>
        <p:spPr/>
        <p:txBody>
          <a:bodyPr/>
          <a:lstStyle/>
          <a:p>
            <a:r>
              <a:rPr lang="en-US"/>
              <a:t>Spark</a:t>
            </a:r>
            <a:endParaRPr lang="en-IN" dirty="0"/>
          </a:p>
        </p:txBody>
      </p:sp>
      <p:sp>
        <p:nvSpPr>
          <p:cNvPr id="3" name="Content Placeholder 2">
            <a:extLst>
              <a:ext uri="{FF2B5EF4-FFF2-40B4-BE49-F238E27FC236}">
                <a16:creationId xmlns:a16="http://schemas.microsoft.com/office/drawing/2014/main" id="{08D28343-664E-4252-B919-7634531C0A75}"/>
              </a:ext>
            </a:extLst>
          </p:cNvPr>
          <p:cNvSpPr>
            <a:spLocks noGrp="1"/>
          </p:cNvSpPr>
          <p:nvPr>
            <p:ph idx="1"/>
          </p:nvPr>
        </p:nvSpPr>
        <p:spPr/>
        <p:txBody>
          <a:bodyPr/>
          <a:lstStyle/>
          <a:p>
            <a:r>
              <a:rPr lang="en-US" dirty="0"/>
              <a:t>General-purpose data-processing/analytics/computing engine</a:t>
            </a:r>
          </a:p>
          <a:p>
            <a:r>
              <a:rPr lang="en-US" dirty="0"/>
              <a:t>Developed at UC Berkeley AMP Lab, now an Apache project</a:t>
            </a:r>
          </a:p>
          <a:p>
            <a:r>
              <a:rPr lang="en-US" dirty="0"/>
              <a:t>Step up from Hive and Pig, which are still batch-oriented</a:t>
            </a:r>
          </a:p>
          <a:p>
            <a:r>
              <a:rPr lang="en-US" dirty="0"/>
              <a:t>Stores working data in memory for fast processing (RDDs, data sets, data frames)</a:t>
            </a:r>
          </a:p>
          <a:p>
            <a:r>
              <a:rPr lang="en-US" dirty="0"/>
              <a:t>APIs/language support for Python, Scala, Java, and R</a:t>
            </a:r>
          </a:p>
          <a:p>
            <a:r>
              <a:rPr lang="en-US" dirty="0"/>
              <a:t>Support for Streaming, Graph Processing, and Machine Learning</a:t>
            </a:r>
          </a:p>
          <a:p>
            <a:endParaRPr lang="en-US" dirty="0"/>
          </a:p>
        </p:txBody>
      </p:sp>
      <p:pic>
        <p:nvPicPr>
          <p:cNvPr id="6" name="Picture 2" descr="https://sparkhub.databricks.com/wp-content/uploads/2015/06/sparklogo_homepage.png">
            <a:extLst>
              <a:ext uri="{FF2B5EF4-FFF2-40B4-BE49-F238E27FC236}">
                <a16:creationId xmlns:a16="http://schemas.microsoft.com/office/drawing/2014/main" id="{2E9361FF-9E21-44E3-A22B-3593F4999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718" y="5005091"/>
            <a:ext cx="1688953" cy="88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79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B7C-8C98-479C-9AB2-C12425645B52}"/>
              </a:ext>
            </a:extLst>
          </p:cNvPr>
          <p:cNvSpPr>
            <a:spLocks noGrp="1"/>
          </p:cNvSpPr>
          <p:nvPr>
            <p:ph type="title"/>
          </p:nvPr>
        </p:nvSpPr>
        <p:spPr/>
        <p:txBody>
          <a:bodyPr/>
          <a:lstStyle/>
          <a:p>
            <a:r>
              <a:rPr lang="en-US" b="1" dirty="0"/>
              <a:t>Spark Use Cases</a:t>
            </a:r>
          </a:p>
        </p:txBody>
      </p:sp>
      <p:sp>
        <p:nvSpPr>
          <p:cNvPr id="3" name="Content Placeholder 2">
            <a:extLst>
              <a:ext uri="{FF2B5EF4-FFF2-40B4-BE49-F238E27FC236}">
                <a16:creationId xmlns:a16="http://schemas.microsoft.com/office/drawing/2014/main" id="{D029C17E-5DAF-4ED3-8898-56801958DC17}"/>
              </a:ext>
            </a:extLst>
          </p:cNvPr>
          <p:cNvSpPr>
            <a:spLocks noGrp="1"/>
          </p:cNvSpPr>
          <p:nvPr>
            <p:ph idx="1"/>
          </p:nvPr>
        </p:nvSpPr>
        <p:spPr>
          <a:xfrm>
            <a:off x="3251200" y="1825625"/>
            <a:ext cx="5755861" cy="4351338"/>
          </a:xfrm>
        </p:spPr>
        <p:txBody>
          <a:bodyPr/>
          <a:lstStyle/>
          <a:p>
            <a:r>
              <a:rPr lang="en-US" dirty="0"/>
              <a:t>Interactive/exploratory analytics including machine learning tasks</a:t>
            </a:r>
          </a:p>
          <a:p>
            <a:r>
              <a:rPr lang="en-US" dirty="0"/>
              <a:t>Real-time analytics and event processing</a:t>
            </a:r>
          </a:p>
          <a:p>
            <a:r>
              <a:rPr lang="en-US" dirty="0"/>
              <a:t>Building data pipelines and Extract-Transform Load pipelines</a:t>
            </a:r>
          </a:p>
          <a:p>
            <a:r>
              <a:rPr lang="en-US" dirty="0"/>
              <a:t>Machine learning pipelines</a:t>
            </a:r>
          </a:p>
          <a:p>
            <a:endParaRPr lang="en-US" dirty="0"/>
          </a:p>
          <a:p>
            <a:endParaRPr lang="en-US" dirty="0"/>
          </a:p>
        </p:txBody>
      </p:sp>
    </p:spTree>
    <p:extLst>
      <p:ext uri="{BB962C8B-B14F-4D97-AF65-F5344CB8AC3E}">
        <p14:creationId xmlns:p14="http://schemas.microsoft.com/office/powerpoint/2010/main" val="5314057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31C0-4004-4F25-ADE7-00BAAB37983C}"/>
              </a:ext>
            </a:extLst>
          </p:cNvPr>
          <p:cNvSpPr>
            <a:spLocks noGrp="1"/>
          </p:cNvSpPr>
          <p:nvPr>
            <p:ph type="title"/>
          </p:nvPr>
        </p:nvSpPr>
        <p:spPr/>
        <p:txBody>
          <a:bodyPr/>
          <a:lstStyle/>
          <a:p>
            <a:r>
              <a:rPr lang="en-US"/>
              <a:t>Spark Libraries</a:t>
            </a:r>
            <a:endParaRPr lang="en-IN" dirty="0"/>
          </a:p>
        </p:txBody>
      </p:sp>
      <p:sp>
        <p:nvSpPr>
          <p:cNvPr id="3" name="Content Placeholder 2">
            <a:extLst>
              <a:ext uri="{FF2B5EF4-FFF2-40B4-BE49-F238E27FC236}">
                <a16:creationId xmlns:a16="http://schemas.microsoft.com/office/drawing/2014/main" id="{69605E7A-4F4C-491E-B28B-B689BF88D086}"/>
              </a:ext>
            </a:extLst>
          </p:cNvPr>
          <p:cNvSpPr>
            <a:spLocks noGrp="1"/>
          </p:cNvSpPr>
          <p:nvPr>
            <p:ph idx="1"/>
          </p:nvPr>
        </p:nvSpPr>
        <p:spPr>
          <a:xfrm>
            <a:off x="922789" y="1690688"/>
            <a:ext cx="10431011" cy="2658574"/>
          </a:xfrm>
        </p:spPr>
        <p:txBody>
          <a:bodyPr>
            <a:normAutofit/>
          </a:bodyPr>
          <a:lstStyle/>
          <a:p>
            <a:r>
              <a:rPr lang="en-US" dirty="0"/>
              <a:t>Four libraries built on Spark Core</a:t>
            </a:r>
          </a:p>
          <a:p>
            <a:pPr marL="470916" lvl="1" indent="-342900">
              <a:buFont typeface="+mj-lt"/>
              <a:buAutoNum type="arabicPeriod"/>
            </a:pPr>
            <a:r>
              <a:rPr lang="en-US" b="1" dirty="0" err="1"/>
              <a:t>MLlib</a:t>
            </a:r>
            <a:r>
              <a:rPr lang="en-US" b="1" dirty="0"/>
              <a:t>: </a:t>
            </a:r>
            <a:r>
              <a:rPr lang="en-US" dirty="0"/>
              <a:t>a machine learning library</a:t>
            </a:r>
          </a:p>
          <a:p>
            <a:pPr marL="470916" lvl="1" indent="-342900">
              <a:buFont typeface="+mj-lt"/>
              <a:buAutoNum type="arabicPeriod"/>
            </a:pPr>
            <a:r>
              <a:rPr lang="en-US" b="1" dirty="0"/>
              <a:t>Spark Streaming: </a:t>
            </a:r>
            <a:r>
              <a:rPr lang="en-US" dirty="0"/>
              <a:t>enables high-throughput, fault-tolerant stream processing of live data streams</a:t>
            </a:r>
          </a:p>
          <a:p>
            <a:pPr marL="470916" lvl="1" indent="-342900">
              <a:buFont typeface="+mj-lt"/>
              <a:buAutoNum type="arabicPeriod"/>
            </a:pPr>
            <a:r>
              <a:rPr lang="en-US" b="1" dirty="0"/>
              <a:t>Spark SQL: </a:t>
            </a:r>
            <a:r>
              <a:rPr lang="en-US" dirty="0"/>
              <a:t>runs SQL and </a:t>
            </a:r>
            <a:r>
              <a:rPr lang="en-US" dirty="0" err="1"/>
              <a:t>HiveQL</a:t>
            </a:r>
            <a:r>
              <a:rPr lang="en-US" dirty="0"/>
              <a:t> queries, accesses </a:t>
            </a:r>
            <a:r>
              <a:rPr lang="en-US" dirty="0" err="1"/>
              <a:t>Metastore</a:t>
            </a:r>
            <a:endParaRPr lang="en-US" dirty="0"/>
          </a:p>
          <a:p>
            <a:pPr marL="470916" lvl="1" indent="-342900">
              <a:buFont typeface="+mj-lt"/>
              <a:buAutoNum type="arabicPeriod"/>
            </a:pPr>
            <a:r>
              <a:rPr lang="en-US" b="1" dirty="0" err="1"/>
              <a:t>GraphX</a:t>
            </a:r>
            <a:r>
              <a:rPr lang="en-US" b="1" dirty="0"/>
              <a:t>: </a:t>
            </a:r>
            <a:r>
              <a:rPr lang="en-US" dirty="0"/>
              <a:t>an API for graphs and graph-parallel computation</a:t>
            </a:r>
          </a:p>
        </p:txBody>
      </p:sp>
      <p:grpSp>
        <p:nvGrpSpPr>
          <p:cNvPr id="15" name="Group 14"/>
          <p:cNvGrpSpPr/>
          <p:nvPr/>
        </p:nvGrpSpPr>
        <p:grpSpPr>
          <a:xfrm>
            <a:off x="2793534" y="4557073"/>
            <a:ext cx="6140741" cy="2103785"/>
            <a:chOff x="2656113" y="4859383"/>
            <a:chExt cx="3831773" cy="1813518"/>
          </a:xfrm>
        </p:grpSpPr>
        <p:sp>
          <p:nvSpPr>
            <p:cNvPr id="16" name="Rectangle 15"/>
            <p:cNvSpPr/>
            <p:nvPr/>
          </p:nvSpPr>
          <p:spPr>
            <a:xfrm>
              <a:off x="3637279"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Spark</a:t>
              </a:r>
              <a:br>
                <a:rPr lang="en-US" sz="1600" dirty="0">
                  <a:latin typeface="Sherman Serif Book"/>
                </a:rPr>
              </a:br>
              <a:r>
                <a:rPr lang="en-US" sz="1600" dirty="0">
                  <a:latin typeface="Sherman Serif Book"/>
                </a:rPr>
                <a:t>Streaming</a:t>
              </a:r>
            </a:p>
          </p:txBody>
        </p:sp>
        <p:sp>
          <p:nvSpPr>
            <p:cNvPr id="17" name="Rectangle 16"/>
            <p:cNvSpPr/>
            <p:nvPr/>
          </p:nvSpPr>
          <p:spPr>
            <a:xfrm>
              <a:off x="5599611"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GraphX</a:t>
              </a:r>
              <a:br>
                <a:rPr lang="en-US" sz="1600" dirty="0">
                  <a:latin typeface="Sherman Serif Book"/>
                </a:rPr>
              </a:br>
              <a:r>
                <a:rPr lang="en-US" sz="1600" dirty="0">
                  <a:latin typeface="Sherman Serif Book"/>
                </a:rPr>
                <a:t>(graph)</a:t>
              </a:r>
            </a:p>
          </p:txBody>
        </p:sp>
        <p:sp>
          <p:nvSpPr>
            <p:cNvPr id="18" name="Rectangle 17"/>
            <p:cNvSpPr/>
            <p:nvPr/>
          </p:nvSpPr>
          <p:spPr>
            <a:xfrm>
              <a:off x="4618445"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MLlib</a:t>
              </a:r>
              <a:br>
                <a:rPr lang="en-US" sz="1600" dirty="0">
                  <a:latin typeface="Sherman Serif Book"/>
                </a:rPr>
              </a:br>
              <a:r>
                <a:rPr lang="en-US" sz="1600" dirty="0">
                  <a:latin typeface="Sherman Serif Book"/>
                </a:rPr>
                <a:t>(machine</a:t>
              </a:r>
              <a:br>
                <a:rPr lang="en-US" sz="1600" dirty="0">
                  <a:latin typeface="Sherman Serif Book"/>
                </a:rPr>
              </a:br>
              <a:r>
                <a:rPr lang="en-US" sz="1600" dirty="0">
                  <a:latin typeface="Sherman Serif Book"/>
                </a:rPr>
                <a:t>learning)</a:t>
              </a:r>
            </a:p>
          </p:txBody>
        </p:sp>
        <p:sp>
          <p:nvSpPr>
            <p:cNvPr id="19" name="Rectangle 18"/>
            <p:cNvSpPr/>
            <p:nvPr/>
          </p:nvSpPr>
          <p:spPr>
            <a:xfrm>
              <a:off x="2656113" y="6148250"/>
              <a:ext cx="3831773" cy="5246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200" dirty="0">
                  <a:latin typeface="Sherman Serif Book"/>
                </a:rPr>
                <a:t>Apache Spark</a:t>
              </a:r>
            </a:p>
          </p:txBody>
        </p:sp>
        <p:sp>
          <p:nvSpPr>
            <p:cNvPr id="20" name="Rectangle 19"/>
            <p:cNvSpPr/>
            <p:nvPr/>
          </p:nvSpPr>
          <p:spPr>
            <a:xfrm>
              <a:off x="2656113"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Spark</a:t>
              </a:r>
              <a:br>
                <a:rPr lang="en-US" sz="1600" dirty="0">
                  <a:latin typeface="Sherman Serif Book"/>
                </a:rPr>
              </a:br>
              <a:r>
                <a:rPr lang="en-US" sz="1600" dirty="0">
                  <a:latin typeface="Sherman Serif Book"/>
                </a:rPr>
                <a:t>SQL</a:t>
              </a:r>
            </a:p>
          </p:txBody>
        </p:sp>
      </p:grpSp>
    </p:spTree>
    <p:extLst>
      <p:ext uri="{BB962C8B-B14F-4D97-AF65-F5344CB8AC3E}">
        <p14:creationId xmlns:p14="http://schemas.microsoft.com/office/powerpoint/2010/main" val="22476627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06F5-761C-403C-B3B4-0FCE7536C2BA}"/>
              </a:ext>
            </a:extLst>
          </p:cNvPr>
          <p:cNvSpPr>
            <a:spLocks noGrp="1"/>
          </p:cNvSpPr>
          <p:nvPr>
            <p:ph type="title"/>
          </p:nvPr>
        </p:nvSpPr>
        <p:spPr/>
        <p:txBody>
          <a:bodyPr/>
          <a:lstStyle/>
          <a:p>
            <a:r>
              <a:rPr lang="en-US" dirty="0"/>
              <a:t>Spark Deployments</a:t>
            </a:r>
          </a:p>
        </p:txBody>
      </p:sp>
      <p:sp>
        <p:nvSpPr>
          <p:cNvPr id="3" name="Content Placeholder 2">
            <a:extLst>
              <a:ext uri="{FF2B5EF4-FFF2-40B4-BE49-F238E27FC236}">
                <a16:creationId xmlns:a16="http://schemas.microsoft.com/office/drawing/2014/main" id="{21054817-CE2B-48DE-86A1-06540286F389}"/>
              </a:ext>
            </a:extLst>
          </p:cNvPr>
          <p:cNvSpPr>
            <a:spLocks noGrp="1"/>
          </p:cNvSpPr>
          <p:nvPr>
            <p:ph idx="1"/>
          </p:nvPr>
        </p:nvSpPr>
        <p:spPr/>
        <p:txBody>
          <a:bodyPr/>
          <a:lstStyle/>
          <a:p>
            <a:r>
              <a:rPr lang="en-US" dirty="0"/>
              <a:t>Standalone </a:t>
            </a:r>
          </a:p>
          <a:p>
            <a:pPr lvl="1"/>
            <a:r>
              <a:rPr lang="en-US" dirty="0"/>
              <a:t>Spark Client Mode (for development / testing all parts on one host)</a:t>
            </a:r>
          </a:p>
          <a:p>
            <a:pPr lvl="1"/>
            <a:r>
              <a:rPr lang="en-US" dirty="0"/>
              <a:t>Spark Cluster Mode (below)</a:t>
            </a:r>
          </a:p>
          <a:p>
            <a:pPr lvl="1"/>
            <a:r>
              <a:rPr lang="en-US" dirty="0"/>
              <a:t>Code executes on worker nodes</a:t>
            </a:r>
          </a:p>
          <a:p>
            <a:pPr lvl="1"/>
            <a:r>
              <a:rPr lang="en-US" dirty="0"/>
              <a:t>Data cached on worker nodes</a:t>
            </a:r>
          </a:p>
          <a:p>
            <a:pPr lvl="1"/>
            <a:endParaRPr lang="en-US" dirty="0"/>
          </a:p>
          <a:p>
            <a:pPr lvl="1"/>
            <a:endParaRPr lang="en-US" dirty="0"/>
          </a:p>
          <a:p>
            <a:pPr lvl="1"/>
            <a:endParaRPr lang="en-US" dirty="0"/>
          </a:p>
          <a:p>
            <a:pPr lvl="1"/>
            <a:endParaRPr lang="en-US" dirty="0"/>
          </a:p>
          <a:p>
            <a:r>
              <a:rPr lang="en-US" dirty="0"/>
              <a:t>Also runs on Hadoop/YARN and Kubernetes</a:t>
            </a:r>
          </a:p>
          <a:p>
            <a:endParaRPr lang="en-US" dirty="0"/>
          </a:p>
        </p:txBody>
      </p:sp>
      <p:grpSp>
        <p:nvGrpSpPr>
          <p:cNvPr id="4" name="Group 3">
            <a:extLst>
              <a:ext uri="{FF2B5EF4-FFF2-40B4-BE49-F238E27FC236}">
                <a16:creationId xmlns:a16="http://schemas.microsoft.com/office/drawing/2014/main" id="{910373B5-DEE0-4D45-AEC6-92BA1AFC55F9}"/>
              </a:ext>
            </a:extLst>
          </p:cNvPr>
          <p:cNvGrpSpPr/>
          <p:nvPr/>
        </p:nvGrpSpPr>
        <p:grpSpPr>
          <a:xfrm>
            <a:off x="3298777" y="3007261"/>
            <a:ext cx="7113160" cy="3304639"/>
            <a:chOff x="1288869" y="2098767"/>
            <a:chExt cx="6592387" cy="3068227"/>
          </a:xfrm>
        </p:grpSpPr>
        <p:sp>
          <p:nvSpPr>
            <p:cNvPr id="5" name="Rectangle 4">
              <a:extLst>
                <a:ext uri="{FF2B5EF4-FFF2-40B4-BE49-F238E27FC236}">
                  <a16:creationId xmlns:a16="http://schemas.microsoft.com/office/drawing/2014/main" id="{0E6AA6E4-4C62-401E-A234-A1BA8B1F109D}"/>
                </a:ext>
              </a:extLst>
            </p:cNvPr>
            <p:cNvSpPr/>
            <p:nvPr/>
          </p:nvSpPr>
          <p:spPr>
            <a:xfrm>
              <a:off x="3683726" y="3336126"/>
              <a:ext cx="1654628" cy="6872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latin typeface="Sherman Serif Book"/>
                </a:rPr>
                <a:t>Cluster Manager</a:t>
              </a:r>
            </a:p>
          </p:txBody>
        </p:sp>
        <p:sp>
          <p:nvSpPr>
            <p:cNvPr id="6" name="Rectangle 5">
              <a:extLst>
                <a:ext uri="{FF2B5EF4-FFF2-40B4-BE49-F238E27FC236}">
                  <a16:creationId xmlns:a16="http://schemas.microsoft.com/office/drawing/2014/main" id="{2FFE429F-4725-40A2-AA95-D1E58008F820}"/>
                </a:ext>
              </a:extLst>
            </p:cNvPr>
            <p:cNvSpPr/>
            <p:nvPr/>
          </p:nvSpPr>
          <p:spPr>
            <a:xfrm>
              <a:off x="1288869" y="3012564"/>
              <a:ext cx="1654628" cy="1054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pPr algn="ctr"/>
              <a:r>
                <a:rPr lang="en-US" sz="1600" dirty="0">
                  <a:latin typeface="Sherman Serif Book"/>
                </a:rPr>
                <a:t>Driver Program</a:t>
              </a:r>
            </a:p>
          </p:txBody>
        </p:sp>
        <p:sp>
          <p:nvSpPr>
            <p:cNvPr id="7" name="Rectangle 6">
              <a:extLst>
                <a:ext uri="{FF2B5EF4-FFF2-40B4-BE49-F238E27FC236}">
                  <a16:creationId xmlns:a16="http://schemas.microsoft.com/office/drawing/2014/main" id="{6E1BA717-8F51-46C7-99E0-77D53B0E9012}"/>
                </a:ext>
              </a:extLst>
            </p:cNvPr>
            <p:cNvSpPr/>
            <p:nvPr/>
          </p:nvSpPr>
          <p:spPr>
            <a:xfrm>
              <a:off x="1406435" y="3431176"/>
              <a:ext cx="1419497" cy="50583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bg1"/>
                  </a:solidFill>
                  <a:latin typeface="Sherman Serif Book"/>
                </a:rPr>
                <a:t>Spark Context</a:t>
              </a:r>
            </a:p>
          </p:txBody>
        </p:sp>
        <p:sp>
          <p:nvSpPr>
            <p:cNvPr id="8" name="Rectangle 7">
              <a:extLst>
                <a:ext uri="{FF2B5EF4-FFF2-40B4-BE49-F238E27FC236}">
                  <a16:creationId xmlns:a16="http://schemas.microsoft.com/office/drawing/2014/main" id="{6AE70DA2-4673-4179-82C2-68B9353AFA3C}"/>
                </a:ext>
              </a:extLst>
            </p:cNvPr>
            <p:cNvSpPr/>
            <p:nvPr/>
          </p:nvSpPr>
          <p:spPr>
            <a:xfrm>
              <a:off x="6063887" y="2098767"/>
              <a:ext cx="1817369" cy="139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oAutofit/>
            </a:bodyPr>
            <a:lstStyle/>
            <a:p>
              <a:r>
                <a:rPr lang="en-US" sz="1600" dirty="0">
                  <a:latin typeface="Sherman Serif Book"/>
                </a:rPr>
                <a:t>Worker Node</a:t>
              </a:r>
            </a:p>
          </p:txBody>
        </p:sp>
        <p:sp>
          <p:nvSpPr>
            <p:cNvPr id="9" name="Rectangle 8">
              <a:extLst>
                <a:ext uri="{FF2B5EF4-FFF2-40B4-BE49-F238E27FC236}">
                  <a16:creationId xmlns:a16="http://schemas.microsoft.com/office/drawing/2014/main" id="{0AF62E29-BEB5-4F59-9B98-73ADCBB07A16}"/>
                </a:ext>
              </a:extLst>
            </p:cNvPr>
            <p:cNvSpPr/>
            <p:nvPr/>
          </p:nvSpPr>
          <p:spPr>
            <a:xfrm>
              <a:off x="6193015" y="2499360"/>
              <a:ext cx="1587958" cy="8629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r>
                <a:rPr lang="en-US" sz="1600" dirty="0">
                  <a:latin typeface="Sherman Serif Book"/>
                </a:rPr>
                <a:t>Executor</a:t>
              </a:r>
            </a:p>
          </p:txBody>
        </p:sp>
        <p:sp>
          <p:nvSpPr>
            <p:cNvPr id="10" name="Rectangle 9">
              <a:extLst>
                <a:ext uri="{FF2B5EF4-FFF2-40B4-BE49-F238E27FC236}">
                  <a16:creationId xmlns:a16="http://schemas.microsoft.com/office/drawing/2014/main" id="{40DDCF6A-EA7C-452E-9AC4-513B08237A2C}"/>
                </a:ext>
              </a:extLst>
            </p:cNvPr>
            <p:cNvSpPr/>
            <p:nvPr/>
          </p:nvSpPr>
          <p:spPr>
            <a:xfrm>
              <a:off x="6261463" y="2929563"/>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p>
          </p:txBody>
        </p:sp>
        <p:sp>
          <p:nvSpPr>
            <p:cNvPr id="11" name="Rectangle 10">
              <a:extLst>
                <a:ext uri="{FF2B5EF4-FFF2-40B4-BE49-F238E27FC236}">
                  <a16:creationId xmlns:a16="http://schemas.microsoft.com/office/drawing/2014/main" id="{5AD23730-029E-4F39-BA8D-575A06C9BAC9}"/>
                </a:ext>
              </a:extLst>
            </p:cNvPr>
            <p:cNvSpPr/>
            <p:nvPr/>
          </p:nvSpPr>
          <p:spPr>
            <a:xfrm>
              <a:off x="7023234" y="2929563"/>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p>
          </p:txBody>
        </p:sp>
        <p:sp>
          <p:nvSpPr>
            <p:cNvPr id="12" name="Rectangle 11">
              <a:extLst>
                <a:ext uri="{FF2B5EF4-FFF2-40B4-BE49-F238E27FC236}">
                  <a16:creationId xmlns:a16="http://schemas.microsoft.com/office/drawing/2014/main" id="{7C1A9EC1-C45D-453E-8741-491481A96F57}"/>
                </a:ext>
              </a:extLst>
            </p:cNvPr>
            <p:cNvSpPr/>
            <p:nvPr/>
          </p:nvSpPr>
          <p:spPr>
            <a:xfrm>
              <a:off x="7062650" y="2499360"/>
              <a:ext cx="718323" cy="36840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Cache</a:t>
              </a:r>
            </a:p>
          </p:txBody>
        </p:sp>
        <p:sp>
          <p:nvSpPr>
            <p:cNvPr id="13" name="Rectangle 12">
              <a:extLst>
                <a:ext uri="{FF2B5EF4-FFF2-40B4-BE49-F238E27FC236}">
                  <a16:creationId xmlns:a16="http://schemas.microsoft.com/office/drawing/2014/main" id="{39878B91-E419-4044-9148-4D70C3694448}"/>
                </a:ext>
              </a:extLst>
            </p:cNvPr>
            <p:cNvSpPr/>
            <p:nvPr/>
          </p:nvSpPr>
          <p:spPr>
            <a:xfrm>
              <a:off x="6063887" y="3773522"/>
              <a:ext cx="1817369" cy="139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oAutofit/>
            </a:bodyPr>
            <a:lstStyle/>
            <a:p>
              <a:r>
                <a:rPr lang="en-US" sz="1600" dirty="0">
                  <a:latin typeface="Sherman Serif Book"/>
                </a:rPr>
                <a:t>Worker Node</a:t>
              </a:r>
            </a:p>
          </p:txBody>
        </p:sp>
        <p:sp>
          <p:nvSpPr>
            <p:cNvPr id="14" name="Rectangle 13">
              <a:extLst>
                <a:ext uri="{FF2B5EF4-FFF2-40B4-BE49-F238E27FC236}">
                  <a16:creationId xmlns:a16="http://schemas.microsoft.com/office/drawing/2014/main" id="{B557D29C-54F5-491A-9371-4F649999910D}"/>
                </a:ext>
              </a:extLst>
            </p:cNvPr>
            <p:cNvSpPr/>
            <p:nvPr/>
          </p:nvSpPr>
          <p:spPr>
            <a:xfrm>
              <a:off x="6193015" y="4174115"/>
              <a:ext cx="1587958" cy="8629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r>
                <a:rPr lang="en-US" sz="1600" dirty="0">
                  <a:latin typeface="Sherman Serif Book"/>
                </a:rPr>
                <a:t>Executor</a:t>
              </a:r>
            </a:p>
          </p:txBody>
        </p:sp>
        <p:sp>
          <p:nvSpPr>
            <p:cNvPr id="15" name="Rectangle 14">
              <a:extLst>
                <a:ext uri="{FF2B5EF4-FFF2-40B4-BE49-F238E27FC236}">
                  <a16:creationId xmlns:a16="http://schemas.microsoft.com/office/drawing/2014/main" id="{EDEEA8CD-9CFA-4066-93FA-AAA47FC8B49B}"/>
                </a:ext>
              </a:extLst>
            </p:cNvPr>
            <p:cNvSpPr/>
            <p:nvPr/>
          </p:nvSpPr>
          <p:spPr>
            <a:xfrm>
              <a:off x="6261463" y="4604318"/>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endParaRPr lang="en-US" sz="1600" dirty="0">
                <a:latin typeface="Sherman Serif Book"/>
              </a:endParaRPr>
            </a:p>
          </p:txBody>
        </p:sp>
        <p:sp>
          <p:nvSpPr>
            <p:cNvPr id="16" name="Rectangle 15">
              <a:extLst>
                <a:ext uri="{FF2B5EF4-FFF2-40B4-BE49-F238E27FC236}">
                  <a16:creationId xmlns:a16="http://schemas.microsoft.com/office/drawing/2014/main" id="{25BDB8B7-7B22-44E6-A479-F890FDE96A4A}"/>
                </a:ext>
              </a:extLst>
            </p:cNvPr>
            <p:cNvSpPr/>
            <p:nvPr/>
          </p:nvSpPr>
          <p:spPr>
            <a:xfrm>
              <a:off x="7023234" y="4604318"/>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endParaRPr lang="en-US" sz="1600" dirty="0">
                <a:latin typeface="Sherman Serif Book"/>
              </a:endParaRPr>
            </a:p>
          </p:txBody>
        </p:sp>
        <p:sp>
          <p:nvSpPr>
            <p:cNvPr id="17" name="Rectangle 16">
              <a:extLst>
                <a:ext uri="{FF2B5EF4-FFF2-40B4-BE49-F238E27FC236}">
                  <a16:creationId xmlns:a16="http://schemas.microsoft.com/office/drawing/2014/main" id="{B9177223-1CDA-44DE-8C27-E84069510820}"/>
                </a:ext>
              </a:extLst>
            </p:cNvPr>
            <p:cNvSpPr/>
            <p:nvPr/>
          </p:nvSpPr>
          <p:spPr>
            <a:xfrm>
              <a:off x="7062650" y="4174115"/>
              <a:ext cx="718323" cy="36840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Cache</a:t>
              </a:r>
            </a:p>
          </p:txBody>
        </p:sp>
        <p:cxnSp>
          <p:nvCxnSpPr>
            <p:cNvPr id="18" name="Straight Arrow Connector 17">
              <a:extLst>
                <a:ext uri="{FF2B5EF4-FFF2-40B4-BE49-F238E27FC236}">
                  <a16:creationId xmlns:a16="http://schemas.microsoft.com/office/drawing/2014/main" id="{E4F422EB-74D8-46C2-824C-216968CDC3BF}"/>
                </a:ext>
              </a:extLst>
            </p:cNvPr>
            <p:cNvCxnSpPr/>
            <p:nvPr/>
          </p:nvCxnSpPr>
          <p:spPr>
            <a:xfrm>
              <a:off x="2833635" y="3683726"/>
              <a:ext cx="85009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CCC466-AF81-4518-ABE1-E557C8B93B41}"/>
                </a:ext>
              </a:extLst>
            </p:cNvPr>
            <p:cNvCxnSpPr/>
            <p:nvPr/>
          </p:nvCxnSpPr>
          <p:spPr>
            <a:xfrm flipV="1">
              <a:off x="5338354" y="2838994"/>
              <a:ext cx="696686" cy="84473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147201E-A213-4A85-BBF9-853E933EDCCF}"/>
                </a:ext>
              </a:extLst>
            </p:cNvPr>
            <p:cNvCxnSpPr/>
            <p:nvPr/>
          </p:nvCxnSpPr>
          <p:spPr>
            <a:xfrm>
              <a:off x="5338354" y="3708278"/>
              <a:ext cx="696686" cy="84473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E7B787-6530-4DD9-B6BF-517757C5AC14}"/>
                </a:ext>
              </a:extLst>
            </p:cNvPr>
            <p:cNvCxnSpPr/>
            <p:nvPr/>
          </p:nvCxnSpPr>
          <p:spPr>
            <a:xfrm flipV="1">
              <a:off x="7409363" y="3327400"/>
              <a:ext cx="0" cy="837294"/>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17339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6761-735B-4AE5-AB3C-718D6C6B7D1A}"/>
              </a:ext>
            </a:extLst>
          </p:cNvPr>
          <p:cNvSpPr>
            <a:spLocks noGrp="1"/>
          </p:cNvSpPr>
          <p:nvPr>
            <p:ph type="title"/>
          </p:nvPr>
        </p:nvSpPr>
        <p:spPr/>
        <p:txBody>
          <a:bodyPr/>
          <a:lstStyle/>
          <a:p>
            <a:r>
              <a:rPr lang="en-US" dirty="0"/>
              <a:t>Spark on Yarn Deployment Modes</a:t>
            </a:r>
            <a:endParaRPr lang="en-IN" dirty="0"/>
          </a:p>
        </p:txBody>
      </p:sp>
      <p:sp>
        <p:nvSpPr>
          <p:cNvPr id="3" name="Content Placeholder 2">
            <a:extLst>
              <a:ext uri="{FF2B5EF4-FFF2-40B4-BE49-F238E27FC236}">
                <a16:creationId xmlns:a16="http://schemas.microsoft.com/office/drawing/2014/main" id="{A8A0A340-DD64-40B9-A9A2-98AD13295A7F}"/>
              </a:ext>
            </a:extLst>
          </p:cNvPr>
          <p:cNvSpPr>
            <a:spLocks noGrp="1"/>
          </p:cNvSpPr>
          <p:nvPr>
            <p:ph idx="1"/>
          </p:nvPr>
        </p:nvSpPr>
        <p:spPr>
          <a:xfrm>
            <a:off x="889233" y="1690688"/>
            <a:ext cx="10515599" cy="2497264"/>
          </a:xfrm>
        </p:spPr>
        <p:txBody>
          <a:bodyPr>
            <a:normAutofit/>
          </a:bodyPr>
          <a:lstStyle/>
          <a:p>
            <a:r>
              <a:rPr lang="en-US" dirty="0"/>
              <a:t>Spark on YARN (two modes)</a:t>
            </a:r>
          </a:p>
          <a:p>
            <a:pPr lvl="1"/>
            <a:r>
              <a:rPr lang="en-US" dirty="0"/>
              <a:t>Spark Driver on Client </a:t>
            </a:r>
          </a:p>
          <a:p>
            <a:pPr lvl="1"/>
            <a:r>
              <a:rPr lang="en-US" dirty="0"/>
              <a:t>Spark Driver on Cluster—useful for low latency between client and cluster</a:t>
            </a:r>
          </a:p>
        </p:txBody>
      </p:sp>
      <p:pic>
        <p:nvPicPr>
          <p:cNvPr id="6" name="Picture 5">
            <a:extLst>
              <a:ext uri="{FF2B5EF4-FFF2-40B4-BE49-F238E27FC236}">
                <a16:creationId xmlns:a16="http://schemas.microsoft.com/office/drawing/2014/main" id="{C4E263F8-E211-475D-8138-6A5253907587}"/>
              </a:ext>
            </a:extLst>
          </p:cNvPr>
          <p:cNvPicPr>
            <a:picLocks noChangeAspect="1"/>
          </p:cNvPicPr>
          <p:nvPr/>
        </p:nvPicPr>
        <p:blipFill rotWithShape="1">
          <a:blip r:embed="rId3"/>
          <a:srcRect l="1573"/>
          <a:stretch/>
        </p:blipFill>
        <p:spPr>
          <a:xfrm>
            <a:off x="3078479" y="4187952"/>
            <a:ext cx="6208133" cy="2144456"/>
          </a:xfrm>
          <a:prstGeom prst="rect">
            <a:avLst/>
          </a:prstGeom>
        </p:spPr>
      </p:pic>
    </p:spTree>
    <p:extLst>
      <p:ext uri="{BB962C8B-B14F-4D97-AF65-F5344CB8AC3E}">
        <p14:creationId xmlns:p14="http://schemas.microsoft.com/office/powerpoint/2010/main" val="520587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95FAC-22A5-42DE-93BC-D2DE3BDB69B6}"/>
              </a:ext>
            </a:extLst>
          </p:cNvPr>
          <p:cNvSpPr>
            <a:spLocks noGrp="1"/>
          </p:cNvSpPr>
          <p:nvPr>
            <p:ph type="title"/>
          </p:nvPr>
        </p:nvSpPr>
        <p:spPr/>
        <p:txBody>
          <a:bodyPr/>
          <a:lstStyle/>
          <a:p>
            <a:r>
              <a:rPr lang="en-US" dirty="0"/>
              <a:t>Spark Notes</a:t>
            </a:r>
          </a:p>
        </p:txBody>
      </p:sp>
      <p:sp>
        <p:nvSpPr>
          <p:cNvPr id="5" name="Content Placeholder 4">
            <a:extLst>
              <a:ext uri="{FF2B5EF4-FFF2-40B4-BE49-F238E27FC236}">
                <a16:creationId xmlns:a16="http://schemas.microsoft.com/office/drawing/2014/main" id="{21F6160E-8B70-4BEE-9EDF-F6ECA7E2B68A}"/>
              </a:ext>
            </a:extLst>
          </p:cNvPr>
          <p:cNvSpPr>
            <a:spLocks noGrp="1"/>
          </p:cNvSpPr>
          <p:nvPr>
            <p:ph idx="1"/>
          </p:nvPr>
        </p:nvSpPr>
        <p:spPr/>
        <p:txBody>
          <a:bodyPr/>
          <a:lstStyle/>
          <a:p>
            <a:pPr marL="514350" indent="-514350">
              <a:buFont typeface="+mj-lt"/>
              <a:buAutoNum type="arabicPeriod"/>
            </a:pPr>
            <a:r>
              <a:rPr lang="en-US" dirty="0"/>
              <a:t>Where does the code execute on Spark?</a:t>
            </a:r>
          </a:p>
          <a:p>
            <a:pPr marL="514350" indent="-514350">
              <a:buFont typeface="+mj-lt"/>
              <a:buAutoNum type="arabicPeriod"/>
            </a:pPr>
            <a:r>
              <a:rPr lang="en-US" dirty="0"/>
              <a:t>What are the 4 libraries on Spark core?</a:t>
            </a:r>
          </a:p>
          <a:p>
            <a:pPr marL="514350" indent="-514350">
              <a:buFont typeface="+mj-lt"/>
              <a:buAutoNum type="arabicPeriod"/>
            </a:pPr>
            <a:r>
              <a:rPr lang="en-US" dirty="0"/>
              <a:t>Spark supports which languages?</a:t>
            </a:r>
          </a:p>
          <a:p>
            <a:endParaRPr lang="en-US" dirty="0"/>
          </a:p>
        </p:txBody>
      </p:sp>
    </p:spTree>
    <p:extLst>
      <p:ext uri="{BB962C8B-B14F-4D97-AF65-F5344CB8AC3E}">
        <p14:creationId xmlns:p14="http://schemas.microsoft.com/office/powerpoint/2010/main" val="2852806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96CBB-389D-4FEB-BB88-2CE4AEDF2C89}"/>
              </a:ext>
            </a:extLst>
          </p:cNvPr>
          <p:cNvSpPr>
            <a:spLocks noGrp="1"/>
          </p:cNvSpPr>
          <p:nvPr>
            <p:ph type="title"/>
          </p:nvPr>
        </p:nvSpPr>
        <p:spPr/>
        <p:txBody>
          <a:bodyPr/>
          <a:lstStyle/>
          <a:p>
            <a:r>
              <a:rPr lang="en-US" dirty="0"/>
              <a:t>Spark Basics</a:t>
            </a:r>
          </a:p>
        </p:txBody>
      </p:sp>
      <p:sp>
        <p:nvSpPr>
          <p:cNvPr id="5" name="Text Placeholder 4">
            <a:extLst>
              <a:ext uri="{FF2B5EF4-FFF2-40B4-BE49-F238E27FC236}">
                <a16:creationId xmlns:a16="http://schemas.microsoft.com/office/drawing/2014/main" id="{7A1AE61A-817A-42B4-87CD-C4807BEBE9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714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6B91B-00DA-480E-9207-91791465AFD6}"/>
              </a:ext>
            </a:extLst>
          </p:cNvPr>
          <p:cNvSpPr>
            <a:spLocks noGrp="1"/>
          </p:cNvSpPr>
          <p:nvPr>
            <p:ph type="title"/>
          </p:nvPr>
        </p:nvSpPr>
        <p:spPr/>
        <p:txBody>
          <a:bodyPr/>
          <a:lstStyle/>
          <a:p>
            <a:r>
              <a:rPr lang="en-US" dirty="0"/>
              <a:t>Spark Concepts</a:t>
            </a:r>
          </a:p>
        </p:txBody>
      </p:sp>
      <p:sp>
        <p:nvSpPr>
          <p:cNvPr id="7" name="Text Placeholder 6">
            <a:extLst>
              <a:ext uri="{FF2B5EF4-FFF2-40B4-BE49-F238E27FC236}">
                <a16:creationId xmlns:a16="http://schemas.microsoft.com/office/drawing/2014/main" id="{7965391C-53FB-48CA-9A92-A273A55B3F13}"/>
              </a:ext>
            </a:extLst>
          </p:cNvPr>
          <p:cNvSpPr>
            <a:spLocks noGrp="1"/>
          </p:cNvSpPr>
          <p:nvPr>
            <p:ph type="body" idx="1"/>
          </p:nvPr>
        </p:nvSpPr>
        <p:spPr/>
        <p:txBody>
          <a:bodyPr/>
          <a:lstStyle/>
          <a:p>
            <a:r>
              <a:rPr lang="en-US" dirty="0" err="1"/>
              <a:t>SparkSession</a:t>
            </a:r>
            <a:endParaRPr lang="en-US" dirty="0"/>
          </a:p>
        </p:txBody>
      </p:sp>
      <p:sp>
        <p:nvSpPr>
          <p:cNvPr id="8" name="Content Placeholder 7">
            <a:extLst>
              <a:ext uri="{FF2B5EF4-FFF2-40B4-BE49-F238E27FC236}">
                <a16:creationId xmlns:a16="http://schemas.microsoft.com/office/drawing/2014/main" id="{BED44FB0-FD7B-482E-84B1-740C969912DE}"/>
              </a:ext>
            </a:extLst>
          </p:cNvPr>
          <p:cNvSpPr>
            <a:spLocks noGrp="1"/>
          </p:cNvSpPr>
          <p:nvPr>
            <p:ph sz="half" idx="2"/>
          </p:nvPr>
        </p:nvSpPr>
        <p:spPr/>
        <p:txBody>
          <a:bodyPr/>
          <a:lstStyle/>
          <a:p>
            <a:r>
              <a:rPr lang="en-US" dirty="0"/>
              <a:t>Main entry point for your Spark Application 2.0 and beyond.</a:t>
            </a:r>
          </a:p>
          <a:p>
            <a:r>
              <a:rPr lang="en-US" dirty="0"/>
              <a:t>Code sent through the spark session to the workers.</a:t>
            </a:r>
          </a:p>
          <a:p>
            <a:endParaRPr lang="en-US" dirty="0"/>
          </a:p>
          <a:p>
            <a:endParaRPr lang="en-US" dirty="0"/>
          </a:p>
        </p:txBody>
      </p:sp>
      <p:sp>
        <p:nvSpPr>
          <p:cNvPr id="9" name="Text Placeholder 8">
            <a:extLst>
              <a:ext uri="{FF2B5EF4-FFF2-40B4-BE49-F238E27FC236}">
                <a16:creationId xmlns:a16="http://schemas.microsoft.com/office/drawing/2014/main" id="{0CFB5491-774B-4E01-915F-10310C3BEB9D}"/>
              </a:ext>
            </a:extLst>
          </p:cNvPr>
          <p:cNvSpPr>
            <a:spLocks noGrp="1"/>
          </p:cNvSpPr>
          <p:nvPr>
            <p:ph type="body" sz="quarter" idx="3"/>
          </p:nvPr>
        </p:nvSpPr>
        <p:spPr/>
        <p:txBody>
          <a:bodyPr/>
          <a:lstStyle/>
          <a:p>
            <a:r>
              <a:rPr lang="en-US" dirty="0" err="1"/>
              <a:t>SparkContext</a:t>
            </a:r>
            <a:endParaRPr lang="en-US" dirty="0"/>
          </a:p>
        </p:txBody>
      </p:sp>
      <p:sp>
        <p:nvSpPr>
          <p:cNvPr id="10" name="Content Placeholder 9">
            <a:extLst>
              <a:ext uri="{FF2B5EF4-FFF2-40B4-BE49-F238E27FC236}">
                <a16:creationId xmlns:a16="http://schemas.microsoft.com/office/drawing/2014/main" id="{4308589D-2985-4F84-B5D8-A9DBD3180219}"/>
              </a:ext>
            </a:extLst>
          </p:cNvPr>
          <p:cNvSpPr>
            <a:spLocks noGrp="1"/>
          </p:cNvSpPr>
          <p:nvPr>
            <p:ph sz="quarter" idx="4"/>
          </p:nvPr>
        </p:nvSpPr>
        <p:spPr/>
        <p:txBody>
          <a:bodyPr/>
          <a:lstStyle/>
          <a:p>
            <a:r>
              <a:rPr lang="en-US" dirty="0"/>
              <a:t>Pre Spark 2.0 entry point for Spark Application</a:t>
            </a:r>
          </a:p>
        </p:txBody>
      </p:sp>
    </p:spTree>
    <p:extLst>
      <p:ext uri="{BB962C8B-B14F-4D97-AF65-F5344CB8AC3E}">
        <p14:creationId xmlns:p14="http://schemas.microsoft.com/office/powerpoint/2010/main" val="118996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076D2C-8141-4C13-8984-DCE4F2E7BB13}"/>
              </a:ext>
            </a:extLst>
          </p:cNvPr>
          <p:cNvSpPr>
            <a:spLocks noGrp="1"/>
          </p:cNvSpPr>
          <p:nvPr>
            <p:ph type="title"/>
          </p:nvPr>
        </p:nvSpPr>
        <p:spPr>
          <a:xfrm>
            <a:off x="838200" y="365125"/>
            <a:ext cx="10937240" cy="1325563"/>
          </a:xfrm>
        </p:spPr>
        <p:txBody>
          <a:bodyPr/>
          <a:lstStyle/>
          <a:p>
            <a:r>
              <a:rPr lang="en-US" dirty="0"/>
              <a:t>Document Databases are Programmer Friendly</a:t>
            </a:r>
          </a:p>
        </p:txBody>
      </p:sp>
      <p:sp>
        <p:nvSpPr>
          <p:cNvPr id="8" name="Content Placeholder 7">
            <a:extLst>
              <a:ext uri="{FF2B5EF4-FFF2-40B4-BE49-F238E27FC236}">
                <a16:creationId xmlns:a16="http://schemas.microsoft.com/office/drawing/2014/main" id="{BCE3E771-205C-4641-A5AF-0D413ED93E12}"/>
              </a:ext>
            </a:extLst>
          </p:cNvPr>
          <p:cNvSpPr>
            <a:spLocks noGrp="1"/>
          </p:cNvSpPr>
          <p:nvPr>
            <p:ph sz="half" idx="1"/>
          </p:nvPr>
        </p:nvSpPr>
        <p:spPr>
          <a:xfrm>
            <a:off x="838200" y="1825625"/>
            <a:ext cx="10073640" cy="4351338"/>
          </a:xfrm>
        </p:spPr>
        <p:txBody>
          <a:bodyPr/>
          <a:lstStyle/>
          <a:p>
            <a:r>
              <a:rPr lang="en-US" dirty="0"/>
              <a:t>Read and Store Complex Data</a:t>
            </a:r>
          </a:p>
          <a:p>
            <a:r>
              <a:rPr lang="en-US" dirty="0"/>
              <a:t>No Schema Required, No SQL Required</a:t>
            </a:r>
          </a:p>
          <a:p>
            <a:r>
              <a:rPr lang="en-US" dirty="0"/>
              <a:t>Simple CRUD, Limited support for partial updates.</a:t>
            </a:r>
          </a:p>
        </p:txBody>
      </p:sp>
      <p:pic>
        <p:nvPicPr>
          <p:cNvPr id="17" name="Content Placeholder 16">
            <a:extLst>
              <a:ext uri="{FF2B5EF4-FFF2-40B4-BE49-F238E27FC236}">
                <a16:creationId xmlns:a16="http://schemas.microsoft.com/office/drawing/2014/main" id="{C0808F28-CC59-4E5D-91C1-2FF539548D5E}"/>
              </a:ext>
            </a:extLst>
          </p:cNvPr>
          <p:cNvPicPr>
            <a:picLocks noGrp="1" noChangeAspect="1"/>
          </p:cNvPicPr>
          <p:nvPr>
            <p:ph sz="half" idx="2"/>
          </p:nvPr>
        </p:nvPicPr>
        <p:blipFill>
          <a:blip r:embed="rId2"/>
          <a:stretch>
            <a:fillRect/>
          </a:stretch>
        </p:blipFill>
        <p:spPr>
          <a:xfrm>
            <a:off x="3025253" y="3429001"/>
            <a:ext cx="9049908" cy="3317096"/>
          </a:xfrm>
          <a:ln>
            <a:solidFill>
              <a:schemeClr val="accent2"/>
            </a:solidFill>
          </a:ln>
        </p:spPr>
      </p:pic>
    </p:spTree>
    <p:extLst>
      <p:ext uri="{BB962C8B-B14F-4D97-AF65-F5344CB8AC3E}">
        <p14:creationId xmlns:p14="http://schemas.microsoft.com/office/powerpoint/2010/main" val="27251613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C9AC73-0BB2-4DF7-B2BD-3B972C9255EF}"/>
              </a:ext>
            </a:extLst>
          </p:cNvPr>
          <p:cNvSpPr>
            <a:spLocks noGrp="1"/>
          </p:cNvSpPr>
          <p:nvPr>
            <p:ph type="title"/>
          </p:nvPr>
        </p:nvSpPr>
        <p:spPr/>
        <p:txBody>
          <a:bodyPr/>
          <a:lstStyle/>
          <a:p>
            <a:r>
              <a:rPr lang="en-US" dirty="0"/>
              <a:t>Demo – Setting up </a:t>
            </a:r>
            <a:r>
              <a:rPr lang="en-US" dirty="0" err="1"/>
              <a:t>Minio</a:t>
            </a:r>
            <a:r>
              <a:rPr lang="en-US" dirty="0"/>
              <a:t> and </a:t>
            </a:r>
            <a:r>
              <a:rPr lang="en-US" dirty="0" err="1"/>
              <a:t>SparkSession</a:t>
            </a:r>
            <a:endParaRPr lang="en-US" dirty="0"/>
          </a:p>
        </p:txBody>
      </p:sp>
      <p:sp>
        <p:nvSpPr>
          <p:cNvPr id="6" name="Content Placeholder 5">
            <a:extLst>
              <a:ext uri="{FF2B5EF4-FFF2-40B4-BE49-F238E27FC236}">
                <a16:creationId xmlns:a16="http://schemas.microsoft.com/office/drawing/2014/main" id="{7966A166-831B-49DB-A44E-A28C45F2A10D}"/>
              </a:ext>
            </a:extLst>
          </p:cNvPr>
          <p:cNvSpPr>
            <a:spLocks noGrp="1"/>
          </p:cNvSpPr>
          <p:nvPr>
            <p:ph idx="1"/>
          </p:nvPr>
        </p:nvSpPr>
        <p:spPr/>
        <p:txBody>
          <a:bodyPr/>
          <a:lstStyle/>
          <a:p>
            <a:r>
              <a:rPr lang="en-US" dirty="0"/>
              <a:t>Let’s Open the cookbook</a:t>
            </a:r>
          </a:p>
          <a:p>
            <a:r>
              <a:rPr lang="en-US" sz="2400" dirty="0">
                <a:hlinkClick r:id="rId2"/>
              </a:rPr>
              <a:t>http://127.0.0.1:8888/lab/tree/work/PySparkCookbook.ipynb</a:t>
            </a:r>
            <a:r>
              <a:rPr lang="en-US" sz="2400" dirty="0"/>
              <a:t> </a:t>
            </a:r>
          </a:p>
          <a:p>
            <a:r>
              <a:rPr lang="en-US" dirty="0"/>
              <a:t>Creating Session</a:t>
            </a:r>
          </a:p>
          <a:p>
            <a:r>
              <a:rPr lang="en-US" dirty="0"/>
              <a:t>Viewing Session details</a:t>
            </a:r>
          </a:p>
          <a:p>
            <a:endParaRPr lang="en-US" dirty="0"/>
          </a:p>
          <a:p>
            <a:endParaRPr lang="en-US" sz="2400" dirty="0"/>
          </a:p>
          <a:p>
            <a:endParaRPr lang="en-US" dirty="0"/>
          </a:p>
        </p:txBody>
      </p:sp>
    </p:spTree>
    <p:extLst>
      <p:ext uri="{BB962C8B-B14F-4D97-AF65-F5344CB8AC3E}">
        <p14:creationId xmlns:p14="http://schemas.microsoft.com/office/powerpoint/2010/main" val="3533733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821-2BBF-475B-AC24-1B74E61E57B3}"/>
              </a:ext>
            </a:extLst>
          </p:cNvPr>
          <p:cNvSpPr>
            <a:spLocks noGrp="1"/>
          </p:cNvSpPr>
          <p:nvPr>
            <p:ph type="title"/>
          </p:nvPr>
        </p:nvSpPr>
        <p:spPr/>
        <p:txBody>
          <a:bodyPr/>
          <a:lstStyle/>
          <a:p>
            <a:r>
              <a:rPr lang="en-US" dirty="0"/>
              <a:t>Loading Data Into Spark++</a:t>
            </a:r>
          </a:p>
        </p:txBody>
      </p:sp>
      <p:sp>
        <p:nvSpPr>
          <p:cNvPr id="3" name="Content Placeholder 2">
            <a:extLst>
              <a:ext uri="{FF2B5EF4-FFF2-40B4-BE49-F238E27FC236}">
                <a16:creationId xmlns:a16="http://schemas.microsoft.com/office/drawing/2014/main" id="{0B3F0D6B-4539-460E-B747-403F5FB413A8}"/>
              </a:ext>
            </a:extLst>
          </p:cNvPr>
          <p:cNvSpPr>
            <a:spLocks noGrp="1"/>
          </p:cNvSpPr>
          <p:nvPr>
            <p:ph sz="half" idx="1"/>
          </p:nvPr>
        </p:nvSpPr>
        <p:spPr/>
        <p:txBody>
          <a:bodyPr/>
          <a:lstStyle/>
          <a:p>
            <a:r>
              <a:rPr lang="en-US" dirty="0"/>
              <a:t>Spark can read from a variety of </a:t>
            </a:r>
            <a:r>
              <a:rPr lang="en-US" b="1" dirty="0"/>
              <a:t>sources</a:t>
            </a:r>
          </a:p>
          <a:p>
            <a:pPr lvl="1"/>
            <a:r>
              <a:rPr lang="en-US" dirty="0"/>
              <a:t>HDFS</a:t>
            </a:r>
          </a:p>
          <a:p>
            <a:pPr lvl="1"/>
            <a:r>
              <a:rPr lang="en-US" dirty="0"/>
              <a:t>S3 / Object Storage</a:t>
            </a:r>
          </a:p>
          <a:p>
            <a:pPr lvl="1"/>
            <a:r>
              <a:rPr lang="en-US" dirty="0"/>
              <a:t>Databases (RDBMS, Mongo, Cassandra)</a:t>
            </a:r>
          </a:p>
          <a:p>
            <a:pPr lvl="1"/>
            <a:r>
              <a:rPr lang="en-US" dirty="0"/>
              <a:t>Streams (Kafka)</a:t>
            </a:r>
          </a:p>
          <a:p>
            <a:pPr lvl="1"/>
            <a:r>
              <a:rPr lang="en-US" dirty="0"/>
              <a:t>Local files *</a:t>
            </a:r>
          </a:p>
          <a:p>
            <a:pPr lvl="1"/>
            <a:r>
              <a:rPr lang="en-US" dirty="0"/>
              <a:t>And more ++</a:t>
            </a:r>
          </a:p>
        </p:txBody>
      </p:sp>
      <p:sp>
        <p:nvSpPr>
          <p:cNvPr id="4" name="Content Placeholder 3">
            <a:extLst>
              <a:ext uri="{FF2B5EF4-FFF2-40B4-BE49-F238E27FC236}">
                <a16:creationId xmlns:a16="http://schemas.microsoft.com/office/drawing/2014/main" id="{10130C8E-6E71-409B-999E-6092BF257194}"/>
              </a:ext>
            </a:extLst>
          </p:cNvPr>
          <p:cNvSpPr>
            <a:spLocks noGrp="1"/>
          </p:cNvSpPr>
          <p:nvPr>
            <p:ph sz="half" idx="2"/>
          </p:nvPr>
        </p:nvSpPr>
        <p:spPr/>
        <p:txBody>
          <a:bodyPr/>
          <a:lstStyle/>
          <a:p>
            <a:r>
              <a:rPr lang="en-US" dirty="0"/>
              <a:t>Spark Can handle a variety of </a:t>
            </a:r>
            <a:r>
              <a:rPr lang="en-US" b="1" dirty="0"/>
              <a:t>file formats</a:t>
            </a:r>
          </a:p>
          <a:p>
            <a:pPr lvl="1"/>
            <a:r>
              <a:rPr lang="en-US" dirty="0"/>
              <a:t>Text</a:t>
            </a:r>
          </a:p>
          <a:p>
            <a:pPr lvl="1"/>
            <a:r>
              <a:rPr lang="en-US" dirty="0"/>
              <a:t>Csv / Delimited</a:t>
            </a:r>
          </a:p>
          <a:p>
            <a:pPr lvl="1"/>
            <a:r>
              <a:rPr lang="en-US" dirty="0"/>
              <a:t>XML</a:t>
            </a:r>
          </a:p>
          <a:p>
            <a:pPr lvl="1"/>
            <a:r>
              <a:rPr lang="en-US" dirty="0"/>
              <a:t>JSON</a:t>
            </a:r>
          </a:p>
          <a:p>
            <a:pPr lvl="1"/>
            <a:r>
              <a:rPr lang="en-US" dirty="0"/>
              <a:t>ORC</a:t>
            </a:r>
          </a:p>
          <a:p>
            <a:pPr lvl="1"/>
            <a:r>
              <a:rPr lang="en-US" dirty="0"/>
              <a:t>Parquet</a:t>
            </a:r>
          </a:p>
          <a:p>
            <a:pPr lvl="1"/>
            <a:r>
              <a:rPr lang="en-US" dirty="0"/>
              <a:t>And More ++</a:t>
            </a:r>
          </a:p>
          <a:p>
            <a:pPr marL="457200" lvl="1" indent="0">
              <a:buNone/>
            </a:pPr>
            <a:endParaRPr lang="en-US" dirty="0"/>
          </a:p>
          <a:p>
            <a:pPr lvl="1"/>
            <a:endParaRPr lang="en-US" dirty="0"/>
          </a:p>
        </p:txBody>
      </p:sp>
      <p:sp>
        <p:nvSpPr>
          <p:cNvPr id="6" name="TextBox 5">
            <a:extLst>
              <a:ext uri="{FF2B5EF4-FFF2-40B4-BE49-F238E27FC236}">
                <a16:creationId xmlns:a16="http://schemas.microsoft.com/office/drawing/2014/main" id="{AAA5F484-DE99-42BD-9E44-F8787436E4AE}"/>
              </a:ext>
            </a:extLst>
          </p:cNvPr>
          <p:cNvSpPr txBox="1"/>
          <p:nvPr/>
        </p:nvSpPr>
        <p:spPr>
          <a:xfrm>
            <a:off x="980027" y="5516115"/>
            <a:ext cx="4917634" cy="646331"/>
          </a:xfrm>
          <a:prstGeom prst="rect">
            <a:avLst/>
          </a:prstGeom>
          <a:noFill/>
        </p:spPr>
        <p:txBody>
          <a:bodyPr wrap="square">
            <a:spAutoFit/>
          </a:bodyPr>
          <a:lstStyle/>
          <a:p>
            <a:pPr lvl="1"/>
            <a:r>
              <a:rPr lang="en-US" dirty="0"/>
              <a:t>* not practical in a clustered environment, since code runs on the worker nodes. </a:t>
            </a:r>
          </a:p>
        </p:txBody>
      </p:sp>
      <p:sp>
        <p:nvSpPr>
          <p:cNvPr id="7" name="TextBox 6">
            <a:extLst>
              <a:ext uri="{FF2B5EF4-FFF2-40B4-BE49-F238E27FC236}">
                <a16:creationId xmlns:a16="http://schemas.microsoft.com/office/drawing/2014/main" id="{33B85109-B12E-4614-B7BE-D8D15A780B0A}"/>
              </a:ext>
            </a:extLst>
          </p:cNvPr>
          <p:cNvSpPr txBox="1"/>
          <p:nvPr/>
        </p:nvSpPr>
        <p:spPr>
          <a:xfrm>
            <a:off x="6295797" y="5530632"/>
            <a:ext cx="4471372" cy="646331"/>
          </a:xfrm>
          <a:prstGeom prst="rect">
            <a:avLst/>
          </a:prstGeom>
          <a:noFill/>
        </p:spPr>
        <p:txBody>
          <a:bodyPr wrap="square">
            <a:spAutoFit/>
          </a:bodyPr>
          <a:lstStyle/>
          <a:p>
            <a:pPr lvl="1"/>
            <a:r>
              <a:rPr lang="en-US" dirty="0"/>
              <a:t>++ You can write your own sources and file format providers</a:t>
            </a:r>
          </a:p>
        </p:txBody>
      </p:sp>
    </p:spTree>
    <p:extLst>
      <p:ext uri="{BB962C8B-B14F-4D97-AF65-F5344CB8AC3E}">
        <p14:creationId xmlns:p14="http://schemas.microsoft.com/office/powerpoint/2010/main" val="3419595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821-2BBF-475B-AC24-1B74E61E57B3}"/>
              </a:ext>
            </a:extLst>
          </p:cNvPr>
          <p:cNvSpPr>
            <a:spLocks noGrp="1"/>
          </p:cNvSpPr>
          <p:nvPr>
            <p:ph type="title"/>
          </p:nvPr>
        </p:nvSpPr>
        <p:spPr/>
        <p:txBody>
          <a:bodyPr/>
          <a:lstStyle/>
          <a:p>
            <a:r>
              <a:rPr lang="en-US" dirty="0"/>
              <a:t>Spark Data</a:t>
            </a:r>
          </a:p>
        </p:txBody>
      </p:sp>
      <p:sp>
        <p:nvSpPr>
          <p:cNvPr id="5" name="Text Placeholder 4">
            <a:extLst>
              <a:ext uri="{FF2B5EF4-FFF2-40B4-BE49-F238E27FC236}">
                <a16:creationId xmlns:a16="http://schemas.microsoft.com/office/drawing/2014/main" id="{258CD4AD-41A1-42B8-80C2-8BBE8380ABB4}"/>
              </a:ext>
            </a:extLst>
          </p:cNvPr>
          <p:cNvSpPr>
            <a:spLocks noGrp="1"/>
          </p:cNvSpPr>
          <p:nvPr>
            <p:ph type="body" idx="1"/>
          </p:nvPr>
        </p:nvSpPr>
        <p:spPr/>
        <p:txBody>
          <a:bodyPr/>
          <a:lstStyle/>
          <a:p>
            <a:r>
              <a:rPr lang="en-US" dirty="0"/>
              <a:t>Resilient Distributed Dataset</a:t>
            </a:r>
          </a:p>
        </p:txBody>
      </p:sp>
      <p:sp>
        <p:nvSpPr>
          <p:cNvPr id="3" name="Content Placeholder 2">
            <a:extLst>
              <a:ext uri="{FF2B5EF4-FFF2-40B4-BE49-F238E27FC236}">
                <a16:creationId xmlns:a16="http://schemas.microsoft.com/office/drawing/2014/main" id="{0B3F0D6B-4539-460E-B747-403F5FB413A8}"/>
              </a:ext>
            </a:extLst>
          </p:cNvPr>
          <p:cNvSpPr>
            <a:spLocks noGrp="1"/>
          </p:cNvSpPr>
          <p:nvPr>
            <p:ph sz="half" idx="2"/>
          </p:nvPr>
        </p:nvSpPr>
        <p:spPr/>
        <p:txBody>
          <a:bodyPr>
            <a:normAutofit/>
          </a:bodyPr>
          <a:lstStyle/>
          <a:p>
            <a:r>
              <a:rPr lang="en-US" dirty="0"/>
              <a:t>RDD are the lowest level of data</a:t>
            </a:r>
          </a:p>
          <a:p>
            <a:r>
              <a:rPr lang="en-US" dirty="0"/>
              <a:t>Immutable lists of values</a:t>
            </a:r>
          </a:p>
          <a:p>
            <a:r>
              <a:rPr lang="en-US" dirty="0"/>
              <a:t>Allows for parallel execution of data transformations</a:t>
            </a:r>
          </a:p>
          <a:p>
            <a:r>
              <a:rPr lang="en-US" dirty="0"/>
              <a:t>Lazy execution –nothing runs until results are requested.</a:t>
            </a:r>
          </a:p>
        </p:txBody>
      </p:sp>
      <p:sp>
        <p:nvSpPr>
          <p:cNvPr id="8" name="Text Placeholder 7">
            <a:extLst>
              <a:ext uri="{FF2B5EF4-FFF2-40B4-BE49-F238E27FC236}">
                <a16:creationId xmlns:a16="http://schemas.microsoft.com/office/drawing/2014/main" id="{BB77BDB3-7C0D-44F8-9ABE-D35DFBE40673}"/>
              </a:ext>
            </a:extLst>
          </p:cNvPr>
          <p:cNvSpPr>
            <a:spLocks noGrp="1"/>
          </p:cNvSpPr>
          <p:nvPr>
            <p:ph type="body" sz="quarter" idx="3"/>
          </p:nvPr>
        </p:nvSpPr>
        <p:spPr/>
        <p:txBody>
          <a:bodyPr/>
          <a:lstStyle/>
          <a:p>
            <a:pPr marL="0" indent="0">
              <a:buNone/>
            </a:pPr>
            <a:r>
              <a:rPr lang="en-US" dirty="0"/>
              <a:t>Data Frame</a:t>
            </a:r>
          </a:p>
        </p:txBody>
      </p:sp>
      <p:sp>
        <p:nvSpPr>
          <p:cNvPr id="4" name="Content Placeholder 3">
            <a:extLst>
              <a:ext uri="{FF2B5EF4-FFF2-40B4-BE49-F238E27FC236}">
                <a16:creationId xmlns:a16="http://schemas.microsoft.com/office/drawing/2014/main" id="{10130C8E-6E71-409B-999E-6092BF257194}"/>
              </a:ext>
            </a:extLst>
          </p:cNvPr>
          <p:cNvSpPr>
            <a:spLocks noGrp="1"/>
          </p:cNvSpPr>
          <p:nvPr>
            <p:ph sz="quarter" idx="4"/>
          </p:nvPr>
        </p:nvSpPr>
        <p:spPr/>
        <p:txBody>
          <a:bodyPr>
            <a:normAutofit/>
          </a:bodyPr>
          <a:lstStyle/>
          <a:p>
            <a:r>
              <a:rPr lang="en-US" dirty="0"/>
              <a:t>Tabular data </a:t>
            </a:r>
          </a:p>
          <a:p>
            <a:r>
              <a:rPr lang="en-US" dirty="0"/>
              <a:t>Based on RDD’s</a:t>
            </a:r>
          </a:p>
          <a:p>
            <a:r>
              <a:rPr lang="en-US" dirty="0"/>
              <a:t>High-level extraction over RDDs</a:t>
            </a:r>
          </a:p>
          <a:p>
            <a:pPr marL="457200" lvl="1" indent="0">
              <a:buNone/>
            </a:pPr>
            <a:endParaRPr lang="en-US" dirty="0"/>
          </a:p>
          <a:p>
            <a:pPr lvl="1"/>
            <a:endParaRPr lang="en-US" dirty="0"/>
          </a:p>
        </p:txBody>
      </p:sp>
    </p:spTree>
    <p:extLst>
      <p:ext uri="{BB962C8B-B14F-4D97-AF65-F5344CB8AC3E}">
        <p14:creationId xmlns:p14="http://schemas.microsoft.com/office/powerpoint/2010/main" val="18621014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C9AC73-0BB2-4DF7-B2BD-3B972C9255EF}"/>
              </a:ext>
            </a:extLst>
          </p:cNvPr>
          <p:cNvSpPr>
            <a:spLocks noGrp="1"/>
          </p:cNvSpPr>
          <p:nvPr>
            <p:ph type="title"/>
          </p:nvPr>
        </p:nvSpPr>
        <p:spPr/>
        <p:txBody>
          <a:bodyPr/>
          <a:lstStyle/>
          <a:p>
            <a:r>
              <a:rPr lang="en-US" dirty="0"/>
              <a:t>Demo – Loading into Data Frame</a:t>
            </a:r>
          </a:p>
        </p:txBody>
      </p:sp>
      <p:sp>
        <p:nvSpPr>
          <p:cNvPr id="6" name="Content Placeholder 5">
            <a:extLst>
              <a:ext uri="{FF2B5EF4-FFF2-40B4-BE49-F238E27FC236}">
                <a16:creationId xmlns:a16="http://schemas.microsoft.com/office/drawing/2014/main" id="{7966A166-831B-49DB-A44E-A28C45F2A10D}"/>
              </a:ext>
            </a:extLst>
          </p:cNvPr>
          <p:cNvSpPr>
            <a:spLocks noGrp="1"/>
          </p:cNvSpPr>
          <p:nvPr>
            <p:ph idx="1"/>
          </p:nvPr>
        </p:nvSpPr>
        <p:spPr/>
        <p:txBody>
          <a:bodyPr>
            <a:normAutofit fontScale="92500" lnSpcReduction="10000"/>
          </a:bodyPr>
          <a:lstStyle/>
          <a:p>
            <a:r>
              <a:rPr lang="en-US" dirty="0"/>
              <a:t>Let’s Open the cookbook</a:t>
            </a:r>
          </a:p>
          <a:p>
            <a:r>
              <a:rPr lang="en-US" sz="2400" dirty="0">
                <a:hlinkClick r:id="rId2"/>
              </a:rPr>
              <a:t>http://127.0.0.1:8888/lab/tree/work/PySparkCookbook.ipynb</a:t>
            </a:r>
            <a:r>
              <a:rPr lang="en-US" sz="2400" dirty="0"/>
              <a:t> </a:t>
            </a:r>
          </a:p>
          <a:p>
            <a:r>
              <a:rPr lang="en-US" dirty="0"/>
              <a:t>Browse </a:t>
            </a:r>
            <a:r>
              <a:rPr lang="en-US" dirty="0" err="1"/>
              <a:t>Minio</a:t>
            </a:r>
            <a:endParaRPr lang="en-US" dirty="0"/>
          </a:p>
          <a:p>
            <a:r>
              <a:rPr lang="en-US" sz="2400" dirty="0">
                <a:hlinkClick r:id="rId3"/>
              </a:rPr>
              <a:t>http://127.0.0.1:9000/</a:t>
            </a:r>
            <a:r>
              <a:rPr lang="en-US" sz="2400" dirty="0"/>
              <a:t> </a:t>
            </a:r>
          </a:p>
          <a:p>
            <a:r>
              <a:rPr lang="en-US" dirty="0"/>
              <a:t>Csv, text, json</a:t>
            </a:r>
          </a:p>
          <a:p>
            <a:r>
              <a:rPr lang="en-US" dirty="0"/>
              <a:t>What is lazy execution?</a:t>
            </a:r>
          </a:p>
          <a:p>
            <a:r>
              <a:rPr lang="en-US" dirty="0"/>
              <a:t>Different options for csv</a:t>
            </a:r>
          </a:p>
          <a:p>
            <a:pPr lvl="1"/>
            <a:r>
              <a:rPr lang="en-US" dirty="0"/>
              <a:t>Sep= </a:t>
            </a:r>
            <a:r>
              <a:rPr lang="en-US" dirty="0">
                <a:sym typeface="Wingdings" panose="05000000000000000000" pitchFamily="2" charset="2"/>
              </a:rPr>
              <a:t> the delimiter</a:t>
            </a:r>
            <a:endParaRPr lang="en-US" dirty="0"/>
          </a:p>
          <a:p>
            <a:pPr lvl="1"/>
            <a:r>
              <a:rPr lang="en-US" dirty="0"/>
              <a:t>Header= </a:t>
            </a:r>
            <a:r>
              <a:rPr lang="en-US" dirty="0">
                <a:sym typeface="Wingdings" panose="05000000000000000000" pitchFamily="2" charset="2"/>
              </a:rPr>
              <a:t> is there a header?</a:t>
            </a:r>
            <a:endParaRPr lang="en-US" dirty="0"/>
          </a:p>
          <a:p>
            <a:pPr lvl="1"/>
            <a:r>
              <a:rPr lang="en-US" dirty="0" err="1"/>
              <a:t>inferSchema</a:t>
            </a:r>
            <a:r>
              <a:rPr lang="en-US" dirty="0"/>
              <a:t>= </a:t>
            </a:r>
            <a:r>
              <a:rPr lang="en-US" dirty="0">
                <a:sym typeface="Wingdings" panose="05000000000000000000" pitchFamily="2" charset="2"/>
              </a:rPr>
              <a:t> guess data types?</a:t>
            </a:r>
            <a:endParaRPr lang="en-US" dirty="0"/>
          </a:p>
          <a:p>
            <a:pPr lvl="1"/>
            <a:r>
              <a:rPr lang="en-US" dirty="0"/>
              <a:t>Cache() </a:t>
            </a:r>
            <a:r>
              <a:rPr lang="en-US" dirty="0">
                <a:sym typeface="Wingdings" panose="05000000000000000000" pitchFamily="2" charset="2"/>
              </a:rPr>
              <a:t> load onto worker nodes.</a:t>
            </a:r>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8374792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43E6D-422A-4286-A98D-65086D427DF2}"/>
              </a:ext>
            </a:extLst>
          </p:cNvPr>
          <p:cNvSpPr>
            <a:spLocks noGrp="1"/>
          </p:cNvSpPr>
          <p:nvPr>
            <p:ph type="title"/>
          </p:nvPr>
        </p:nvSpPr>
        <p:spPr/>
        <p:txBody>
          <a:bodyPr/>
          <a:lstStyle/>
          <a:p>
            <a:r>
              <a:rPr lang="en-US" dirty="0"/>
              <a:t>What does .cache() do?</a:t>
            </a:r>
          </a:p>
        </p:txBody>
      </p:sp>
      <p:sp>
        <p:nvSpPr>
          <p:cNvPr id="5" name="Content Placeholder 4">
            <a:extLst>
              <a:ext uri="{FF2B5EF4-FFF2-40B4-BE49-F238E27FC236}">
                <a16:creationId xmlns:a16="http://schemas.microsoft.com/office/drawing/2014/main" id="{6EB42C43-D16C-4DD3-875B-4A1653198651}"/>
              </a:ext>
            </a:extLst>
          </p:cNvPr>
          <p:cNvSpPr>
            <a:spLocks noGrp="1"/>
          </p:cNvSpPr>
          <p:nvPr>
            <p:ph idx="1"/>
          </p:nvPr>
        </p:nvSpPr>
        <p:spPr/>
        <p:txBody>
          <a:bodyPr/>
          <a:lstStyle/>
          <a:p>
            <a:pPr marL="0" indent="0">
              <a:buNone/>
            </a:pPr>
            <a:r>
              <a:rPr lang="en-US" dirty="0">
                <a:latin typeface="Consolas" panose="020B0609020204030204" pitchFamily="49" charset="0"/>
              </a:rPr>
              <a:t>spark.load.csv("s3a://</a:t>
            </a:r>
            <a:r>
              <a:rPr lang="en-US" dirty="0" err="1">
                <a:latin typeface="Consolas" panose="020B0609020204030204" pitchFamily="49" charset="0"/>
              </a:rPr>
              <a:t>ufo</a:t>
            </a:r>
            <a:r>
              <a:rPr lang="en-US" dirty="0">
                <a:latin typeface="Consolas" panose="020B0609020204030204" pitchFamily="49" charset="0"/>
              </a:rPr>
              <a:t>-sightings").cache()</a:t>
            </a:r>
          </a:p>
        </p:txBody>
      </p:sp>
      <p:sp>
        <p:nvSpPr>
          <p:cNvPr id="6" name="Flowchart: Magnetic Disk 5">
            <a:extLst>
              <a:ext uri="{FF2B5EF4-FFF2-40B4-BE49-F238E27FC236}">
                <a16:creationId xmlns:a16="http://schemas.microsoft.com/office/drawing/2014/main" id="{F8C5F60F-0EE4-4F8F-9B8E-6858EBD96185}"/>
              </a:ext>
            </a:extLst>
          </p:cNvPr>
          <p:cNvSpPr/>
          <p:nvPr/>
        </p:nvSpPr>
        <p:spPr>
          <a:xfrm>
            <a:off x="1407560" y="3220948"/>
            <a:ext cx="1695236" cy="1946364"/>
          </a:xfrm>
          <a:prstGeom prst="flowChartMagneticDisk">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err="1"/>
              <a:t>Minio</a:t>
            </a:r>
            <a:endParaRPr lang="en-US" b="1" dirty="0"/>
          </a:p>
          <a:p>
            <a:pPr algn="ctr"/>
            <a:r>
              <a:rPr lang="en-US" b="1" dirty="0"/>
              <a:t>Or S3</a:t>
            </a:r>
          </a:p>
        </p:txBody>
      </p:sp>
      <p:sp>
        <p:nvSpPr>
          <p:cNvPr id="7" name="Rectangle 6">
            <a:extLst>
              <a:ext uri="{FF2B5EF4-FFF2-40B4-BE49-F238E27FC236}">
                <a16:creationId xmlns:a16="http://schemas.microsoft.com/office/drawing/2014/main" id="{01CF095F-473A-4065-AE8C-AAA8637A9BF6}"/>
              </a:ext>
            </a:extLst>
          </p:cNvPr>
          <p:cNvSpPr/>
          <p:nvPr/>
        </p:nvSpPr>
        <p:spPr>
          <a:xfrm>
            <a:off x="7143964" y="2886743"/>
            <a:ext cx="2214081" cy="1307387"/>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93DBF2-6D56-47D3-AED8-54D8387D928C}"/>
              </a:ext>
            </a:extLst>
          </p:cNvPr>
          <p:cNvSpPr/>
          <p:nvPr/>
        </p:nvSpPr>
        <p:spPr>
          <a:xfrm>
            <a:off x="7623853" y="3483153"/>
            <a:ext cx="2214081" cy="1307387"/>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FBA7B7-FBE9-48E8-BE30-FE8BDAF19523}"/>
              </a:ext>
            </a:extLst>
          </p:cNvPr>
          <p:cNvSpPr/>
          <p:nvPr/>
        </p:nvSpPr>
        <p:spPr>
          <a:xfrm>
            <a:off x="8251005" y="4027041"/>
            <a:ext cx="2214081" cy="1307387"/>
          </a:xfrm>
          <a:prstGeom prst="rect">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Spark Workers</a:t>
            </a:r>
          </a:p>
        </p:txBody>
      </p:sp>
      <p:sp>
        <p:nvSpPr>
          <p:cNvPr id="10" name="Arrow: Right 9">
            <a:extLst>
              <a:ext uri="{FF2B5EF4-FFF2-40B4-BE49-F238E27FC236}">
                <a16:creationId xmlns:a16="http://schemas.microsoft.com/office/drawing/2014/main" id="{B567C7F5-49B8-4353-AC50-21E3FDA73385}"/>
              </a:ext>
            </a:extLst>
          </p:cNvPr>
          <p:cNvSpPr/>
          <p:nvPr/>
        </p:nvSpPr>
        <p:spPr>
          <a:xfrm>
            <a:off x="3488076" y="3220948"/>
            <a:ext cx="3462391" cy="1890445"/>
          </a:xfrm>
          <a:prstGeom prst="rightArrow">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Send data to the workers so that its not fetched at lazy execution.</a:t>
            </a:r>
          </a:p>
        </p:txBody>
      </p:sp>
      <p:cxnSp>
        <p:nvCxnSpPr>
          <p:cNvPr id="12" name="Straight Arrow Connector 11">
            <a:extLst>
              <a:ext uri="{FF2B5EF4-FFF2-40B4-BE49-F238E27FC236}">
                <a16:creationId xmlns:a16="http://schemas.microsoft.com/office/drawing/2014/main" id="{3AFC1B45-9798-4100-A346-291567282A4C}"/>
              </a:ext>
            </a:extLst>
          </p:cNvPr>
          <p:cNvCxnSpPr/>
          <p:nvPr/>
        </p:nvCxnSpPr>
        <p:spPr>
          <a:xfrm flipH="1">
            <a:off x="2743200" y="2090791"/>
            <a:ext cx="1505164" cy="10325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6510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p:txBody>
          <a:bodyPr/>
          <a:lstStyle/>
          <a:p>
            <a:r>
              <a:rPr lang="en-US" dirty="0"/>
              <a:t>Spark Session and Loading Data</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r>
              <a:rPr lang="en-US" dirty="0"/>
              <a:t>In </a:t>
            </a:r>
            <a:r>
              <a:rPr lang="en-US" dirty="0">
                <a:latin typeface="Consolas" panose="020B0609020204030204" pitchFamily="49" charset="0"/>
              </a:rPr>
              <a:t>spark.read.csv()</a:t>
            </a:r>
          </a:p>
          <a:p>
            <a:pPr marL="514350" indent="-514350">
              <a:buFont typeface="+mj-lt"/>
              <a:buAutoNum type="arabicPeriod"/>
            </a:pPr>
            <a:r>
              <a:rPr lang="en-US" dirty="0"/>
              <a:t>What is </a:t>
            </a:r>
            <a:r>
              <a:rPr lang="en-US" b="1" dirty="0"/>
              <a:t>spark</a:t>
            </a:r>
            <a:r>
              <a:rPr lang="en-US" dirty="0"/>
              <a:t> ?</a:t>
            </a:r>
          </a:p>
          <a:p>
            <a:pPr marL="514350" indent="-514350">
              <a:buFont typeface="+mj-lt"/>
              <a:buAutoNum type="arabicPeriod"/>
            </a:pPr>
            <a:r>
              <a:rPr lang="en-US" dirty="0"/>
              <a:t>What is </a:t>
            </a:r>
            <a:r>
              <a:rPr lang="en-US" b="1" dirty="0"/>
              <a:t>csv() </a:t>
            </a:r>
            <a:r>
              <a:rPr lang="en-US" dirty="0"/>
              <a:t>?</a:t>
            </a:r>
          </a:p>
          <a:p>
            <a:pPr marL="514350" indent="-514350">
              <a:buFont typeface="+mj-lt"/>
              <a:buAutoNum type="arabicPeriod"/>
            </a:pPr>
            <a:r>
              <a:rPr lang="en-US" dirty="0"/>
              <a:t>How to we see a data frame’s schema?</a:t>
            </a:r>
          </a:p>
          <a:p>
            <a:pPr marL="514350" indent="-514350">
              <a:buFont typeface="+mj-lt"/>
              <a:buAutoNum type="arabicPeriod"/>
            </a:pPr>
            <a:r>
              <a:rPr lang="en-US" dirty="0"/>
              <a:t>How do we see a data frame’s values?</a:t>
            </a:r>
          </a:p>
          <a:p>
            <a:pPr marL="514350" indent="-514350">
              <a:buFont typeface="+mj-lt"/>
              <a:buAutoNum type="arabicPeriod"/>
            </a:pPr>
            <a:r>
              <a:rPr lang="en-US" dirty="0"/>
              <a:t>What does .cache() do?</a:t>
            </a:r>
          </a:p>
          <a:p>
            <a:pPr marL="514350" indent="-514350">
              <a:buFont typeface="+mj-lt"/>
              <a:buAutoNum type="arabicPeriod"/>
            </a:pPr>
            <a:r>
              <a:rPr lang="en-US" dirty="0"/>
              <a:t>What is lazy execution?</a:t>
            </a:r>
          </a:p>
        </p:txBody>
      </p:sp>
    </p:spTree>
    <p:extLst>
      <p:ext uri="{BB962C8B-B14F-4D97-AF65-F5344CB8AC3E}">
        <p14:creationId xmlns:p14="http://schemas.microsoft.com/office/powerpoint/2010/main" val="35534524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40F9EC-F563-4AED-B97A-4AA0451E7C43}"/>
              </a:ext>
            </a:extLst>
          </p:cNvPr>
          <p:cNvSpPr>
            <a:spLocks noGrp="1"/>
          </p:cNvSpPr>
          <p:nvPr>
            <p:ph type="title"/>
          </p:nvPr>
        </p:nvSpPr>
        <p:spPr/>
        <p:txBody>
          <a:bodyPr/>
          <a:lstStyle/>
          <a:p>
            <a:r>
              <a:rPr lang="en-US" dirty="0"/>
              <a:t>Spark Data Frame Transformations</a:t>
            </a:r>
          </a:p>
        </p:txBody>
      </p:sp>
      <p:sp>
        <p:nvSpPr>
          <p:cNvPr id="7" name="Content Placeholder 6">
            <a:extLst>
              <a:ext uri="{FF2B5EF4-FFF2-40B4-BE49-F238E27FC236}">
                <a16:creationId xmlns:a16="http://schemas.microsoft.com/office/drawing/2014/main" id="{6AD32DBD-20C1-47E0-BA67-074B230E37EA}"/>
              </a:ext>
            </a:extLst>
          </p:cNvPr>
          <p:cNvSpPr>
            <a:spLocks noGrp="1"/>
          </p:cNvSpPr>
          <p:nvPr>
            <p:ph sz="half" idx="1"/>
          </p:nvPr>
        </p:nvSpPr>
        <p:spPr/>
        <p:txBody>
          <a:bodyPr/>
          <a:lstStyle/>
          <a:p>
            <a:r>
              <a:rPr lang="en-US" dirty="0"/>
              <a:t>These are the heart of spark core library</a:t>
            </a:r>
          </a:p>
          <a:p>
            <a:r>
              <a:rPr lang="en-US" dirty="0"/>
              <a:t>Allow us to shape data</a:t>
            </a:r>
          </a:p>
          <a:p>
            <a:r>
              <a:rPr lang="en-US" dirty="0"/>
              <a:t>Similar to SQL-type transformations you know already</a:t>
            </a:r>
          </a:p>
        </p:txBody>
      </p:sp>
      <p:sp>
        <p:nvSpPr>
          <p:cNvPr id="8" name="Content Placeholder 7">
            <a:extLst>
              <a:ext uri="{FF2B5EF4-FFF2-40B4-BE49-F238E27FC236}">
                <a16:creationId xmlns:a16="http://schemas.microsoft.com/office/drawing/2014/main" id="{E12DA9E2-C5FB-46F7-9CE2-1DE78765E3B8}"/>
              </a:ext>
            </a:extLst>
          </p:cNvPr>
          <p:cNvSpPr>
            <a:spLocks noGrp="1"/>
          </p:cNvSpPr>
          <p:nvPr>
            <p:ph sz="half" idx="2"/>
          </p:nvPr>
        </p:nvSpPr>
        <p:spPr/>
        <p:txBody>
          <a:bodyPr/>
          <a:lstStyle/>
          <a:p>
            <a:pPr marL="0" indent="0">
              <a:buNone/>
            </a:pPr>
            <a:r>
              <a:rPr lang="en-US" dirty="0">
                <a:latin typeface="Consolas" panose="020B0609020204030204" pitchFamily="49" charset="0"/>
              </a:rPr>
              <a:t>.select()</a:t>
            </a:r>
          </a:p>
          <a:p>
            <a:pPr marL="0" indent="0">
              <a:buNone/>
            </a:pPr>
            <a:r>
              <a:rPr lang="en-US" dirty="0">
                <a:latin typeface="Consolas" panose="020B0609020204030204" pitchFamily="49" charset="0"/>
              </a:rPr>
              <a:t>.</a:t>
            </a:r>
            <a:r>
              <a:rPr lang="en-US" dirty="0" err="1">
                <a:latin typeface="Consolas" panose="020B0609020204030204" pitchFamily="49" charset="0"/>
              </a:rPr>
              <a:t>withColumn</a:t>
            </a:r>
            <a:r>
              <a:rPr lang="en-US" dirty="0">
                <a:latin typeface="Consolas" panose="020B0609020204030204" pitchFamily="49" charset="0"/>
              </a:rPr>
              <a:t>() .</a:t>
            </a:r>
            <a:r>
              <a:rPr lang="en-US" dirty="0" err="1">
                <a:latin typeface="Consolas" panose="020B0609020204030204" pitchFamily="49" charset="0"/>
              </a:rPr>
              <a:t>withColumRenamed</a:t>
            </a:r>
            <a:r>
              <a:rPr lang="en-US" dirty="0">
                <a:latin typeface="Consolas" panose="020B0609020204030204" pitchFamily="49" charset="0"/>
              </a:rPr>
              <a:t>()</a:t>
            </a:r>
          </a:p>
          <a:p>
            <a:pPr marL="0" indent="0">
              <a:buNone/>
            </a:pPr>
            <a:r>
              <a:rPr lang="en-US" dirty="0">
                <a:latin typeface="Consolas" panose="020B0609020204030204" pitchFamily="49" charset="0"/>
              </a:rPr>
              <a:t>.filter()</a:t>
            </a:r>
          </a:p>
          <a:p>
            <a:pPr marL="0" indent="0">
              <a:buNone/>
            </a:pPr>
            <a:r>
              <a:rPr lang="en-US" dirty="0">
                <a:latin typeface="Consolas" panose="020B0609020204030204" pitchFamily="49" charset="0"/>
              </a:rPr>
              <a:t>.sort()</a:t>
            </a:r>
          </a:p>
          <a:p>
            <a:pPr marL="0" indent="0">
              <a:buNone/>
            </a:pPr>
            <a:r>
              <a:rPr lang="en-US" dirty="0">
                <a:latin typeface="Consolas" panose="020B0609020204030204" pitchFamily="49" charset="0"/>
              </a:rPr>
              <a:t>.</a:t>
            </a:r>
            <a:r>
              <a:rPr lang="en-US" dirty="0" err="1">
                <a:latin typeface="Consolas" panose="020B0609020204030204" pitchFamily="49" charset="0"/>
              </a:rPr>
              <a:t>groupBy</a:t>
            </a:r>
            <a:r>
              <a:rPr lang="en-US" dirty="0">
                <a:latin typeface="Consolas" panose="020B0609020204030204" pitchFamily="49" charset="0"/>
              </a:rPr>
              <a:t>().</a:t>
            </a:r>
            <a:r>
              <a:rPr lang="en-US" dirty="0" err="1">
                <a:latin typeface="Consolas" panose="020B0609020204030204" pitchFamily="49" charset="0"/>
              </a:rPr>
              <a:t>agg</a:t>
            </a:r>
            <a:r>
              <a:rPr lang="en-US" dirty="0">
                <a:latin typeface="Consolas" panose="020B0609020204030204" pitchFamily="49" charset="0"/>
              </a:rPr>
              <a:t>()</a:t>
            </a:r>
          </a:p>
          <a:p>
            <a:pPr marL="0" indent="0">
              <a:buNone/>
            </a:pPr>
            <a:r>
              <a:rPr lang="en-US" dirty="0">
                <a:latin typeface="Consolas" panose="020B0609020204030204" pitchFamily="49" charset="0"/>
              </a:rPr>
              <a:t>.union()</a:t>
            </a:r>
          </a:p>
          <a:p>
            <a:pPr marL="0" indent="0">
              <a:buNone/>
            </a:pPr>
            <a:r>
              <a:rPr lang="en-US" dirty="0">
                <a:latin typeface="Consolas" panose="020B0609020204030204" pitchFamily="49" charset="0"/>
              </a:rPr>
              <a:t>.join()</a:t>
            </a:r>
          </a:p>
        </p:txBody>
      </p:sp>
    </p:spTree>
    <p:extLst>
      <p:ext uri="{BB962C8B-B14F-4D97-AF65-F5344CB8AC3E}">
        <p14:creationId xmlns:p14="http://schemas.microsoft.com/office/powerpoint/2010/main" val="12430980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C81620-B270-444F-A82E-2ED3925E6E32}"/>
              </a:ext>
            </a:extLst>
          </p:cNvPr>
          <p:cNvSpPr>
            <a:spLocks noGrp="1"/>
          </p:cNvSpPr>
          <p:nvPr>
            <p:ph type="title"/>
          </p:nvPr>
        </p:nvSpPr>
        <p:spPr/>
        <p:txBody>
          <a:bodyPr/>
          <a:lstStyle/>
          <a:p>
            <a:r>
              <a:rPr lang="en-US" b="1" dirty="0"/>
              <a:t>Column References</a:t>
            </a:r>
          </a:p>
        </p:txBody>
      </p:sp>
      <p:sp>
        <p:nvSpPr>
          <p:cNvPr id="6" name="Content Placeholder 5">
            <a:extLst>
              <a:ext uri="{FF2B5EF4-FFF2-40B4-BE49-F238E27FC236}">
                <a16:creationId xmlns:a16="http://schemas.microsoft.com/office/drawing/2014/main" id="{A9826755-EFC2-4512-8398-4D35E39374F6}"/>
              </a:ext>
            </a:extLst>
          </p:cNvPr>
          <p:cNvSpPr>
            <a:spLocks noGrp="1"/>
          </p:cNvSpPr>
          <p:nvPr>
            <p:ph idx="1"/>
          </p:nvPr>
        </p:nvSpPr>
        <p:spPr/>
        <p:txBody>
          <a:bodyPr>
            <a:normAutofit fontScale="92500" lnSpcReduction="10000"/>
          </a:bodyPr>
          <a:lstStyle/>
          <a:p>
            <a:r>
              <a:rPr lang="en-US" dirty="0"/>
              <a:t>There are 3 methods of accessing referencing a column</a:t>
            </a:r>
          </a:p>
          <a:p>
            <a:r>
              <a:rPr lang="en-US" dirty="0"/>
              <a:t>For data frame </a:t>
            </a:r>
            <a:r>
              <a:rPr lang="en-US" b="1" dirty="0"/>
              <a:t>customers</a:t>
            </a:r>
          </a:p>
          <a:p>
            <a:r>
              <a:rPr lang="en-US" dirty="0"/>
              <a:t>String/SQL: </a:t>
            </a:r>
            <a:br>
              <a:rPr lang="en-US" dirty="0"/>
            </a:br>
            <a:r>
              <a:rPr lang="en-US" sz="2600" dirty="0" err="1">
                <a:latin typeface="Consolas" panose="020B0609020204030204" pitchFamily="49" charset="0"/>
              </a:rPr>
              <a:t>customers.select</a:t>
            </a:r>
            <a:r>
              <a:rPr lang="en-US" sz="2600" dirty="0">
                <a:latin typeface="Consolas" panose="020B0609020204030204" pitchFamily="49" charset="0"/>
              </a:rPr>
              <a:t>("</a:t>
            </a:r>
            <a:r>
              <a:rPr lang="en-US" sz="2600" dirty="0" err="1">
                <a:latin typeface="Consolas" panose="020B0609020204030204" pitchFamily="49" charset="0"/>
              </a:rPr>
              <a:t>firstname</a:t>
            </a:r>
            <a:r>
              <a:rPr lang="en-US" sz="2600" dirty="0">
                <a:latin typeface="Consolas" panose="020B0609020204030204" pitchFamily="49" charset="0"/>
              </a:rPr>
              <a:t>")</a:t>
            </a:r>
            <a:br>
              <a:rPr lang="en-US" sz="2600" dirty="0">
                <a:latin typeface="Consolas" panose="020B0609020204030204" pitchFamily="49" charset="0"/>
              </a:rPr>
            </a:br>
            <a:r>
              <a:rPr lang="en-US" sz="2600" dirty="0" err="1">
                <a:latin typeface="Consolas" panose="020B0609020204030204" pitchFamily="49" charset="0"/>
              </a:rPr>
              <a:t>customers.filter</a:t>
            </a:r>
            <a:r>
              <a:rPr lang="en-US" sz="2600" dirty="0">
                <a:latin typeface="Consolas" panose="020B0609020204030204" pitchFamily="49" charset="0"/>
              </a:rPr>
              <a:t>("age&gt;50")</a:t>
            </a:r>
          </a:p>
          <a:p>
            <a:r>
              <a:rPr lang="en-US" dirty="0"/>
              <a:t>Property: </a:t>
            </a:r>
            <a:br>
              <a:rPr lang="en-US" dirty="0"/>
            </a:br>
            <a:r>
              <a:rPr lang="en-US" sz="2600" dirty="0" err="1">
                <a:latin typeface="Consolas" panose="020B0609020204030204" pitchFamily="49" charset="0"/>
              </a:rPr>
              <a:t>customers.select</a:t>
            </a:r>
            <a:r>
              <a:rPr lang="en-US" sz="2600" dirty="0">
                <a:latin typeface="Consolas" panose="020B0609020204030204" pitchFamily="49" charset="0"/>
              </a:rPr>
              <a:t>(</a:t>
            </a:r>
            <a:r>
              <a:rPr lang="en-US" sz="2600" dirty="0" err="1">
                <a:latin typeface="Consolas" panose="020B0609020204030204" pitchFamily="49" charset="0"/>
              </a:rPr>
              <a:t>customers.firstname</a:t>
            </a:r>
            <a:r>
              <a:rPr lang="en-US" sz="2600" dirty="0">
                <a:latin typeface="Consolas" panose="020B0609020204030204" pitchFamily="49" charset="0"/>
              </a:rPr>
              <a:t>)</a:t>
            </a:r>
            <a:br>
              <a:rPr lang="en-US" sz="2600" dirty="0">
                <a:latin typeface="Consolas" panose="020B0609020204030204" pitchFamily="49" charset="0"/>
              </a:rPr>
            </a:br>
            <a:r>
              <a:rPr lang="en-US" sz="2600" dirty="0" err="1">
                <a:latin typeface="Consolas" panose="020B0609020204030204" pitchFamily="49" charset="0"/>
              </a:rPr>
              <a:t>customers.filter</a:t>
            </a:r>
            <a:r>
              <a:rPr lang="en-US" sz="2600" dirty="0">
                <a:latin typeface="Consolas" panose="020B0609020204030204" pitchFamily="49" charset="0"/>
              </a:rPr>
              <a:t>(</a:t>
            </a:r>
            <a:r>
              <a:rPr lang="en-US" sz="2600" dirty="0" err="1">
                <a:latin typeface="Consolas" panose="020B0609020204030204" pitchFamily="49" charset="0"/>
              </a:rPr>
              <a:t>customers.age</a:t>
            </a:r>
            <a:r>
              <a:rPr lang="en-US" sz="2600" dirty="0">
                <a:latin typeface="Consolas" panose="020B0609020204030204" pitchFamily="49" charset="0"/>
              </a:rPr>
              <a:t>&gt;50)</a:t>
            </a:r>
          </a:p>
          <a:p>
            <a:r>
              <a:rPr lang="en-US" dirty="0"/>
              <a:t>Data Frame: </a:t>
            </a:r>
            <a:br>
              <a:rPr lang="en-US" dirty="0"/>
            </a:br>
            <a:r>
              <a:rPr lang="en-US" sz="2600" dirty="0" err="1">
                <a:latin typeface="Consolas" panose="020B0609020204030204" pitchFamily="49" charset="0"/>
              </a:rPr>
              <a:t>customers.select</a:t>
            </a:r>
            <a:r>
              <a:rPr lang="en-US" sz="2600" dirty="0">
                <a:latin typeface="Consolas" panose="020B0609020204030204" pitchFamily="49" charset="0"/>
              </a:rPr>
              <a:t>( customers["</a:t>
            </a:r>
            <a:r>
              <a:rPr lang="en-US" sz="2600" dirty="0" err="1">
                <a:latin typeface="Consolas" panose="020B0609020204030204" pitchFamily="49" charset="0"/>
              </a:rPr>
              <a:t>firstname</a:t>
            </a:r>
            <a:r>
              <a:rPr lang="en-US" sz="2600" dirty="0">
                <a:latin typeface="Consolas" panose="020B0609020204030204" pitchFamily="49" charset="0"/>
              </a:rPr>
              <a:t>"]</a:t>
            </a:r>
            <a:br>
              <a:rPr lang="en-US" sz="2600" dirty="0">
                <a:latin typeface="Consolas" panose="020B0609020204030204" pitchFamily="49" charset="0"/>
              </a:rPr>
            </a:br>
            <a:r>
              <a:rPr lang="en-US" sz="2600" dirty="0" err="1">
                <a:latin typeface="Consolas" panose="020B0609020204030204" pitchFamily="49" charset="0"/>
              </a:rPr>
              <a:t>customers.filter</a:t>
            </a:r>
            <a:r>
              <a:rPr lang="en-US" sz="2600" dirty="0">
                <a:latin typeface="Consolas" panose="020B0609020204030204" pitchFamily="49" charset="0"/>
              </a:rPr>
              <a:t>( customers["age"] &gt; 50)</a:t>
            </a:r>
          </a:p>
          <a:p>
            <a:endParaRPr lang="en-US" dirty="0">
              <a:latin typeface="Consolas" panose="020B0609020204030204" pitchFamily="49" charset="0"/>
            </a:endParaRPr>
          </a:p>
        </p:txBody>
      </p:sp>
    </p:spTree>
    <p:extLst>
      <p:ext uri="{BB962C8B-B14F-4D97-AF65-F5344CB8AC3E}">
        <p14:creationId xmlns:p14="http://schemas.microsoft.com/office/powerpoint/2010/main" val="3690741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a:xfrm>
            <a:off x="388449" y="365125"/>
            <a:ext cx="8511540" cy="1325563"/>
          </a:xfrm>
        </p:spPr>
        <p:txBody>
          <a:bodyPr/>
          <a:lstStyle/>
          <a:p>
            <a:r>
              <a:rPr lang="en-US" dirty="0"/>
              <a:t>Basic Transformations Demo</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pPr marL="0" indent="0">
              <a:buNone/>
            </a:pPr>
            <a:r>
              <a:rPr lang="en-US" dirty="0"/>
              <a:t>Using the UFO dataset, let’s apply some transformations</a:t>
            </a:r>
          </a:p>
          <a:p>
            <a:pPr marL="514350" indent="-514350">
              <a:buFont typeface="+mj-lt"/>
              <a:buAutoNum type="arabicPeriod"/>
            </a:pPr>
            <a:r>
              <a:rPr lang="en-US" dirty="0"/>
              <a:t>Column projections</a:t>
            </a:r>
          </a:p>
          <a:p>
            <a:pPr marL="514350" indent="-514350">
              <a:buFont typeface="+mj-lt"/>
              <a:buAutoNum type="arabicPeriod"/>
            </a:pPr>
            <a:r>
              <a:rPr lang="en-US" dirty="0"/>
              <a:t>Rename column</a:t>
            </a:r>
          </a:p>
          <a:p>
            <a:pPr marL="514350" indent="-514350">
              <a:buFont typeface="+mj-lt"/>
              <a:buAutoNum type="arabicPeriod"/>
            </a:pPr>
            <a:r>
              <a:rPr lang="en-US" dirty="0"/>
              <a:t>Filter </a:t>
            </a:r>
          </a:p>
          <a:p>
            <a:pPr marL="514350" indent="-514350">
              <a:buFont typeface="+mj-lt"/>
              <a:buAutoNum type="arabicPeriod"/>
            </a:pPr>
            <a:r>
              <a:rPr lang="en-US" dirty="0" err="1"/>
              <a:t>GroupBy.agg</a:t>
            </a:r>
            <a:endParaRPr lang="en-US" dirty="0"/>
          </a:p>
          <a:p>
            <a:pPr marL="514350" indent="-514350">
              <a:buFont typeface="+mj-lt"/>
              <a:buAutoNum type="arabicPeriod"/>
            </a:pPr>
            <a:r>
              <a:rPr lang="en-US" dirty="0"/>
              <a:t>Sort</a:t>
            </a:r>
          </a:p>
          <a:p>
            <a:pPr marL="514350" indent="-514350">
              <a:buFont typeface="+mj-lt"/>
              <a:buAutoNum type="arabicPeriod"/>
            </a:pPr>
            <a:r>
              <a:rPr lang="en-US" dirty="0"/>
              <a:t>Using explain() to see the execution plan.</a:t>
            </a:r>
          </a:p>
        </p:txBody>
      </p:sp>
    </p:spTree>
    <p:extLst>
      <p:ext uri="{BB962C8B-B14F-4D97-AF65-F5344CB8AC3E}">
        <p14:creationId xmlns:p14="http://schemas.microsoft.com/office/powerpoint/2010/main" val="738861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0D10E8-0935-4D86-BF2D-D963F3B107A7}"/>
              </a:ext>
            </a:extLst>
          </p:cNvPr>
          <p:cNvSpPr>
            <a:spLocks noGrp="1"/>
          </p:cNvSpPr>
          <p:nvPr>
            <p:ph type="title"/>
          </p:nvPr>
        </p:nvSpPr>
        <p:spPr/>
        <p:txBody>
          <a:bodyPr/>
          <a:lstStyle/>
          <a:p>
            <a:r>
              <a:rPr lang="en-US" dirty="0"/>
              <a:t>Advanced Transformations</a:t>
            </a:r>
          </a:p>
        </p:txBody>
      </p:sp>
      <p:sp>
        <p:nvSpPr>
          <p:cNvPr id="6" name="Content Placeholder 5">
            <a:extLst>
              <a:ext uri="{FF2B5EF4-FFF2-40B4-BE49-F238E27FC236}">
                <a16:creationId xmlns:a16="http://schemas.microsoft.com/office/drawing/2014/main" id="{F8CBEFFB-DDB2-43BA-A4A1-3529C13D420C}"/>
              </a:ext>
            </a:extLst>
          </p:cNvPr>
          <p:cNvSpPr>
            <a:spLocks noGrp="1"/>
          </p:cNvSpPr>
          <p:nvPr>
            <p:ph idx="1"/>
          </p:nvPr>
        </p:nvSpPr>
        <p:spPr/>
        <p:txBody>
          <a:bodyPr/>
          <a:lstStyle/>
          <a:p>
            <a:pPr marL="0" indent="0">
              <a:buNone/>
            </a:pPr>
            <a:r>
              <a:rPr lang="en-US" dirty="0">
                <a:latin typeface="Consolas" panose="020B0609020204030204" pitchFamily="49" charset="0"/>
              </a:rPr>
              <a:t>from </a:t>
            </a:r>
            <a:r>
              <a:rPr lang="en-US" dirty="0" err="1">
                <a:latin typeface="Consolas" panose="020B0609020204030204" pitchFamily="49" charset="0"/>
              </a:rPr>
              <a:t>pyspark.sql.functions</a:t>
            </a:r>
            <a:r>
              <a:rPr lang="en-US" dirty="0">
                <a:latin typeface="Consolas" panose="020B0609020204030204" pitchFamily="49" charset="0"/>
              </a:rPr>
              <a:t> import </a:t>
            </a:r>
            <a:r>
              <a:rPr lang="en-US" dirty="0" err="1">
                <a:latin typeface="Consolas" panose="020B0609020204030204" pitchFamily="49" charset="0"/>
              </a:rPr>
              <a:t>explode,split,udf</a:t>
            </a:r>
            <a:endParaRPr lang="en-US" dirty="0">
              <a:latin typeface="Consolas" panose="020B0609020204030204" pitchFamily="49" charset="0"/>
            </a:endParaRPr>
          </a:p>
          <a:p>
            <a:r>
              <a:rPr lang="en-US" dirty="0">
                <a:latin typeface="Consolas" panose="020B0609020204030204" pitchFamily="49" charset="0"/>
              </a:rPr>
              <a:t>explode </a:t>
            </a:r>
            <a:r>
              <a:rPr lang="en-US" dirty="0"/>
              <a:t>– handle nested arrays of data</a:t>
            </a:r>
          </a:p>
          <a:p>
            <a:r>
              <a:rPr lang="en-US" dirty="0">
                <a:latin typeface="Consolas" panose="020B0609020204030204" pitchFamily="49" charset="0"/>
              </a:rPr>
              <a:t>split</a:t>
            </a:r>
            <a:r>
              <a:rPr lang="en-US" dirty="0"/>
              <a:t> – parse strings into multiple values</a:t>
            </a:r>
          </a:p>
          <a:p>
            <a:r>
              <a:rPr lang="en-US" dirty="0" err="1">
                <a:latin typeface="Consolas" panose="020B0609020204030204" pitchFamily="49" charset="0"/>
              </a:rPr>
              <a:t>udf</a:t>
            </a:r>
            <a:r>
              <a:rPr lang="en-US" dirty="0"/>
              <a:t> – apply a user-defined function</a:t>
            </a:r>
          </a:p>
        </p:txBody>
      </p:sp>
    </p:spTree>
    <p:extLst>
      <p:ext uri="{BB962C8B-B14F-4D97-AF65-F5344CB8AC3E}">
        <p14:creationId xmlns:p14="http://schemas.microsoft.com/office/powerpoint/2010/main" val="375466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1B959B-14C6-45EB-8AD0-FFED321F14FC}"/>
              </a:ext>
            </a:extLst>
          </p:cNvPr>
          <p:cNvSpPr>
            <a:spLocks noGrp="1"/>
          </p:cNvSpPr>
          <p:nvPr>
            <p:ph type="title"/>
          </p:nvPr>
        </p:nvSpPr>
        <p:spPr/>
        <p:txBody>
          <a:bodyPr/>
          <a:lstStyle/>
          <a:p>
            <a:r>
              <a:rPr lang="en-US" dirty="0"/>
              <a:t>Document Database Concepts</a:t>
            </a:r>
          </a:p>
        </p:txBody>
      </p:sp>
      <p:sp>
        <p:nvSpPr>
          <p:cNvPr id="6" name="Content Placeholder 5">
            <a:extLst>
              <a:ext uri="{FF2B5EF4-FFF2-40B4-BE49-F238E27FC236}">
                <a16:creationId xmlns:a16="http://schemas.microsoft.com/office/drawing/2014/main" id="{1DBC742D-4E99-4269-9EEA-B0D4877F92AB}"/>
              </a:ext>
            </a:extLst>
          </p:cNvPr>
          <p:cNvSpPr>
            <a:spLocks noGrp="1"/>
          </p:cNvSpPr>
          <p:nvPr>
            <p:ph idx="1"/>
          </p:nvPr>
        </p:nvSpPr>
        <p:spPr>
          <a:xfrm>
            <a:off x="403860" y="1868487"/>
            <a:ext cx="3558540" cy="4351338"/>
          </a:xfrm>
        </p:spPr>
        <p:txBody>
          <a:bodyPr/>
          <a:lstStyle/>
          <a:p>
            <a:pPr marL="514350" indent="-514350">
              <a:buFont typeface="+mj-lt"/>
              <a:buAutoNum type="arabicPeriod"/>
            </a:pPr>
            <a:r>
              <a:rPr lang="en-US" dirty="0"/>
              <a:t>Document</a:t>
            </a:r>
          </a:p>
          <a:p>
            <a:pPr marL="514350" indent="-514350">
              <a:buFont typeface="+mj-lt"/>
              <a:buAutoNum type="arabicPeriod"/>
            </a:pPr>
            <a:r>
              <a:rPr lang="en-US" dirty="0"/>
              <a:t>Database</a:t>
            </a:r>
          </a:p>
          <a:p>
            <a:pPr marL="514350" indent="-514350">
              <a:buFont typeface="+mj-lt"/>
              <a:buAutoNum type="arabicPeriod"/>
            </a:pPr>
            <a:r>
              <a:rPr lang="en-US" dirty="0"/>
              <a:t>Collection</a:t>
            </a:r>
          </a:p>
          <a:p>
            <a:pPr marL="514350" indent="-514350">
              <a:buFont typeface="+mj-lt"/>
              <a:buAutoNum type="arabicPeriod"/>
            </a:pPr>
            <a:r>
              <a:rPr lang="en-US" dirty="0"/>
              <a:t>Self-Describing</a:t>
            </a:r>
          </a:p>
          <a:p>
            <a:pPr marL="514350" indent="-514350">
              <a:buFont typeface="+mj-lt"/>
              <a:buAutoNum type="arabicPeriod"/>
            </a:pPr>
            <a:r>
              <a:rPr lang="en-US" dirty="0"/>
              <a:t>No Rigid Schema</a:t>
            </a:r>
          </a:p>
          <a:p>
            <a:pPr marL="514350" indent="-514350">
              <a:buFont typeface="+mj-lt"/>
              <a:buAutoNum type="arabicPeriod"/>
            </a:pPr>
            <a:endParaRPr lang="en-US" dirty="0"/>
          </a:p>
        </p:txBody>
      </p:sp>
      <p:sp>
        <p:nvSpPr>
          <p:cNvPr id="7" name="Content Placeholder 5">
            <a:extLst>
              <a:ext uri="{FF2B5EF4-FFF2-40B4-BE49-F238E27FC236}">
                <a16:creationId xmlns:a16="http://schemas.microsoft.com/office/drawing/2014/main" id="{CA4CC125-DB95-4DCF-8102-7A40C2168F36}"/>
              </a:ext>
            </a:extLst>
          </p:cNvPr>
          <p:cNvSpPr txBox="1">
            <a:spLocks/>
          </p:cNvSpPr>
          <p:nvPr/>
        </p:nvSpPr>
        <p:spPr>
          <a:xfrm>
            <a:off x="4551680" y="1868487"/>
            <a:ext cx="425704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dirty="0"/>
              <a:t>Documents of a single subject</a:t>
            </a:r>
          </a:p>
          <a:p>
            <a:pPr marL="514350" indent="-514350">
              <a:buFont typeface="+mj-lt"/>
              <a:buAutoNum type="alphaUcPeriod"/>
            </a:pPr>
            <a:r>
              <a:rPr lang="en-US" dirty="0"/>
              <a:t>Schema is stored in the Document</a:t>
            </a:r>
          </a:p>
          <a:p>
            <a:pPr marL="514350" indent="-514350">
              <a:buFont typeface="+mj-lt"/>
              <a:buAutoNum type="alphaUcPeriod"/>
            </a:pPr>
            <a:r>
              <a:rPr lang="en-US" dirty="0"/>
              <a:t>A collection of collections</a:t>
            </a:r>
          </a:p>
          <a:p>
            <a:pPr marL="514350" indent="-514350">
              <a:buFont typeface="+mj-lt"/>
              <a:buAutoNum type="alphaUcPeriod"/>
            </a:pPr>
            <a:r>
              <a:rPr lang="en-US" dirty="0"/>
              <a:t>Anything can be stored in the collection</a:t>
            </a:r>
          </a:p>
          <a:p>
            <a:pPr marL="514350" indent="-514350">
              <a:buFont typeface="+mj-lt"/>
              <a:buAutoNum type="alphaUcPeriod"/>
            </a:pPr>
            <a:r>
              <a:rPr lang="en-US" dirty="0"/>
              <a:t>Smallest unit in a document database</a:t>
            </a:r>
          </a:p>
        </p:txBody>
      </p:sp>
    </p:spTree>
    <p:extLst>
      <p:ext uri="{BB962C8B-B14F-4D97-AF65-F5344CB8AC3E}">
        <p14:creationId xmlns:p14="http://schemas.microsoft.com/office/powerpoint/2010/main" val="18459558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a:xfrm>
            <a:off x="388449" y="365125"/>
            <a:ext cx="8511540" cy="1325563"/>
          </a:xfrm>
        </p:spPr>
        <p:txBody>
          <a:bodyPr/>
          <a:lstStyle/>
          <a:p>
            <a:r>
              <a:rPr lang="en-US" dirty="0"/>
              <a:t>Advanced Transformations Demo</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pPr marL="0" indent="0">
              <a:buNone/>
            </a:pPr>
            <a:r>
              <a:rPr lang="en-US" dirty="0"/>
              <a:t>Using the Google Places JSON output, let’s apply some transformations</a:t>
            </a:r>
          </a:p>
          <a:p>
            <a:pPr marL="514350" indent="-514350">
              <a:buFont typeface="+mj-lt"/>
              <a:buAutoNum type="arabicPeriod"/>
            </a:pPr>
            <a:r>
              <a:rPr lang="en-US" dirty="0"/>
              <a:t>Extracting sub-values</a:t>
            </a:r>
          </a:p>
          <a:p>
            <a:pPr marL="514350" indent="-514350">
              <a:buFont typeface="+mj-lt"/>
              <a:buAutoNum type="arabicPeriod"/>
            </a:pPr>
            <a:r>
              <a:rPr lang="en-US" dirty="0"/>
              <a:t>Explode nested arrays data</a:t>
            </a:r>
          </a:p>
          <a:p>
            <a:pPr marL="514350" indent="-514350">
              <a:buFont typeface="+mj-lt"/>
              <a:buAutoNum type="arabicPeriod"/>
            </a:pPr>
            <a:r>
              <a:rPr lang="en-US" dirty="0"/>
              <a:t>Split data into multiple columns</a:t>
            </a:r>
          </a:p>
          <a:p>
            <a:pPr marL="514350" indent="-514350">
              <a:buFont typeface="+mj-lt"/>
              <a:buAutoNum type="arabicPeriod"/>
            </a:pPr>
            <a:r>
              <a:rPr lang="en-US" dirty="0"/>
              <a:t>Create a </a:t>
            </a:r>
            <a:r>
              <a:rPr lang="en-US" dirty="0" err="1"/>
              <a:t>udf</a:t>
            </a:r>
            <a:endParaRPr lang="en-US" dirty="0"/>
          </a:p>
          <a:p>
            <a:pPr marL="514350" indent="-514350">
              <a:buFont typeface="+mj-lt"/>
              <a:buAutoNum type="arabicPeriod"/>
            </a:pPr>
            <a:r>
              <a:rPr lang="en-US" dirty="0"/>
              <a:t>Using explain() to see the execution plan.</a:t>
            </a:r>
          </a:p>
        </p:txBody>
      </p:sp>
    </p:spTree>
    <p:extLst>
      <p:ext uri="{BB962C8B-B14F-4D97-AF65-F5344CB8AC3E}">
        <p14:creationId xmlns:p14="http://schemas.microsoft.com/office/powerpoint/2010/main" val="38362595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16731C-6A4F-445B-9962-01237BF69FF7}"/>
              </a:ext>
            </a:extLst>
          </p:cNvPr>
          <p:cNvSpPr>
            <a:spLocks noGrp="1"/>
          </p:cNvSpPr>
          <p:nvPr>
            <p:ph type="title"/>
          </p:nvPr>
        </p:nvSpPr>
        <p:spPr/>
        <p:txBody>
          <a:bodyPr/>
          <a:lstStyle/>
          <a:p>
            <a:r>
              <a:rPr lang="en-US" dirty="0"/>
              <a:t>Spark SQL</a:t>
            </a:r>
          </a:p>
        </p:txBody>
      </p:sp>
      <p:sp>
        <p:nvSpPr>
          <p:cNvPr id="5" name="Content Placeholder 4">
            <a:extLst>
              <a:ext uri="{FF2B5EF4-FFF2-40B4-BE49-F238E27FC236}">
                <a16:creationId xmlns:a16="http://schemas.microsoft.com/office/drawing/2014/main" id="{A10B2AC4-A8F7-4F55-89B1-87417BBABA65}"/>
              </a:ext>
            </a:extLst>
          </p:cNvPr>
          <p:cNvSpPr>
            <a:spLocks noGrp="1"/>
          </p:cNvSpPr>
          <p:nvPr>
            <p:ph idx="1"/>
          </p:nvPr>
        </p:nvSpPr>
        <p:spPr/>
        <p:txBody>
          <a:bodyPr/>
          <a:lstStyle/>
          <a:p>
            <a:r>
              <a:rPr lang="en-US" dirty="0"/>
              <a:t>Use </a:t>
            </a:r>
            <a:r>
              <a:rPr lang="en-US" dirty="0">
                <a:latin typeface="Consolas" panose="020B0609020204030204" pitchFamily="49" charset="0"/>
              </a:rPr>
              <a:t>.</a:t>
            </a:r>
            <a:r>
              <a:rPr lang="en-US" dirty="0" err="1">
                <a:latin typeface="Consolas" panose="020B0609020204030204" pitchFamily="49" charset="0"/>
              </a:rPr>
              <a:t>createOrReplaceTempView</a:t>
            </a:r>
            <a:r>
              <a:rPr lang="en-US" dirty="0">
                <a:latin typeface="Consolas" panose="020B0609020204030204" pitchFamily="49" charset="0"/>
              </a:rPr>
              <a:t>() </a:t>
            </a:r>
            <a:r>
              <a:rPr lang="en-US" dirty="0"/>
              <a:t>to name a dataframe as a temp SQL view.</a:t>
            </a:r>
          </a:p>
          <a:p>
            <a:r>
              <a:rPr lang="en-US" dirty="0"/>
              <a:t>Then use </a:t>
            </a:r>
            <a:r>
              <a:rPr lang="en-US" dirty="0" err="1">
                <a:latin typeface="Consolas" panose="020B0609020204030204" pitchFamily="49" charset="0"/>
              </a:rPr>
              <a:t>spark.sql</a:t>
            </a:r>
            <a:r>
              <a:rPr lang="en-US" dirty="0">
                <a:latin typeface="Consolas" panose="020B0609020204030204" pitchFamily="49" charset="0"/>
              </a:rPr>
              <a:t>() </a:t>
            </a:r>
            <a:r>
              <a:rPr lang="en-US" dirty="0"/>
              <a:t>to query it!</a:t>
            </a:r>
          </a:p>
          <a:p>
            <a:r>
              <a:rPr lang="en-US" dirty="0"/>
              <a:t>Useful for those really more familiar with SQL</a:t>
            </a:r>
          </a:p>
          <a:p>
            <a:endParaRPr lang="en-US" dirty="0"/>
          </a:p>
          <a:p>
            <a:pPr marL="0" indent="0">
              <a:buNone/>
            </a:pPr>
            <a:r>
              <a:rPr lang="en-US" dirty="0" err="1">
                <a:latin typeface="Consolas" panose="020B0609020204030204" pitchFamily="49" charset="0"/>
              </a:rPr>
              <a:t>df.createOrReplaceTempView</a:t>
            </a:r>
            <a:r>
              <a:rPr lang="en-US" dirty="0">
                <a:latin typeface="Consolas" panose="020B0609020204030204" pitchFamily="49" charset="0"/>
              </a:rPr>
              <a:t>("</a:t>
            </a:r>
            <a:r>
              <a:rPr lang="en-US" dirty="0" err="1">
                <a:latin typeface="Consolas" panose="020B0609020204030204" pitchFamily="49" charset="0"/>
              </a:rPr>
              <a:t>sometable</a:t>
            </a:r>
            <a:r>
              <a:rPr lang="en-US" dirty="0">
                <a:latin typeface="Consolas" panose="020B0609020204030204" pitchFamily="49" charset="0"/>
              </a:rPr>
              <a:t>")</a:t>
            </a:r>
          </a:p>
          <a:p>
            <a:pPr marL="0" indent="0">
              <a:buNone/>
            </a:pPr>
            <a:r>
              <a:rPr lang="en-US" dirty="0" err="1">
                <a:latin typeface="Consolas" panose="020B0609020204030204" pitchFamily="49" charset="0"/>
              </a:rPr>
              <a:t>spark.sql</a:t>
            </a:r>
            <a:r>
              <a:rPr lang="en-US" dirty="0">
                <a:latin typeface="Consolas" panose="020B0609020204030204" pitchFamily="49" charset="0"/>
              </a:rPr>
              <a:t>("select * from </a:t>
            </a:r>
            <a:r>
              <a:rPr lang="en-US" dirty="0" err="1">
                <a:latin typeface="Consolas" panose="020B0609020204030204" pitchFamily="49" charset="0"/>
              </a:rPr>
              <a:t>sometable</a:t>
            </a:r>
            <a:r>
              <a:rPr lang="en-US" dirty="0">
                <a:latin typeface="Consolas" panose="020B0609020204030204" pitchFamily="49" charset="0"/>
              </a:rPr>
              <a:t>").show()</a:t>
            </a:r>
            <a:endParaRPr lang="en-US" dirty="0"/>
          </a:p>
        </p:txBody>
      </p:sp>
    </p:spTree>
    <p:extLst>
      <p:ext uri="{BB962C8B-B14F-4D97-AF65-F5344CB8AC3E}">
        <p14:creationId xmlns:p14="http://schemas.microsoft.com/office/powerpoint/2010/main" val="24307659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92AD0-7EF9-4417-AD04-8B7AC2DF4138}"/>
              </a:ext>
            </a:extLst>
          </p:cNvPr>
          <p:cNvSpPr>
            <a:spLocks noGrp="1"/>
          </p:cNvSpPr>
          <p:nvPr>
            <p:ph type="title"/>
          </p:nvPr>
        </p:nvSpPr>
        <p:spPr>
          <a:xfrm>
            <a:off x="388449" y="365125"/>
            <a:ext cx="8511540" cy="1325563"/>
          </a:xfrm>
        </p:spPr>
        <p:txBody>
          <a:bodyPr/>
          <a:lstStyle/>
          <a:p>
            <a:r>
              <a:rPr lang="en-US" dirty="0"/>
              <a:t>Spark SQL and Saving Data</a:t>
            </a:r>
          </a:p>
        </p:txBody>
      </p:sp>
      <p:sp>
        <p:nvSpPr>
          <p:cNvPr id="6" name="Content Placeholder 5">
            <a:extLst>
              <a:ext uri="{FF2B5EF4-FFF2-40B4-BE49-F238E27FC236}">
                <a16:creationId xmlns:a16="http://schemas.microsoft.com/office/drawing/2014/main" id="{899BEB71-C549-4140-BEC5-4744A84AFD43}"/>
              </a:ext>
            </a:extLst>
          </p:cNvPr>
          <p:cNvSpPr>
            <a:spLocks noGrp="1"/>
          </p:cNvSpPr>
          <p:nvPr>
            <p:ph idx="1"/>
          </p:nvPr>
        </p:nvSpPr>
        <p:spPr/>
        <p:txBody>
          <a:bodyPr/>
          <a:lstStyle/>
          <a:p>
            <a:pPr marL="514350" indent="-514350">
              <a:buFont typeface="+mj-lt"/>
              <a:buAutoNum type="arabicPeriod"/>
            </a:pPr>
            <a:r>
              <a:rPr lang="en-US" dirty="0"/>
              <a:t>Run some SQL over Google Places data</a:t>
            </a:r>
          </a:p>
          <a:p>
            <a:pPr marL="514350" indent="-514350">
              <a:buFont typeface="+mj-lt"/>
              <a:buAutoNum type="arabicPeriod"/>
            </a:pPr>
            <a:r>
              <a:rPr lang="en-US" dirty="0"/>
              <a:t>Save output back to Object Storage</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59323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9F0446-D899-432C-A730-010E9F3BB465}"/>
              </a:ext>
            </a:extLst>
          </p:cNvPr>
          <p:cNvSpPr>
            <a:spLocks noGrp="1"/>
          </p:cNvSpPr>
          <p:nvPr>
            <p:ph type="title"/>
          </p:nvPr>
        </p:nvSpPr>
        <p:spPr/>
        <p:txBody>
          <a:bodyPr/>
          <a:lstStyle/>
          <a:p>
            <a:r>
              <a:rPr lang="en-US" dirty="0"/>
              <a:t>Exit Ticket</a:t>
            </a:r>
          </a:p>
        </p:txBody>
      </p:sp>
      <p:sp>
        <p:nvSpPr>
          <p:cNvPr id="7" name="Content Placeholder 6">
            <a:extLst>
              <a:ext uri="{FF2B5EF4-FFF2-40B4-BE49-F238E27FC236}">
                <a16:creationId xmlns:a16="http://schemas.microsoft.com/office/drawing/2014/main" id="{80950ADE-CD64-4B12-BE9F-5A60C75EBA4F}"/>
              </a:ext>
            </a:extLst>
          </p:cNvPr>
          <p:cNvSpPr>
            <a:spLocks noGrp="1"/>
          </p:cNvSpPr>
          <p:nvPr>
            <p:ph sz="quarter" idx="13"/>
          </p:nvPr>
        </p:nvSpPr>
        <p:spPr/>
        <p:txBody>
          <a:bodyPr/>
          <a:lstStyle/>
          <a:p>
            <a:pPr marL="0" indent="0">
              <a:buNone/>
            </a:pPr>
            <a:endParaRPr lang="en-US" dirty="0"/>
          </a:p>
          <a:p>
            <a:r>
              <a:rPr lang="en-US" dirty="0"/>
              <a:t>Is there a something you find still unclear about today’s lesson</a:t>
            </a:r>
          </a:p>
        </p:txBody>
      </p:sp>
    </p:spTree>
    <p:extLst>
      <p:ext uri="{BB962C8B-B14F-4D97-AF65-F5344CB8AC3E}">
        <p14:creationId xmlns:p14="http://schemas.microsoft.com/office/powerpoint/2010/main" val="4128530924"/>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1284</TotalTime>
  <Words>5206</Words>
  <Application>Microsoft Office PowerPoint</Application>
  <PresentationFormat>Widescreen</PresentationFormat>
  <Paragraphs>811</Paragraphs>
  <Slides>93</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Calibri</vt:lpstr>
      <vt:lpstr>Calibri Light</vt:lpstr>
      <vt:lpstr>Consolas</vt:lpstr>
      <vt:lpstr>Sherman Sans Book</vt:lpstr>
      <vt:lpstr>Sherman Serif Book</vt:lpstr>
      <vt:lpstr>Wingdings</vt:lpstr>
      <vt:lpstr>IST769 Theme</vt:lpstr>
      <vt:lpstr>IST769 Unit F </vt:lpstr>
      <vt:lpstr>Agenda</vt:lpstr>
      <vt:lpstr>Document Database</vt:lpstr>
      <vt:lpstr>What Exactly is a Document Database?</vt:lpstr>
      <vt:lpstr>Typical Document Db Data Model</vt:lpstr>
      <vt:lpstr>The Document (JSON Example)</vt:lpstr>
      <vt:lpstr>Document Database Use Cases</vt:lpstr>
      <vt:lpstr>Document Databases are Programmer Friendly</vt:lpstr>
      <vt:lpstr>Document Database Concepts</vt:lpstr>
      <vt:lpstr>Relational vs Document</vt:lpstr>
      <vt:lpstr>Relational vs. Document</vt:lpstr>
      <vt:lpstr>Customer: The Relational Way</vt:lpstr>
      <vt:lpstr>Customer: The Document Way</vt:lpstr>
      <vt:lpstr>Think About it!</vt:lpstr>
      <vt:lpstr>Designing for Document Databases</vt:lpstr>
      <vt:lpstr>Example: Student Enrollment</vt:lpstr>
      <vt:lpstr>Design It!</vt:lpstr>
      <vt:lpstr>Mongo Db</vt:lpstr>
      <vt:lpstr>MongoDB</vt:lpstr>
      <vt:lpstr>Mongo Db CAP</vt:lpstr>
      <vt:lpstr>Relational vs. Document</vt:lpstr>
      <vt:lpstr>Relational vs. Document</vt:lpstr>
      <vt:lpstr>Customer: The Relational Way</vt:lpstr>
      <vt:lpstr>Customer: The Document Way</vt:lpstr>
      <vt:lpstr>PowerPoint Presentation</vt:lpstr>
      <vt:lpstr>Mongo Db Clustering</vt:lpstr>
      <vt:lpstr>Sharding and Replication</vt:lpstr>
      <vt:lpstr>MongoDB Cluster Visualized</vt:lpstr>
      <vt:lpstr>MongoDB Cluster Visualized</vt:lpstr>
      <vt:lpstr>MongoDB Cluster Visualized</vt:lpstr>
      <vt:lpstr>PowerPoint Presentation</vt:lpstr>
      <vt:lpstr>PowerPoint Presentation</vt:lpstr>
      <vt:lpstr>MongoDB Data Model</vt:lpstr>
      <vt:lpstr>Basic MongoDB Commands</vt:lpstr>
      <vt:lpstr>Demo: MongoDB Basics</vt:lpstr>
      <vt:lpstr>PowerPoint Presentation</vt:lpstr>
      <vt:lpstr>Demo: _id</vt:lpstr>
      <vt:lpstr>_id</vt:lpstr>
      <vt:lpstr>Demo: _id</vt:lpstr>
      <vt:lpstr>Demo: Updates and Deletes</vt:lpstr>
      <vt:lpstr>Updates and Deletes</vt:lpstr>
      <vt:lpstr>Demo: Updating and Deleting</vt:lpstr>
      <vt:lpstr>PowerPoint Presentation</vt:lpstr>
      <vt:lpstr>Demo: Find</vt:lpstr>
      <vt:lpstr>Find Queries</vt:lpstr>
      <vt:lpstr>Demo: Find Queries</vt:lpstr>
      <vt:lpstr>Demo: Find Methods</vt:lpstr>
      <vt:lpstr>Really Advanced Queries</vt:lpstr>
      <vt:lpstr>PowerPoint Presentation</vt:lpstr>
      <vt:lpstr>Demo: Indexing</vt:lpstr>
      <vt:lpstr>Simple Indexing</vt:lpstr>
      <vt:lpstr>Demo: Indexing</vt:lpstr>
      <vt:lpstr>PowerPoint Presentation</vt:lpstr>
      <vt:lpstr>PowerPoint Presentation</vt:lpstr>
      <vt:lpstr>PowerPoint Presentation</vt:lpstr>
      <vt:lpstr>PowerPoint Presentation</vt:lpstr>
      <vt:lpstr>What is Object Storage</vt:lpstr>
      <vt:lpstr>Use Cases</vt:lpstr>
      <vt:lpstr>Minio Open-Source Object Storage</vt:lpstr>
      <vt:lpstr>Minio Distributed mode</vt:lpstr>
      <vt:lpstr>Erasure Code Protection</vt:lpstr>
      <vt:lpstr>Object Storage Concepts</vt:lpstr>
      <vt:lpstr>Match the Term to its Definition</vt:lpstr>
      <vt:lpstr>Minio commands</vt:lpstr>
      <vt:lpstr>The Minio Client</vt:lpstr>
      <vt:lpstr>Minio Alias Commands</vt:lpstr>
      <vt:lpstr>Minio Bucket Commands</vt:lpstr>
      <vt:lpstr>Minio File Commands</vt:lpstr>
      <vt:lpstr>Minio Commands</vt:lpstr>
      <vt:lpstr>Minio commands</vt:lpstr>
      <vt:lpstr>Spark</vt:lpstr>
      <vt:lpstr>Spark</vt:lpstr>
      <vt:lpstr>Spark Use Cases</vt:lpstr>
      <vt:lpstr>Spark Libraries</vt:lpstr>
      <vt:lpstr>Spark Deployments</vt:lpstr>
      <vt:lpstr>Spark on Yarn Deployment Modes</vt:lpstr>
      <vt:lpstr>Spark Notes</vt:lpstr>
      <vt:lpstr>Spark Basics</vt:lpstr>
      <vt:lpstr>Spark Concepts</vt:lpstr>
      <vt:lpstr>Demo – Setting up Minio and SparkSession</vt:lpstr>
      <vt:lpstr>Loading Data Into Spark++</vt:lpstr>
      <vt:lpstr>Spark Data</vt:lpstr>
      <vt:lpstr>Demo – Loading into Data Frame</vt:lpstr>
      <vt:lpstr>What does .cache() do?</vt:lpstr>
      <vt:lpstr>Spark Session and Loading Data</vt:lpstr>
      <vt:lpstr>Spark Data Frame Transformations</vt:lpstr>
      <vt:lpstr>Column References</vt:lpstr>
      <vt:lpstr>Basic Transformations Demo</vt:lpstr>
      <vt:lpstr>Advanced Transformations</vt:lpstr>
      <vt:lpstr>Advanced Transformations Demo</vt:lpstr>
      <vt:lpstr>Spark SQL</vt:lpstr>
      <vt:lpstr>Spark SQL and Saving Data</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A Fudge Jr</cp:lastModifiedBy>
  <cp:revision>20</cp:revision>
  <dcterms:created xsi:type="dcterms:W3CDTF">2021-09-15T16:31:23Z</dcterms:created>
  <dcterms:modified xsi:type="dcterms:W3CDTF">2021-10-04T17:40:32Z</dcterms:modified>
</cp:coreProperties>
</file>