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261" r:id="rId6"/>
    <p:sldId id="265" r:id="rId7"/>
    <p:sldId id="266" r:id="rId8"/>
    <p:sldId id="267" r:id="rId9"/>
    <p:sldId id="262" r:id="rId10"/>
    <p:sldId id="269" r:id="rId11"/>
    <p:sldId id="762" r:id="rId12"/>
    <p:sldId id="763" r:id="rId13"/>
    <p:sldId id="764" r:id="rId14"/>
    <p:sldId id="765" r:id="rId15"/>
    <p:sldId id="891" r:id="rId16"/>
    <p:sldId id="268" r:id="rId17"/>
    <p:sldId id="766" r:id="rId18"/>
    <p:sldId id="759" r:id="rId19"/>
    <p:sldId id="829" r:id="rId20"/>
    <p:sldId id="705" r:id="rId21"/>
    <p:sldId id="825" r:id="rId22"/>
    <p:sldId id="826" r:id="rId23"/>
    <p:sldId id="827" r:id="rId24"/>
    <p:sldId id="892" r:id="rId25"/>
    <p:sldId id="828" r:id="rId26"/>
    <p:sldId id="856" r:id="rId27"/>
    <p:sldId id="859" r:id="rId28"/>
    <p:sldId id="270" r:id="rId29"/>
    <p:sldId id="857" r:id="rId30"/>
    <p:sldId id="830" r:id="rId31"/>
    <p:sldId id="831" r:id="rId32"/>
    <p:sldId id="854" r:id="rId33"/>
    <p:sldId id="846" r:id="rId34"/>
    <p:sldId id="768" r:id="rId35"/>
    <p:sldId id="855" r:id="rId36"/>
    <p:sldId id="858" r:id="rId37"/>
    <p:sldId id="260" r:id="rId38"/>
    <p:sldId id="771" r:id="rId39"/>
    <p:sldId id="863" r:id="rId40"/>
    <p:sldId id="864" r:id="rId41"/>
    <p:sldId id="866" r:id="rId42"/>
    <p:sldId id="818" r:id="rId43"/>
    <p:sldId id="867" r:id="rId44"/>
    <p:sldId id="869" r:id="rId45"/>
    <p:sldId id="820" r:id="rId46"/>
    <p:sldId id="821" r:id="rId47"/>
    <p:sldId id="868" r:id="rId48"/>
    <p:sldId id="893" r:id="rId49"/>
    <p:sldId id="822" r:id="rId50"/>
    <p:sldId id="870" r:id="rId51"/>
    <p:sldId id="894" r:id="rId52"/>
    <p:sldId id="823" r:id="rId53"/>
    <p:sldId id="875" r:id="rId54"/>
    <p:sldId id="872" r:id="rId55"/>
    <p:sldId id="782" r:id="rId56"/>
    <p:sldId id="874" r:id="rId57"/>
    <p:sldId id="832" r:id="rId58"/>
    <p:sldId id="873" r:id="rId59"/>
    <p:sldId id="871" r:id="rId60"/>
    <p:sldId id="793" r:id="rId61"/>
    <p:sldId id="799" r:id="rId62"/>
    <p:sldId id="877" r:id="rId63"/>
    <p:sldId id="802" r:id="rId64"/>
    <p:sldId id="794" r:id="rId65"/>
    <p:sldId id="795" r:id="rId66"/>
    <p:sldId id="895" r:id="rId67"/>
    <p:sldId id="878" r:id="rId68"/>
    <p:sldId id="816" r:id="rId69"/>
    <p:sldId id="879" r:id="rId70"/>
    <p:sldId id="880" r:id="rId71"/>
    <p:sldId id="833" r:id="rId72"/>
    <p:sldId id="862" r:id="rId73"/>
    <p:sldId id="796" r:id="rId74"/>
    <p:sldId id="881" r:id="rId75"/>
    <p:sldId id="883" r:id="rId76"/>
    <p:sldId id="882" r:id="rId77"/>
    <p:sldId id="884" r:id="rId78"/>
    <p:sldId id="804" r:id="rId79"/>
    <p:sldId id="886" r:id="rId80"/>
    <p:sldId id="887" r:id="rId81"/>
    <p:sldId id="888" r:id="rId82"/>
    <p:sldId id="889" r:id="rId83"/>
    <p:sldId id="89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ADF7FA-1443-410F-BB34-1455F040E165}">
          <p14:sldIdLst>
            <p14:sldId id="256"/>
            <p14:sldId id="257"/>
            <p14:sldId id="258"/>
          </p14:sldIdLst>
        </p14:section>
        <p14:section name="Hadoop" id="{262087AA-D667-49E6-A6DD-FB060C0E6D28}">
          <p14:sldIdLst>
            <p14:sldId id="259"/>
            <p14:sldId id="261"/>
            <p14:sldId id="265"/>
            <p14:sldId id="266"/>
            <p14:sldId id="267"/>
            <p14:sldId id="262"/>
            <p14:sldId id="269"/>
            <p14:sldId id="762"/>
            <p14:sldId id="763"/>
            <p14:sldId id="764"/>
            <p14:sldId id="765"/>
            <p14:sldId id="891"/>
            <p14:sldId id="268"/>
            <p14:sldId id="766"/>
            <p14:sldId id="759"/>
          </p14:sldIdLst>
        </p14:section>
        <p14:section name="HDFS" id="{4D08519B-0C63-48F0-82D3-92B714FAF26B}">
          <p14:sldIdLst>
            <p14:sldId id="829"/>
            <p14:sldId id="705"/>
            <p14:sldId id="825"/>
            <p14:sldId id="826"/>
            <p14:sldId id="827"/>
            <p14:sldId id="892"/>
            <p14:sldId id="828"/>
            <p14:sldId id="856"/>
            <p14:sldId id="859"/>
            <p14:sldId id="270"/>
            <p14:sldId id="857"/>
          </p14:sldIdLst>
        </p14:section>
        <p14:section name="YARN" id="{BA0DD563-2149-4D02-9445-12703E6C2548}">
          <p14:sldIdLst>
            <p14:sldId id="830"/>
            <p14:sldId id="831"/>
            <p14:sldId id="854"/>
            <p14:sldId id="846"/>
            <p14:sldId id="768"/>
            <p14:sldId id="855"/>
            <p14:sldId id="858"/>
            <p14:sldId id="260"/>
            <p14:sldId id="771"/>
          </p14:sldIdLst>
        </p14:section>
        <p14:section name="HIVE" id="{8BFC3F69-2E39-455A-A77F-E8234BAF9EEF}">
          <p14:sldIdLst>
            <p14:sldId id="863"/>
            <p14:sldId id="864"/>
            <p14:sldId id="866"/>
            <p14:sldId id="818"/>
            <p14:sldId id="867"/>
            <p14:sldId id="869"/>
            <p14:sldId id="820"/>
            <p14:sldId id="821"/>
            <p14:sldId id="868"/>
            <p14:sldId id="893"/>
            <p14:sldId id="822"/>
            <p14:sldId id="870"/>
            <p14:sldId id="894"/>
            <p14:sldId id="823"/>
            <p14:sldId id="875"/>
            <p14:sldId id="872"/>
            <p14:sldId id="782"/>
            <p14:sldId id="874"/>
            <p14:sldId id="832"/>
            <p14:sldId id="873"/>
          </p14:sldIdLst>
        </p14:section>
        <p14:section name="HBase" id="{55E5BDFA-6CC7-4702-BAEB-190F93BF1FBD}">
          <p14:sldIdLst>
            <p14:sldId id="871"/>
            <p14:sldId id="793"/>
            <p14:sldId id="799"/>
            <p14:sldId id="877"/>
            <p14:sldId id="802"/>
            <p14:sldId id="794"/>
            <p14:sldId id="795"/>
            <p14:sldId id="895"/>
            <p14:sldId id="878"/>
            <p14:sldId id="816"/>
            <p14:sldId id="879"/>
          </p14:sldIdLst>
        </p14:section>
        <p14:section name="HCatalog" id="{13FE8152-96E5-4FFD-B4DB-1F43DB3AF799}">
          <p14:sldIdLst>
            <p14:sldId id="880"/>
            <p14:sldId id="833"/>
            <p14:sldId id="862"/>
            <p14:sldId id="796"/>
            <p14:sldId id="881"/>
            <p14:sldId id="883"/>
            <p14:sldId id="882"/>
          </p14:sldIdLst>
        </p14:section>
        <p14:section name="Impala" id="{DD419998-F5EC-48A6-A8A5-9911BFAF0C4B}">
          <p14:sldIdLst>
            <p14:sldId id="884"/>
            <p14:sldId id="804"/>
            <p14:sldId id="886"/>
            <p14:sldId id="887"/>
            <p14:sldId id="888"/>
            <p14:sldId id="889"/>
            <p14:sldId id="8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153" autoAdjust="0"/>
  </p:normalViewPr>
  <p:slideViewPr>
    <p:cSldViewPr snapToGrid="0">
      <p:cViewPr varScale="1">
        <p:scale>
          <a:sx n="75" d="100"/>
          <a:sy n="75" d="100"/>
        </p:scale>
        <p:origin x="11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F1200-E701-4B4D-B2D1-0787512AA56E}" type="doc">
      <dgm:prSet loTypeId="urn:microsoft.com/office/officeart/2005/8/layout/chevron1" loCatId="process" qsTypeId="urn:microsoft.com/office/officeart/2005/8/quickstyle/simple1" qsCatId="simple" csTypeId="urn:microsoft.com/office/officeart/2005/8/colors/colorful3" csCatId="colorful" phldr="1"/>
      <dgm:spPr/>
    </dgm:pt>
    <dgm:pt modelId="{E75390CC-8AD1-425A-95FF-1B61318B1EF3}">
      <dgm:prSet phldrT="[Text]" custT="1"/>
      <dgm:spPr/>
      <dgm:t>
        <a:bodyPr/>
        <a:lstStyle/>
        <a:p>
          <a:r>
            <a:rPr lang="en-US" sz="2200">
              <a:latin typeface="Sherman Sans Book" pitchFamily="50" charset="0"/>
              <a:ea typeface="Sherman Sans Book" pitchFamily="50" charset="0"/>
            </a:rPr>
            <a:t>Map</a:t>
          </a:r>
          <a:endParaRPr lang="en-US" sz="2200" dirty="0">
            <a:latin typeface="Sherman Sans Book" pitchFamily="50" charset="0"/>
            <a:ea typeface="Sherman Sans Book" pitchFamily="50" charset="0"/>
          </a:endParaRPr>
        </a:p>
      </dgm:t>
    </dgm:pt>
    <dgm:pt modelId="{8B3BC1FC-E4FE-42DC-BC56-25E8955A718C}" type="parTrans" cxnId="{FBA73F2D-EB52-4DA9-9445-BC436DE00243}">
      <dgm:prSet/>
      <dgm:spPr/>
      <dgm:t>
        <a:bodyPr/>
        <a:lstStyle/>
        <a:p>
          <a:endParaRPr lang="en-US" sz="2200">
            <a:latin typeface="Sherman Sans Book" pitchFamily="50" charset="0"/>
            <a:ea typeface="Sherman Sans Book" pitchFamily="50" charset="0"/>
          </a:endParaRPr>
        </a:p>
      </dgm:t>
    </dgm:pt>
    <dgm:pt modelId="{146D72A7-FB16-4740-B9FB-EB49F8A4CE0D}" type="sibTrans" cxnId="{FBA73F2D-EB52-4DA9-9445-BC436DE00243}">
      <dgm:prSet/>
      <dgm:spPr/>
      <dgm:t>
        <a:bodyPr/>
        <a:lstStyle/>
        <a:p>
          <a:endParaRPr lang="en-US" sz="2200">
            <a:latin typeface="Sherman Sans Book" pitchFamily="50" charset="0"/>
            <a:ea typeface="Sherman Sans Book" pitchFamily="50" charset="0"/>
          </a:endParaRPr>
        </a:p>
      </dgm:t>
    </dgm:pt>
    <dgm:pt modelId="{287A1844-9D23-42E1-A4F6-09F0F23D2C86}">
      <dgm:prSet phldrT="[Text]" custT="1"/>
      <dgm:spPr/>
      <dgm:t>
        <a:bodyPr/>
        <a:lstStyle/>
        <a:p>
          <a:r>
            <a:rPr lang="en-US" sz="2200" dirty="0">
              <a:latin typeface="Sherman Sans Book" pitchFamily="50" charset="0"/>
              <a:ea typeface="Sherman Sans Book" pitchFamily="50" charset="0"/>
            </a:rPr>
            <a:t>Shuffle</a:t>
          </a:r>
        </a:p>
      </dgm:t>
    </dgm:pt>
    <dgm:pt modelId="{7C13BC86-01B5-4C49-A40A-A89CB1F436AD}" type="parTrans" cxnId="{091780CC-021B-4494-9DB6-9759485B814F}">
      <dgm:prSet/>
      <dgm:spPr/>
      <dgm:t>
        <a:bodyPr/>
        <a:lstStyle/>
        <a:p>
          <a:endParaRPr lang="en-US" sz="2200">
            <a:latin typeface="Sherman Sans Book" pitchFamily="50" charset="0"/>
            <a:ea typeface="Sherman Sans Book" pitchFamily="50" charset="0"/>
          </a:endParaRPr>
        </a:p>
      </dgm:t>
    </dgm:pt>
    <dgm:pt modelId="{94F60798-18B2-42C7-9457-31446929A24A}" type="sibTrans" cxnId="{091780CC-021B-4494-9DB6-9759485B814F}">
      <dgm:prSet/>
      <dgm:spPr/>
      <dgm:t>
        <a:bodyPr/>
        <a:lstStyle/>
        <a:p>
          <a:endParaRPr lang="en-US" sz="2200">
            <a:latin typeface="Sherman Sans Book" pitchFamily="50" charset="0"/>
            <a:ea typeface="Sherman Sans Book" pitchFamily="50" charset="0"/>
          </a:endParaRPr>
        </a:p>
      </dgm:t>
    </dgm:pt>
    <dgm:pt modelId="{F9807B9A-A589-44BF-ADB4-F183758BF08C}">
      <dgm:prSet phldrT="[Text]" custT="1"/>
      <dgm:spPr/>
      <dgm:t>
        <a:bodyPr/>
        <a:lstStyle/>
        <a:p>
          <a:r>
            <a:rPr lang="en-US" sz="2200">
              <a:latin typeface="Sherman Sans Book" pitchFamily="50" charset="0"/>
              <a:ea typeface="Sherman Sans Book" pitchFamily="50" charset="0"/>
            </a:rPr>
            <a:t>Reduce</a:t>
          </a:r>
          <a:endParaRPr lang="en-US" sz="2200" dirty="0">
            <a:latin typeface="Sherman Sans Book" pitchFamily="50" charset="0"/>
            <a:ea typeface="Sherman Sans Book" pitchFamily="50" charset="0"/>
          </a:endParaRPr>
        </a:p>
      </dgm:t>
    </dgm:pt>
    <dgm:pt modelId="{FB1E1E15-7838-4F65-9A9A-C853D5C0D786}" type="parTrans" cxnId="{07C4A995-6B0E-4966-A13F-187D97F33A32}">
      <dgm:prSet/>
      <dgm:spPr/>
      <dgm:t>
        <a:bodyPr/>
        <a:lstStyle/>
        <a:p>
          <a:endParaRPr lang="en-US" sz="2200">
            <a:latin typeface="Sherman Sans Book" pitchFamily="50" charset="0"/>
            <a:ea typeface="Sherman Sans Book" pitchFamily="50" charset="0"/>
          </a:endParaRPr>
        </a:p>
      </dgm:t>
    </dgm:pt>
    <dgm:pt modelId="{D21A40ED-D664-4E6A-9307-2E91430F1CF7}" type="sibTrans" cxnId="{07C4A995-6B0E-4966-A13F-187D97F33A32}">
      <dgm:prSet/>
      <dgm:spPr/>
      <dgm:t>
        <a:bodyPr/>
        <a:lstStyle/>
        <a:p>
          <a:endParaRPr lang="en-US" sz="2200">
            <a:latin typeface="Sherman Sans Book" pitchFamily="50" charset="0"/>
            <a:ea typeface="Sherman Sans Book" pitchFamily="50" charset="0"/>
          </a:endParaRPr>
        </a:p>
      </dgm:t>
    </dgm:pt>
    <dgm:pt modelId="{AAB51305-7BFA-4397-B194-476F241F7E0D}">
      <dgm:prSet phldrT="[Text]" custT="1"/>
      <dgm:spPr/>
      <dgm:t>
        <a:bodyPr/>
        <a:lstStyle/>
        <a:p>
          <a:r>
            <a:rPr lang="en-US" sz="2200" dirty="0">
              <a:latin typeface="Sherman Sans Book" pitchFamily="50" charset="0"/>
              <a:ea typeface="Sherman Sans Book" pitchFamily="50" charset="0"/>
            </a:rPr>
            <a:t>Combine</a:t>
          </a:r>
        </a:p>
      </dgm:t>
    </dgm:pt>
    <dgm:pt modelId="{9BFA549B-B79B-444D-92F4-C1FEA74B45B5}" type="parTrans" cxnId="{DB69DBF0-8D1F-4A99-9B1A-AA703C5737C4}">
      <dgm:prSet/>
      <dgm:spPr/>
      <dgm:t>
        <a:bodyPr/>
        <a:lstStyle/>
        <a:p>
          <a:endParaRPr lang="en-US" sz="2200">
            <a:latin typeface="Sherman Sans Book" pitchFamily="50" charset="0"/>
            <a:ea typeface="Sherman Sans Book" pitchFamily="50" charset="0"/>
          </a:endParaRPr>
        </a:p>
      </dgm:t>
    </dgm:pt>
    <dgm:pt modelId="{7E3AE625-016D-4D99-A0BC-E621999E6B92}" type="sibTrans" cxnId="{DB69DBF0-8D1F-4A99-9B1A-AA703C5737C4}">
      <dgm:prSet/>
      <dgm:spPr/>
      <dgm:t>
        <a:bodyPr/>
        <a:lstStyle/>
        <a:p>
          <a:endParaRPr lang="en-US" sz="2200">
            <a:latin typeface="Sherman Sans Book" pitchFamily="50" charset="0"/>
            <a:ea typeface="Sherman Sans Book" pitchFamily="50" charset="0"/>
          </a:endParaRPr>
        </a:p>
      </dgm:t>
    </dgm:pt>
    <dgm:pt modelId="{D24186A4-5131-49B9-BD84-1C7F12299096}" type="pres">
      <dgm:prSet presAssocID="{21BF1200-E701-4B4D-B2D1-0787512AA56E}" presName="Name0" presStyleCnt="0">
        <dgm:presLayoutVars>
          <dgm:dir/>
          <dgm:animLvl val="lvl"/>
          <dgm:resizeHandles val="exact"/>
        </dgm:presLayoutVars>
      </dgm:prSet>
      <dgm:spPr/>
    </dgm:pt>
    <dgm:pt modelId="{23FC67CB-032A-429A-8C5A-ADBF9B7FA8E3}" type="pres">
      <dgm:prSet presAssocID="{E75390CC-8AD1-425A-95FF-1B61318B1EF3}" presName="parTxOnly" presStyleLbl="node1" presStyleIdx="0" presStyleCnt="4">
        <dgm:presLayoutVars>
          <dgm:chMax val="0"/>
          <dgm:chPref val="0"/>
          <dgm:bulletEnabled val="1"/>
        </dgm:presLayoutVars>
      </dgm:prSet>
      <dgm:spPr/>
    </dgm:pt>
    <dgm:pt modelId="{50A87657-A7BE-4028-92D8-0BF28F195FAC}" type="pres">
      <dgm:prSet presAssocID="{146D72A7-FB16-4740-B9FB-EB49F8A4CE0D}" presName="parTxOnlySpace" presStyleCnt="0"/>
      <dgm:spPr/>
    </dgm:pt>
    <dgm:pt modelId="{068FCFF9-64C8-4D9B-A99D-F03AF758DB42}" type="pres">
      <dgm:prSet presAssocID="{287A1844-9D23-42E1-A4F6-09F0F23D2C86}" presName="parTxOnly" presStyleLbl="node1" presStyleIdx="1" presStyleCnt="4">
        <dgm:presLayoutVars>
          <dgm:chMax val="0"/>
          <dgm:chPref val="0"/>
          <dgm:bulletEnabled val="1"/>
        </dgm:presLayoutVars>
      </dgm:prSet>
      <dgm:spPr/>
    </dgm:pt>
    <dgm:pt modelId="{FB2A9557-C00F-4E1D-9723-512E378FC555}" type="pres">
      <dgm:prSet presAssocID="{94F60798-18B2-42C7-9457-31446929A24A}" presName="parTxOnlySpace" presStyleCnt="0"/>
      <dgm:spPr/>
    </dgm:pt>
    <dgm:pt modelId="{1DA5AED8-2DAB-45AC-B42A-E5CBEC3F4998}" type="pres">
      <dgm:prSet presAssocID="{F9807B9A-A589-44BF-ADB4-F183758BF08C}" presName="parTxOnly" presStyleLbl="node1" presStyleIdx="2" presStyleCnt="4">
        <dgm:presLayoutVars>
          <dgm:chMax val="0"/>
          <dgm:chPref val="0"/>
          <dgm:bulletEnabled val="1"/>
        </dgm:presLayoutVars>
      </dgm:prSet>
      <dgm:spPr/>
    </dgm:pt>
    <dgm:pt modelId="{0EBD45DD-5E4F-41AC-9394-4A23C4118573}" type="pres">
      <dgm:prSet presAssocID="{D21A40ED-D664-4E6A-9307-2E91430F1CF7}" presName="parTxOnlySpace" presStyleCnt="0"/>
      <dgm:spPr/>
    </dgm:pt>
    <dgm:pt modelId="{18CAD036-CDD0-4119-A338-9543B256FBE0}" type="pres">
      <dgm:prSet presAssocID="{AAB51305-7BFA-4397-B194-476F241F7E0D}" presName="parTxOnly" presStyleLbl="node1" presStyleIdx="3" presStyleCnt="4">
        <dgm:presLayoutVars>
          <dgm:chMax val="0"/>
          <dgm:chPref val="0"/>
          <dgm:bulletEnabled val="1"/>
        </dgm:presLayoutVars>
      </dgm:prSet>
      <dgm:spPr/>
    </dgm:pt>
  </dgm:ptLst>
  <dgm:cxnLst>
    <dgm:cxn modelId="{E9D12A09-D981-4BD3-9D7C-52715E3E44B0}" type="presOf" srcId="{F9807B9A-A589-44BF-ADB4-F183758BF08C}" destId="{1DA5AED8-2DAB-45AC-B42A-E5CBEC3F4998}" srcOrd="0" destOrd="0" presId="urn:microsoft.com/office/officeart/2005/8/layout/chevron1"/>
    <dgm:cxn modelId="{368BFD1D-D210-470D-BCF3-325B05BED6C1}" type="presOf" srcId="{E75390CC-8AD1-425A-95FF-1B61318B1EF3}" destId="{23FC67CB-032A-429A-8C5A-ADBF9B7FA8E3}" srcOrd="0" destOrd="0" presId="urn:microsoft.com/office/officeart/2005/8/layout/chevron1"/>
    <dgm:cxn modelId="{FBA73F2D-EB52-4DA9-9445-BC436DE00243}" srcId="{21BF1200-E701-4B4D-B2D1-0787512AA56E}" destId="{E75390CC-8AD1-425A-95FF-1B61318B1EF3}" srcOrd="0" destOrd="0" parTransId="{8B3BC1FC-E4FE-42DC-BC56-25E8955A718C}" sibTransId="{146D72A7-FB16-4740-B9FB-EB49F8A4CE0D}"/>
    <dgm:cxn modelId="{9BB75947-7F5D-4E35-89A0-6210BD9DCC58}" type="presOf" srcId="{AAB51305-7BFA-4397-B194-476F241F7E0D}" destId="{18CAD036-CDD0-4119-A338-9543B256FBE0}" srcOrd="0" destOrd="0" presId="urn:microsoft.com/office/officeart/2005/8/layout/chevron1"/>
    <dgm:cxn modelId="{AF3C7748-4BB3-4EAB-8A2B-BCF20684A6FF}" type="presOf" srcId="{287A1844-9D23-42E1-A4F6-09F0F23D2C86}" destId="{068FCFF9-64C8-4D9B-A99D-F03AF758DB42}" srcOrd="0" destOrd="0" presId="urn:microsoft.com/office/officeart/2005/8/layout/chevron1"/>
    <dgm:cxn modelId="{07C4A995-6B0E-4966-A13F-187D97F33A32}" srcId="{21BF1200-E701-4B4D-B2D1-0787512AA56E}" destId="{F9807B9A-A589-44BF-ADB4-F183758BF08C}" srcOrd="2" destOrd="0" parTransId="{FB1E1E15-7838-4F65-9A9A-C853D5C0D786}" sibTransId="{D21A40ED-D664-4E6A-9307-2E91430F1CF7}"/>
    <dgm:cxn modelId="{091780CC-021B-4494-9DB6-9759485B814F}" srcId="{21BF1200-E701-4B4D-B2D1-0787512AA56E}" destId="{287A1844-9D23-42E1-A4F6-09F0F23D2C86}" srcOrd="1" destOrd="0" parTransId="{7C13BC86-01B5-4C49-A40A-A89CB1F436AD}" sibTransId="{94F60798-18B2-42C7-9457-31446929A24A}"/>
    <dgm:cxn modelId="{A70A0DEF-0FBC-4969-8C08-3A166DD03DF5}" type="presOf" srcId="{21BF1200-E701-4B4D-B2D1-0787512AA56E}" destId="{D24186A4-5131-49B9-BD84-1C7F12299096}" srcOrd="0" destOrd="0" presId="urn:microsoft.com/office/officeart/2005/8/layout/chevron1"/>
    <dgm:cxn modelId="{DB69DBF0-8D1F-4A99-9B1A-AA703C5737C4}" srcId="{21BF1200-E701-4B4D-B2D1-0787512AA56E}" destId="{AAB51305-7BFA-4397-B194-476F241F7E0D}" srcOrd="3" destOrd="0" parTransId="{9BFA549B-B79B-444D-92F4-C1FEA74B45B5}" sibTransId="{7E3AE625-016D-4D99-A0BC-E621999E6B92}"/>
    <dgm:cxn modelId="{0712D80A-B911-4E20-8140-3917BDE21F86}" type="presParOf" srcId="{D24186A4-5131-49B9-BD84-1C7F12299096}" destId="{23FC67CB-032A-429A-8C5A-ADBF9B7FA8E3}" srcOrd="0" destOrd="0" presId="urn:microsoft.com/office/officeart/2005/8/layout/chevron1"/>
    <dgm:cxn modelId="{96BFAF50-472E-41AD-928F-ADF7826B9CAB}" type="presParOf" srcId="{D24186A4-5131-49B9-BD84-1C7F12299096}" destId="{50A87657-A7BE-4028-92D8-0BF28F195FAC}" srcOrd="1" destOrd="0" presId="urn:microsoft.com/office/officeart/2005/8/layout/chevron1"/>
    <dgm:cxn modelId="{C3321208-9FE2-47AF-96AB-E47F279D130E}" type="presParOf" srcId="{D24186A4-5131-49B9-BD84-1C7F12299096}" destId="{068FCFF9-64C8-4D9B-A99D-F03AF758DB42}" srcOrd="2" destOrd="0" presId="urn:microsoft.com/office/officeart/2005/8/layout/chevron1"/>
    <dgm:cxn modelId="{01F7A7C7-F3E0-492C-822F-963B389FCA74}" type="presParOf" srcId="{D24186A4-5131-49B9-BD84-1C7F12299096}" destId="{FB2A9557-C00F-4E1D-9723-512E378FC555}" srcOrd="3" destOrd="0" presId="urn:microsoft.com/office/officeart/2005/8/layout/chevron1"/>
    <dgm:cxn modelId="{9A12D97B-6188-4FCC-ABBE-E3F798394D1D}" type="presParOf" srcId="{D24186A4-5131-49B9-BD84-1C7F12299096}" destId="{1DA5AED8-2DAB-45AC-B42A-E5CBEC3F4998}" srcOrd="4" destOrd="0" presId="urn:microsoft.com/office/officeart/2005/8/layout/chevron1"/>
    <dgm:cxn modelId="{E2762C27-C7CF-43BE-87F5-DF41215A420F}" type="presParOf" srcId="{D24186A4-5131-49B9-BD84-1C7F12299096}" destId="{0EBD45DD-5E4F-41AC-9394-4A23C4118573}" srcOrd="5" destOrd="0" presId="urn:microsoft.com/office/officeart/2005/8/layout/chevron1"/>
    <dgm:cxn modelId="{17933BE8-B3FE-4D61-A209-1810D9F12E84}" type="presParOf" srcId="{D24186A4-5131-49B9-BD84-1C7F12299096}" destId="{18CAD036-CDD0-4119-A338-9543B256FBE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C67CB-032A-429A-8C5A-ADBF9B7FA8E3}">
      <dsp:nvSpPr>
        <dsp:cNvPr id="0" name=""/>
        <dsp:cNvSpPr/>
      </dsp:nvSpPr>
      <dsp:spPr>
        <a:xfrm>
          <a:off x="3199" y="0"/>
          <a:ext cx="1862686" cy="658383"/>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Sherman Sans Book" pitchFamily="50" charset="0"/>
              <a:ea typeface="Sherman Sans Book" pitchFamily="50" charset="0"/>
            </a:rPr>
            <a:t>Map</a:t>
          </a:r>
          <a:endParaRPr lang="en-US" sz="2200" kern="1200" dirty="0">
            <a:latin typeface="Sherman Sans Book" pitchFamily="50" charset="0"/>
            <a:ea typeface="Sherman Sans Book" pitchFamily="50" charset="0"/>
          </a:endParaRPr>
        </a:p>
      </dsp:txBody>
      <dsp:txXfrm>
        <a:off x="332391" y="0"/>
        <a:ext cx="1204303" cy="658383"/>
      </dsp:txXfrm>
    </dsp:sp>
    <dsp:sp modelId="{068FCFF9-64C8-4D9B-A99D-F03AF758DB42}">
      <dsp:nvSpPr>
        <dsp:cNvPr id="0" name=""/>
        <dsp:cNvSpPr/>
      </dsp:nvSpPr>
      <dsp:spPr>
        <a:xfrm>
          <a:off x="1679617" y="0"/>
          <a:ext cx="1862686" cy="658383"/>
        </a:xfrm>
        <a:prstGeom prst="chevron">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herman Sans Book" pitchFamily="50" charset="0"/>
              <a:ea typeface="Sherman Sans Book" pitchFamily="50" charset="0"/>
            </a:rPr>
            <a:t>Shuffle</a:t>
          </a:r>
        </a:p>
      </dsp:txBody>
      <dsp:txXfrm>
        <a:off x="2008809" y="0"/>
        <a:ext cx="1204303" cy="658383"/>
      </dsp:txXfrm>
    </dsp:sp>
    <dsp:sp modelId="{1DA5AED8-2DAB-45AC-B42A-E5CBEC3F4998}">
      <dsp:nvSpPr>
        <dsp:cNvPr id="0" name=""/>
        <dsp:cNvSpPr/>
      </dsp:nvSpPr>
      <dsp:spPr>
        <a:xfrm>
          <a:off x="3356035" y="0"/>
          <a:ext cx="1862686" cy="658383"/>
        </a:xfrm>
        <a:prstGeom prst="chevron">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latin typeface="Sherman Sans Book" pitchFamily="50" charset="0"/>
              <a:ea typeface="Sherman Sans Book" pitchFamily="50" charset="0"/>
            </a:rPr>
            <a:t>Reduce</a:t>
          </a:r>
          <a:endParaRPr lang="en-US" sz="2200" kern="1200" dirty="0">
            <a:latin typeface="Sherman Sans Book" pitchFamily="50" charset="0"/>
            <a:ea typeface="Sherman Sans Book" pitchFamily="50" charset="0"/>
          </a:endParaRPr>
        </a:p>
      </dsp:txBody>
      <dsp:txXfrm>
        <a:off x="3685227" y="0"/>
        <a:ext cx="1204303" cy="658383"/>
      </dsp:txXfrm>
    </dsp:sp>
    <dsp:sp modelId="{18CAD036-CDD0-4119-A338-9543B256FBE0}">
      <dsp:nvSpPr>
        <dsp:cNvPr id="0" name=""/>
        <dsp:cNvSpPr/>
      </dsp:nvSpPr>
      <dsp:spPr>
        <a:xfrm>
          <a:off x="5032453" y="0"/>
          <a:ext cx="1862686" cy="658383"/>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herman Sans Book" pitchFamily="50" charset="0"/>
              <a:ea typeface="Sherman Sans Book" pitchFamily="50" charset="0"/>
            </a:rPr>
            <a:t>Combine</a:t>
          </a:r>
        </a:p>
      </dsp:txBody>
      <dsp:txXfrm>
        <a:off x="5361645" y="0"/>
        <a:ext cx="1204303" cy="6583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AA132-C052-4F0A-A363-C41664D7AF72}"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6E671-5FE2-48F3-81A3-5AF3821AB079}" type="slidenum">
              <a:rPr lang="en-US" smtClean="0"/>
              <a:t>‹#›</a:t>
            </a:fld>
            <a:endParaRPr lang="en-US"/>
          </a:p>
        </p:txBody>
      </p:sp>
    </p:spTree>
    <p:extLst>
      <p:ext uri="{BB962C8B-B14F-4D97-AF65-F5344CB8AC3E}">
        <p14:creationId xmlns:p14="http://schemas.microsoft.com/office/powerpoint/2010/main" val="28307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real lake</a:t>
            </a:r>
            <a:r>
              <a:rPr lang="en-US" baseline="0" dirty="0"/>
              <a:t> the water is unprocessed and vast</a:t>
            </a:r>
          </a:p>
          <a:p>
            <a:endParaRPr lang="en-US" baseline="0" dirty="0"/>
          </a:p>
          <a:p>
            <a:r>
              <a:rPr lang="en-US" baseline="0" dirty="0"/>
              <a:t>The water is sourced from streams (data lake from streams of data sources)</a:t>
            </a:r>
          </a:p>
          <a:p>
            <a:endParaRPr lang="en-US" baseline="0" dirty="0"/>
          </a:p>
          <a:p>
            <a:r>
              <a:rPr lang="en-US" baseline="0" dirty="0"/>
              <a:t>Compare this to a bottle of water which is filter, packaged and processed for consumption – like the highly structured data associated with a business application or data mart.</a:t>
            </a:r>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10</a:t>
            </a:fld>
            <a:endParaRPr lang="en-US"/>
          </a:p>
        </p:txBody>
      </p:sp>
    </p:spTree>
    <p:extLst>
      <p:ext uri="{BB962C8B-B14F-4D97-AF65-F5344CB8AC3E}">
        <p14:creationId xmlns:p14="http://schemas.microsoft.com/office/powerpoint/2010/main" val="360650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Concerted</a:t>
            </a:r>
            <a:r>
              <a:rPr lang="en-US" baseline="0" dirty="0"/>
              <a:t> effort to move from “hadoop fs” to “hdfs dfs”. http://hadoop.apache.org/docs/current/hadoop-project-dist/hadoop-common/FileSystemShell.html states that “hdfs dfs” is a synonym for “hadoop fs” when HDFS is being used (i.e. the “hadoop fs” command can interact with other file systems that Hadoop supports such as local FS, HFTP FS, S3 FS, and “others”) which makes sense with HDP.</a:t>
            </a:r>
            <a:endParaRPr lang="en-US" dirty="0"/>
          </a:p>
          <a:p>
            <a:endParaRPr lang="en-US" dirty="0"/>
          </a:p>
          <a:p>
            <a:r>
              <a:rPr lang="en-US" dirty="0"/>
              <a:t>Feel free to demo some of these</a:t>
            </a:r>
            <a:r>
              <a:rPr lang="en-US" baseline="0" dirty="0"/>
              <a:t> if time allows.</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26</a:t>
            </a:fld>
            <a:endParaRPr lang="en-US" dirty="0"/>
          </a:p>
        </p:txBody>
      </p:sp>
    </p:spTree>
    <p:extLst>
      <p:ext uri="{BB962C8B-B14F-4D97-AF65-F5344CB8AC3E}">
        <p14:creationId xmlns:p14="http://schemas.microsoft.com/office/powerpoint/2010/main" val="320740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For files,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read the file and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write or append to the file</a:t>
            </a:r>
          </a:p>
          <a:p>
            <a:pPr lvl="0"/>
            <a:r>
              <a:rPr lang="en-US" sz="1200" kern="1200" dirty="0">
                <a:solidFill>
                  <a:schemeClr val="tx1"/>
                </a:solidFill>
                <a:effectLst/>
                <a:latin typeface="+mn-lt"/>
                <a:ea typeface="+mn-ea"/>
                <a:cs typeface="+mn-cs"/>
              </a:rPr>
              <a:t>- For directories, the </a:t>
            </a:r>
            <a:r>
              <a:rPr lang="en-US" sz="1200" b="0" i="0" kern="1200" dirty="0">
                <a:solidFill>
                  <a:schemeClr val="tx1"/>
                </a:solidFill>
                <a:effectLst/>
                <a:latin typeface="+mn-lt"/>
                <a:ea typeface="+mn-ea"/>
                <a:cs typeface="+mn-cs"/>
              </a:rPr>
              <a:t>r</a:t>
            </a:r>
            <a:r>
              <a:rPr lang="en-US" sz="1200" kern="1200" dirty="0">
                <a:solidFill>
                  <a:schemeClr val="tx1"/>
                </a:solidFill>
                <a:effectLst/>
                <a:latin typeface="+mn-lt"/>
                <a:ea typeface="+mn-ea"/>
                <a:cs typeface="+mn-cs"/>
              </a:rPr>
              <a:t> permission is required to list the contents of the directory, the </a:t>
            </a:r>
            <a:r>
              <a:rPr lang="en-US" sz="1200" b="0" i="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 permission is required to create or delete files or directories, and the </a:t>
            </a:r>
            <a:r>
              <a:rPr lang="en-US" sz="1200" b="0" i="0"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permission is required to access a child of the directory.</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27</a:t>
            </a:fld>
            <a:endParaRPr lang="en-US" dirty="0"/>
          </a:p>
        </p:txBody>
      </p:sp>
    </p:spTree>
    <p:extLst>
      <p:ext uri="{BB962C8B-B14F-4D97-AF65-F5344CB8AC3E}">
        <p14:creationId xmlns:p14="http://schemas.microsoft.com/office/powerpoint/2010/main" val="107233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be the </a:t>
            </a:r>
            <a:r>
              <a:rPr lang="en-US" dirty="0" err="1"/>
              <a:t>cloudera</a:t>
            </a:r>
            <a:r>
              <a:rPr lang="en-US" dirty="0"/>
              <a:t> user. In basic Hadoop security the current logged on user has the same permissions in HDFS</a:t>
            </a:r>
          </a:p>
          <a:p>
            <a:r>
              <a:rPr lang="en-US" dirty="0"/>
              <a:t>$ </a:t>
            </a:r>
            <a:r>
              <a:rPr lang="en-US" dirty="0" err="1"/>
              <a:t>su</a:t>
            </a:r>
            <a:r>
              <a:rPr lang="en-US" dirty="0"/>
              <a:t> </a:t>
            </a:r>
            <a:r>
              <a:rPr lang="en-US" dirty="0" err="1"/>
              <a:t>cloudera</a:t>
            </a:r>
            <a:endParaRPr lang="en-US" dirty="0"/>
          </a:p>
          <a:p>
            <a:endParaRPr lang="en-US" dirty="0"/>
          </a:p>
          <a:p>
            <a:r>
              <a:rPr lang="en-US" dirty="0"/>
              <a:t># Basic Commands</a:t>
            </a:r>
          </a:p>
          <a:p>
            <a:r>
              <a:rPr lang="en-US" dirty="0"/>
              <a:t>$ </a:t>
            </a:r>
            <a:r>
              <a:rPr lang="en-US" dirty="0" err="1"/>
              <a:t>hdfs</a:t>
            </a:r>
            <a:r>
              <a:rPr lang="en-US" dirty="0"/>
              <a:t> </a:t>
            </a:r>
            <a:r>
              <a:rPr lang="en-US" dirty="0" err="1"/>
              <a:t>dfs</a:t>
            </a:r>
            <a:r>
              <a:rPr lang="en-US" dirty="0"/>
              <a:t> –command</a:t>
            </a:r>
          </a:p>
          <a:p>
            <a:r>
              <a:rPr lang="en-US" dirty="0"/>
              <a:t>OR</a:t>
            </a:r>
          </a:p>
          <a:p>
            <a:r>
              <a:rPr lang="en-US" dirty="0"/>
              <a:t>$ Hadoop fs –command</a:t>
            </a:r>
          </a:p>
          <a:p>
            <a:endParaRPr lang="en-US" dirty="0"/>
          </a:p>
          <a:p>
            <a:r>
              <a:rPr lang="en-US" dirty="0"/>
              <a:t># what is the current directory?</a:t>
            </a:r>
          </a:p>
          <a:p>
            <a:r>
              <a:rPr lang="en-US" dirty="0"/>
              <a:t>$Hadoop fs –ls</a:t>
            </a:r>
          </a:p>
          <a:p>
            <a:r>
              <a:rPr lang="en-US" dirty="0"/>
              <a:t> # its /user/</a:t>
            </a:r>
            <a:r>
              <a:rPr lang="en-US" dirty="0" err="1"/>
              <a:t>cloudera</a:t>
            </a:r>
            <a:endParaRPr lang="en-US" dirty="0"/>
          </a:p>
          <a:p>
            <a:endParaRPr lang="en-US" dirty="0"/>
          </a:p>
          <a:p>
            <a:r>
              <a:rPr lang="en-US" dirty="0"/>
              <a:t># make a folder</a:t>
            </a:r>
          </a:p>
          <a:p>
            <a:r>
              <a:rPr lang="en-US" dirty="0"/>
              <a:t>$ Hadoop fs –</a:t>
            </a:r>
            <a:r>
              <a:rPr lang="en-US" dirty="0" err="1"/>
              <a:t>mkdir</a:t>
            </a:r>
            <a:r>
              <a:rPr lang="en-US" dirty="0"/>
              <a:t> grades</a:t>
            </a:r>
          </a:p>
          <a:p>
            <a:endParaRPr lang="en-US" dirty="0"/>
          </a:p>
          <a:p>
            <a:r>
              <a:rPr lang="en-US" dirty="0"/>
              <a:t># upload to Hadoop</a:t>
            </a:r>
          </a:p>
          <a:p>
            <a:r>
              <a:rPr lang="en-US" dirty="0"/>
              <a:t>$ Hadoop fs –put *.</a:t>
            </a:r>
            <a:r>
              <a:rPr lang="en-US" dirty="0" err="1"/>
              <a:t>tsv</a:t>
            </a:r>
            <a:r>
              <a:rPr lang="en-US" dirty="0"/>
              <a:t> grades/</a:t>
            </a:r>
          </a:p>
          <a:p>
            <a:endParaRPr lang="en-US" dirty="0"/>
          </a:p>
          <a:p>
            <a:r>
              <a:rPr lang="en-US" dirty="0"/>
              <a:t># copy a file</a:t>
            </a:r>
          </a:p>
          <a:p>
            <a:r>
              <a:rPr lang="en-US" dirty="0" err="1"/>
              <a:t>hadoop</a:t>
            </a:r>
            <a:r>
              <a:rPr lang="en-US" dirty="0"/>
              <a:t> fs -cp grades/fall2015.tsv grades/</a:t>
            </a:r>
            <a:r>
              <a:rPr lang="en-US" dirty="0" err="1"/>
              <a:t>foo.tsv</a:t>
            </a:r>
            <a:endParaRPr lang="en-US" dirty="0"/>
          </a:p>
          <a:p>
            <a:endParaRPr lang="en-US" dirty="0"/>
          </a:p>
          <a:p>
            <a:r>
              <a:rPr lang="en-US" dirty="0"/>
              <a:t># combine with cat</a:t>
            </a:r>
          </a:p>
          <a:p>
            <a:r>
              <a:rPr lang="en-US" dirty="0"/>
              <a:t>Hadoop fs –cat grades/*</a:t>
            </a:r>
          </a:p>
          <a:p>
            <a:endParaRPr lang="en-US" dirty="0"/>
          </a:p>
          <a:p>
            <a:r>
              <a:rPr lang="en-US" dirty="0"/>
              <a:t># make a file with </a:t>
            </a:r>
            <a:r>
              <a:rPr lang="en-US" dirty="0" err="1"/>
              <a:t>getmerge</a:t>
            </a:r>
            <a:r>
              <a:rPr lang="en-US" dirty="0"/>
              <a:t> – a useful command when a reducer produces more than one </a:t>
            </a:r>
            <a:r>
              <a:rPr lang="en-US" dirty="0" err="1"/>
              <a:t>fgile</a:t>
            </a:r>
            <a:endParaRPr lang="en-US" dirty="0"/>
          </a:p>
          <a:p>
            <a:r>
              <a:rPr lang="en-US" dirty="0"/>
              <a:t>Hadoop fs –</a:t>
            </a:r>
            <a:r>
              <a:rPr lang="en-US" dirty="0" err="1"/>
              <a:t>getmerge</a:t>
            </a:r>
            <a:r>
              <a:rPr lang="en-US" dirty="0"/>
              <a:t> grades/* </a:t>
            </a:r>
            <a:r>
              <a:rPr lang="en-US" dirty="0" err="1"/>
              <a:t>allgrades.tsv</a:t>
            </a:r>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28</a:t>
            </a:fld>
            <a:endParaRPr lang="en-US"/>
          </a:p>
        </p:txBody>
      </p:sp>
    </p:spTree>
    <p:extLst>
      <p:ext uri="{BB962C8B-B14F-4D97-AF65-F5344CB8AC3E}">
        <p14:creationId xmlns:p14="http://schemas.microsoft.com/office/powerpoint/2010/main" val="278379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Let’s start with a source file. This file contains</a:t>
            </a:r>
            <a:r>
              <a:rPr lang="en-US" baseline="0" dirty="0"/>
              <a:t> the month and state and count of orders for that month/state. We would like to process this “big data” and get a count of total orders by state For example if you add up the NY orders it would be 6.</a:t>
            </a:r>
            <a:endParaRPr lang="en-US" dirty="0"/>
          </a:p>
          <a:p>
            <a:pPr marL="228600" indent="-228600">
              <a:buAutoNum type="arabicParenR"/>
            </a:pPr>
            <a:endParaRPr lang="en-US" dirty="0"/>
          </a:p>
          <a:p>
            <a:pPr marL="228600" indent="-228600">
              <a:buAutoNum type="arabicParenR"/>
            </a:pPr>
            <a:r>
              <a:rPr lang="en-US" dirty="0"/>
              <a:t>When this file is uploaded to HDFS it is broken</a:t>
            </a:r>
            <a:r>
              <a:rPr lang="en-US" baseline="0" dirty="0"/>
              <a:t> up into blocks. The blocks are split evenly across the block size. In this example the block size chosen results in 4 blocks, conveniently one block per node. This is not always the case – just how it works out in this example.</a:t>
            </a:r>
          </a:p>
          <a:p>
            <a:pPr marL="228600" indent="-228600">
              <a:buAutoNum type="arabicParenR"/>
            </a:pPr>
            <a:endParaRPr lang="en-US" baseline="0" dirty="0"/>
          </a:p>
          <a:p>
            <a:pPr marL="228600" indent="-228600">
              <a:buAutoNum type="arabicParenR"/>
            </a:pPr>
            <a:r>
              <a:rPr lang="en-US" baseline="0" dirty="0"/>
              <a:t>Next we perform a mapping. The mapping phase uses the key State code to return a list of order counts. For example On the first node “NY” returns a one item list of NY,3. </a:t>
            </a:r>
          </a:p>
          <a:p>
            <a:pPr marL="228600" indent="-228600">
              <a:buAutoNum type="arabicParenR"/>
            </a:pPr>
            <a:endParaRPr lang="en-US" baseline="0" dirty="0"/>
          </a:p>
          <a:p>
            <a:pPr marL="228600" indent="-228600">
              <a:buAutoNum type="arabicParenR"/>
            </a:pPr>
            <a:r>
              <a:rPr lang="en-US" baseline="0" dirty="0"/>
              <a:t>Next we must move data to the reducer nodes. This is called a shuffle. The shuffle can be the most I/O intensive part of the process. In this example we have 4 reducer nodes (the same number of mappers and data nodes) data is shuffled to reducer so that each node can process its data in parallel.</a:t>
            </a:r>
            <a:br>
              <a:rPr lang="en-US" baseline="0" dirty="0"/>
            </a:br>
            <a:endParaRPr lang="en-US" baseline="0" dirty="0"/>
          </a:p>
          <a:p>
            <a:pPr marL="228600" indent="-228600">
              <a:buAutoNum type="arabicParenR"/>
            </a:pPr>
            <a:r>
              <a:rPr lang="en-US" dirty="0"/>
              <a:t>In the reduce phase we take</a:t>
            </a:r>
            <a:r>
              <a:rPr lang="en-US" baseline="0" dirty="0"/>
              <a:t> our key and apply an aggregate function to the data. For example in this case if we look at the first reducer node it will sum up the orders by key state.</a:t>
            </a:r>
          </a:p>
          <a:p>
            <a:pPr marL="228600" indent="-228600">
              <a:buAutoNum type="arabicParenR"/>
            </a:pPr>
            <a:endParaRPr lang="en-US" baseline="0" dirty="0"/>
          </a:p>
          <a:p>
            <a:pPr marL="228600" indent="-228600">
              <a:buAutoNum type="arabicParenR"/>
            </a:pPr>
            <a:r>
              <a:rPr lang="en-US" baseline="0" dirty="0"/>
              <a:t>At this point the map-reduce is complete and 4 files are written to HDFS (one for each reducer) we can combine these files easily to produce a single output.</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34</a:t>
            </a:fld>
            <a:endParaRPr lang="en-US" dirty="0"/>
          </a:p>
        </p:txBody>
      </p:sp>
    </p:spTree>
    <p:extLst>
      <p:ext uri="{BB962C8B-B14F-4D97-AF65-F5344CB8AC3E}">
        <p14:creationId xmlns:p14="http://schemas.microsoft.com/office/powerpoint/2010/main" val="285775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export MREX=/</a:t>
            </a:r>
            <a:r>
              <a:rPr lang="en-US" dirty="0" err="1"/>
              <a:t>usr</a:t>
            </a:r>
            <a:r>
              <a:rPr lang="en-US" dirty="0"/>
              <a:t>/lib/</a:t>
            </a:r>
            <a:r>
              <a:rPr lang="en-US" dirty="0" err="1"/>
              <a:t>hadoop-mapreduce</a:t>
            </a:r>
            <a:r>
              <a:rPr lang="en-US" dirty="0"/>
              <a:t>/hadoop-mapreduce-examples.jar</a:t>
            </a:r>
          </a:p>
          <a:p>
            <a:endParaRPr lang="en-US" dirty="0"/>
          </a:p>
          <a:p>
            <a:r>
              <a:rPr lang="en-US" dirty="0"/>
              <a:t># estimate pi</a:t>
            </a:r>
          </a:p>
          <a:p>
            <a:r>
              <a:rPr lang="en-US" dirty="0"/>
              <a:t>$ yarn jar $MREX pi 1 100</a:t>
            </a:r>
          </a:p>
          <a:p>
            <a:endParaRPr lang="en-US" dirty="0"/>
          </a:p>
          <a:p>
            <a:r>
              <a:rPr lang="en-US" dirty="0"/>
              <a:t># can we be more accurate?</a:t>
            </a:r>
          </a:p>
          <a:p>
            <a:r>
              <a:rPr lang="en-US" dirty="0"/>
              <a:t>$ yarn jar $MREX pi 1 10000</a:t>
            </a:r>
          </a:p>
          <a:p>
            <a:endParaRPr lang="en-US" dirty="0"/>
          </a:p>
          <a:p>
            <a:r>
              <a:rPr lang="en-US" dirty="0"/>
              <a:t># make a file </a:t>
            </a:r>
          </a:p>
          <a:p>
            <a:r>
              <a:rPr lang="en-US" dirty="0"/>
              <a:t>$ echo "I love Hadoop you should love Hadoop too as Hadoop is cool" &gt; msg.txt</a:t>
            </a:r>
          </a:p>
          <a:p>
            <a:endParaRPr lang="en-US" dirty="0"/>
          </a:p>
          <a:p>
            <a:r>
              <a:rPr lang="en-US" dirty="0"/>
              <a:t># write to HDFS</a:t>
            </a:r>
          </a:p>
          <a:p>
            <a:r>
              <a:rPr lang="en-US" dirty="0"/>
              <a:t>$ </a:t>
            </a:r>
            <a:r>
              <a:rPr lang="en-US" dirty="0" err="1"/>
              <a:t>hadoop</a:t>
            </a:r>
            <a:r>
              <a:rPr lang="en-US" dirty="0"/>
              <a:t> fs –put msg.txt /user/</a:t>
            </a:r>
            <a:r>
              <a:rPr lang="en-US" dirty="0" err="1"/>
              <a:t>cloudera</a:t>
            </a:r>
            <a:r>
              <a:rPr lang="en-US" dirty="0"/>
              <a:t>/msg.txt </a:t>
            </a:r>
          </a:p>
          <a:p>
            <a:endParaRPr lang="en-US" dirty="0"/>
          </a:p>
          <a:p>
            <a:r>
              <a:rPr lang="en-US" dirty="0"/>
              <a:t># run a wordcount </a:t>
            </a:r>
          </a:p>
          <a:p>
            <a:r>
              <a:rPr lang="en-US" dirty="0"/>
              <a:t>$ yarn jar $MREX wordcount  /user/</a:t>
            </a:r>
            <a:r>
              <a:rPr lang="en-US" dirty="0" err="1"/>
              <a:t>cloudera</a:t>
            </a:r>
            <a:r>
              <a:rPr lang="en-US" dirty="0"/>
              <a:t>/msg.txt /user/</a:t>
            </a:r>
            <a:r>
              <a:rPr lang="en-US" dirty="0" err="1"/>
              <a:t>cloudera</a:t>
            </a:r>
            <a:r>
              <a:rPr lang="en-US" dirty="0"/>
              <a:t>/msg-out</a:t>
            </a:r>
          </a:p>
          <a:p>
            <a:endParaRPr lang="en-US" dirty="0"/>
          </a:p>
          <a:p>
            <a:endParaRPr lang="en-US" dirty="0"/>
          </a:p>
          <a:p>
            <a:r>
              <a:rPr lang="en-US" dirty="0"/>
              <a:t># What happened?</a:t>
            </a:r>
          </a:p>
          <a:p>
            <a:endParaRPr lang="en-US" dirty="0"/>
          </a:p>
          <a:p>
            <a:r>
              <a:rPr lang="en-US" dirty="0"/>
              <a:t>$ </a:t>
            </a:r>
            <a:r>
              <a:rPr lang="en-US" dirty="0" err="1"/>
              <a:t>hdfs</a:t>
            </a:r>
            <a:r>
              <a:rPr lang="en-US" dirty="0"/>
              <a:t> </a:t>
            </a:r>
            <a:r>
              <a:rPr lang="en-US" dirty="0" err="1"/>
              <a:t>dfs</a:t>
            </a:r>
            <a:r>
              <a:rPr lang="en-US" dirty="0"/>
              <a:t> -ls msg-out</a:t>
            </a:r>
          </a:p>
          <a:p>
            <a:r>
              <a:rPr lang="en-US" dirty="0"/>
              <a:t>$ </a:t>
            </a:r>
            <a:r>
              <a:rPr lang="en-US" dirty="0" err="1"/>
              <a:t>hdfs</a:t>
            </a:r>
            <a:r>
              <a:rPr lang="en-US" dirty="0"/>
              <a:t> </a:t>
            </a:r>
            <a:r>
              <a:rPr lang="en-US" dirty="0" err="1"/>
              <a:t>dfs</a:t>
            </a:r>
            <a:r>
              <a:rPr lang="en-US" dirty="0"/>
              <a:t> -cat msg-out/*</a:t>
            </a:r>
          </a:p>
          <a:p>
            <a:endParaRPr lang="en-US" dirty="0"/>
          </a:p>
          <a:p>
            <a:endParaRPr lang="en-US" dirty="0"/>
          </a:p>
          <a:p>
            <a:r>
              <a:rPr lang="en-US" dirty="0"/>
              <a:t>$yarn application -list -</a:t>
            </a:r>
            <a:r>
              <a:rPr lang="en-US" dirty="0" err="1"/>
              <a:t>appStates</a:t>
            </a:r>
            <a:r>
              <a:rPr lang="en-US" dirty="0"/>
              <a:t> FINISHED</a:t>
            </a:r>
          </a:p>
          <a:p>
            <a:endParaRPr lang="en-US" dirty="0"/>
          </a:p>
          <a:p>
            <a:r>
              <a:rPr lang="en-US" dirty="0"/>
              <a:t>$yarn application -list</a:t>
            </a:r>
          </a:p>
          <a:p>
            <a:endParaRPr lang="en-US" dirty="0"/>
          </a:p>
          <a:p>
            <a:r>
              <a:rPr lang="en-US" dirty="0"/>
              <a:t> $yarn application -status application_1533052372690_0010</a:t>
            </a:r>
          </a:p>
          <a:p>
            <a:endParaRPr lang="en-US" dirty="0"/>
          </a:p>
          <a:p>
            <a:r>
              <a:rPr lang="en-US" dirty="0"/>
              <a:t> yarn application -kill application_1533052372690_0010</a:t>
            </a:r>
          </a:p>
          <a:p>
            <a:endParaRPr lang="en-US" dirty="0"/>
          </a:p>
          <a:p>
            <a:r>
              <a:rPr lang="en-US" dirty="0"/>
              <a:t>yarn application -list -</a:t>
            </a:r>
            <a:r>
              <a:rPr lang="en-US" dirty="0" err="1"/>
              <a:t>appStates</a:t>
            </a:r>
            <a:r>
              <a:rPr lang="en-US" dirty="0"/>
              <a:t> KILLED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yarn application -status application_1533052372690_0010</a:t>
            </a:r>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35</a:t>
            </a:fld>
            <a:endParaRPr lang="en-US"/>
          </a:p>
        </p:txBody>
      </p:sp>
    </p:spTree>
    <p:extLst>
      <p:ext uri="{BB962C8B-B14F-4D97-AF65-F5344CB8AC3E}">
        <p14:creationId xmlns:p14="http://schemas.microsoft.com/office/powerpoint/2010/main" val="392222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Hadoop Ecosystem</a:t>
            </a:r>
          </a:p>
        </p:txBody>
      </p:sp>
      <p:sp>
        <p:nvSpPr>
          <p:cNvPr id="4" name="Slide Number Placeholder 3"/>
          <p:cNvSpPr>
            <a:spLocks noGrp="1"/>
          </p:cNvSpPr>
          <p:nvPr>
            <p:ph type="sldNum" sz="quarter" idx="5"/>
          </p:nvPr>
        </p:nvSpPr>
        <p:spPr/>
        <p:txBody>
          <a:bodyPr/>
          <a:lstStyle/>
          <a:p>
            <a:fld id="{9316E671-5FE2-48F3-81A3-5AF3821AB079}" type="slidenum">
              <a:rPr lang="en-US" smtClean="0"/>
              <a:t>37</a:t>
            </a:fld>
            <a:endParaRPr lang="en-US"/>
          </a:p>
        </p:txBody>
      </p:sp>
    </p:spTree>
    <p:extLst>
      <p:ext uri="{BB962C8B-B14F-4D97-AF65-F5344CB8AC3E}">
        <p14:creationId xmlns:p14="http://schemas.microsoft.com/office/powerpoint/2010/main" val="3836102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Hive queries are submitted to a HiveServer2 process that typically runs on a master node in the cluster. </a:t>
            </a:r>
            <a:r>
              <a:rPr lang="en-US" sz="1200" kern="1200" baseline="0" dirty="0">
                <a:solidFill>
                  <a:schemeClr val="tx1"/>
                </a:solidFill>
                <a:effectLst/>
                <a:latin typeface="+mn-lt"/>
                <a:ea typeface="+mn-ea"/>
                <a:cs typeface="+mn-cs"/>
              </a:rPr>
              <a:t>The Hive query is converted to either a:</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MapReduce job, or</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baseline="0" dirty="0">
                <a:solidFill>
                  <a:schemeClr val="tx1"/>
                </a:solidFill>
                <a:effectLst/>
                <a:latin typeface="+mn-lt"/>
                <a:ea typeface="+mn-ea"/>
                <a:cs typeface="+mn-cs"/>
              </a:rPr>
              <a:t>Tez job</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NOTE: Later in the slides it will be explained that the original CLI cannot access HS2, but only its predecessor, HiveServer.</a:t>
            </a:r>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42</a:t>
            </a:fld>
            <a:endParaRPr lang="en-US" dirty="0"/>
          </a:p>
        </p:txBody>
      </p:sp>
    </p:spTree>
    <p:extLst>
      <p:ext uri="{BB962C8B-B14F-4D97-AF65-F5344CB8AC3E}">
        <p14:creationId xmlns:p14="http://schemas.microsoft.com/office/powerpoint/2010/main" val="1147567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beeline -u jdbc:hive2://localhost:10000/default -u </a:t>
            </a:r>
            <a:r>
              <a:rPr lang="en-US" sz="1200" kern="1200" dirty="0" err="1">
                <a:solidFill>
                  <a:schemeClr val="tx1"/>
                </a:solidFill>
                <a:effectLst/>
                <a:latin typeface="+mn-lt"/>
                <a:ea typeface="+mn-ea"/>
                <a:cs typeface="+mn-cs"/>
              </a:rPr>
              <a:t>cloudera</a:t>
            </a:r>
            <a:r>
              <a:rPr lang="en-US" sz="1200" kern="1200" dirty="0">
                <a:solidFill>
                  <a:schemeClr val="tx1"/>
                </a:solidFill>
                <a:effectLst/>
                <a:latin typeface="+mn-lt"/>
                <a:ea typeface="+mn-ea"/>
                <a:cs typeface="+mn-cs"/>
              </a:rPr>
              <a:t> -p </a:t>
            </a:r>
            <a:r>
              <a:rPr lang="en-US" sz="1200" kern="1200" dirty="0" err="1">
                <a:solidFill>
                  <a:schemeClr val="tx1"/>
                </a:solidFill>
                <a:effectLst/>
                <a:latin typeface="+mn-lt"/>
                <a:ea typeface="+mn-ea"/>
                <a:cs typeface="+mn-cs"/>
              </a:rPr>
              <a:t>cloudera</a:t>
            </a:r>
            <a:r>
              <a:rPr lang="en-US" sz="1200" kern="1200" dirty="0">
                <a:solidFill>
                  <a:schemeClr val="tx1"/>
                </a:solidFill>
                <a:effectLst/>
                <a:latin typeface="+mn-lt"/>
                <a:ea typeface="+mn-ea"/>
                <a:cs typeface="+mn-cs"/>
              </a:rPr>
              <a:t> –silent=true</a:t>
            </a:r>
            <a:endParaRPr lang="en-US" dirty="0"/>
          </a:p>
          <a:p>
            <a:endParaRPr lang="en-US" dirty="0"/>
          </a:p>
          <a:p>
            <a:endParaRPr lang="en-US" dirty="0"/>
          </a:p>
          <a:p>
            <a:r>
              <a:rPr lang="en-US" dirty="0"/>
              <a:t>Show databases</a:t>
            </a:r>
          </a:p>
          <a:p>
            <a:endParaRPr lang="en-US" dirty="0"/>
          </a:p>
          <a:p>
            <a:endParaRPr lang="en-US" dirty="0"/>
          </a:p>
          <a:p>
            <a:r>
              <a:rPr lang="en-US" dirty="0"/>
              <a:t>Show tables</a:t>
            </a:r>
          </a:p>
          <a:p>
            <a:endParaRPr lang="en-US" dirty="0"/>
          </a:p>
          <a:p>
            <a:endParaRPr lang="en-US" dirty="0"/>
          </a:p>
          <a:p>
            <a:r>
              <a:rPr lang="en-US" dirty="0"/>
              <a:t>Create database</a:t>
            </a:r>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43</a:t>
            </a:fld>
            <a:endParaRPr lang="en-US"/>
          </a:p>
        </p:txBody>
      </p:sp>
    </p:spTree>
    <p:extLst>
      <p:ext uri="{BB962C8B-B14F-4D97-AF65-F5344CB8AC3E}">
        <p14:creationId xmlns:p14="http://schemas.microsoft.com/office/powerpoint/2010/main" val="54924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Hive managed table means that when the table</a:t>
            </a:r>
            <a:r>
              <a:rPr lang="en-US" baseline="0" dirty="0"/>
              <a:t> is dropped, the underlying folder in HDFS is deleted.</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45</a:t>
            </a:fld>
            <a:endParaRPr lang="en-US" dirty="0"/>
          </a:p>
        </p:txBody>
      </p:sp>
    </p:spTree>
    <p:extLst>
      <p:ext uri="{BB962C8B-B14F-4D97-AF65-F5344CB8AC3E}">
        <p14:creationId xmlns:p14="http://schemas.microsoft.com/office/powerpoint/2010/main" val="2662382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does not actually get “loaded” into anything, but the data does get moved:</a:t>
            </a:r>
          </a:p>
          <a:p>
            <a:pPr lvl="0"/>
            <a:r>
              <a:rPr lang="en-US" sz="1200" kern="1200" dirty="0">
                <a:solidFill>
                  <a:schemeClr val="tx1"/>
                </a:solidFill>
                <a:effectLst/>
                <a:latin typeface="+mn-lt"/>
                <a:ea typeface="+mn-ea"/>
                <a:cs typeface="+mn-cs"/>
              </a:rPr>
              <a:t>- For Hive-managed tables, the data is moved into a special Hive subfolders of </a:t>
            </a:r>
            <a:r>
              <a:rPr lang="en-US" sz="1200" b="0" i="0" kern="1200" dirty="0">
                <a:solidFill>
                  <a:schemeClr val="tx1"/>
                </a:solidFill>
                <a:effectLst/>
                <a:latin typeface="+mn-lt"/>
                <a:ea typeface="+mn-ea"/>
                <a:cs typeface="+mn-cs"/>
              </a:rPr>
              <a:t>/users/hive/warehouse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For external tables, the data is moved to the folder specified by the </a:t>
            </a:r>
            <a:r>
              <a:rPr lang="en-US" sz="1200" b="0" i="0" kern="1200" dirty="0">
                <a:solidFill>
                  <a:schemeClr val="tx1"/>
                </a:solidFill>
                <a:effectLst/>
                <a:latin typeface="+mn-lt"/>
                <a:ea typeface="+mn-ea"/>
                <a:cs typeface="+mn-cs"/>
              </a:rPr>
              <a:t>LOCATION</a:t>
            </a:r>
            <a:r>
              <a:rPr lang="en-US" sz="1200" kern="1200" dirty="0">
                <a:solidFill>
                  <a:schemeClr val="tx1"/>
                </a:solidFill>
                <a:effectLst/>
                <a:latin typeface="+mn-lt"/>
                <a:ea typeface="+mn-ea"/>
                <a:cs typeface="+mn-cs"/>
              </a:rPr>
              <a:t> clause in the table’s definition</a:t>
            </a:r>
          </a:p>
          <a:p>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46</a:t>
            </a:fld>
            <a:endParaRPr lang="en-US" dirty="0"/>
          </a:p>
        </p:txBody>
      </p:sp>
    </p:spTree>
    <p:extLst>
      <p:ext uri="{BB962C8B-B14F-4D97-AF65-F5344CB8AC3E}">
        <p14:creationId xmlns:p14="http://schemas.microsoft.com/office/powerpoint/2010/main" val="2676081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a:t>
            </a:r>
            <a:r>
              <a:rPr lang="en-US" baseline="0" dirty="0"/>
              <a:t> use case of Hadoop is collect output from another system, and store it as is because you don’t know how you want to analyze it yet. </a:t>
            </a:r>
          </a:p>
          <a:p>
            <a:endParaRPr lang="en-US" baseline="0" dirty="0"/>
          </a:p>
          <a:p>
            <a:r>
              <a:rPr lang="en-US" baseline="0" dirty="0"/>
              <a:t>You don’t know what parts of the JSON output you will need. This data is schema-less which means we don’t have to apply any logic at write-time as we would normally with a relational database management system. </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dirty="0"/>
          </a:p>
        </p:txBody>
      </p:sp>
    </p:spTree>
    <p:extLst>
      <p:ext uri="{BB962C8B-B14F-4D97-AF65-F5344CB8AC3E}">
        <p14:creationId xmlns:p14="http://schemas.microsoft.com/office/powerpoint/2010/main" val="112948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beeline&gt; select * from </a:t>
            </a:r>
            <a:r>
              <a:rPr lang="en-US" dirty="0" err="1"/>
              <a:t>grades_int</a:t>
            </a:r>
            <a:r>
              <a:rPr lang="en-US" dirty="0"/>
              <a:t>;</a:t>
            </a:r>
          </a:p>
          <a:p>
            <a:endParaRPr lang="en-US" dirty="0"/>
          </a:p>
          <a:p>
            <a:r>
              <a:rPr lang="en-US" dirty="0"/>
              <a:t># where does it load the data? Into a hive managed table</a:t>
            </a:r>
          </a:p>
          <a:p>
            <a:r>
              <a:rPr lang="en-US" dirty="0"/>
              <a:t>!</a:t>
            </a:r>
            <a:r>
              <a:rPr lang="en-US" dirty="0" err="1"/>
              <a:t>sh</a:t>
            </a:r>
            <a:r>
              <a:rPr lang="en-US" dirty="0"/>
              <a:t> </a:t>
            </a:r>
            <a:r>
              <a:rPr lang="en-US" dirty="0" err="1"/>
              <a:t>hadoop</a:t>
            </a:r>
            <a:r>
              <a:rPr lang="en-US" dirty="0"/>
              <a:t> fs -ls /user/hive/warehouse/</a:t>
            </a:r>
            <a:r>
              <a:rPr lang="en-US" dirty="0" err="1"/>
              <a:t>grades_int</a:t>
            </a:r>
            <a:endParaRPr lang="en-US" dirty="0"/>
          </a:p>
          <a:p>
            <a:endParaRPr lang="en-US" dirty="0"/>
          </a:p>
          <a:p>
            <a:r>
              <a:rPr lang="en-US" dirty="0"/>
              <a:t>beeline&gt; drop table </a:t>
            </a:r>
            <a:r>
              <a:rPr lang="en-US" dirty="0" err="1"/>
              <a:t>grades_int</a:t>
            </a:r>
            <a:r>
              <a:rPr lang="en-US" dirty="0"/>
              <a:t>;</a:t>
            </a:r>
          </a:p>
          <a:p>
            <a:endParaRPr lang="en-US" dirty="0"/>
          </a:p>
          <a:p>
            <a:r>
              <a:rPr lang="en-US" dirty="0"/>
              <a:t># data is gone</a:t>
            </a:r>
          </a:p>
          <a:p>
            <a:r>
              <a:rPr lang="en-US" dirty="0"/>
              <a:t>!</a:t>
            </a:r>
            <a:r>
              <a:rPr lang="en-US" dirty="0" err="1"/>
              <a:t>sh</a:t>
            </a:r>
            <a:r>
              <a:rPr lang="en-US" dirty="0"/>
              <a:t> </a:t>
            </a:r>
            <a:r>
              <a:rPr lang="en-US" dirty="0" err="1"/>
              <a:t>hadoop</a:t>
            </a:r>
            <a:r>
              <a:rPr lang="en-US" dirty="0"/>
              <a:t> fs -ls /user/hive/warehouse/</a:t>
            </a:r>
            <a:r>
              <a:rPr lang="en-US" dirty="0" err="1"/>
              <a:t>grades_int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47</a:t>
            </a:fld>
            <a:endParaRPr lang="en-US"/>
          </a:p>
        </p:txBody>
      </p:sp>
    </p:spTree>
    <p:extLst>
      <p:ext uri="{BB962C8B-B14F-4D97-AF65-F5344CB8AC3E}">
        <p14:creationId xmlns:p14="http://schemas.microsoft.com/office/powerpoint/2010/main" val="3371967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table is EXTERNAL, then</a:t>
            </a:r>
            <a:r>
              <a:rPr lang="en-US" baseline="0" dirty="0"/>
              <a:t> the data remains in HDFS if the table is dropped.</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49</a:t>
            </a:fld>
            <a:endParaRPr lang="en-US" dirty="0"/>
          </a:p>
        </p:txBody>
      </p:sp>
    </p:spTree>
    <p:extLst>
      <p:ext uri="{BB962C8B-B14F-4D97-AF65-F5344CB8AC3E}">
        <p14:creationId xmlns:p14="http://schemas.microsoft.com/office/powerpoint/2010/main" val="3561794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beeline&gt; create external table </a:t>
            </a:r>
            <a:r>
              <a:rPr lang="en-US" dirty="0" err="1"/>
              <a:t>grades_ext</a:t>
            </a:r>
            <a:r>
              <a:rPr lang="en-US" dirty="0"/>
              <a:t> (</a:t>
            </a:r>
          </a:p>
          <a:p>
            <a:r>
              <a:rPr lang="en-US" dirty="0"/>
              <a:t>    year int,</a:t>
            </a:r>
          </a:p>
          <a:p>
            <a:r>
              <a:rPr lang="en-US" dirty="0"/>
              <a:t>    term string,</a:t>
            </a:r>
          </a:p>
          <a:p>
            <a:r>
              <a:rPr lang="en-US" dirty="0"/>
              <a:t>    course string,</a:t>
            </a:r>
          </a:p>
          <a:p>
            <a:r>
              <a:rPr lang="en-US" dirty="0"/>
              <a:t>    credits int,</a:t>
            </a:r>
          </a:p>
          <a:p>
            <a:r>
              <a:rPr lang="en-US" dirty="0"/>
              <a:t>    letter string</a:t>
            </a:r>
          </a:p>
          <a:p>
            <a:r>
              <a:rPr lang="en-US" dirty="0"/>
              <a:t>) row format delimited</a:t>
            </a:r>
          </a:p>
          <a:p>
            <a:r>
              <a:rPr lang="en-US" dirty="0"/>
              <a:t>fields terminated by '\t'</a:t>
            </a:r>
          </a:p>
          <a:p>
            <a:r>
              <a:rPr lang="en-US" dirty="0"/>
              <a:t>location '/user/</a:t>
            </a:r>
            <a:r>
              <a:rPr lang="en-US" dirty="0" err="1"/>
              <a:t>cloudera</a:t>
            </a:r>
            <a:r>
              <a:rPr lang="en-US" dirty="0"/>
              <a:t>/grades';</a:t>
            </a:r>
          </a:p>
          <a:p>
            <a:endParaRPr lang="en-US" dirty="0"/>
          </a:p>
          <a:p>
            <a:r>
              <a:rPr lang="en-US" dirty="0"/>
              <a:t>beeline&gt; select * from </a:t>
            </a:r>
            <a:r>
              <a:rPr lang="en-US" dirty="0" err="1"/>
              <a:t>grades_ext</a:t>
            </a:r>
            <a:r>
              <a:rPr lang="en-US" dirty="0"/>
              <a:t>;</a:t>
            </a:r>
          </a:p>
          <a:p>
            <a:endParaRPr lang="en-US" dirty="0"/>
          </a:p>
          <a:p>
            <a:r>
              <a:rPr lang="en-US" dirty="0"/>
              <a:t>beeline&gt; drop table </a:t>
            </a:r>
            <a:r>
              <a:rPr lang="en-US" dirty="0" err="1"/>
              <a:t>grades_ext</a:t>
            </a:r>
            <a:r>
              <a:rPr lang="en-US" dirty="0"/>
              <a:t>;</a:t>
            </a:r>
          </a:p>
          <a:p>
            <a:endParaRPr lang="en-US" dirty="0"/>
          </a:p>
          <a:p>
            <a:r>
              <a:rPr lang="en-US" dirty="0"/>
              <a:t># data is still there</a:t>
            </a:r>
          </a:p>
          <a:p>
            <a:r>
              <a:rPr lang="en-US" dirty="0"/>
              <a:t>!</a:t>
            </a:r>
            <a:r>
              <a:rPr lang="en-US" dirty="0" err="1"/>
              <a:t>sh</a:t>
            </a:r>
            <a:r>
              <a:rPr lang="en-US" dirty="0"/>
              <a:t> </a:t>
            </a:r>
            <a:r>
              <a:rPr lang="en-US" dirty="0" err="1"/>
              <a:t>hadoop</a:t>
            </a:r>
            <a:r>
              <a:rPr lang="en-US" dirty="0"/>
              <a:t> fs -ls /user/</a:t>
            </a:r>
            <a:r>
              <a:rPr lang="en-US" dirty="0" err="1"/>
              <a:t>cloudera</a:t>
            </a:r>
            <a:r>
              <a:rPr lang="en-US" dirty="0"/>
              <a:t>/grades</a:t>
            </a:r>
          </a:p>
        </p:txBody>
      </p:sp>
      <p:sp>
        <p:nvSpPr>
          <p:cNvPr id="4" name="Slide Number Placeholder 3"/>
          <p:cNvSpPr>
            <a:spLocks noGrp="1"/>
          </p:cNvSpPr>
          <p:nvPr>
            <p:ph type="sldNum" sz="quarter" idx="5"/>
          </p:nvPr>
        </p:nvSpPr>
        <p:spPr/>
        <p:txBody>
          <a:bodyPr/>
          <a:lstStyle/>
          <a:p>
            <a:fld id="{9316E671-5FE2-48F3-81A3-5AF3821AB079}" type="slidenum">
              <a:rPr lang="en-US" smtClean="0"/>
              <a:t>50</a:t>
            </a:fld>
            <a:endParaRPr lang="en-US"/>
          </a:p>
        </p:txBody>
      </p:sp>
    </p:spTree>
    <p:extLst>
      <p:ext uri="{BB962C8B-B14F-4D97-AF65-F5344CB8AC3E}">
        <p14:creationId xmlns:p14="http://schemas.microsoft.com/office/powerpoint/2010/main" val="366171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a:t>
            </a:r>
          </a:p>
          <a:p>
            <a:r>
              <a:rPr lang="en-US" dirty="0"/>
              <a:t>Internal</a:t>
            </a:r>
          </a:p>
          <a:p>
            <a:r>
              <a:rPr lang="en-US" dirty="0"/>
              <a:t>External</a:t>
            </a:r>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51</a:t>
            </a:fld>
            <a:endParaRPr lang="en-US"/>
          </a:p>
        </p:txBody>
      </p:sp>
    </p:spTree>
    <p:extLst>
      <p:ext uri="{BB962C8B-B14F-4D97-AF65-F5344CB8AC3E}">
        <p14:creationId xmlns:p14="http://schemas.microsoft.com/office/powerpoint/2010/main" val="855581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simple slide that is meant to demonstrate how Hive queries look exactly like SQL queries.</a:t>
            </a:r>
          </a:p>
          <a:p>
            <a:endParaRPr lang="en-US" baseline="0" dirty="0"/>
          </a:p>
          <a:p>
            <a:r>
              <a:rPr lang="en-US" baseline="0" dirty="0"/>
              <a:t>You can even do joins, left, right and full outer joins.</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52</a:t>
            </a:fld>
            <a:endParaRPr lang="en-US" dirty="0"/>
          </a:p>
        </p:txBody>
      </p:sp>
    </p:spTree>
    <p:extLst>
      <p:ext uri="{BB962C8B-B14F-4D97-AF65-F5344CB8AC3E}">
        <p14:creationId xmlns:p14="http://schemas.microsoft.com/office/powerpoint/2010/main" val="2800366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only Hive queries the students have seen up until now have run from the Hive shell. Here we finally</a:t>
            </a:r>
            <a:r>
              <a:rPr lang="en-US" baseline="0" dirty="0"/>
              <a:t> discuss how to store the result into a folder.</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54</a:t>
            </a:fld>
            <a:endParaRPr lang="en-US" dirty="0"/>
          </a:p>
        </p:txBody>
      </p:sp>
    </p:spTree>
    <p:extLst>
      <p:ext uri="{BB962C8B-B14F-4D97-AF65-F5344CB8AC3E}">
        <p14:creationId xmlns:p14="http://schemas.microsoft.com/office/powerpoint/2010/main" val="1315893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only Hive queries the students have seen up until now have run from the Hive shell. Here we finally</a:t>
            </a:r>
            <a:r>
              <a:rPr lang="en-US" baseline="0" dirty="0"/>
              <a:t> discuss how to store the result into a folder.</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56</a:t>
            </a:fld>
            <a:endParaRPr lang="en-US" dirty="0"/>
          </a:p>
        </p:txBody>
      </p:sp>
    </p:spTree>
    <p:extLst>
      <p:ext uri="{BB962C8B-B14F-4D97-AF65-F5344CB8AC3E}">
        <p14:creationId xmlns:p14="http://schemas.microsoft.com/office/powerpoint/2010/main" val="223492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only Hive queries the students have seen up until now have run from the Hive shell. Here we finally</a:t>
            </a:r>
            <a:r>
              <a:rPr lang="en-US" baseline="0" dirty="0"/>
              <a:t> discuss how to store the result into a folder.</a:t>
            </a:r>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57</a:t>
            </a:fld>
            <a:endParaRPr lang="en-US" dirty="0"/>
          </a:p>
        </p:txBody>
      </p:sp>
    </p:spTree>
    <p:extLst>
      <p:ext uri="{BB962C8B-B14F-4D97-AF65-F5344CB8AC3E}">
        <p14:creationId xmlns:p14="http://schemas.microsoft.com/office/powerpoint/2010/main" val="153347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Parqurt</a:t>
            </a:r>
            <a:r>
              <a:rPr lang="en-US" dirty="0"/>
              <a:t> / ORC</a:t>
            </a:r>
          </a:p>
          <a:p>
            <a:endParaRPr lang="en-US" dirty="0"/>
          </a:p>
          <a:p>
            <a:r>
              <a:rPr lang="en-US" dirty="0"/>
              <a:t>AVRO </a:t>
            </a:r>
          </a:p>
        </p:txBody>
      </p:sp>
      <p:sp>
        <p:nvSpPr>
          <p:cNvPr id="4" name="Slide Number Placeholder 3"/>
          <p:cNvSpPr>
            <a:spLocks noGrp="1"/>
          </p:cNvSpPr>
          <p:nvPr>
            <p:ph type="sldNum" sz="quarter" idx="5"/>
          </p:nvPr>
        </p:nvSpPr>
        <p:spPr/>
        <p:txBody>
          <a:bodyPr/>
          <a:lstStyle/>
          <a:p>
            <a:fld id="{9316E671-5FE2-48F3-81A3-5AF3821AB079}" type="slidenum">
              <a:rPr lang="en-US" smtClean="0"/>
              <a:t>58</a:t>
            </a:fld>
            <a:endParaRPr lang="en-US"/>
          </a:p>
        </p:txBody>
      </p:sp>
    </p:spTree>
    <p:extLst>
      <p:ext uri="{BB962C8B-B14F-4D97-AF65-F5344CB8AC3E}">
        <p14:creationId xmlns:p14="http://schemas.microsoft.com/office/powerpoint/2010/main" val="236176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60</a:t>
            </a:fld>
            <a:endParaRPr lang="en-US" dirty="0"/>
          </a:p>
        </p:txBody>
      </p:sp>
    </p:spTree>
    <p:extLst>
      <p:ext uri="{BB962C8B-B14F-4D97-AF65-F5344CB8AC3E}">
        <p14:creationId xmlns:p14="http://schemas.microsoft.com/office/powerpoint/2010/main" val="45819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want</a:t>
            </a:r>
            <a:r>
              <a:rPr lang="en-US" baseline="0" dirty="0"/>
              <a:t> to perform analysis on our data, we apply a schema as it is read to that it can be placed in a tabular form for analysis. </a:t>
            </a:r>
          </a:p>
          <a:p>
            <a:endParaRPr lang="en-US" baseline="0" dirty="0"/>
          </a:p>
          <a:p>
            <a:r>
              <a:rPr lang="en-US" baseline="0" dirty="0"/>
              <a:t>You don’t have to define a full schema to all the data – only the data you care about.</a:t>
            </a:r>
          </a:p>
          <a:p>
            <a:endParaRPr lang="en-US" baseline="0" dirty="0"/>
          </a:p>
          <a:p>
            <a:r>
              <a:rPr lang="en-US" baseline="0" dirty="0"/>
              <a:t>Once the schema is applied we can further process the data in tabular format.</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12</a:t>
            </a:fld>
            <a:endParaRPr lang="en-US" dirty="0"/>
          </a:p>
        </p:txBody>
      </p:sp>
    </p:spTree>
    <p:extLst>
      <p:ext uri="{BB962C8B-B14F-4D97-AF65-F5344CB8AC3E}">
        <p14:creationId xmlns:p14="http://schemas.microsoft.com/office/powerpoint/2010/main" val="3509696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way to understand the column store is to compare it to what we know already – the row store.</a:t>
            </a:r>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61</a:t>
            </a:fld>
            <a:endParaRPr lang="en-US"/>
          </a:p>
        </p:txBody>
      </p:sp>
    </p:spTree>
    <p:extLst>
      <p:ext uri="{BB962C8B-B14F-4D97-AF65-F5344CB8AC3E}">
        <p14:creationId xmlns:p14="http://schemas.microsoft.com/office/powerpoint/2010/main" val="419467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THIS!!!!</a:t>
            </a:r>
          </a:p>
          <a:p>
            <a:endParaRPr lang="en-US" dirty="0"/>
          </a:p>
          <a:p>
            <a:r>
              <a:rPr lang="en-US" dirty="0"/>
              <a:t>Here’s an example of a single region server in a </a:t>
            </a:r>
            <a:r>
              <a:rPr lang="en-US" dirty="0" err="1"/>
              <a:t>Hbase</a:t>
            </a:r>
            <a:r>
              <a:rPr lang="en-US" dirty="0"/>
              <a:t> cluster.</a:t>
            </a:r>
          </a:p>
          <a:p>
            <a:endParaRPr lang="en-US" dirty="0"/>
          </a:p>
          <a:p>
            <a:r>
              <a:rPr lang="en-US" dirty="0"/>
              <a:t>The HRegionServer has multiple regions </a:t>
            </a:r>
          </a:p>
          <a:p>
            <a:endParaRPr lang="en-US" dirty="0"/>
          </a:p>
          <a:p>
            <a:r>
              <a:rPr lang="en-US" dirty="0"/>
              <a:t>Tables – Logical collection of rows stored in HRegions. A single table is distributed across several regionservers.</a:t>
            </a:r>
          </a:p>
          <a:p>
            <a:r>
              <a:rPr lang="en-US" dirty="0"/>
              <a:t>Rows – A row is one instance of data in a table and is identified by a rowkey. Rowkeys are unique in a Table.</a:t>
            </a:r>
          </a:p>
          <a:p>
            <a:endParaRPr lang="en-US" dirty="0"/>
          </a:p>
          <a:p>
            <a:r>
              <a:rPr lang="en-US" dirty="0"/>
              <a:t>Column Families – Data in a row are grouped together into Column Families, which are groups of columns.</a:t>
            </a:r>
          </a:p>
          <a:p>
            <a:endParaRPr lang="en-US" dirty="0"/>
          </a:p>
          <a:p>
            <a:r>
              <a:rPr lang="en-US" dirty="0"/>
              <a:t>Columns in a family are stored together in a low level storage file known as </a:t>
            </a:r>
            <a:r>
              <a:rPr lang="en-US" b="1" dirty="0"/>
              <a:t>HFile</a:t>
            </a:r>
            <a:r>
              <a:rPr lang="en-US" dirty="0"/>
              <a:t>. Column Families form the basic unit of physical storage to which certain HBase features like compression are applied. Hence it’s important that proper care be taken when designing Column Families in table. They should be grouped physically, not logically.</a:t>
            </a:r>
          </a:p>
          <a:p>
            <a:endParaRPr lang="en-US" dirty="0"/>
          </a:p>
          <a:p>
            <a:r>
              <a:rPr lang="en-US" dirty="0"/>
              <a:t>Columns – A Column Family is made of one or more columns. A Column is identified by a Column Qualifier that consists of the Column Family name concatenated with the Column name using a colon – example: columnfamily:columnname. There can be multiple Columns within a Column Family and Rows within a table can have varied number of Columns.</a:t>
            </a:r>
          </a:p>
          <a:p>
            <a:endParaRPr lang="en-US" dirty="0"/>
          </a:p>
          <a:p>
            <a:r>
              <a:rPr lang="en-US" dirty="0"/>
              <a:t>Cell – A Cell stores data and is essentially a unique combination of table, rowkey, Column Family and the Column (Column Qualifier). The data stored in a Cell is called its value and the data type is always treated as an array of bytes.</a:t>
            </a:r>
          </a:p>
          <a:p>
            <a:endParaRPr lang="en-US" dirty="0"/>
          </a:p>
          <a:p>
            <a:r>
              <a:rPr lang="en-US" dirty="0"/>
              <a:t>Version – The data stored in a cell is versioned and versions of data are identified by the timestamp. The number of versions of data retained in a column family is configurable and this value by default is 3.</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64</a:t>
            </a:fld>
            <a:endParaRPr lang="en-US" dirty="0"/>
          </a:p>
        </p:txBody>
      </p:sp>
    </p:spTree>
    <p:extLst>
      <p:ext uri="{BB962C8B-B14F-4D97-AF65-F5344CB8AC3E}">
        <p14:creationId xmlns:p14="http://schemas.microsoft.com/office/powerpoint/2010/main" val="3449185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hbase</a:t>
            </a:r>
            <a:r>
              <a:rPr lang="en-US" dirty="0"/>
              <a:t> shell</a:t>
            </a:r>
          </a:p>
          <a:p>
            <a:endParaRPr lang="en-US" dirty="0"/>
          </a:p>
          <a:p>
            <a:r>
              <a:rPr lang="en-US" dirty="0" err="1"/>
              <a:t>Hbase</a:t>
            </a:r>
            <a:r>
              <a:rPr lang="en-US" dirty="0"/>
              <a:t>&gt; </a:t>
            </a:r>
            <a:r>
              <a:rPr lang="en-US" dirty="0" err="1"/>
              <a:t>Whoami</a:t>
            </a:r>
            <a:endParaRPr lang="en-US" dirty="0"/>
          </a:p>
          <a:p>
            <a:endParaRPr lang="en-US" dirty="0"/>
          </a:p>
          <a:p>
            <a:r>
              <a:rPr lang="en-US" dirty="0" err="1"/>
              <a:t>Hbase</a:t>
            </a:r>
            <a:r>
              <a:rPr lang="en-US" dirty="0"/>
              <a:t>&gt; Version</a:t>
            </a:r>
          </a:p>
          <a:p>
            <a:endParaRPr lang="en-US" dirty="0"/>
          </a:p>
          <a:p>
            <a:r>
              <a:rPr lang="en-US" dirty="0"/>
              <a:t>Create ‘customers’, ‘address’</a:t>
            </a:r>
          </a:p>
          <a:p>
            <a:endParaRPr lang="en-US" dirty="0"/>
          </a:p>
          <a:p>
            <a:r>
              <a:rPr lang="en-US" dirty="0"/>
              <a:t>Put ‘customers’, 1, ‘</a:t>
            </a:r>
            <a:r>
              <a:rPr lang="en-US" dirty="0" err="1"/>
              <a:t>address:street</a:t>
            </a:r>
            <a:r>
              <a:rPr lang="en-US" dirty="0"/>
              <a:t>’, ‘ 314 Hinds Hall’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1, ‘</a:t>
            </a:r>
            <a:r>
              <a:rPr lang="en-US" dirty="0" err="1"/>
              <a:t>address:city</a:t>
            </a:r>
            <a:r>
              <a:rPr lang="en-US" dirty="0"/>
              <a:t>’, ‘ Syracuse’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1, ‘</a:t>
            </a:r>
            <a:r>
              <a:rPr lang="en-US" dirty="0" err="1"/>
              <a:t>address:state</a:t>
            </a:r>
            <a:r>
              <a:rPr lang="en-US" dirty="0"/>
              <a:t>’, ‘ 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Put ‘customers’, 2, ‘</a:t>
            </a:r>
            <a:r>
              <a:rPr lang="en-US" dirty="0" err="1"/>
              <a:t>address:street</a:t>
            </a:r>
            <a:r>
              <a:rPr lang="en-US" dirty="0"/>
              <a:t>’, ‘ 221b Baker Street’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2, ‘</a:t>
            </a:r>
            <a:r>
              <a:rPr lang="en-US" dirty="0" err="1"/>
              <a:t>address:city</a:t>
            </a:r>
            <a:r>
              <a:rPr lang="en-US" dirty="0"/>
              <a:t>’, ‘ London’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2, ‘</a:t>
            </a:r>
            <a:r>
              <a:rPr lang="en-US" dirty="0" err="1"/>
              <a:t>address:country</a:t>
            </a:r>
            <a:r>
              <a:rPr lang="en-US" dirty="0"/>
              <a:t>’, ‘ UK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Scan ‘customers’</a:t>
            </a:r>
          </a:p>
          <a:p>
            <a:endParaRPr lang="en-US" dirty="0"/>
          </a:p>
          <a:p>
            <a:r>
              <a:rPr lang="en-US" dirty="0"/>
              <a:t>Get ‘customers, 1</a:t>
            </a:r>
          </a:p>
          <a:p>
            <a:endParaRPr lang="en-US" dirty="0"/>
          </a:p>
          <a:p>
            <a:r>
              <a:rPr lang="en-US" dirty="0"/>
              <a:t>#not there is no way to get columns from customer 1 and 2. You must get my key first.</a:t>
            </a:r>
          </a:p>
          <a:p>
            <a:endParaRPr lang="en-US" dirty="0"/>
          </a:p>
          <a:p>
            <a:r>
              <a:rPr lang="en-US" dirty="0"/>
              <a:t> get 'customers',1, ['</a:t>
            </a:r>
            <a:r>
              <a:rPr lang="en-US" dirty="0" err="1"/>
              <a:t>address:city</a:t>
            </a:r>
            <a:r>
              <a:rPr lang="en-US" dirty="0"/>
              <a:t>', ‘</a:t>
            </a:r>
            <a:r>
              <a:rPr lang="en-US" dirty="0" err="1"/>
              <a:t>address:state</a:t>
            </a:r>
            <a:r>
              <a:rPr lang="en-US" dirty="0"/>
              <a:t>]</a:t>
            </a:r>
          </a:p>
          <a:p>
            <a:endParaRPr lang="en-US" dirty="0"/>
          </a:p>
          <a:p>
            <a:r>
              <a:rPr lang="en-US" dirty="0"/>
              <a:t>Alter ‘customers’, ‘name’</a:t>
            </a:r>
          </a:p>
          <a:p>
            <a:endParaRPr lang="en-US" dirty="0"/>
          </a:p>
          <a:p>
            <a:r>
              <a:rPr lang="en-US" dirty="0"/>
              <a:t>Put ‘customers’, 1, ‘</a:t>
            </a:r>
            <a:r>
              <a:rPr lang="en-US" dirty="0" err="1"/>
              <a:t>name:first</a:t>
            </a:r>
            <a:r>
              <a:rPr lang="en-US" dirty="0"/>
              <a:t>’, ‘Mike’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1, ‘</a:t>
            </a:r>
            <a:r>
              <a:rPr lang="en-US" dirty="0" err="1"/>
              <a:t>name:last</a:t>
            </a:r>
            <a:r>
              <a:rPr lang="en-US" dirty="0"/>
              <a:t>’, ‘Fudge’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‘customers’, 1, ‘</a:t>
            </a:r>
            <a:r>
              <a:rPr lang="en-US" dirty="0" err="1"/>
              <a:t>name:suffix</a:t>
            </a:r>
            <a:r>
              <a:rPr lang="en-US" dirty="0"/>
              <a:t>’, ‘Jr’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get 'customers',1, [‘</a:t>
            </a:r>
            <a:r>
              <a:rPr lang="en-US" dirty="0" err="1"/>
              <a:t>name:first</a:t>
            </a:r>
            <a:r>
              <a:rPr lang="en-US" dirty="0"/>
              <a:t>, ‘</a:t>
            </a:r>
            <a:r>
              <a:rPr lang="en-US" dirty="0" err="1"/>
              <a:t>address:city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scan 'customers' , { COLUMNS =&gt; [ '</a:t>
            </a:r>
            <a:r>
              <a:rPr lang="en-US" dirty="0" err="1"/>
              <a:t>address:city</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69</a:t>
            </a:fld>
            <a:endParaRPr lang="en-US"/>
          </a:p>
        </p:txBody>
      </p:sp>
    </p:spTree>
    <p:extLst>
      <p:ext uri="{BB962C8B-B14F-4D97-AF65-F5344CB8AC3E}">
        <p14:creationId xmlns:p14="http://schemas.microsoft.com/office/powerpoint/2010/main" val="1354144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Makes the Hive metastore available to users of other tools on Hadoop</a:t>
            </a:r>
          </a:p>
          <a:p>
            <a:pPr lvl="0"/>
            <a:r>
              <a:rPr lang="en-US" sz="1200" kern="1200" dirty="0">
                <a:solidFill>
                  <a:schemeClr val="tx1"/>
                </a:solidFill>
                <a:effectLst/>
                <a:latin typeface="+mn-lt"/>
                <a:ea typeface="+mn-ea"/>
                <a:cs typeface="+mn-cs"/>
              </a:rPr>
              <a:t>Provides connectors for MapReduce and Pig so that users of those tools can read data from and write data to Hive’s warehouse</a:t>
            </a:r>
          </a:p>
          <a:p>
            <a:pPr lvl="0"/>
            <a:r>
              <a:rPr lang="en-US" sz="1200" kern="1200" dirty="0">
                <a:solidFill>
                  <a:schemeClr val="tx1"/>
                </a:solidFill>
                <a:effectLst/>
                <a:latin typeface="+mn-lt"/>
                <a:ea typeface="+mn-ea"/>
                <a:cs typeface="+mn-cs"/>
              </a:rPr>
              <a:t>Allows users to share data and metadata across Hive, Pig, and MapReduce</a:t>
            </a:r>
          </a:p>
          <a:p>
            <a:pPr lvl="0"/>
            <a:r>
              <a:rPr lang="en-US" sz="1200" kern="1200" dirty="0">
                <a:solidFill>
                  <a:schemeClr val="tx1"/>
                </a:solidFill>
                <a:effectLst/>
                <a:latin typeface="+mn-lt"/>
                <a:ea typeface="+mn-ea"/>
                <a:cs typeface="+mn-cs"/>
              </a:rPr>
              <a:t>Provides a relational view through an SQL-like language (HiveQL) to data within Hadoop</a:t>
            </a:r>
          </a:p>
          <a:p>
            <a:pPr lvl="0"/>
            <a:r>
              <a:rPr lang="en-US" sz="1200" kern="1200" dirty="0">
                <a:solidFill>
                  <a:schemeClr val="tx1"/>
                </a:solidFill>
                <a:effectLst/>
                <a:latin typeface="+mn-lt"/>
                <a:ea typeface="+mn-ea"/>
                <a:cs typeface="+mn-cs"/>
              </a:rPr>
              <a:t>Allows users to write their applications without being concerned about how or where the data is stored</a:t>
            </a:r>
          </a:p>
          <a:p>
            <a:pPr lvl="0"/>
            <a:r>
              <a:rPr lang="en-US" sz="1200" kern="1200" dirty="0">
                <a:solidFill>
                  <a:schemeClr val="tx1"/>
                </a:solidFill>
                <a:effectLst/>
                <a:latin typeface="+mn-lt"/>
                <a:ea typeface="+mn-ea"/>
                <a:cs typeface="+mn-cs"/>
              </a:rPr>
              <a:t>Insulates users from schema- and storage-format changes</a:t>
            </a:r>
          </a:p>
          <a:p>
            <a:endParaRPr lang="en-US" dirty="0"/>
          </a:p>
          <a:p>
            <a:endParaRPr lang="en-IN" dirty="0"/>
          </a:p>
        </p:txBody>
      </p:sp>
      <p:sp>
        <p:nvSpPr>
          <p:cNvPr id="4" name="Slide Number Placeholder 3"/>
          <p:cNvSpPr>
            <a:spLocks noGrp="1"/>
          </p:cNvSpPr>
          <p:nvPr>
            <p:ph type="sldNum" sz="quarter" idx="5"/>
          </p:nvPr>
        </p:nvSpPr>
        <p:spPr/>
        <p:txBody>
          <a:bodyPr/>
          <a:lstStyle/>
          <a:p>
            <a:fld id="{E564724E-7CB4-4288-908A-97852378BB2E}" type="slidenum">
              <a:rPr lang="en-US" smtClean="0"/>
              <a:t>71</a:t>
            </a:fld>
            <a:endParaRPr lang="en-US" dirty="0"/>
          </a:p>
        </p:txBody>
      </p:sp>
    </p:spTree>
    <p:extLst>
      <p:ext uri="{BB962C8B-B14F-4D97-AF65-F5344CB8AC3E}">
        <p14:creationId xmlns:p14="http://schemas.microsoft.com/office/powerpoint/2010/main" val="1750212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73</a:t>
            </a:fld>
            <a:endParaRPr lang="en-US" dirty="0"/>
          </a:p>
        </p:txBody>
      </p:sp>
    </p:spTree>
    <p:extLst>
      <p:ext uri="{BB962C8B-B14F-4D97-AF65-F5344CB8AC3E}">
        <p14:creationId xmlns:p14="http://schemas.microsoft.com/office/powerpoint/2010/main" val="3205808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external table </a:t>
            </a:r>
            <a:r>
              <a:rPr lang="en-US" dirty="0" err="1"/>
              <a:t>customers_hbase</a:t>
            </a:r>
            <a:r>
              <a:rPr lang="en-US" dirty="0"/>
              <a:t>(key int, street string, city string, state string, country string) stored by '</a:t>
            </a:r>
            <a:r>
              <a:rPr lang="en-US" dirty="0" err="1"/>
              <a:t>org.apache.hadoop.hive.hbase.HBaseStorageHandler</a:t>
            </a:r>
            <a:r>
              <a:rPr lang="en-US" dirty="0"/>
              <a:t>'</a:t>
            </a:r>
          </a:p>
          <a:p>
            <a:r>
              <a:rPr lang="en-US" dirty="0"/>
              <a:t>WITH SERDEPROPERTIES("</a:t>
            </a:r>
            <a:r>
              <a:rPr lang="en-US" dirty="0" err="1"/>
              <a:t>hbase.columns.mapping</a:t>
            </a:r>
            <a:r>
              <a:rPr lang="en-US" dirty="0"/>
              <a:t>" = "</a:t>
            </a:r>
            <a:r>
              <a:rPr lang="en-US" dirty="0" err="1"/>
              <a:t>address:street,address:city,address:state,address:country</a:t>
            </a:r>
            <a:r>
              <a:rPr lang="en-US" dirty="0"/>
              <a:t>") TBLPROPERTIES("hbase.table.name"="customers");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customers_hbase</a:t>
            </a:r>
            <a:r>
              <a:rPr lang="en-US" dirty="0"/>
              <a:t>;</a:t>
            </a:r>
          </a:p>
          <a:p>
            <a:endParaRPr lang="en-US" dirty="0"/>
          </a:p>
          <a:p>
            <a:endParaRPr lang="en-US" dirty="0"/>
          </a:p>
          <a:p>
            <a:r>
              <a:rPr lang="en-US" dirty="0"/>
              <a:t>Back to </a:t>
            </a:r>
            <a:r>
              <a:rPr lang="en-US" dirty="0" err="1"/>
              <a:t>Hbase</a:t>
            </a:r>
            <a:endParaRPr lang="en-US" dirty="0"/>
          </a:p>
          <a:p>
            <a:endParaRPr lang="en-US" dirty="0"/>
          </a:p>
          <a:p>
            <a:r>
              <a:rPr lang="en-US" dirty="0"/>
              <a:t>put 'customers', 3, '</a:t>
            </a:r>
            <a:r>
              <a:rPr lang="en-US" dirty="0" err="1"/>
              <a:t>address:street</a:t>
            </a:r>
            <a:r>
              <a:rPr lang="en-US" dirty="0"/>
              <a:t>', '1313 Mockingbird lane’</a:t>
            </a:r>
          </a:p>
          <a:p>
            <a:endParaRPr lang="en-US" dirty="0"/>
          </a:p>
          <a:p>
            <a:r>
              <a:rPr lang="en-US" dirty="0"/>
              <a:t>Back to hive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customers_hbase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75</a:t>
            </a:fld>
            <a:endParaRPr lang="en-US"/>
          </a:p>
        </p:txBody>
      </p:sp>
    </p:spTree>
    <p:extLst>
      <p:ext uri="{BB962C8B-B14F-4D97-AF65-F5344CB8AC3E}">
        <p14:creationId xmlns:p14="http://schemas.microsoft.com/office/powerpoint/2010/main" val="3563271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79</a:t>
            </a:fld>
            <a:endParaRPr lang="en-US"/>
          </a:p>
        </p:txBody>
      </p:sp>
    </p:spTree>
    <p:extLst>
      <p:ext uri="{BB962C8B-B14F-4D97-AF65-F5344CB8AC3E}">
        <p14:creationId xmlns:p14="http://schemas.microsoft.com/office/powerpoint/2010/main" val="2543000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81</a:t>
            </a:fld>
            <a:endParaRPr lang="en-US"/>
          </a:p>
        </p:txBody>
      </p:sp>
    </p:spTree>
    <p:extLst>
      <p:ext uri="{BB962C8B-B14F-4D97-AF65-F5344CB8AC3E}">
        <p14:creationId xmlns:p14="http://schemas.microsoft.com/office/powerpoint/2010/main" val="1635819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83</a:t>
            </a:fld>
            <a:endParaRPr lang="en-US"/>
          </a:p>
        </p:txBody>
      </p:sp>
    </p:spTree>
    <p:extLst>
      <p:ext uri="{BB962C8B-B14F-4D97-AF65-F5344CB8AC3E}">
        <p14:creationId xmlns:p14="http://schemas.microsoft.com/office/powerpoint/2010/main" val="185251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data is</a:t>
            </a:r>
            <a:r>
              <a:rPr lang="en-US" baseline="0" dirty="0"/>
              <a:t> in tabular format you can process it further and then visualize it. </a:t>
            </a:r>
          </a:p>
          <a:p>
            <a:endParaRPr lang="en-US" baseline="0" dirty="0"/>
          </a:p>
          <a:p>
            <a:r>
              <a:rPr lang="en-US" baseline="0" dirty="0"/>
              <a:t>Hadoop has tools to visualize your data, you can also export the data, provided it has been reduced to a reasonable side. </a:t>
            </a:r>
          </a:p>
          <a:p>
            <a:endParaRPr lang="en-US" baseline="0" dirty="0"/>
          </a:p>
          <a:p>
            <a:r>
              <a:rPr lang="en-US" baseline="0" dirty="0"/>
              <a:t>The entire process can be automated so that as new data is collected it can be processed and visualized. </a:t>
            </a: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dirty="0"/>
          </a:p>
        </p:txBody>
      </p:sp>
    </p:spTree>
    <p:extLst>
      <p:ext uri="{BB962C8B-B14F-4D97-AF65-F5344CB8AC3E}">
        <p14:creationId xmlns:p14="http://schemas.microsoft.com/office/powerpoint/2010/main" val="199488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True</a:t>
            </a:r>
          </a:p>
          <a:p>
            <a:pPr marL="228600" indent="-228600">
              <a:buAutoNum type="arabicPeriod"/>
            </a:pPr>
            <a:r>
              <a:rPr lang="en-US" dirty="0"/>
              <a:t>False</a:t>
            </a:r>
          </a:p>
          <a:p>
            <a:pPr marL="228600" indent="-228600">
              <a:buAutoNum type="arabicPeriod"/>
            </a:pPr>
            <a:r>
              <a:rPr lang="en-US" dirty="0"/>
              <a:t>True</a:t>
            </a:r>
          </a:p>
          <a:p>
            <a:pPr marL="228600" indent="-228600">
              <a:buAutoNum type="arabicPeriod"/>
            </a:pPr>
            <a:r>
              <a:rPr lang="en-US" dirty="0"/>
              <a:t>False</a:t>
            </a:r>
          </a:p>
          <a:p>
            <a:pPr marL="228600" indent="-228600">
              <a:buAutoNum type="arabicPeriod"/>
            </a:pPr>
            <a:r>
              <a:rPr lang="en-US" dirty="0"/>
              <a:t>False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316E671-5FE2-48F3-81A3-5AF3821AB079}" type="slidenum">
              <a:rPr lang="en-US" smtClean="0"/>
              <a:t>15</a:t>
            </a:fld>
            <a:endParaRPr lang="en-US"/>
          </a:p>
        </p:txBody>
      </p:sp>
    </p:spTree>
    <p:extLst>
      <p:ext uri="{BB962C8B-B14F-4D97-AF65-F5344CB8AC3E}">
        <p14:creationId xmlns:p14="http://schemas.microsoft.com/office/powerpoint/2010/main" val="260342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we have a single </a:t>
            </a:r>
            <a:r>
              <a:rPr lang="en-US" baseline="0" dirty="0" err="1"/>
              <a:t>namenode</a:t>
            </a:r>
            <a:r>
              <a:rPr lang="en-US" baseline="0" dirty="0"/>
              <a:t> and 6 data nodes in our cluster.</a:t>
            </a:r>
          </a:p>
          <a:p>
            <a:endParaRPr lang="en-US" dirty="0"/>
          </a:p>
          <a:p>
            <a:pPr marL="228600" indent="-228600">
              <a:buAutoNum type="arabicParenR"/>
            </a:pPr>
            <a:r>
              <a:rPr lang="en-US" dirty="0"/>
              <a:t>Client makes a request to the name node to write a file. </a:t>
            </a:r>
          </a:p>
          <a:p>
            <a:pPr marL="228600" indent="-228600">
              <a:buAutoNum type="arabicParenR"/>
            </a:pPr>
            <a:r>
              <a:rPr lang="en-US" dirty="0"/>
              <a:t>Name</a:t>
            </a:r>
            <a:r>
              <a:rPr lang="en-US" baseline="0" dirty="0"/>
              <a:t> node stores metadata about the file’s whereabouts (data.csv consists of 4 blocks on nodes 1-4) and instructs the client where to write the file.</a:t>
            </a:r>
          </a:p>
          <a:p>
            <a:pPr marL="228600" indent="-228600">
              <a:buAutoNum type="arabicParenR"/>
            </a:pPr>
            <a:r>
              <a:rPr lang="en-US" baseline="0" dirty="0"/>
              <a:t>The client sends its data to the data nodes. Data is written in parallel so the I/O is vastly improved over non distributed options</a:t>
            </a:r>
          </a:p>
          <a:p>
            <a:pPr marL="228600" indent="-228600">
              <a:buAutoNum type="arabicParenR"/>
            </a:pPr>
            <a:r>
              <a:rPr lang="en-US" baseline="0" dirty="0"/>
              <a:t>Each data node replicates (make a copy of its’ block) to other datanodes as instructed by the </a:t>
            </a:r>
            <a:r>
              <a:rPr lang="en-US" baseline="0" dirty="0" err="1"/>
              <a:t>Namenode</a:t>
            </a:r>
            <a:r>
              <a:rPr lang="en-US" baseline="0" dirty="0"/>
              <a:t>. In this example there is a replication factor of 3, so two copies are made.</a:t>
            </a:r>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21</a:t>
            </a:fld>
            <a:endParaRPr lang="en-US" dirty="0"/>
          </a:p>
        </p:txBody>
      </p:sp>
    </p:spTree>
    <p:extLst>
      <p:ext uri="{BB962C8B-B14F-4D97-AF65-F5344CB8AC3E}">
        <p14:creationId xmlns:p14="http://schemas.microsoft.com/office/powerpoint/2010/main" val="164428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we have a single </a:t>
            </a:r>
            <a:r>
              <a:rPr lang="en-US" baseline="0" dirty="0" err="1"/>
              <a:t>namenode</a:t>
            </a:r>
            <a:r>
              <a:rPr lang="en-US" baseline="0" dirty="0"/>
              <a:t> and 6 data nodes in our cluster.</a:t>
            </a:r>
          </a:p>
          <a:p>
            <a:endParaRPr lang="en-US" dirty="0"/>
          </a:p>
          <a:p>
            <a:pPr marL="228600" indent="-228600">
              <a:buAutoNum type="arabicParenR"/>
            </a:pPr>
            <a:r>
              <a:rPr lang="en-US" dirty="0"/>
              <a:t>Client makes a request to the name node to read a file. </a:t>
            </a:r>
          </a:p>
          <a:p>
            <a:pPr marL="228600" indent="-228600">
              <a:buAutoNum type="arabicParenR"/>
            </a:pPr>
            <a:r>
              <a:rPr lang="en-US" dirty="0"/>
              <a:t>Name</a:t>
            </a:r>
            <a:r>
              <a:rPr lang="en-US" baseline="0" dirty="0"/>
              <a:t> node knows where the data is located. The datanodes are reporting “what they have” to the name node on an interval. </a:t>
            </a:r>
          </a:p>
          <a:p>
            <a:pPr marL="228600" indent="-228600">
              <a:buAutoNum type="arabicParenR"/>
            </a:pPr>
            <a:r>
              <a:rPr lang="en-US" baseline="0" dirty="0"/>
              <a:t>The client requests the data in parallel from the data nodes. </a:t>
            </a:r>
          </a:p>
          <a:p>
            <a:pPr marL="228600" indent="-228600">
              <a:buAutoNum type="arabicParenR"/>
            </a:pPr>
            <a:r>
              <a:rPr lang="en-US" baseline="0" dirty="0"/>
              <a:t>The data in assembled in the right order by the client.</a:t>
            </a:r>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22</a:t>
            </a:fld>
            <a:endParaRPr lang="en-US" dirty="0"/>
          </a:p>
        </p:txBody>
      </p:sp>
    </p:spTree>
    <p:extLst>
      <p:ext uri="{BB962C8B-B14F-4D97-AF65-F5344CB8AC3E}">
        <p14:creationId xmlns:p14="http://schemas.microsoft.com/office/powerpoint/2010/main" val="241882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 If a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fails to send a </a:t>
            </a:r>
            <a:r>
              <a:rPr lang="en-US" sz="1200" b="0" i="0" kern="1200" dirty="0">
                <a:solidFill>
                  <a:schemeClr val="tx1"/>
                </a:solidFill>
                <a:effectLst/>
                <a:latin typeface="+mn-lt"/>
                <a:ea typeface="+mn-ea"/>
                <a:cs typeface="+mn-cs"/>
              </a:rPr>
              <a:t>Heartbeat</a:t>
            </a:r>
            <a:r>
              <a:rPr lang="en-US" sz="1200" kern="1200" dirty="0">
                <a:solidFill>
                  <a:schemeClr val="tx1"/>
                </a:solidFill>
                <a:effectLst/>
                <a:latin typeface="+mn-lt"/>
                <a:ea typeface="+mn-ea"/>
                <a:cs typeface="+mn-cs"/>
              </a:rPr>
              <a:t> to the </a:t>
            </a:r>
            <a:r>
              <a:rPr lang="en-US" sz="1200" b="0" i="0" kern="1200" dirty="0">
                <a:solidFill>
                  <a:schemeClr val="tx1"/>
                </a:solidFill>
                <a:effectLst/>
                <a:latin typeface="+mn-lt"/>
                <a:ea typeface="+mn-ea"/>
                <a:cs typeface="+mn-cs"/>
              </a:rPr>
              <a:t>NameNode</a:t>
            </a:r>
            <a:r>
              <a:rPr lang="en-US" sz="1200" kern="1200" dirty="0">
                <a:solidFill>
                  <a:schemeClr val="tx1"/>
                </a:solidFill>
                <a:effectLst/>
                <a:latin typeface="+mn-lt"/>
                <a:ea typeface="+mn-ea"/>
                <a:cs typeface="+mn-cs"/>
              </a:rPr>
              <a:t>, that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is labeled as dead</a:t>
            </a:r>
          </a:p>
          <a:p>
            <a:pPr lvl="0"/>
            <a:r>
              <a:rPr lang="en-US" sz="1200" kern="1200" dirty="0">
                <a:solidFill>
                  <a:schemeClr val="tx1"/>
                </a:solidFill>
                <a:effectLst/>
                <a:latin typeface="+mn-lt"/>
                <a:ea typeface="+mn-ea"/>
                <a:cs typeface="+mn-cs"/>
              </a:rPr>
              <a:t>- Any data that was registered to a dead </a:t>
            </a:r>
            <a:r>
              <a:rPr lang="en-US" sz="1200" b="0" i="0" kern="1200" dirty="0">
                <a:solidFill>
                  <a:schemeClr val="tx1"/>
                </a:solidFill>
                <a:effectLst/>
                <a:latin typeface="+mn-lt"/>
                <a:ea typeface="+mn-ea"/>
                <a:cs typeface="+mn-cs"/>
              </a:rPr>
              <a:t>DataNode </a:t>
            </a:r>
            <a:r>
              <a:rPr lang="en-US" sz="1200" kern="1200" dirty="0">
                <a:solidFill>
                  <a:schemeClr val="tx1"/>
                </a:solidFill>
                <a:effectLst/>
                <a:latin typeface="+mn-lt"/>
                <a:ea typeface="+mn-ea"/>
                <a:cs typeface="+mn-cs"/>
              </a:rPr>
              <a:t>is not available to HDFS anymore</a:t>
            </a:r>
          </a:p>
          <a:p>
            <a:pPr lvl="0"/>
            <a:r>
              <a:rPr lang="en-US" sz="1200" kern="1200" dirty="0">
                <a:solidFill>
                  <a:schemeClr val="tx1"/>
                </a:solidFill>
                <a:effectLst/>
                <a:latin typeface="+mn-lt"/>
                <a:ea typeface="+mn-ea"/>
                <a:cs typeface="+mn-cs"/>
              </a:rPr>
              <a:t>- The </a:t>
            </a:r>
            <a:r>
              <a:rPr lang="en-US" sz="1200" b="0" i="0" kern="1200" dirty="0">
                <a:solidFill>
                  <a:schemeClr val="tx1"/>
                </a:solidFill>
                <a:effectLst/>
                <a:latin typeface="+mn-lt"/>
                <a:ea typeface="+mn-ea"/>
                <a:cs typeface="+mn-cs"/>
              </a:rPr>
              <a:t>NameNode</a:t>
            </a:r>
            <a:r>
              <a:rPr lang="en-US" sz="1200" kern="1200" dirty="0">
                <a:solidFill>
                  <a:schemeClr val="tx1"/>
                </a:solidFill>
                <a:effectLst/>
                <a:latin typeface="+mn-lt"/>
                <a:ea typeface="+mn-ea"/>
                <a:cs typeface="+mn-cs"/>
              </a:rPr>
              <a:t> does not send new I/O requests to a dead </a:t>
            </a:r>
            <a:r>
              <a:rPr lang="en-US" sz="1200" b="0" i="0" kern="1200" dirty="0">
                <a:solidFill>
                  <a:schemeClr val="tx1"/>
                </a:solidFill>
                <a:effectLst/>
                <a:latin typeface="+mn-lt"/>
                <a:ea typeface="+mn-ea"/>
                <a:cs typeface="+mn-cs"/>
              </a:rPr>
              <a:t>DataNode</a:t>
            </a:r>
            <a:r>
              <a:rPr lang="en-US" sz="1200" kern="1200" dirty="0">
                <a:solidFill>
                  <a:schemeClr val="tx1"/>
                </a:solidFill>
                <a:effectLst/>
                <a:latin typeface="+mn-lt"/>
                <a:ea typeface="+mn-ea"/>
                <a:cs typeface="+mn-cs"/>
              </a:rPr>
              <a:t>, and its blocks are replicated to live </a:t>
            </a:r>
            <a:r>
              <a:rPr lang="en-US" sz="1200" b="0" i="0" kern="1200" dirty="0">
                <a:solidFill>
                  <a:schemeClr val="tx1"/>
                </a:solidFill>
                <a:effectLst/>
                <a:latin typeface="+mn-lt"/>
                <a:ea typeface="+mn-ea"/>
                <a:cs typeface="+mn-cs"/>
              </a:rPr>
              <a:t>DataNodes</a:t>
            </a:r>
            <a:endParaRPr lang="en-US" sz="1200" kern="1200" dirty="0">
              <a:solidFill>
                <a:schemeClr val="tx1"/>
              </a:solidFill>
              <a:effectLst/>
              <a:latin typeface="+mn-lt"/>
              <a:ea typeface="+mn-ea"/>
              <a:cs typeface="+mn-cs"/>
            </a:endParaRP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661349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Once again with our cluster</a:t>
            </a:r>
          </a:p>
          <a:p>
            <a:endParaRPr lang="en-US" dirty="0"/>
          </a:p>
          <a:p>
            <a:pPr marL="228600" indent="-228600">
              <a:buAutoNum type="arabicParenR"/>
            </a:pPr>
            <a:r>
              <a:rPr lang="en-US" dirty="0"/>
              <a:t>Node</a:t>
            </a:r>
            <a:r>
              <a:rPr lang="en-US" baseline="0" dirty="0"/>
              <a:t> 2 goes down, as the </a:t>
            </a:r>
            <a:r>
              <a:rPr lang="en-US" baseline="0" dirty="0" err="1"/>
              <a:t>namenode</a:t>
            </a:r>
            <a:r>
              <a:rPr lang="en-US" baseline="0" dirty="0"/>
              <a:t> has yet to see a heartbeat. Its No big deal as we have blocks 2 and 4 replicated to nodes 3/6 and 4/5 respectively. </a:t>
            </a:r>
          </a:p>
          <a:p>
            <a:pPr marL="228600" indent="-228600">
              <a:buAutoNum type="arabicParenR"/>
            </a:pPr>
            <a:r>
              <a:rPr lang="en-US" dirty="0"/>
              <a:t>Client requests a file. </a:t>
            </a:r>
            <a:r>
              <a:rPr lang="en-US" dirty="0" err="1"/>
              <a:t>Namenode</a:t>
            </a:r>
            <a:r>
              <a:rPr lang="en-US" dirty="0"/>
              <a:t> reports</a:t>
            </a:r>
            <a:r>
              <a:rPr lang="en-US" baseline="0" dirty="0"/>
              <a:t> block from available nodes to get the file.</a:t>
            </a:r>
          </a:p>
          <a:p>
            <a:pPr marL="228600" indent="-228600">
              <a:buAutoNum type="arabicParenR"/>
            </a:pPr>
            <a:r>
              <a:rPr lang="en-US" baseline="0" dirty="0"/>
              <a:t>The rest happens as expected.</a:t>
            </a:r>
            <a:endParaRPr lang="en-US" dirty="0"/>
          </a:p>
          <a:p>
            <a:pPr marL="228600" indent="-228600">
              <a:buAutoNum type="arabicParenR"/>
            </a:pPr>
            <a:endParaRPr lang="en-US" baseline="0" dirty="0"/>
          </a:p>
          <a:p>
            <a:pPr marL="228600" indent="-228600">
              <a:buAutoNum type="arabicParenR"/>
            </a:pPr>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25</a:t>
            </a:fld>
            <a:endParaRPr lang="en-US" dirty="0"/>
          </a:p>
        </p:txBody>
      </p:sp>
    </p:spTree>
    <p:extLst>
      <p:ext uri="{BB962C8B-B14F-4D97-AF65-F5344CB8AC3E}">
        <p14:creationId xmlns:p14="http://schemas.microsoft.com/office/powerpoint/2010/main" val="23595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9/13/2021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a:solidFill>
                  <a:srgbClr val="EE5612"/>
                </a:solidFill>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9/13/2021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cxnSp>
        <p:nvCxnSpPr>
          <p:cNvPr id="9" name="Straight Connector 8"/>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0" name="Content Placeholder 3"/>
          <p:cNvSpPr>
            <a:spLocks noGrp="1"/>
          </p:cNvSpPr>
          <p:nvPr>
            <p:ph sz="half" idx="13"/>
          </p:nvPr>
        </p:nvSpPr>
        <p:spPr>
          <a:xfrm>
            <a:off x="1024128" y="2291938"/>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14"/>
          </p:nvPr>
        </p:nvSpPr>
        <p:spPr>
          <a:xfrm>
            <a:off x="5989320" y="2291938"/>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4342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9/13/2021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Content Placeholder 3"/>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7308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9/13/2021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69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9/13/2021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9/13/2021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5" r:id="rId25"/>
    <p:sldLayoutId id="2147483676"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microsoft.com/office/2007/relationships/hdphoto" Target="../media/hdphoto1.wdp"/><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24.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8080/" TargetMode="External"/><Relationship Id="rId1" Type="http://schemas.openxmlformats.org/officeDocument/2006/relationships/slideLayout" Target="../slideLayouts/slideLayout10.xml"/><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7.jpeg"/></Relationships>
</file>

<file path=ppt/slides/_rels/slide72.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A7F85E-2CD1-4862-B6B9-DD38DE1465B6}"/>
              </a:ext>
            </a:extLst>
          </p:cNvPr>
          <p:cNvSpPr>
            <a:spLocks noGrp="1"/>
          </p:cNvSpPr>
          <p:nvPr>
            <p:ph type="subTitle" idx="1"/>
          </p:nvPr>
        </p:nvSpPr>
        <p:spPr/>
        <p:txBody>
          <a:bodyPr/>
          <a:lstStyle/>
          <a:p>
            <a:pPr marL="0" indent="0">
              <a:buNone/>
            </a:pPr>
            <a:r>
              <a:rPr lang="en-US" dirty="0"/>
              <a:t>Hadoop</a:t>
            </a:r>
          </a:p>
        </p:txBody>
      </p:sp>
      <p:sp>
        <p:nvSpPr>
          <p:cNvPr id="3" name="Title 2">
            <a:extLst>
              <a:ext uri="{FF2B5EF4-FFF2-40B4-BE49-F238E27FC236}">
                <a16:creationId xmlns:a16="http://schemas.microsoft.com/office/drawing/2014/main" id="{BE08DB84-8AEB-4B6F-A43E-DB7582F0EB19}"/>
              </a:ext>
            </a:extLst>
          </p:cNvPr>
          <p:cNvSpPr>
            <a:spLocks noGrp="1"/>
          </p:cNvSpPr>
          <p:nvPr>
            <p:ph type="ctrTitle"/>
          </p:nvPr>
        </p:nvSpPr>
        <p:spPr/>
        <p:txBody>
          <a:bodyPr/>
          <a:lstStyle/>
          <a:p>
            <a:r>
              <a:rPr lang="en-US" dirty="0"/>
              <a:t>IST769 Unit C</a:t>
            </a:r>
          </a:p>
        </p:txBody>
      </p:sp>
    </p:spTree>
    <p:extLst>
      <p:ext uri="{BB962C8B-B14F-4D97-AF65-F5344CB8AC3E}">
        <p14:creationId xmlns:p14="http://schemas.microsoft.com/office/powerpoint/2010/main" val="196718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9128-BF98-475F-AB6E-908A6D668DCA}"/>
              </a:ext>
            </a:extLst>
          </p:cNvPr>
          <p:cNvSpPr>
            <a:spLocks noGrp="1"/>
          </p:cNvSpPr>
          <p:nvPr>
            <p:ph type="title"/>
          </p:nvPr>
        </p:nvSpPr>
        <p:spPr>
          <a:solidFill>
            <a:schemeClr val="bg1">
              <a:alpha val="32941"/>
            </a:schemeClr>
          </a:solidFill>
        </p:spPr>
        <p:txBody>
          <a:bodyPr/>
          <a:lstStyle/>
          <a:p>
            <a:r>
              <a:rPr lang="en-US" dirty="0"/>
              <a:t>The Data Lake</a:t>
            </a:r>
          </a:p>
        </p:txBody>
      </p:sp>
      <p:sp>
        <p:nvSpPr>
          <p:cNvPr id="3" name="Content Placeholder 2">
            <a:extLst>
              <a:ext uri="{FF2B5EF4-FFF2-40B4-BE49-F238E27FC236}">
                <a16:creationId xmlns:a16="http://schemas.microsoft.com/office/drawing/2014/main" id="{60D68D51-51FD-4156-8D29-81CB83ED57F8}"/>
              </a:ext>
            </a:extLst>
          </p:cNvPr>
          <p:cNvSpPr>
            <a:spLocks noGrp="1"/>
          </p:cNvSpPr>
          <p:nvPr>
            <p:ph idx="1"/>
          </p:nvPr>
        </p:nvSpPr>
        <p:spPr>
          <a:xfrm>
            <a:off x="838200" y="1825625"/>
            <a:ext cx="5257800" cy="4351338"/>
          </a:xfrm>
          <a:solidFill>
            <a:srgbClr val="FFFFFF">
              <a:alpha val="50196"/>
            </a:srgbClr>
          </a:solidFill>
        </p:spPr>
        <p:txBody>
          <a:bodyPr>
            <a:normAutofit/>
          </a:bodyPr>
          <a:lstStyle/>
          <a:p>
            <a:r>
              <a:rPr lang="en-US" sz="3200" dirty="0"/>
              <a:t>An industry term for vast amounts of data stored in its native format.</a:t>
            </a:r>
          </a:p>
          <a:p>
            <a:r>
              <a:rPr lang="en-US" sz="3200" dirty="0"/>
              <a:t>Hadoop data are stored in a data lake.</a:t>
            </a:r>
          </a:p>
          <a:p>
            <a:r>
              <a:rPr lang="en-US" sz="3200" dirty="0"/>
              <a:t>Like real lakes, data lakes are unprocessed and vast.</a:t>
            </a:r>
          </a:p>
        </p:txBody>
      </p:sp>
      <p:grpSp>
        <p:nvGrpSpPr>
          <p:cNvPr id="4" name="Group 3">
            <a:extLst>
              <a:ext uri="{FF2B5EF4-FFF2-40B4-BE49-F238E27FC236}">
                <a16:creationId xmlns:a16="http://schemas.microsoft.com/office/drawing/2014/main" id="{FA48D734-B339-4CCC-B42A-B2C75F95A399}"/>
              </a:ext>
            </a:extLst>
          </p:cNvPr>
          <p:cNvGrpSpPr/>
          <p:nvPr/>
        </p:nvGrpSpPr>
        <p:grpSpPr>
          <a:xfrm>
            <a:off x="8067762" y="154113"/>
            <a:ext cx="3431355" cy="5988098"/>
            <a:chOff x="6598557" y="150938"/>
            <a:chExt cx="3431355" cy="5988098"/>
          </a:xfrm>
        </p:grpSpPr>
        <p:pic>
          <p:nvPicPr>
            <p:cNvPr id="5" name="Picture 4" descr="Image result for bottle of water">
              <a:extLst>
                <a:ext uri="{FF2B5EF4-FFF2-40B4-BE49-F238E27FC236}">
                  <a16:creationId xmlns:a16="http://schemas.microsoft.com/office/drawing/2014/main" id="{177495BA-5DF7-469A-B6D9-9655E044A41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25" b="100000" l="10000" r="90000"/>
                      </a14:imgEffect>
                    </a14:imgLayer>
                  </a14:imgProps>
                </a:ext>
                <a:ext uri="{28A0092B-C50C-407E-A947-70E740481C1C}">
                  <a14:useLocalDpi xmlns:a14="http://schemas.microsoft.com/office/drawing/2010/main" val="0"/>
                </a:ext>
              </a:extLst>
            </a:blip>
            <a:srcRect l="27627" r="28809"/>
            <a:stretch/>
          </p:blipFill>
          <p:spPr bwMode="auto">
            <a:xfrm>
              <a:off x="6598557" y="2286000"/>
              <a:ext cx="1459593" cy="3853036"/>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5">
              <a:extLst>
                <a:ext uri="{FF2B5EF4-FFF2-40B4-BE49-F238E27FC236}">
                  <a16:creationId xmlns:a16="http://schemas.microsoft.com/office/drawing/2014/main" id="{2EA6975A-B664-4FA4-A621-126CEB92261C}"/>
                </a:ext>
              </a:extLst>
            </p:cNvPr>
            <p:cNvSpPr/>
            <p:nvPr/>
          </p:nvSpPr>
          <p:spPr>
            <a:xfrm>
              <a:off x="7648396" y="150938"/>
              <a:ext cx="2381516" cy="2411288"/>
            </a:xfrm>
            <a:prstGeom prst="wedgeRoundRectCallout">
              <a:avLst>
                <a:gd name="adj1" fmla="val -56642"/>
                <a:gd name="adj2" fmla="val 78929"/>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Contrast this to the data mart which is  filtered and packaged for consumption!</a:t>
              </a:r>
            </a:p>
          </p:txBody>
        </p:sp>
      </p:grpSp>
    </p:spTree>
    <p:extLst>
      <p:ext uri="{BB962C8B-B14F-4D97-AF65-F5344CB8AC3E}">
        <p14:creationId xmlns:p14="http://schemas.microsoft.com/office/powerpoint/2010/main" val="428051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id="{93AE1388-CFB9-4989-8223-98AFBF465652}"/>
              </a:ext>
            </a:extLst>
          </p:cNvPr>
          <p:cNvPicPr>
            <a:picLocks noGrp="1" noChangeAspect="1"/>
          </p:cNvPicPr>
          <p:nvPr>
            <p:ph idx="1"/>
          </p:nvPr>
        </p:nvPicPr>
        <p:blipFill>
          <a:blip r:embed="rId3"/>
          <a:stretch>
            <a:fillRect/>
          </a:stretch>
        </p:blipFill>
        <p:spPr>
          <a:xfrm>
            <a:off x="838200" y="1690688"/>
            <a:ext cx="10515600" cy="4874499"/>
          </a:xfrm>
          <a:prstGeom prst="rect">
            <a:avLst/>
          </a:prstGeom>
        </p:spPr>
      </p:pic>
      <p:sp>
        <p:nvSpPr>
          <p:cNvPr id="6" name="Title 5">
            <a:extLst>
              <a:ext uri="{FF2B5EF4-FFF2-40B4-BE49-F238E27FC236}">
                <a16:creationId xmlns:a16="http://schemas.microsoft.com/office/drawing/2014/main" id="{F02374BC-C828-4EFA-985F-CD3EED87C71E}"/>
              </a:ext>
            </a:extLst>
          </p:cNvPr>
          <p:cNvSpPr>
            <a:spLocks noGrp="1"/>
          </p:cNvSpPr>
          <p:nvPr>
            <p:ph type="title"/>
          </p:nvPr>
        </p:nvSpPr>
        <p:spPr/>
        <p:txBody>
          <a:bodyPr>
            <a:noAutofit/>
          </a:bodyPr>
          <a:lstStyle/>
          <a:p>
            <a:r>
              <a:rPr lang="en-US" dirty="0"/>
              <a:t>Collect and Store Data into the Data Lake</a:t>
            </a:r>
            <a:endParaRPr lang="en-IN" dirty="0"/>
          </a:p>
        </p:txBody>
      </p:sp>
      <p:sp>
        <p:nvSpPr>
          <p:cNvPr id="3" name="TextBox 2">
            <a:extLst>
              <a:ext uri="{FF2B5EF4-FFF2-40B4-BE49-F238E27FC236}">
                <a16:creationId xmlns:a16="http://schemas.microsoft.com/office/drawing/2014/main" id="{E87409C1-01CF-47BC-9B4E-306E21FD5C51}"/>
              </a:ext>
            </a:extLst>
          </p:cNvPr>
          <p:cNvSpPr txBox="1"/>
          <p:nvPr/>
        </p:nvSpPr>
        <p:spPr>
          <a:xfrm>
            <a:off x="6096000" y="3311633"/>
            <a:ext cx="5197192" cy="3108543"/>
          </a:xfrm>
          <a:prstGeom prst="rect">
            <a:avLst/>
          </a:prstGeom>
          <a:solidFill>
            <a:srgbClr val="FFFFFF">
              <a:alpha val="50196"/>
            </a:srgbClr>
          </a:solidFill>
        </p:spPr>
        <p:txBody>
          <a:bodyPr wrap="none" rtlCol="0">
            <a:spAutoFit/>
          </a:bodyPr>
          <a:lstStyle/>
          <a:p>
            <a:r>
              <a:rPr lang="en-US" sz="2800" dirty="0"/>
              <a:t>You know there is value in your </a:t>
            </a:r>
          </a:p>
          <a:p>
            <a:r>
              <a:rPr lang="en-US" sz="2800" dirty="0"/>
              <a:t>Organization’s YouTube channel, </a:t>
            </a:r>
          </a:p>
          <a:p>
            <a:r>
              <a:rPr lang="en-US" sz="2800" dirty="0"/>
              <a:t>but you don’t know what exactly </a:t>
            </a:r>
          </a:p>
          <a:p>
            <a:r>
              <a:rPr lang="en-US" sz="2800" dirty="0"/>
              <a:t>that might be.</a:t>
            </a:r>
          </a:p>
          <a:p>
            <a:r>
              <a:rPr lang="en-US" sz="2800" dirty="0"/>
              <a:t>You extract the API output weekly </a:t>
            </a:r>
          </a:p>
          <a:p>
            <a:r>
              <a:rPr lang="en-US" sz="2800" dirty="0"/>
              <a:t>&amp; load the data into your </a:t>
            </a:r>
          </a:p>
          <a:p>
            <a:r>
              <a:rPr lang="en-US" sz="2800" dirty="0"/>
              <a:t>Hadoop Data lake.</a:t>
            </a:r>
          </a:p>
        </p:txBody>
      </p:sp>
    </p:spTree>
    <p:extLst>
      <p:ext uri="{BB962C8B-B14F-4D97-AF65-F5344CB8AC3E}">
        <p14:creationId xmlns:p14="http://schemas.microsoft.com/office/powerpoint/2010/main" val="3246693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9074-C309-44B2-9EDD-ECB0C2D97E49}"/>
              </a:ext>
            </a:extLst>
          </p:cNvPr>
          <p:cNvSpPr>
            <a:spLocks noGrp="1"/>
          </p:cNvSpPr>
          <p:nvPr>
            <p:ph type="title"/>
          </p:nvPr>
        </p:nvSpPr>
        <p:spPr/>
        <p:txBody>
          <a:bodyPr>
            <a:noAutofit/>
          </a:bodyPr>
          <a:lstStyle/>
          <a:p>
            <a:r>
              <a:rPr lang="en-US" dirty="0"/>
              <a:t>Apply a Schema on Read/Query</a:t>
            </a:r>
            <a:endParaRPr lang="en-IN" dirty="0"/>
          </a:p>
        </p:txBody>
      </p:sp>
      <p:sp>
        <p:nvSpPr>
          <p:cNvPr id="11" name="Content Placeholder 10">
            <a:extLst>
              <a:ext uri="{FF2B5EF4-FFF2-40B4-BE49-F238E27FC236}">
                <a16:creationId xmlns:a16="http://schemas.microsoft.com/office/drawing/2014/main" id="{2DC6EBB8-F40D-4F3D-B310-F5741BCA6368}"/>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930FCDE-12AE-438E-8697-1AB571528F20}"/>
              </a:ext>
            </a:extLst>
          </p:cNvPr>
          <p:cNvPicPr>
            <a:picLocks noChangeAspect="1"/>
          </p:cNvPicPr>
          <p:nvPr/>
        </p:nvPicPr>
        <p:blipFill>
          <a:blip r:embed="rId3"/>
          <a:stretch>
            <a:fillRect/>
          </a:stretch>
        </p:blipFill>
        <p:spPr>
          <a:xfrm>
            <a:off x="921690" y="1690688"/>
            <a:ext cx="6233819" cy="1341936"/>
          </a:xfrm>
          <a:prstGeom prst="rect">
            <a:avLst/>
          </a:prstGeom>
        </p:spPr>
      </p:pic>
      <p:graphicFrame>
        <p:nvGraphicFramePr>
          <p:cNvPr id="6" name="Table 5">
            <a:extLst>
              <a:ext uri="{FF2B5EF4-FFF2-40B4-BE49-F238E27FC236}">
                <a16:creationId xmlns:a16="http://schemas.microsoft.com/office/drawing/2014/main" id="{F4865CA9-0793-4F69-ABA3-5D5C6397E1C6}"/>
              </a:ext>
            </a:extLst>
          </p:cNvPr>
          <p:cNvGraphicFramePr>
            <a:graphicFrameLocks noGrp="1"/>
          </p:cNvGraphicFramePr>
          <p:nvPr>
            <p:extLst>
              <p:ext uri="{D42A27DB-BD31-4B8C-83A1-F6EECF244321}">
                <p14:modId xmlns:p14="http://schemas.microsoft.com/office/powerpoint/2010/main" val="2703048846"/>
              </p:ext>
            </p:extLst>
          </p:nvPr>
        </p:nvGraphicFramePr>
        <p:xfrm>
          <a:off x="917734" y="4450789"/>
          <a:ext cx="5970529" cy="1181100"/>
        </p:xfrm>
        <a:graphic>
          <a:graphicData uri="http://schemas.openxmlformats.org/drawingml/2006/table">
            <a:tbl>
              <a:tblPr firstRow="1" bandRow="1">
                <a:tableStyleId>{073A0DAA-6AF3-43AB-8588-CEC1D06C72B9}</a:tableStyleId>
              </a:tblPr>
              <a:tblGrid>
                <a:gridCol w="1586721">
                  <a:extLst>
                    <a:ext uri="{9D8B030D-6E8A-4147-A177-3AD203B41FA5}">
                      <a16:colId xmlns:a16="http://schemas.microsoft.com/office/drawing/2014/main" val="20000"/>
                    </a:ext>
                  </a:extLst>
                </a:gridCol>
                <a:gridCol w="531662">
                  <a:extLst>
                    <a:ext uri="{9D8B030D-6E8A-4147-A177-3AD203B41FA5}">
                      <a16:colId xmlns:a16="http://schemas.microsoft.com/office/drawing/2014/main" val="20001"/>
                    </a:ext>
                  </a:extLst>
                </a:gridCol>
                <a:gridCol w="1808227">
                  <a:extLst>
                    <a:ext uri="{9D8B030D-6E8A-4147-A177-3AD203B41FA5}">
                      <a16:colId xmlns:a16="http://schemas.microsoft.com/office/drawing/2014/main" val="20002"/>
                    </a:ext>
                  </a:extLst>
                </a:gridCol>
                <a:gridCol w="2043919">
                  <a:extLst>
                    <a:ext uri="{9D8B030D-6E8A-4147-A177-3AD203B41FA5}">
                      <a16:colId xmlns:a16="http://schemas.microsoft.com/office/drawing/2014/main" val="20003"/>
                    </a:ext>
                  </a:extLst>
                </a:gridCol>
              </a:tblGrid>
              <a:tr h="278130">
                <a:tc>
                  <a:txBody>
                    <a:bodyPr/>
                    <a:lstStyle/>
                    <a:p>
                      <a:r>
                        <a:rPr lang="en-US" sz="1600" dirty="0">
                          <a:latin typeface="Sherman Sans Book" pitchFamily="50" charset="0"/>
                          <a:ea typeface="Sherman Sans Book" pitchFamily="50" charset="0"/>
                        </a:rPr>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text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pub_date</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0</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excellent video!\ufeff</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2015-02-02T02:05:16.042Z</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7" name="Group 6">
            <a:extLst>
              <a:ext uri="{FF2B5EF4-FFF2-40B4-BE49-F238E27FC236}">
                <a16:creationId xmlns:a16="http://schemas.microsoft.com/office/drawing/2014/main" id="{C25FA7E2-CA14-438B-B055-A653F761187A}"/>
              </a:ext>
            </a:extLst>
          </p:cNvPr>
          <p:cNvGrpSpPr/>
          <p:nvPr/>
        </p:nvGrpSpPr>
        <p:grpSpPr>
          <a:xfrm>
            <a:off x="2995348" y="3060313"/>
            <a:ext cx="5165762" cy="1012960"/>
            <a:chOff x="3003981" y="3229046"/>
            <a:chExt cx="5165762" cy="1012960"/>
          </a:xfrm>
          <a:solidFill>
            <a:schemeClr val="accent2"/>
          </a:solidFill>
        </p:grpSpPr>
        <p:pic>
          <p:nvPicPr>
            <p:cNvPr id="8" name="Picture 7">
              <a:extLst>
                <a:ext uri="{FF2B5EF4-FFF2-40B4-BE49-F238E27FC236}">
                  <a16:creationId xmlns:a16="http://schemas.microsoft.com/office/drawing/2014/main" id="{29119286-6601-4FC5-8EF1-872D7AE56DFE}"/>
                </a:ext>
              </a:extLst>
            </p:cNvPr>
            <p:cNvPicPr>
              <a:picLocks noChangeAspect="1"/>
            </p:cNvPicPr>
            <p:nvPr/>
          </p:nvPicPr>
          <p:blipFill>
            <a:blip r:embed="rId4"/>
            <a:stretch>
              <a:fillRect/>
            </a:stretch>
          </p:blipFill>
          <p:spPr>
            <a:xfrm>
              <a:off x="4140665" y="3229046"/>
              <a:ext cx="4029078" cy="1012960"/>
            </a:xfrm>
            <a:prstGeom prst="rect">
              <a:avLst/>
            </a:prstGeom>
            <a:grpFill/>
            <a:ln>
              <a:solidFill>
                <a:schemeClr val="tx1">
                  <a:lumMod val="50000"/>
                  <a:lumOff val="50000"/>
                </a:schemeClr>
              </a:solidFill>
            </a:ln>
          </p:spPr>
        </p:pic>
        <p:sp>
          <p:nvSpPr>
            <p:cNvPr id="9" name="Bent-Up Arrow 7">
              <a:extLst>
                <a:ext uri="{FF2B5EF4-FFF2-40B4-BE49-F238E27FC236}">
                  <a16:creationId xmlns:a16="http://schemas.microsoft.com/office/drawing/2014/main" id="{64FC6150-58E4-4FF1-91A0-50F0B2977B53}"/>
                </a:ext>
              </a:extLst>
            </p:cNvPr>
            <p:cNvSpPr/>
            <p:nvPr/>
          </p:nvSpPr>
          <p:spPr>
            <a:xfrm rot="5400000">
              <a:off x="3139307" y="3093720"/>
              <a:ext cx="795921" cy="1066574"/>
            </a:xfrm>
            <a:prstGeom prst="bentUp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pSp>
      <p:sp>
        <p:nvSpPr>
          <p:cNvPr id="10" name="Bent-Up Arrow 9">
            <a:extLst>
              <a:ext uri="{FF2B5EF4-FFF2-40B4-BE49-F238E27FC236}">
                <a16:creationId xmlns:a16="http://schemas.microsoft.com/office/drawing/2014/main" id="{328EFD02-116E-4C43-BAAF-9A1B88404053}"/>
              </a:ext>
            </a:extLst>
          </p:cNvPr>
          <p:cNvSpPr/>
          <p:nvPr/>
        </p:nvSpPr>
        <p:spPr>
          <a:xfrm rot="16200000" flipH="1">
            <a:off x="6923115" y="4405112"/>
            <a:ext cx="907025" cy="789039"/>
          </a:xfrm>
          <a:prstGeom prst="bentUpArrow">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12" name="TextBox 11">
            <a:extLst>
              <a:ext uri="{FF2B5EF4-FFF2-40B4-BE49-F238E27FC236}">
                <a16:creationId xmlns:a16="http://schemas.microsoft.com/office/drawing/2014/main" id="{18276D8F-0EE7-4E25-BCEA-615FBBFF3C86}"/>
              </a:ext>
            </a:extLst>
          </p:cNvPr>
          <p:cNvSpPr txBox="1"/>
          <p:nvPr/>
        </p:nvSpPr>
        <p:spPr>
          <a:xfrm>
            <a:off x="8284724" y="1773133"/>
            <a:ext cx="2945462" cy="3970318"/>
          </a:xfrm>
          <a:prstGeom prst="rect">
            <a:avLst/>
          </a:prstGeom>
          <a:solidFill>
            <a:srgbClr val="FFFFFF">
              <a:alpha val="50196"/>
            </a:srgbClr>
          </a:solidFill>
        </p:spPr>
        <p:txBody>
          <a:bodyPr wrap="square" rtlCol="0">
            <a:spAutoFit/>
          </a:bodyPr>
          <a:lstStyle/>
          <a:p>
            <a:r>
              <a:rPr lang="en-US" sz="2800" dirty="0"/>
              <a:t>When we want to perform analysis on the data, we add a schema when the data are read.</a:t>
            </a:r>
          </a:p>
          <a:p>
            <a:r>
              <a:rPr lang="en-US" sz="2800" dirty="0"/>
              <a:t>This will create a table of data, like a relational table.</a:t>
            </a:r>
          </a:p>
        </p:txBody>
      </p:sp>
    </p:spTree>
    <p:extLst>
      <p:ext uri="{BB962C8B-B14F-4D97-AF65-F5344CB8AC3E}">
        <p14:creationId xmlns:p14="http://schemas.microsoft.com/office/powerpoint/2010/main" val="108017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4577-981E-410E-953F-C69B13DDE9ED}"/>
              </a:ext>
            </a:extLst>
          </p:cNvPr>
          <p:cNvSpPr>
            <a:spLocks noGrp="1"/>
          </p:cNvSpPr>
          <p:nvPr>
            <p:ph type="title"/>
          </p:nvPr>
        </p:nvSpPr>
        <p:spPr/>
        <p:txBody>
          <a:bodyPr>
            <a:noAutofit/>
          </a:bodyPr>
          <a:lstStyle/>
          <a:p>
            <a:r>
              <a:rPr lang="en-US" dirty="0"/>
              <a:t>Analyze Your Data</a:t>
            </a:r>
            <a:endParaRPr lang="en-IN" dirty="0"/>
          </a:p>
        </p:txBody>
      </p:sp>
      <p:sp>
        <p:nvSpPr>
          <p:cNvPr id="14" name="Content Placeholder 13">
            <a:extLst>
              <a:ext uri="{FF2B5EF4-FFF2-40B4-BE49-F238E27FC236}">
                <a16:creationId xmlns:a16="http://schemas.microsoft.com/office/drawing/2014/main" id="{7D5C5138-C365-46A1-8D34-4736F280F37E}"/>
              </a:ext>
            </a:extLst>
          </p:cNvPr>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4D66FDD7-A96A-41C3-B1BB-B293DF0636D3}"/>
              </a:ext>
            </a:extLst>
          </p:cNvPr>
          <p:cNvGraphicFramePr>
            <a:graphicFrameLocks noGrp="1"/>
          </p:cNvGraphicFramePr>
          <p:nvPr>
            <p:extLst>
              <p:ext uri="{D42A27DB-BD31-4B8C-83A1-F6EECF244321}">
                <p14:modId xmlns:p14="http://schemas.microsoft.com/office/powerpoint/2010/main" val="1007000415"/>
              </p:ext>
            </p:extLst>
          </p:nvPr>
        </p:nvGraphicFramePr>
        <p:xfrm>
          <a:off x="1130424" y="1835151"/>
          <a:ext cx="6213572" cy="1181100"/>
        </p:xfrm>
        <a:graphic>
          <a:graphicData uri="http://schemas.openxmlformats.org/drawingml/2006/table">
            <a:tbl>
              <a:tblPr firstRow="1" bandRow="1">
                <a:tableStyleId>{073A0DAA-6AF3-43AB-8588-CEC1D06C72B9}</a:tableStyleId>
              </a:tblPr>
              <a:tblGrid>
                <a:gridCol w="1651312">
                  <a:extLst>
                    <a:ext uri="{9D8B030D-6E8A-4147-A177-3AD203B41FA5}">
                      <a16:colId xmlns:a16="http://schemas.microsoft.com/office/drawing/2014/main" val="20000"/>
                    </a:ext>
                  </a:extLst>
                </a:gridCol>
                <a:gridCol w="553304">
                  <a:extLst>
                    <a:ext uri="{9D8B030D-6E8A-4147-A177-3AD203B41FA5}">
                      <a16:colId xmlns:a16="http://schemas.microsoft.com/office/drawing/2014/main" val="20001"/>
                    </a:ext>
                  </a:extLst>
                </a:gridCol>
                <a:gridCol w="1881835">
                  <a:extLst>
                    <a:ext uri="{9D8B030D-6E8A-4147-A177-3AD203B41FA5}">
                      <a16:colId xmlns:a16="http://schemas.microsoft.com/office/drawing/2014/main" val="20002"/>
                    </a:ext>
                  </a:extLst>
                </a:gridCol>
                <a:gridCol w="2127121">
                  <a:extLst>
                    <a:ext uri="{9D8B030D-6E8A-4147-A177-3AD203B41FA5}">
                      <a16:colId xmlns:a16="http://schemas.microsoft.com/office/drawing/2014/main" val="20003"/>
                    </a:ext>
                  </a:extLst>
                </a:gridCol>
              </a:tblGrid>
              <a:tr h="278130">
                <a:tc>
                  <a:txBody>
                    <a:bodyPr/>
                    <a:lstStyle/>
                    <a:p>
                      <a:r>
                        <a:rPr lang="en-US" sz="1600" dirty="0">
                          <a:latin typeface="Sherman Sans Book" pitchFamily="50" charset="0"/>
                          <a:ea typeface="Sherman Sans Book" pitchFamily="50" charset="0"/>
                        </a:rPr>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text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pub_date</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0</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excellent video!\ufeff</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2015-02-02T02:05:16.042Z</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latin typeface="Sherman Sans Book" pitchFamily="50" charset="0"/>
                          <a:ea typeface="Sherman Sans Book" pitchFamily="50" charset="0"/>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87041F96-70AA-4B6C-B174-318C5748C693}"/>
              </a:ext>
            </a:extLst>
          </p:cNvPr>
          <p:cNvGrpSpPr/>
          <p:nvPr/>
        </p:nvGrpSpPr>
        <p:grpSpPr>
          <a:xfrm>
            <a:off x="3886650" y="3045660"/>
            <a:ext cx="4266750" cy="1104477"/>
            <a:chOff x="3314754" y="3191390"/>
            <a:chExt cx="4266750" cy="1104477"/>
          </a:xfrm>
          <a:solidFill>
            <a:schemeClr val="accent2"/>
          </a:solidFill>
        </p:grpSpPr>
        <p:pic>
          <p:nvPicPr>
            <p:cNvPr id="7" name="Picture 6">
              <a:extLst>
                <a:ext uri="{FF2B5EF4-FFF2-40B4-BE49-F238E27FC236}">
                  <a16:creationId xmlns:a16="http://schemas.microsoft.com/office/drawing/2014/main" id="{5C1DF23C-266F-406B-8B92-DA6BD97C76A4}"/>
                </a:ext>
              </a:extLst>
            </p:cNvPr>
            <p:cNvPicPr>
              <a:picLocks noChangeAspect="1"/>
            </p:cNvPicPr>
            <p:nvPr/>
          </p:nvPicPr>
          <p:blipFill>
            <a:blip r:embed="rId3"/>
            <a:stretch>
              <a:fillRect/>
            </a:stretch>
          </p:blipFill>
          <p:spPr>
            <a:xfrm>
              <a:off x="4560457" y="3297608"/>
              <a:ext cx="3021047" cy="998259"/>
            </a:xfrm>
            <a:prstGeom prst="rect">
              <a:avLst/>
            </a:prstGeom>
            <a:grpFill/>
            <a:ln>
              <a:solidFill>
                <a:schemeClr val="tx1">
                  <a:lumMod val="50000"/>
                  <a:lumOff val="50000"/>
                </a:schemeClr>
              </a:solidFill>
            </a:ln>
          </p:spPr>
        </p:pic>
        <p:sp>
          <p:nvSpPr>
            <p:cNvPr id="8" name="Bent-Up Arrow 5">
              <a:extLst>
                <a:ext uri="{FF2B5EF4-FFF2-40B4-BE49-F238E27FC236}">
                  <a16:creationId xmlns:a16="http://schemas.microsoft.com/office/drawing/2014/main" id="{5CC8A7BE-D4F5-425B-B300-F11BA9F73670}"/>
                </a:ext>
              </a:extLst>
            </p:cNvPr>
            <p:cNvSpPr/>
            <p:nvPr/>
          </p:nvSpPr>
          <p:spPr>
            <a:xfrm rot="5400000">
              <a:off x="3450080" y="3056064"/>
              <a:ext cx="795921" cy="1066574"/>
            </a:xfrm>
            <a:prstGeom prst="bentUp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pSp>
      <p:sp>
        <p:nvSpPr>
          <p:cNvPr id="9" name="Bent-Up Arrow 6">
            <a:extLst>
              <a:ext uri="{FF2B5EF4-FFF2-40B4-BE49-F238E27FC236}">
                <a16:creationId xmlns:a16="http://schemas.microsoft.com/office/drawing/2014/main" id="{7951A6C4-1F10-4250-AF78-D5E5AA36C3FE}"/>
              </a:ext>
            </a:extLst>
          </p:cNvPr>
          <p:cNvSpPr/>
          <p:nvPr/>
        </p:nvSpPr>
        <p:spPr>
          <a:xfrm rot="16200000" flipH="1">
            <a:off x="7285822" y="4474448"/>
            <a:ext cx="907025" cy="789039"/>
          </a:xfrm>
          <a:prstGeom prst="bentUpArrow">
            <a:avLst/>
          </a:prstGeom>
          <a:solidFill>
            <a:schemeClr val="accent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graphicFrame>
        <p:nvGraphicFramePr>
          <p:cNvPr id="10" name="Table 9">
            <a:extLst>
              <a:ext uri="{FF2B5EF4-FFF2-40B4-BE49-F238E27FC236}">
                <a16:creationId xmlns:a16="http://schemas.microsoft.com/office/drawing/2014/main" id="{847414AB-FEFD-46A5-9370-FADF9FD03CF3}"/>
              </a:ext>
            </a:extLst>
          </p:cNvPr>
          <p:cNvGraphicFramePr>
            <a:graphicFrameLocks noGrp="1"/>
          </p:cNvGraphicFramePr>
          <p:nvPr>
            <p:extLst>
              <p:ext uri="{D42A27DB-BD31-4B8C-83A1-F6EECF244321}">
                <p14:modId xmlns:p14="http://schemas.microsoft.com/office/powerpoint/2010/main" val="2763187153"/>
              </p:ext>
            </p:extLst>
          </p:nvPr>
        </p:nvGraphicFramePr>
        <p:xfrm>
          <a:off x="3886649" y="4334389"/>
          <a:ext cx="3348758" cy="1417320"/>
        </p:xfrm>
        <a:graphic>
          <a:graphicData uri="http://schemas.openxmlformats.org/drawingml/2006/table">
            <a:tbl>
              <a:tblPr firstRow="1" bandRow="1">
                <a:tableStyleId>{073A0DAA-6AF3-43AB-8588-CEC1D06C72B9}</a:tableStyleId>
              </a:tblPr>
              <a:tblGrid>
                <a:gridCol w="1495895">
                  <a:extLst>
                    <a:ext uri="{9D8B030D-6E8A-4147-A177-3AD203B41FA5}">
                      <a16:colId xmlns:a16="http://schemas.microsoft.com/office/drawing/2014/main" val="20000"/>
                    </a:ext>
                  </a:extLst>
                </a:gridCol>
                <a:gridCol w="1852863">
                  <a:extLst>
                    <a:ext uri="{9D8B030D-6E8A-4147-A177-3AD203B41FA5}">
                      <a16:colId xmlns:a16="http://schemas.microsoft.com/office/drawing/2014/main" val="20001"/>
                    </a:ext>
                  </a:extLst>
                </a:gridCol>
              </a:tblGrid>
              <a:tr h="278130">
                <a:tc>
                  <a:txBody>
                    <a:bodyPr/>
                    <a:lstStyle/>
                    <a:p>
                      <a:r>
                        <a:rPr lang="en-US" sz="1600" dirty="0"/>
                        <a:t>videoId</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a:txBody>
                    <a:bodyPr/>
                    <a:lstStyle/>
                    <a:p>
                      <a:r>
                        <a:rPr lang="en-US" sz="1600" dirty="0"/>
                        <a:t>sum(likes)</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extLst>
                  <a:ext uri="{0D108BD9-81ED-4DB2-BD59-A6C34878D82A}">
                    <a16:rowId xmlns:a16="http://schemas.microsoft.com/office/drawing/2014/main" val="10000"/>
                  </a:ext>
                </a:extLst>
              </a:tr>
              <a:tr h="480060">
                <a:tc>
                  <a:txBody>
                    <a:bodyPr/>
                    <a:lstStyle/>
                    <a:p>
                      <a:r>
                        <a:rPr lang="en-US" sz="1600" dirty="0">
                          <a:solidFill>
                            <a:schemeClr val="tx1">
                              <a:lumMod val="65000"/>
                              <a:lumOff val="35000"/>
                            </a:schemeClr>
                          </a:solidFill>
                          <a:latin typeface="Sherman Sans Book" pitchFamily="50" charset="0"/>
                          <a:ea typeface="Sherman Sans Book" pitchFamily="50" charset="0"/>
                        </a:rPr>
                        <a:t>O4PXqpv8TAw</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56</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r>
                        <a:rPr lang="en-US" sz="1600" dirty="0">
                          <a:solidFill>
                            <a:schemeClr val="tx1">
                              <a:lumMod val="65000"/>
                              <a:lumOff val="35000"/>
                            </a:schemeClr>
                          </a:solidFill>
                        </a:rPr>
                        <a:t>V56Xqyy-2wq</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14</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r>
                        <a:rPr lang="en-US" sz="1600" dirty="0">
                          <a:solidFill>
                            <a:schemeClr val="tx1">
                              <a:lumMod val="65000"/>
                              <a:lumOff val="35000"/>
                            </a:schemeClr>
                          </a:solidFill>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rPr>
                        <a:t>…</a:t>
                      </a:r>
                    </a:p>
                  </a:txBody>
                  <a:tcPr marL="68580" marR="68580" marT="34290" marB="3429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11" name="Group 10">
            <a:extLst>
              <a:ext uri="{FF2B5EF4-FFF2-40B4-BE49-F238E27FC236}">
                <a16:creationId xmlns:a16="http://schemas.microsoft.com/office/drawing/2014/main" id="{6DE29FFD-794F-4D90-8D74-15B822FF8C00}"/>
              </a:ext>
            </a:extLst>
          </p:cNvPr>
          <p:cNvGrpSpPr/>
          <p:nvPr/>
        </p:nvGrpSpPr>
        <p:grpSpPr>
          <a:xfrm>
            <a:off x="822572" y="4248505"/>
            <a:ext cx="2920228" cy="1499616"/>
            <a:chOff x="250676" y="4394236"/>
            <a:chExt cx="2920228" cy="1499616"/>
          </a:xfrm>
          <a:solidFill>
            <a:schemeClr val="accent2"/>
          </a:solidFill>
        </p:grpSpPr>
        <p:sp>
          <p:nvSpPr>
            <p:cNvPr id="12" name="Left Arrow 9">
              <a:extLst>
                <a:ext uri="{FF2B5EF4-FFF2-40B4-BE49-F238E27FC236}">
                  <a16:creationId xmlns:a16="http://schemas.microsoft.com/office/drawing/2014/main" id="{B20FE752-DB81-468E-A359-701376F19DCB}"/>
                </a:ext>
              </a:extLst>
            </p:cNvPr>
            <p:cNvSpPr/>
            <p:nvPr/>
          </p:nvSpPr>
          <p:spPr>
            <a:xfrm>
              <a:off x="2300749" y="5075289"/>
              <a:ext cx="870155" cy="392921"/>
            </a:xfrm>
            <a:prstGeom prst="leftArrow">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13" name="Explosion 2 10">
              <a:extLst>
                <a:ext uri="{FF2B5EF4-FFF2-40B4-BE49-F238E27FC236}">
                  <a16:creationId xmlns:a16="http://schemas.microsoft.com/office/drawing/2014/main" id="{36E1D752-632E-4429-8489-C1C2F2104311}"/>
                </a:ext>
              </a:extLst>
            </p:cNvPr>
            <p:cNvSpPr/>
            <p:nvPr/>
          </p:nvSpPr>
          <p:spPr>
            <a:xfrm>
              <a:off x="250676" y="4394236"/>
              <a:ext cx="2298032" cy="1499616"/>
            </a:xfrm>
            <a:prstGeom prst="irregularSeal2">
              <a:avLst/>
            </a:prstGeom>
            <a:grpFill/>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Export/ Visualize</a:t>
              </a:r>
            </a:p>
          </p:txBody>
        </p:sp>
      </p:grpSp>
      <p:sp>
        <p:nvSpPr>
          <p:cNvPr id="15" name="TextBox 14">
            <a:extLst>
              <a:ext uri="{FF2B5EF4-FFF2-40B4-BE49-F238E27FC236}">
                <a16:creationId xmlns:a16="http://schemas.microsoft.com/office/drawing/2014/main" id="{83066314-0B62-48BF-A270-D9B863D795E7}"/>
              </a:ext>
            </a:extLst>
          </p:cNvPr>
          <p:cNvSpPr txBox="1"/>
          <p:nvPr/>
        </p:nvSpPr>
        <p:spPr>
          <a:xfrm>
            <a:off x="8284724" y="1773133"/>
            <a:ext cx="2945462" cy="4401205"/>
          </a:xfrm>
          <a:prstGeom prst="rect">
            <a:avLst/>
          </a:prstGeom>
          <a:solidFill>
            <a:srgbClr val="FFFFFF">
              <a:alpha val="50196"/>
            </a:srgbClr>
          </a:solidFill>
        </p:spPr>
        <p:txBody>
          <a:bodyPr wrap="square" rtlCol="0">
            <a:spAutoFit/>
          </a:bodyPr>
          <a:lstStyle/>
          <a:p>
            <a:r>
              <a:rPr lang="en-US" sz="2800" dirty="0"/>
              <a:t>The table is not stored. It is a program that adds schema when we execute the actual analytics. </a:t>
            </a:r>
          </a:p>
          <a:p>
            <a:r>
              <a:rPr lang="en-US" sz="2800" dirty="0"/>
              <a:t>In this case, an SQL SELECT statement, but it could be any code.</a:t>
            </a:r>
          </a:p>
        </p:txBody>
      </p:sp>
    </p:spTree>
    <p:extLst>
      <p:ext uri="{BB962C8B-B14F-4D97-AF65-F5344CB8AC3E}">
        <p14:creationId xmlns:p14="http://schemas.microsoft.com/office/powerpoint/2010/main" val="88377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7FC7-E91A-4AD3-8AD1-CBB3B2A3C3AA}"/>
              </a:ext>
            </a:extLst>
          </p:cNvPr>
          <p:cNvSpPr>
            <a:spLocks noGrp="1"/>
          </p:cNvSpPr>
          <p:nvPr>
            <p:ph type="title"/>
          </p:nvPr>
        </p:nvSpPr>
        <p:spPr/>
        <p:txBody>
          <a:bodyPr/>
          <a:lstStyle/>
          <a:p>
            <a:r>
              <a:rPr lang="en-US" dirty="0"/>
              <a:t>What Exactly Is “Schema on Read”? Again?</a:t>
            </a:r>
            <a:endParaRPr lang="en-IN" dirty="0"/>
          </a:p>
        </p:txBody>
      </p:sp>
      <p:sp>
        <p:nvSpPr>
          <p:cNvPr id="6" name="Content Placeholder 5">
            <a:extLst>
              <a:ext uri="{FF2B5EF4-FFF2-40B4-BE49-F238E27FC236}">
                <a16:creationId xmlns:a16="http://schemas.microsoft.com/office/drawing/2014/main" id="{182E657E-9956-4CA5-B2FC-256C656221A8}"/>
              </a:ext>
            </a:extLst>
          </p:cNvPr>
          <p:cNvSpPr>
            <a:spLocks noGrp="1"/>
          </p:cNvSpPr>
          <p:nvPr>
            <p:ph sz="half" idx="1"/>
          </p:nvPr>
        </p:nvSpPr>
        <p:spPr/>
        <p:txBody>
          <a:bodyPr>
            <a:normAutofit/>
          </a:bodyPr>
          <a:lstStyle/>
          <a:p>
            <a:r>
              <a:rPr lang="en-US" dirty="0"/>
              <a:t>Traditional RDBMS</a:t>
            </a:r>
          </a:p>
          <a:p>
            <a:r>
              <a:rPr lang="en-US" dirty="0"/>
              <a:t>You cannot write data without a table</a:t>
            </a:r>
          </a:p>
          <a:p>
            <a:r>
              <a:rPr lang="en-US" dirty="0"/>
              <a:t>Cannot insert data unless data fit into table’s </a:t>
            </a:r>
            <a:r>
              <a:rPr lang="en-US" i="1" dirty="0"/>
              <a:t>single design</a:t>
            </a:r>
          </a:p>
          <a:p>
            <a:r>
              <a:rPr lang="en-US" dirty="0"/>
              <a:t>Large up-front design costs</a:t>
            </a:r>
          </a:p>
          <a:p>
            <a:pPr lvl="1"/>
            <a:r>
              <a:rPr lang="en-US" dirty="0"/>
              <a:t>Conceptual models</a:t>
            </a:r>
          </a:p>
          <a:p>
            <a:pPr lvl="1"/>
            <a:r>
              <a:rPr lang="en-US" dirty="0"/>
              <a:t>Table design</a:t>
            </a:r>
          </a:p>
          <a:p>
            <a:r>
              <a:rPr lang="en-US" dirty="0"/>
              <a:t>“Schema on write”</a:t>
            </a:r>
          </a:p>
        </p:txBody>
      </p:sp>
      <p:sp>
        <p:nvSpPr>
          <p:cNvPr id="7" name="Content Placeholder 6">
            <a:extLst>
              <a:ext uri="{FF2B5EF4-FFF2-40B4-BE49-F238E27FC236}">
                <a16:creationId xmlns:a16="http://schemas.microsoft.com/office/drawing/2014/main" id="{7A6987FF-1D9C-45FC-9573-0BBAD2D368D4}"/>
              </a:ext>
            </a:extLst>
          </p:cNvPr>
          <p:cNvSpPr>
            <a:spLocks noGrp="1"/>
          </p:cNvSpPr>
          <p:nvPr>
            <p:ph sz="half" idx="2"/>
          </p:nvPr>
        </p:nvSpPr>
        <p:spPr/>
        <p:txBody>
          <a:bodyPr>
            <a:normAutofit/>
          </a:bodyPr>
          <a:lstStyle/>
          <a:p>
            <a:r>
              <a:rPr lang="en-US" dirty="0"/>
              <a:t>Hadoop’s</a:t>
            </a:r>
          </a:p>
          <a:p>
            <a:r>
              <a:rPr lang="en-US" dirty="0"/>
              <a:t>You write the data “as they are” to the Data Lake</a:t>
            </a:r>
          </a:p>
          <a:p>
            <a:r>
              <a:rPr lang="en-US" dirty="0"/>
              <a:t>Schema applied when data are read—</a:t>
            </a:r>
            <a:r>
              <a:rPr lang="en-US" i="1" dirty="0"/>
              <a:t>multiple designs</a:t>
            </a:r>
          </a:p>
          <a:p>
            <a:r>
              <a:rPr lang="en-US" dirty="0"/>
              <a:t>Very little up-front design costs</a:t>
            </a:r>
          </a:p>
          <a:p>
            <a:pPr lvl="1"/>
            <a:r>
              <a:rPr lang="en-US" dirty="0"/>
              <a:t>Just write to disk </a:t>
            </a:r>
          </a:p>
          <a:p>
            <a:pPr lvl="1"/>
            <a:r>
              <a:rPr lang="en-US" dirty="0"/>
              <a:t>Apply schema when you need it</a:t>
            </a:r>
          </a:p>
          <a:p>
            <a:r>
              <a:rPr lang="en-US" dirty="0"/>
              <a:t>“Schema on read”</a:t>
            </a:r>
          </a:p>
        </p:txBody>
      </p:sp>
    </p:spTree>
    <p:extLst>
      <p:ext uri="{BB962C8B-B14F-4D97-AF65-F5344CB8AC3E}">
        <p14:creationId xmlns:p14="http://schemas.microsoft.com/office/powerpoint/2010/main" val="396222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14D4E-EAE6-48CE-94FF-8081919AF836}"/>
              </a:ext>
            </a:extLst>
          </p:cNvPr>
          <p:cNvSpPr>
            <a:spLocks noGrp="1"/>
          </p:cNvSpPr>
          <p:nvPr>
            <p:ph type="title"/>
          </p:nvPr>
        </p:nvSpPr>
        <p:spPr/>
        <p:txBody>
          <a:bodyPr/>
          <a:lstStyle/>
          <a:p>
            <a:r>
              <a:rPr lang="en-US" dirty="0"/>
              <a:t>Check Yourself! True or False</a:t>
            </a:r>
          </a:p>
        </p:txBody>
      </p:sp>
      <p:sp>
        <p:nvSpPr>
          <p:cNvPr id="6" name="Content Placeholder 5">
            <a:extLst>
              <a:ext uri="{FF2B5EF4-FFF2-40B4-BE49-F238E27FC236}">
                <a16:creationId xmlns:a16="http://schemas.microsoft.com/office/drawing/2014/main" id="{F6A91006-F70F-4227-8C9F-190066A883B1}"/>
              </a:ext>
            </a:extLst>
          </p:cNvPr>
          <p:cNvSpPr>
            <a:spLocks noGrp="1"/>
          </p:cNvSpPr>
          <p:nvPr>
            <p:ph idx="1"/>
          </p:nvPr>
        </p:nvSpPr>
        <p:spPr/>
        <p:txBody>
          <a:bodyPr/>
          <a:lstStyle/>
          <a:p>
            <a:pPr marL="514350" indent="-514350">
              <a:buFont typeface="+mj-lt"/>
              <a:buAutoNum type="arabicPeriod"/>
            </a:pPr>
            <a:r>
              <a:rPr lang="en-US" dirty="0"/>
              <a:t>In schema on write you cannot write without creating a table first.</a:t>
            </a:r>
          </a:p>
          <a:p>
            <a:pPr marL="514350" indent="-514350">
              <a:buFont typeface="+mj-lt"/>
              <a:buAutoNum type="arabicPeriod"/>
            </a:pPr>
            <a:r>
              <a:rPr lang="en-US" dirty="0"/>
              <a:t>Data in the data lake must have a schema.</a:t>
            </a:r>
          </a:p>
          <a:p>
            <a:pPr marL="514350" indent="-514350">
              <a:buFont typeface="+mj-lt"/>
              <a:buAutoNum type="arabicPeriod"/>
            </a:pPr>
            <a:r>
              <a:rPr lang="en-US" dirty="0"/>
              <a:t>In schema on read, we create a table as we read the data. </a:t>
            </a:r>
          </a:p>
          <a:p>
            <a:pPr marL="514350" indent="-514350">
              <a:buFont typeface="+mj-lt"/>
              <a:buAutoNum type="arabicPeriod"/>
            </a:pPr>
            <a:r>
              <a:rPr lang="en-US" dirty="0"/>
              <a:t>In Hadoop we usually transform the data prior to storing it in the data lake.</a:t>
            </a:r>
          </a:p>
          <a:p>
            <a:pPr marL="514350" indent="-514350">
              <a:buFont typeface="+mj-lt"/>
              <a:buAutoNum type="arabicPeriod"/>
            </a:pPr>
            <a:r>
              <a:rPr lang="en-US" dirty="0"/>
              <a:t>Most of the time we know what information we want to extract from the data in our data lake.</a:t>
            </a:r>
          </a:p>
        </p:txBody>
      </p:sp>
    </p:spTree>
    <p:extLst>
      <p:ext uri="{BB962C8B-B14F-4D97-AF65-F5344CB8AC3E}">
        <p14:creationId xmlns:p14="http://schemas.microsoft.com/office/powerpoint/2010/main" val="1565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Hadoop Architecture</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lstStyle/>
          <a:p>
            <a:endParaRPr lang="en-US" dirty="0"/>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7323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0F2-C585-45BE-8A96-17B57FFBC540}"/>
              </a:ext>
            </a:extLst>
          </p:cNvPr>
          <p:cNvSpPr>
            <a:spLocks noGrp="1"/>
          </p:cNvSpPr>
          <p:nvPr>
            <p:ph type="title"/>
          </p:nvPr>
        </p:nvSpPr>
        <p:spPr/>
        <p:txBody>
          <a:bodyPr/>
          <a:lstStyle/>
          <a:p>
            <a:r>
              <a:rPr lang="en-US" dirty="0"/>
              <a:t>Two Essential Components of Hadoop</a:t>
            </a:r>
            <a:endParaRPr lang="en-IN" dirty="0"/>
          </a:p>
        </p:txBody>
      </p:sp>
      <p:sp>
        <p:nvSpPr>
          <p:cNvPr id="3" name="Content Placeholder 2">
            <a:extLst>
              <a:ext uri="{FF2B5EF4-FFF2-40B4-BE49-F238E27FC236}">
                <a16:creationId xmlns:a16="http://schemas.microsoft.com/office/drawing/2014/main" id="{947CB1B7-C6B9-4591-8BAD-A4FACC1A43F1}"/>
              </a:ext>
            </a:extLst>
          </p:cNvPr>
          <p:cNvSpPr>
            <a:spLocks noGrp="1"/>
          </p:cNvSpPr>
          <p:nvPr>
            <p:ph sz="half" idx="1"/>
          </p:nvPr>
        </p:nvSpPr>
        <p:spPr/>
        <p:txBody>
          <a:bodyPr>
            <a:normAutofit lnSpcReduction="10000"/>
          </a:bodyPr>
          <a:lstStyle/>
          <a:p>
            <a:pPr marL="457200" indent="-457200">
              <a:buFont typeface="+mj-lt"/>
              <a:buAutoNum type="arabicPeriod"/>
            </a:pPr>
            <a:r>
              <a:rPr lang="en-US" sz="3600" dirty="0"/>
              <a:t>Distribute the data across nodes in the data lake by </a:t>
            </a:r>
            <a:br>
              <a:rPr lang="en-US" sz="3600" dirty="0"/>
            </a:br>
            <a:r>
              <a:rPr lang="en-US" sz="3600" dirty="0"/>
              <a:t>splitting it up. </a:t>
            </a:r>
            <a:br>
              <a:rPr lang="en-US" sz="3600" dirty="0"/>
            </a:br>
            <a:r>
              <a:rPr lang="en-US" sz="3600" dirty="0"/>
              <a:t>HDFS does this.</a:t>
            </a:r>
          </a:p>
          <a:p>
            <a:pPr marL="457200" indent="-457200">
              <a:buFont typeface="+mj-lt"/>
              <a:buAutoNum type="arabicPeriod"/>
            </a:pPr>
            <a:r>
              <a:rPr lang="en-US" sz="3600" dirty="0"/>
              <a:t>Move the compute to where the data lives.</a:t>
            </a:r>
            <a:br>
              <a:rPr lang="en-US" sz="3600" dirty="0"/>
            </a:br>
            <a:r>
              <a:rPr lang="en-US" sz="3600" dirty="0"/>
              <a:t>MapReduce/YARN does this.</a:t>
            </a:r>
          </a:p>
        </p:txBody>
      </p:sp>
      <p:pic>
        <p:nvPicPr>
          <p:cNvPr id="11" name="Picture 2" descr="http://1.bp.blogspot.com/-sWtS2-rZqsw/UuXBWKsFP_I/AAAAAAAAPts/w29mOgnLPA4/s1600/hadoop_coin.png">
            <a:extLst>
              <a:ext uri="{FF2B5EF4-FFF2-40B4-BE49-F238E27FC236}">
                <a16:creationId xmlns:a16="http://schemas.microsoft.com/office/drawing/2014/main" id="{CC19C315-049D-4689-88DC-566BE716A7E5}"/>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3301" r="3499" b="-1"/>
          <a:stretch/>
        </p:blipFill>
        <p:spPr bwMode="auto">
          <a:xfrm>
            <a:off x="6515646" y="1825625"/>
            <a:ext cx="5362394" cy="412912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023529C-156F-48C9-8C67-0261A36D2093}"/>
              </a:ext>
            </a:extLst>
          </p:cNvPr>
          <p:cNvSpPr txBox="1"/>
          <p:nvPr/>
        </p:nvSpPr>
        <p:spPr>
          <a:xfrm>
            <a:off x="7400694" y="5633375"/>
            <a:ext cx="996174" cy="523220"/>
          </a:xfrm>
          <a:prstGeom prst="rect">
            <a:avLst/>
          </a:prstGeom>
          <a:noFill/>
        </p:spPr>
        <p:txBody>
          <a:bodyPr wrap="square">
            <a:spAutoFit/>
          </a:bodyPr>
          <a:lstStyle/>
          <a:p>
            <a:r>
              <a:rPr lang="en-US" sz="2800" dirty="0"/>
              <a:t>HDFS</a:t>
            </a:r>
            <a:endParaRPr lang="en-US" dirty="0"/>
          </a:p>
        </p:txBody>
      </p:sp>
      <p:sp>
        <p:nvSpPr>
          <p:cNvPr id="14" name="TextBox 13">
            <a:extLst>
              <a:ext uri="{FF2B5EF4-FFF2-40B4-BE49-F238E27FC236}">
                <a16:creationId xmlns:a16="http://schemas.microsoft.com/office/drawing/2014/main" id="{BFD5BC59-1D39-49BE-9A99-BF98E3421F6F}"/>
              </a:ext>
            </a:extLst>
          </p:cNvPr>
          <p:cNvSpPr txBox="1"/>
          <p:nvPr/>
        </p:nvSpPr>
        <p:spPr>
          <a:xfrm>
            <a:off x="10357626" y="5693141"/>
            <a:ext cx="996174" cy="523220"/>
          </a:xfrm>
          <a:prstGeom prst="rect">
            <a:avLst/>
          </a:prstGeom>
          <a:noFill/>
        </p:spPr>
        <p:txBody>
          <a:bodyPr wrap="square">
            <a:spAutoFit/>
          </a:bodyPr>
          <a:lstStyle/>
          <a:p>
            <a:r>
              <a:rPr lang="en-US" sz="2800" dirty="0"/>
              <a:t>YARN</a:t>
            </a:r>
            <a:endParaRPr lang="en-US" dirty="0"/>
          </a:p>
        </p:txBody>
      </p:sp>
    </p:spTree>
    <p:extLst>
      <p:ext uri="{BB962C8B-B14F-4D97-AF65-F5344CB8AC3E}">
        <p14:creationId xmlns:p14="http://schemas.microsoft.com/office/powerpoint/2010/main" val="56671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C169-0E42-4C2F-8ED1-413EEFC15004}"/>
              </a:ext>
            </a:extLst>
          </p:cNvPr>
          <p:cNvSpPr>
            <a:spLocks noGrp="1"/>
          </p:cNvSpPr>
          <p:nvPr>
            <p:ph type="title"/>
          </p:nvPr>
        </p:nvSpPr>
        <p:spPr/>
        <p:txBody>
          <a:bodyPr>
            <a:noAutofit/>
          </a:bodyPr>
          <a:lstStyle/>
          <a:p>
            <a:r>
              <a:rPr lang="en-US" b="1" dirty="0"/>
              <a:t>A Preview: Hadoop Cluster Nodes</a:t>
            </a:r>
            <a:endParaRPr lang="en-IN" b="1" dirty="0"/>
          </a:p>
        </p:txBody>
      </p:sp>
      <p:grpSp>
        <p:nvGrpSpPr>
          <p:cNvPr id="5" name="Group 4">
            <a:extLst>
              <a:ext uri="{FF2B5EF4-FFF2-40B4-BE49-F238E27FC236}">
                <a16:creationId xmlns:a16="http://schemas.microsoft.com/office/drawing/2014/main" id="{E00D9403-CAB2-459F-AC35-266EB15DDD09}"/>
              </a:ext>
            </a:extLst>
          </p:cNvPr>
          <p:cNvGrpSpPr/>
          <p:nvPr/>
        </p:nvGrpSpPr>
        <p:grpSpPr>
          <a:xfrm>
            <a:off x="790666" y="1559637"/>
            <a:ext cx="7819934" cy="2514304"/>
            <a:chOff x="475020" y="2176240"/>
            <a:chExt cx="7819934" cy="2514304"/>
          </a:xfrm>
        </p:grpSpPr>
        <p:sp>
          <p:nvSpPr>
            <p:cNvPr id="6" name="Rounded Rectangular Callout 73">
              <a:extLst>
                <a:ext uri="{FF2B5EF4-FFF2-40B4-BE49-F238E27FC236}">
                  <a16:creationId xmlns:a16="http://schemas.microsoft.com/office/drawing/2014/main" id="{24F05BE0-84FA-4CD7-80CD-AAFD503801DA}"/>
                </a:ext>
              </a:extLst>
            </p:cNvPr>
            <p:cNvSpPr/>
            <p:nvPr/>
          </p:nvSpPr>
          <p:spPr>
            <a:xfrm>
              <a:off x="475020" y="2176240"/>
              <a:ext cx="3200508" cy="2514304"/>
            </a:xfrm>
            <a:prstGeom prst="wedgeRoundRectCallout">
              <a:avLst>
                <a:gd name="adj1" fmla="val 75695"/>
                <a:gd name="adj2" fmla="val -18257"/>
                <a:gd name="adj3" fmla="val 16667"/>
              </a:avLst>
            </a:prstGeom>
            <a:solidFill>
              <a:srgbClr val="BFBFBF"/>
            </a:solidFill>
            <a:ln w="25400">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b="1" dirty="0">
                  <a:solidFill>
                    <a:schemeClr val="tx1">
                      <a:lumMod val="65000"/>
                      <a:lumOff val="35000"/>
                    </a:schemeClr>
                  </a:solidFill>
                  <a:latin typeface="Sherman Sans Book" pitchFamily="50" charset="0"/>
                  <a:ea typeface="Sherman Sans Book" pitchFamily="50" charset="0"/>
                </a:rPr>
                <a:t>Master Nodes</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Manages the Hadoop infrastructure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Runs </a:t>
              </a:r>
              <a:r>
                <a:rPr lang="en-US" sz="1600" i="1" dirty="0">
                  <a:solidFill>
                    <a:schemeClr val="tx1">
                      <a:lumMod val="65000"/>
                      <a:lumOff val="35000"/>
                    </a:schemeClr>
                  </a:solidFill>
                  <a:latin typeface="Sherman Sans Book" pitchFamily="50" charset="0"/>
                  <a:ea typeface="Sherman Sans Book" pitchFamily="50" charset="0"/>
                </a:rPr>
                <a:t>one</a:t>
              </a:r>
              <a:r>
                <a:rPr lang="en-US" sz="1600" dirty="0">
                  <a:solidFill>
                    <a:schemeClr val="tx1">
                      <a:lumMod val="65000"/>
                      <a:lumOff val="35000"/>
                    </a:schemeClr>
                  </a:solidFill>
                  <a:latin typeface="Sherman Sans Book" pitchFamily="50" charset="0"/>
                  <a:ea typeface="Sherman Sans Book" pitchFamily="50" charset="0"/>
                </a:rPr>
                <a:t> of each of these services per cluster, on a single server or many</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Should run on server-class hardware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Very few of these nodes</a:t>
              </a:r>
            </a:p>
          </p:txBody>
        </p:sp>
        <p:pic>
          <p:nvPicPr>
            <p:cNvPr id="7" name="Picture 6">
              <a:extLst>
                <a:ext uri="{FF2B5EF4-FFF2-40B4-BE49-F238E27FC236}">
                  <a16:creationId xmlns:a16="http://schemas.microsoft.com/office/drawing/2014/main" id="{26D3F9A9-B10D-4C0F-9FBA-D82C2BED7513}"/>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75266" y="2793416"/>
              <a:ext cx="1374085" cy="687043"/>
            </a:xfrm>
            <a:prstGeom prst="rect">
              <a:avLst/>
            </a:prstGeom>
          </p:spPr>
        </p:pic>
        <p:sp>
          <p:nvSpPr>
            <p:cNvPr id="8" name="Rounded Rectangle 94">
              <a:extLst>
                <a:ext uri="{FF2B5EF4-FFF2-40B4-BE49-F238E27FC236}">
                  <a16:creationId xmlns:a16="http://schemas.microsoft.com/office/drawing/2014/main" id="{8E1E37FA-E9F9-40CB-9B66-024A1993838B}"/>
                </a:ext>
              </a:extLst>
            </p:cNvPr>
            <p:cNvSpPr/>
            <p:nvPr/>
          </p:nvSpPr>
          <p:spPr>
            <a:xfrm>
              <a:off x="6132100" y="2176241"/>
              <a:ext cx="2162854" cy="140769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YARN: </a:t>
              </a:r>
            </a:p>
            <a:p>
              <a:pPr algn="ctr"/>
              <a:r>
                <a:rPr lang="en-US" sz="1400" dirty="0">
                  <a:solidFill>
                    <a:schemeClr val="tx1">
                      <a:lumMod val="65000"/>
                      <a:lumOff val="35000"/>
                    </a:schemeClr>
                  </a:solidFill>
                  <a:latin typeface="Sherman Sans Book" pitchFamily="50" charset="0"/>
                  <a:ea typeface="Sherman Sans Book" pitchFamily="50" charset="0"/>
                </a:rPr>
                <a:t>App Timeline Server,</a:t>
              </a:r>
            </a:p>
            <a:p>
              <a:pPr algn="ctr"/>
              <a:r>
                <a:rPr lang="en-US" sz="1400" dirty="0">
                  <a:solidFill>
                    <a:schemeClr val="tx1">
                      <a:lumMod val="65000"/>
                      <a:lumOff val="35000"/>
                    </a:schemeClr>
                  </a:solidFill>
                  <a:latin typeface="Sherman Sans Book" pitchFamily="50" charset="0"/>
                  <a:ea typeface="Sherman Sans Book" pitchFamily="50" charset="0"/>
                </a:rPr>
                <a:t>Resource Manager,</a:t>
              </a:r>
            </a:p>
            <a:p>
              <a:pPr algn="ctr"/>
              <a:r>
                <a:rPr lang="en-US" sz="1400" dirty="0">
                  <a:solidFill>
                    <a:schemeClr val="tx1">
                      <a:lumMod val="65000"/>
                      <a:lumOff val="35000"/>
                    </a:schemeClr>
                  </a:solidFill>
                  <a:latin typeface="Sherman Sans Book" pitchFamily="50" charset="0"/>
                  <a:ea typeface="Sherman Sans Book" pitchFamily="50" charset="0"/>
                </a:rPr>
                <a:t>History Server</a:t>
              </a:r>
            </a:p>
            <a:p>
              <a:pPr algn="ctr"/>
              <a:r>
                <a:rPr lang="en-US" sz="1400" b="1" dirty="0">
                  <a:solidFill>
                    <a:schemeClr val="tx1">
                      <a:lumMod val="65000"/>
                      <a:lumOff val="35000"/>
                    </a:schemeClr>
                  </a:solidFill>
                  <a:latin typeface="Sherman Sans Book" pitchFamily="50" charset="0"/>
                  <a:ea typeface="Sherman Sans Book" pitchFamily="50" charset="0"/>
                </a:rPr>
                <a:t>HDFS: </a:t>
              </a:r>
            </a:p>
            <a:p>
              <a:pPr algn="ctr"/>
              <a:r>
                <a:rPr lang="en-US" sz="1400" dirty="0">
                  <a:solidFill>
                    <a:schemeClr val="tx1">
                      <a:lumMod val="65000"/>
                      <a:lumOff val="35000"/>
                    </a:schemeClr>
                  </a:solidFill>
                  <a:latin typeface="Sherman Sans Book" pitchFamily="50" charset="0"/>
                  <a:ea typeface="Sherman Sans Book" pitchFamily="50" charset="0"/>
                </a:rPr>
                <a:t>NameNode</a:t>
              </a:r>
            </a:p>
          </p:txBody>
        </p:sp>
        <p:pic>
          <p:nvPicPr>
            <p:cNvPr id="9" name="Picture 8">
              <a:extLst>
                <a:ext uri="{FF2B5EF4-FFF2-40B4-BE49-F238E27FC236}">
                  <a16:creationId xmlns:a16="http://schemas.microsoft.com/office/drawing/2014/main" id="{6A1583EA-149F-44E3-8B39-8F4DB713DBDD}"/>
                </a:ext>
              </a:extLst>
            </p:cNvPr>
            <p:cNvPicPr>
              <a:picLocks noChangeAspect="1"/>
            </p:cNvPicPr>
            <p:nvPr/>
          </p:nvPicPr>
          <p:blipFill>
            <a:blip r:embed="rId2"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675266" y="2571278"/>
              <a:ext cx="1374085" cy="687043"/>
            </a:xfrm>
            <a:prstGeom prst="rect">
              <a:avLst/>
            </a:prstGeom>
          </p:spPr>
        </p:pic>
      </p:grpSp>
      <p:grpSp>
        <p:nvGrpSpPr>
          <p:cNvPr id="10" name="Group 9">
            <a:extLst>
              <a:ext uri="{FF2B5EF4-FFF2-40B4-BE49-F238E27FC236}">
                <a16:creationId xmlns:a16="http://schemas.microsoft.com/office/drawing/2014/main" id="{50B695AB-5EBE-4D79-BA71-BE9CBE5422B5}"/>
              </a:ext>
            </a:extLst>
          </p:cNvPr>
          <p:cNvGrpSpPr/>
          <p:nvPr/>
        </p:nvGrpSpPr>
        <p:grpSpPr>
          <a:xfrm>
            <a:off x="3095226" y="3421249"/>
            <a:ext cx="8258574" cy="2974130"/>
            <a:chOff x="475020" y="3735730"/>
            <a:chExt cx="8258574" cy="2974130"/>
          </a:xfrm>
        </p:grpSpPr>
        <p:sp>
          <p:nvSpPr>
            <p:cNvPr id="11" name="Rounded Rectangular Callout 74">
              <a:extLst>
                <a:ext uri="{FF2B5EF4-FFF2-40B4-BE49-F238E27FC236}">
                  <a16:creationId xmlns:a16="http://schemas.microsoft.com/office/drawing/2014/main" id="{1452D41A-136E-43A7-8C31-BF70AE5E0104}"/>
                </a:ext>
              </a:extLst>
            </p:cNvPr>
            <p:cNvSpPr/>
            <p:nvPr/>
          </p:nvSpPr>
          <p:spPr>
            <a:xfrm>
              <a:off x="475020" y="4763030"/>
              <a:ext cx="3200508" cy="1946830"/>
            </a:xfrm>
            <a:prstGeom prst="wedgeRoundRectCallout">
              <a:avLst>
                <a:gd name="adj1" fmla="val 63546"/>
                <a:gd name="adj2" fmla="val -25443"/>
                <a:gd name="adj3" fmla="val 16667"/>
              </a:avLst>
            </a:prstGeom>
            <a:solidFill>
              <a:srgbClr val="BFBFBF"/>
            </a:solidFill>
            <a:ln w="25400">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r>
                <a:rPr lang="en-US" b="1" dirty="0">
                  <a:solidFill>
                    <a:schemeClr val="tx1">
                      <a:lumMod val="65000"/>
                      <a:lumOff val="35000"/>
                    </a:schemeClr>
                  </a:solidFill>
                  <a:latin typeface="Sherman Sans Book" pitchFamily="50" charset="0"/>
                  <a:ea typeface="Sherman Sans Book" pitchFamily="50" charset="0"/>
                </a:rPr>
                <a:t>Worker Nodes </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Store data and perform processing over it</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Each node runs the same services</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Runs on commodity hardware</a:t>
              </a:r>
            </a:p>
            <a:p>
              <a:pPr marL="285750" indent="-285750">
                <a:buClr>
                  <a:srgbClr val="002060"/>
                </a:buClr>
                <a:buFont typeface="Wingdings" panose="05000000000000000000" pitchFamily="2" charset="2"/>
                <a:buChar char="§"/>
              </a:pPr>
              <a:r>
                <a:rPr lang="en-US" sz="1600" dirty="0">
                  <a:solidFill>
                    <a:schemeClr val="tx1">
                      <a:lumMod val="65000"/>
                      <a:lumOff val="35000"/>
                    </a:schemeClr>
                  </a:solidFill>
                  <a:latin typeface="Sherman Sans Book" pitchFamily="50" charset="0"/>
                  <a:ea typeface="Sherman Sans Book" pitchFamily="50" charset="0"/>
                </a:rPr>
                <a:t>Lots and Lots these nodes</a:t>
              </a:r>
            </a:p>
          </p:txBody>
        </p:sp>
        <p:grpSp>
          <p:nvGrpSpPr>
            <p:cNvPr id="13" name="Group 12">
              <a:extLst>
                <a:ext uri="{FF2B5EF4-FFF2-40B4-BE49-F238E27FC236}">
                  <a16:creationId xmlns:a16="http://schemas.microsoft.com/office/drawing/2014/main" id="{80A0C082-2AC2-40C5-A6BD-04EEA2003ABF}"/>
                </a:ext>
              </a:extLst>
            </p:cNvPr>
            <p:cNvGrpSpPr/>
            <p:nvPr/>
          </p:nvGrpSpPr>
          <p:grpSpPr>
            <a:xfrm>
              <a:off x="4223698" y="3735733"/>
              <a:ext cx="1382447" cy="1187935"/>
              <a:chOff x="5631584" y="3741165"/>
              <a:chExt cx="1843254" cy="1583910"/>
            </a:xfrm>
          </p:grpSpPr>
          <p:pic>
            <p:nvPicPr>
              <p:cNvPr id="29" name="Picture 28">
                <a:extLst>
                  <a:ext uri="{FF2B5EF4-FFF2-40B4-BE49-F238E27FC236}">
                    <a16:creationId xmlns:a16="http://schemas.microsoft.com/office/drawing/2014/main" id="{B714A3F1-F5F8-48D0-A6AB-49BFF3FB56A4}"/>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20"/>
                <a:ext cx="1832111" cy="916055"/>
              </a:xfrm>
              <a:prstGeom prst="rect">
                <a:avLst/>
              </a:prstGeom>
            </p:spPr>
          </p:pic>
          <p:sp>
            <p:nvSpPr>
              <p:cNvPr id="30" name="Rounded Rectangle 115">
                <a:extLst>
                  <a:ext uri="{FF2B5EF4-FFF2-40B4-BE49-F238E27FC236}">
                    <a16:creationId xmlns:a16="http://schemas.microsoft.com/office/drawing/2014/main" id="{DF1F4312-610F-4005-8B1F-9F26E548E47B}"/>
                  </a:ext>
                </a:extLst>
              </p:cNvPr>
              <p:cNvSpPr/>
              <p:nvPr/>
            </p:nvSpPr>
            <p:spPr>
              <a:xfrm>
                <a:off x="5631611" y="3741165"/>
                <a:ext cx="1843227" cy="8100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4" name="Group 13">
              <a:extLst>
                <a:ext uri="{FF2B5EF4-FFF2-40B4-BE49-F238E27FC236}">
                  <a16:creationId xmlns:a16="http://schemas.microsoft.com/office/drawing/2014/main" id="{820BEF9A-B50C-4937-B2BC-2E3E04E9D523}"/>
                </a:ext>
              </a:extLst>
            </p:cNvPr>
            <p:cNvGrpSpPr/>
            <p:nvPr/>
          </p:nvGrpSpPr>
          <p:grpSpPr>
            <a:xfrm>
              <a:off x="4219545" y="4970197"/>
              <a:ext cx="1382421" cy="1187938"/>
              <a:chOff x="5631617" y="3741175"/>
              <a:chExt cx="1843227" cy="1583928"/>
            </a:xfrm>
          </p:grpSpPr>
          <p:pic>
            <p:nvPicPr>
              <p:cNvPr id="27" name="Picture 26">
                <a:extLst>
                  <a:ext uri="{FF2B5EF4-FFF2-40B4-BE49-F238E27FC236}">
                    <a16:creationId xmlns:a16="http://schemas.microsoft.com/office/drawing/2014/main" id="{C39193D8-55A4-4AEC-86EA-0F60BF92B9C0}"/>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8" name="Rounded Rectangle 121">
                <a:extLst>
                  <a:ext uri="{FF2B5EF4-FFF2-40B4-BE49-F238E27FC236}">
                    <a16:creationId xmlns:a16="http://schemas.microsoft.com/office/drawing/2014/main" id="{28573B05-F79D-4CCE-BAEE-3A9BE3EA9146}"/>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5" name="Group 14">
              <a:extLst>
                <a:ext uri="{FF2B5EF4-FFF2-40B4-BE49-F238E27FC236}">
                  <a16:creationId xmlns:a16="http://schemas.microsoft.com/office/drawing/2014/main" id="{7004CEE1-5237-4FCD-B119-7F7AB9099C1F}"/>
                </a:ext>
              </a:extLst>
            </p:cNvPr>
            <p:cNvGrpSpPr/>
            <p:nvPr/>
          </p:nvGrpSpPr>
          <p:grpSpPr>
            <a:xfrm>
              <a:off x="5791596" y="3735730"/>
              <a:ext cx="1382447" cy="1187938"/>
              <a:chOff x="5631584" y="3741175"/>
              <a:chExt cx="1843254" cy="1583928"/>
            </a:xfrm>
          </p:grpSpPr>
          <p:pic>
            <p:nvPicPr>
              <p:cNvPr id="25" name="Picture 24">
                <a:extLst>
                  <a:ext uri="{FF2B5EF4-FFF2-40B4-BE49-F238E27FC236}">
                    <a16:creationId xmlns:a16="http://schemas.microsoft.com/office/drawing/2014/main" id="{30F97589-E7DC-4ABF-8F9D-D053AD6049E4}"/>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45"/>
                <a:ext cx="1832111" cy="916058"/>
              </a:xfrm>
              <a:prstGeom prst="rect">
                <a:avLst/>
              </a:prstGeom>
            </p:spPr>
          </p:pic>
          <p:sp>
            <p:nvSpPr>
              <p:cNvPr id="26" name="Rounded Rectangle 124">
                <a:extLst>
                  <a:ext uri="{FF2B5EF4-FFF2-40B4-BE49-F238E27FC236}">
                    <a16:creationId xmlns:a16="http://schemas.microsoft.com/office/drawing/2014/main" id="{45A294E5-95E7-48F0-95DD-D0A0B9637ACD}"/>
                  </a:ext>
                </a:extLst>
              </p:cNvPr>
              <p:cNvSpPr/>
              <p:nvPr/>
            </p:nvSpPr>
            <p:spPr>
              <a:xfrm>
                <a:off x="5631611"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6" name="Group 15">
              <a:extLst>
                <a:ext uri="{FF2B5EF4-FFF2-40B4-BE49-F238E27FC236}">
                  <a16:creationId xmlns:a16="http://schemas.microsoft.com/office/drawing/2014/main" id="{8B2825B8-AF2E-413F-897D-20C8AFFD8A07}"/>
                </a:ext>
              </a:extLst>
            </p:cNvPr>
            <p:cNvGrpSpPr/>
            <p:nvPr/>
          </p:nvGrpSpPr>
          <p:grpSpPr>
            <a:xfrm>
              <a:off x="7351173" y="3735730"/>
              <a:ext cx="1382421" cy="1187938"/>
              <a:chOff x="5631617" y="3741175"/>
              <a:chExt cx="1843227" cy="1583928"/>
            </a:xfrm>
          </p:grpSpPr>
          <p:pic>
            <p:nvPicPr>
              <p:cNvPr id="23" name="Picture 22">
                <a:extLst>
                  <a:ext uri="{FF2B5EF4-FFF2-40B4-BE49-F238E27FC236}">
                    <a16:creationId xmlns:a16="http://schemas.microsoft.com/office/drawing/2014/main" id="{7F01BE8B-E816-45D2-81DE-DF9BF00341DB}"/>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4" name="Rounded Rectangle 127">
                <a:extLst>
                  <a:ext uri="{FF2B5EF4-FFF2-40B4-BE49-F238E27FC236}">
                    <a16:creationId xmlns:a16="http://schemas.microsoft.com/office/drawing/2014/main" id="{D09AA567-AADD-4DA8-87F2-4553AFF69929}"/>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7" name="Group 16">
              <a:extLst>
                <a:ext uri="{FF2B5EF4-FFF2-40B4-BE49-F238E27FC236}">
                  <a16:creationId xmlns:a16="http://schemas.microsoft.com/office/drawing/2014/main" id="{A66DF923-9E23-4D67-82BE-C238C3A5477E}"/>
                </a:ext>
              </a:extLst>
            </p:cNvPr>
            <p:cNvGrpSpPr/>
            <p:nvPr/>
          </p:nvGrpSpPr>
          <p:grpSpPr>
            <a:xfrm>
              <a:off x="5791596" y="4970200"/>
              <a:ext cx="1382447" cy="1187935"/>
              <a:chOff x="5631584" y="3741165"/>
              <a:chExt cx="1843254" cy="1583910"/>
            </a:xfrm>
          </p:grpSpPr>
          <p:pic>
            <p:nvPicPr>
              <p:cNvPr id="21" name="Picture 20">
                <a:extLst>
                  <a:ext uri="{FF2B5EF4-FFF2-40B4-BE49-F238E27FC236}">
                    <a16:creationId xmlns:a16="http://schemas.microsoft.com/office/drawing/2014/main" id="{941C38E9-52DA-4E68-888B-7577D027DA40}"/>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584" y="4409020"/>
                <a:ext cx="1832111" cy="916055"/>
              </a:xfrm>
              <a:prstGeom prst="rect">
                <a:avLst/>
              </a:prstGeom>
            </p:spPr>
          </p:pic>
          <p:sp>
            <p:nvSpPr>
              <p:cNvPr id="22" name="Rounded Rectangle 130">
                <a:extLst>
                  <a:ext uri="{FF2B5EF4-FFF2-40B4-BE49-F238E27FC236}">
                    <a16:creationId xmlns:a16="http://schemas.microsoft.com/office/drawing/2014/main" id="{B90159EE-A72C-4F80-825B-6D94E702C763}"/>
                  </a:ext>
                </a:extLst>
              </p:cNvPr>
              <p:cNvSpPr/>
              <p:nvPr/>
            </p:nvSpPr>
            <p:spPr>
              <a:xfrm>
                <a:off x="5631611" y="3741165"/>
                <a:ext cx="1843227" cy="8100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nvGrpSpPr>
            <p:cNvPr id="18" name="Group 17">
              <a:extLst>
                <a:ext uri="{FF2B5EF4-FFF2-40B4-BE49-F238E27FC236}">
                  <a16:creationId xmlns:a16="http://schemas.microsoft.com/office/drawing/2014/main" id="{BE3C6FB7-F197-41DA-8893-BBBD58F73C92}"/>
                </a:ext>
              </a:extLst>
            </p:cNvPr>
            <p:cNvGrpSpPr/>
            <p:nvPr/>
          </p:nvGrpSpPr>
          <p:grpSpPr>
            <a:xfrm>
              <a:off x="7342837" y="4970197"/>
              <a:ext cx="1382421" cy="1187938"/>
              <a:chOff x="5631617" y="3741175"/>
              <a:chExt cx="1843227" cy="1583928"/>
            </a:xfrm>
          </p:grpSpPr>
          <p:pic>
            <p:nvPicPr>
              <p:cNvPr id="19" name="Picture 18">
                <a:extLst>
                  <a:ext uri="{FF2B5EF4-FFF2-40B4-BE49-F238E27FC236}">
                    <a16:creationId xmlns:a16="http://schemas.microsoft.com/office/drawing/2014/main" id="{1E7C2BB4-A8CB-452C-BE58-396FC1C4DBE9}"/>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31618" y="4409045"/>
                <a:ext cx="1832115" cy="916058"/>
              </a:xfrm>
              <a:prstGeom prst="rect">
                <a:avLst/>
              </a:prstGeom>
            </p:spPr>
          </p:pic>
          <p:sp>
            <p:nvSpPr>
              <p:cNvPr id="20" name="Rounded Rectangle 133">
                <a:extLst>
                  <a:ext uri="{FF2B5EF4-FFF2-40B4-BE49-F238E27FC236}">
                    <a16:creationId xmlns:a16="http://schemas.microsoft.com/office/drawing/2014/main" id="{50080248-A240-4534-A793-8ADF7DAB7F59}"/>
                  </a:ext>
                </a:extLst>
              </p:cNvPr>
              <p:cNvSpPr/>
              <p:nvPr/>
            </p:nvSpPr>
            <p:spPr>
              <a:xfrm>
                <a:off x="5631617" y="3741175"/>
                <a:ext cx="1843227" cy="81008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b="1" dirty="0">
                    <a:solidFill>
                      <a:schemeClr val="tx1">
                        <a:lumMod val="65000"/>
                        <a:lumOff val="35000"/>
                      </a:schemeClr>
                    </a:solidFill>
                    <a:latin typeface="Sherman Sans Book" pitchFamily="50" charset="0"/>
                    <a:ea typeface="Sherman Sans Book" pitchFamily="50" charset="0"/>
                  </a:rPr>
                  <a:t>YARN: </a:t>
                </a:r>
                <a:r>
                  <a:rPr lang="en-US" sz="1200" dirty="0">
                    <a:solidFill>
                      <a:schemeClr val="tx1">
                        <a:lumMod val="65000"/>
                        <a:lumOff val="35000"/>
                      </a:schemeClr>
                    </a:solidFill>
                    <a:latin typeface="Sherman Sans Book" pitchFamily="50" charset="0"/>
                    <a:ea typeface="Sherman Sans Book" pitchFamily="50" charset="0"/>
                  </a:rPr>
                  <a:t>Node Manager</a:t>
                </a:r>
              </a:p>
              <a:p>
                <a:pPr algn="ctr"/>
                <a:r>
                  <a:rPr lang="en-US" sz="1200" b="1" dirty="0">
                    <a:solidFill>
                      <a:schemeClr val="tx1">
                        <a:lumMod val="65000"/>
                        <a:lumOff val="35000"/>
                      </a:schemeClr>
                    </a:solidFill>
                    <a:latin typeface="Sherman Sans Book" pitchFamily="50" charset="0"/>
                    <a:ea typeface="Sherman Sans Book" pitchFamily="50" charset="0"/>
                  </a:rPr>
                  <a:t>HDFS: </a:t>
                </a:r>
                <a:r>
                  <a:rPr lang="en-US" sz="1200" dirty="0">
                    <a:solidFill>
                      <a:schemeClr val="tx1">
                        <a:lumMod val="65000"/>
                        <a:lumOff val="35000"/>
                      </a:schemeClr>
                    </a:solidFill>
                    <a:latin typeface="Sherman Sans Book" pitchFamily="50" charset="0"/>
                    <a:ea typeface="Sherman Sans Book" pitchFamily="50" charset="0"/>
                  </a:rPr>
                  <a:t>DataNode</a:t>
                </a:r>
              </a:p>
            </p:txBody>
          </p:sp>
        </p:grpSp>
      </p:grpSp>
    </p:spTree>
    <p:extLst>
      <p:ext uri="{BB962C8B-B14F-4D97-AF65-F5344CB8AC3E}">
        <p14:creationId xmlns:p14="http://schemas.microsoft.com/office/powerpoint/2010/main" val="241047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76B3F-6FE7-4BF7-BB98-4D3709FF7F5B}"/>
              </a:ext>
            </a:extLst>
          </p:cNvPr>
          <p:cNvSpPr>
            <a:spLocks noGrp="1"/>
          </p:cNvSpPr>
          <p:nvPr>
            <p:ph type="title"/>
          </p:nvPr>
        </p:nvSpPr>
        <p:spPr/>
        <p:txBody>
          <a:bodyPr/>
          <a:lstStyle/>
          <a:p>
            <a:r>
              <a:rPr lang="en-US" dirty="0"/>
              <a:t>HDFS</a:t>
            </a:r>
          </a:p>
        </p:txBody>
      </p:sp>
      <p:sp>
        <p:nvSpPr>
          <p:cNvPr id="5" name="Text Placeholder 4">
            <a:extLst>
              <a:ext uri="{FF2B5EF4-FFF2-40B4-BE49-F238E27FC236}">
                <a16:creationId xmlns:a16="http://schemas.microsoft.com/office/drawing/2014/main" id="{88F03525-B530-4B82-B04C-B6FBA052E740}"/>
              </a:ext>
            </a:extLst>
          </p:cNvPr>
          <p:cNvSpPr>
            <a:spLocks noGrp="1"/>
          </p:cNvSpPr>
          <p:nvPr>
            <p:ph type="body" idx="1"/>
          </p:nvPr>
        </p:nvSpPr>
        <p:spPr/>
        <p:txBody>
          <a:bodyPr/>
          <a:lstStyle/>
          <a:p>
            <a:r>
              <a:rPr lang="en-US" dirty="0"/>
              <a:t>Hadoop Distributed File System</a:t>
            </a:r>
          </a:p>
        </p:txBody>
      </p:sp>
    </p:spTree>
    <p:extLst>
      <p:ext uri="{BB962C8B-B14F-4D97-AF65-F5344CB8AC3E}">
        <p14:creationId xmlns:p14="http://schemas.microsoft.com/office/powerpoint/2010/main" val="184424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2C8BBB-CCBA-43AD-A46C-D0B8BB8C549A}"/>
              </a:ext>
            </a:extLst>
          </p:cNvPr>
          <p:cNvSpPr>
            <a:spLocks noGrp="1"/>
          </p:cNvSpPr>
          <p:nvPr>
            <p:ph idx="1"/>
          </p:nvPr>
        </p:nvSpPr>
        <p:spPr/>
        <p:txBody>
          <a:bodyPr/>
          <a:lstStyle/>
          <a:p>
            <a:r>
              <a:rPr lang="en-US" dirty="0"/>
              <a:t>The What, Why, and How of Hadoop</a:t>
            </a:r>
          </a:p>
          <a:p>
            <a:r>
              <a:rPr lang="en-US" dirty="0"/>
              <a:t>HDFS </a:t>
            </a:r>
          </a:p>
          <a:p>
            <a:r>
              <a:rPr lang="en-US" dirty="0"/>
              <a:t>MapReduce and YARN</a:t>
            </a:r>
          </a:p>
          <a:p>
            <a:r>
              <a:rPr lang="en-US" dirty="0"/>
              <a:t>Key Hadoop Applications</a:t>
            </a:r>
          </a:p>
          <a:p>
            <a:pPr lvl="1"/>
            <a:r>
              <a:rPr lang="en-US" dirty="0"/>
              <a:t>Hive</a:t>
            </a:r>
          </a:p>
          <a:p>
            <a:pPr lvl="1"/>
            <a:r>
              <a:rPr lang="en-US" dirty="0" err="1"/>
              <a:t>Hbase</a:t>
            </a:r>
            <a:endParaRPr lang="en-US" dirty="0"/>
          </a:p>
          <a:p>
            <a:pPr lvl="1"/>
            <a:r>
              <a:rPr lang="en-US" dirty="0" err="1"/>
              <a:t>Hcatalog</a:t>
            </a:r>
            <a:endParaRPr lang="en-US" dirty="0"/>
          </a:p>
          <a:p>
            <a:pPr lvl="1"/>
            <a:r>
              <a:rPr lang="en-US" dirty="0"/>
              <a:t>Impala</a:t>
            </a:r>
          </a:p>
        </p:txBody>
      </p:sp>
      <p:sp>
        <p:nvSpPr>
          <p:cNvPr id="3" name="Title 2">
            <a:extLst>
              <a:ext uri="{FF2B5EF4-FFF2-40B4-BE49-F238E27FC236}">
                <a16:creationId xmlns:a16="http://schemas.microsoft.com/office/drawing/2014/main" id="{F68F5365-6D6A-4418-9A41-176FAB751C62}"/>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5119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C46A-2186-40FC-9953-A737C387A794}"/>
              </a:ext>
            </a:extLst>
          </p:cNvPr>
          <p:cNvSpPr>
            <a:spLocks noGrp="1"/>
          </p:cNvSpPr>
          <p:nvPr>
            <p:ph type="title"/>
          </p:nvPr>
        </p:nvSpPr>
        <p:spPr/>
        <p:txBody>
          <a:bodyPr>
            <a:noAutofit/>
          </a:bodyPr>
          <a:lstStyle/>
          <a:p>
            <a:r>
              <a:rPr lang="en-US" dirty="0"/>
              <a:t>HDFS – Hadoop Distributed File System</a:t>
            </a:r>
          </a:p>
        </p:txBody>
      </p:sp>
      <p:sp>
        <p:nvSpPr>
          <p:cNvPr id="3" name="Content Placeholder 2">
            <a:extLst>
              <a:ext uri="{FF2B5EF4-FFF2-40B4-BE49-F238E27FC236}">
                <a16:creationId xmlns:a16="http://schemas.microsoft.com/office/drawing/2014/main" id="{64DC8D7F-023E-406C-A359-6F9D9F30DA98}"/>
              </a:ext>
            </a:extLst>
          </p:cNvPr>
          <p:cNvSpPr>
            <a:spLocks noGrp="1"/>
          </p:cNvSpPr>
          <p:nvPr>
            <p:ph idx="1"/>
          </p:nvPr>
        </p:nvSpPr>
        <p:spPr/>
        <p:txBody>
          <a:bodyPr>
            <a:noAutofit/>
          </a:bodyPr>
          <a:lstStyle/>
          <a:p>
            <a:r>
              <a:rPr lang="en-US" dirty="0"/>
              <a:t>Based on Google’s GFS – Used by search.</a:t>
            </a:r>
          </a:p>
          <a:p>
            <a:r>
              <a:rPr lang="en-US" dirty="0"/>
              <a:t>CP System: </a:t>
            </a:r>
            <a:r>
              <a:rPr lang="en-US" dirty="0" err="1"/>
              <a:t>NameNode</a:t>
            </a:r>
            <a:r>
              <a:rPr lang="en-US" dirty="0"/>
              <a:t> master + several </a:t>
            </a:r>
            <a:r>
              <a:rPr lang="en-US" dirty="0" err="1"/>
              <a:t>DataNode</a:t>
            </a:r>
            <a:r>
              <a:rPr lang="en-US" dirty="0"/>
              <a:t> workers.</a:t>
            </a:r>
          </a:p>
          <a:p>
            <a:r>
              <a:rPr lang="en-US" dirty="0"/>
              <a:t>Distributed data storage paradigm</a:t>
            </a:r>
          </a:p>
          <a:p>
            <a:r>
              <a:rPr lang="en-US" dirty="0"/>
              <a:t>A single file is divided into blocks</a:t>
            </a:r>
          </a:p>
          <a:p>
            <a:r>
              <a:rPr lang="en-US" dirty="0"/>
              <a:t>Blocks are spread across nodes</a:t>
            </a:r>
          </a:p>
          <a:p>
            <a:r>
              <a:rPr lang="en-US" dirty="0"/>
              <a:t>Blocks are written multiple times for redundancy</a:t>
            </a:r>
          </a:p>
        </p:txBody>
      </p:sp>
      <p:grpSp>
        <p:nvGrpSpPr>
          <p:cNvPr id="10" name="Group 9"/>
          <p:cNvGrpSpPr/>
          <p:nvPr/>
        </p:nvGrpSpPr>
        <p:grpSpPr>
          <a:xfrm>
            <a:off x="2377589" y="4870419"/>
            <a:ext cx="7017685" cy="1873838"/>
            <a:chOff x="768096" y="4435522"/>
            <a:chExt cx="7017685" cy="1873838"/>
          </a:xfrm>
        </p:grpSpPr>
        <p:sp>
          <p:nvSpPr>
            <p:cNvPr id="6" name="Rectangle 5"/>
            <p:cNvSpPr/>
            <p:nvPr/>
          </p:nvSpPr>
          <p:spPr>
            <a:xfrm>
              <a:off x="768096"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1</a:t>
              </a:r>
            </a:p>
          </p:txBody>
        </p:sp>
        <p:sp>
          <p:nvSpPr>
            <p:cNvPr id="7" name="Rectangle 6"/>
            <p:cNvSpPr/>
            <p:nvPr/>
          </p:nvSpPr>
          <p:spPr>
            <a:xfrm>
              <a:off x="2630393"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2</a:t>
              </a:r>
            </a:p>
          </p:txBody>
        </p:sp>
        <p:sp>
          <p:nvSpPr>
            <p:cNvPr id="8" name="Rectangle 7"/>
            <p:cNvSpPr/>
            <p:nvPr/>
          </p:nvSpPr>
          <p:spPr>
            <a:xfrm>
              <a:off x="4474852"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3</a:t>
              </a:r>
            </a:p>
          </p:txBody>
        </p:sp>
        <p:sp>
          <p:nvSpPr>
            <p:cNvPr id="9" name="Rectangle 8"/>
            <p:cNvSpPr/>
            <p:nvPr/>
          </p:nvSpPr>
          <p:spPr>
            <a:xfrm>
              <a:off x="6301996" y="4435522"/>
              <a:ext cx="1483785" cy="1873838"/>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t">
              <a:noAutofit/>
            </a:bodyPr>
            <a:lstStyle/>
            <a:p>
              <a:pPr algn="ctr"/>
              <a:r>
                <a:rPr lang="en-US" sz="2000" dirty="0" err="1">
                  <a:solidFill>
                    <a:schemeClr val="tx1">
                      <a:lumMod val="65000"/>
                      <a:lumOff val="35000"/>
                    </a:schemeClr>
                  </a:solidFill>
                  <a:latin typeface="Sherman Sans Book" pitchFamily="50" charset="0"/>
                  <a:ea typeface="Sherman Sans Book" pitchFamily="50" charset="0"/>
                </a:rPr>
                <a:t>DataNode</a:t>
              </a:r>
              <a:r>
                <a:rPr lang="en-US" sz="2000" dirty="0">
                  <a:solidFill>
                    <a:schemeClr val="tx1">
                      <a:lumMod val="65000"/>
                      <a:lumOff val="35000"/>
                    </a:schemeClr>
                  </a:solidFill>
                  <a:latin typeface="Sherman Sans Book" pitchFamily="50" charset="0"/>
                  <a:ea typeface="Sherman Sans Book" pitchFamily="50" charset="0"/>
                </a:rPr>
                <a:t> 4</a:t>
              </a:r>
            </a:p>
          </p:txBody>
        </p:sp>
      </p:grpSp>
      <p:sp>
        <p:nvSpPr>
          <p:cNvPr id="11" name="Rectangle 10"/>
          <p:cNvSpPr/>
          <p:nvPr/>
        </p:nvSpPr>
        <p:spPr>
          <a:xfrm>
            <a:off x="8328644" y="3267307"/>
            <a:ext cx="616806" cy="542668"/>
          </a:xfrm>
          <a:prstGeom prst="rect">
            <a:avLst/>
          </a:prstGeom>
          <a:solidFill>
            <a:srgbClr val="5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A</a:t>
            </a:r>
          </a:p>
        </p:txBody>
      </p:sp>
      <p:sp>
        <p:nvSpPr>
          <p:cNvPr id="12" name="Rectangle 11"/>
          <p:cNvSpPr/>
          <p:nvPr/>
        </p:nvSpPr>
        <p:spPr>
          <a:xfrm>
            <a:off x="9012232" y="3270550"/>
            <a:ext cx="616806" cy="542668"/>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B</a:t>
            </a:r>
          </a:p>
        </p:txBody>
      </p:sp>
      <p:sp>
        <p:nvSpPr>
          <p:cNvPr id="13" name="Rectangle 12"/>
          <p:cNvSpPr/>
          <p:nvPr/>
        </p:nvSpPr>
        <p:spPr>
          <a:xfrm>
            <a:off x="9678235" y="3267307"/>
            <a:ext cx="616806" cy="542668"/>
          </a:xfrm>
          <a:prstGeom prst="rect">
            <a:avLst/>
          </a:prstGeom>
          <a:solidFill>
            <a:srgbClr val="BFBFB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r>
              <a:rPr lang="en-US" sz="2000" dirty="0">
                <a:solidFill>
                  <a:schemeClr val="tx1">
                    <a:lumMod val="65000"/>
                    <a:lumOff val="35000"/>
                  </a:schemeClr>
                </a:solidFill>
                <a:latin typeface="Sherman Sans Book" pitchFamily="50" charset="0"/>
                <a:ea typeface="Sherman Sans Book" pitchFamily="50" charset="0"/>
              </a:rPr>
              <a:t>C</a:t>
            </a:r>
          </a:p>
        </p:txBody>
      </p:sp>
      <p:sp>
        <p:nvSpPr>
          <p:cNvPr id="17" name="Rectangle 16"/>
          <p:cNvSpPr/>
          <p:nvPr/>
        </p:nvSpPr>
        <p:spPr>
          <a:xfrm>
            <a:off x="2801619" y="5531644"/>
            <a:ext cx="616806" cy="542668"/>
          </a:xfrm>
          <a:prstGeom prst="rect">
            <a:avLst/>
          </a:prstGeom>
          <a:solidFill>
            <a:srgbClr val="5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A</a:t>
            </a:r>
          </a:p>
        </p:txBody>
      </p:sp>
      <p:sp>
        <p:nvSpPr>
          <p:cNvPr id="18" name="Rectangle 17"/>
          <p:cNvSpPr/>
          <p:nvPr/>
        </p:nvSpPr>
        <p:spPr>
          <a:xfrm>
            <a:off x="4657210" y="5526047"/>
            <a:ext cx="616806" cy="542668"/>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B</a:t>
            </a:r>
          </a:p>
        </p:txBody>
      </p:sp>
      <p:sp>
        <p:nvSpPr>
          <p:cNvPr id="19" name="Rectangle 18"/>
          <p:cNvSpPr/>
          <p:nvPr/>
        </p:nvSpPr>
        <p:spPr>
          <a:xfrm>
            <a:off x="6512935" y="5531644"/>
            <a:ext cx="616806" cy="542668"/>
          </a:xfrm>
          <a:prstGeom prst="rect">
            <a:avLst/>
          </a:prstGeom>
          <a:solidFill>
            <a:srgbClr val="BFBFB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noAutofit/>
          </a:bodyPr>
          <a:lstStyle/>
          <a:p>
            <a:pPr algn="ctr"/>
            <a:r>
              <a:rPr lang="en-US" dirty="0">
                <a:solidFill>
                  <a:schemeClr val="tx1">
                    <a:lumMod val="65000"/>
                    <a:lumOff val="35000"/>
                  </a:schemeClr>
                </a:solidFill>
              </a:rPr>
              <a:t>C</a:t>
            </a:r>
          </a:p>
        </p:txBody>
      </p:sp>
      <p:sp>
        <p:nvSpPr>
          <p:cNvPr id="20" name="Rectangle 19"/>
          <p:cNvSpPr/>
          <p:nvPr/>
        </p:nvSpPr>
        <p:spPr>
          <a:xfrm>
            <a:off x="4660343" y="6109695"/>
            <a:ext cx="616806" cy="542668"/>
          </a:xfrm>
          <a:prstGeom prst="rect">
            <a:avLst/>
          </a:prstGeom>
          <a:solidFill>
            <a:srgbClr val="595959"/>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2000" dirty="0">
                <a:solidFill>
                  <a:schemeClr val="bg1"/>
                </a:solidFill>
                <a:latin typeface="Sherman Sans Book" pitchFamily="50" charset="0"/>
                <a:ea typeface="Sherman Sans Book" pitchFamily="50" charset="0"/>
              </a:rPr>
              <a:t>A</a:t>
            </a:r>
          </a:p>
        </p:txBody>
      </p:sp>
      <p:sp>
        <p:nvSpPr>
          <p:cNvPr id="21" name="Rectangle 20"/>
          <p:cNvSpPr/>
          <p:nvPr/>
        </p:nvSpPr>
        <p:spPr>
          <a:xfrm>
            <a:off x="6512935" y="6109695"/>
            <a:ext cx="616806" cy="542668"/>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rtlCol="0" anchor="ctr">
            <a:noAutofit/>
          </a:bodyPr>
          <a:lstStyle/>
          <a:p>
            <a:pPr algn="ctr"/>
            <a:r>
              <a:rPr lang="en-US" sz="2000" dirty="0">
                <a:solidFill>
                  <a:schemeClr val="bg1"/>
                </a:solidFill>
                <a:latin typeface="Sherman Sans Book" pitchFamily="50" charset="0"/>
                <a:ea typeface="Sherman Sans Book" pitchFamily="50" charset="0"/>
              </a:rPr>
              <a:t>B</a:t>
            </a:r>
          </a:p>
        </p:txBody>
      </p:sp>
      <p:sp>
        <p:nvSpPr>
          <p:cNvPr id="22" name="Rectangle 21"/>
          <p:cNvSpPr/>
          <p:nvPr/>
        </p:nvSpPr>
        <p:spPr>
          <a:xfrm>
            <a:off x="8372163" y="6109695"/>
            <a:ext cx="616806" cy="542668"/>
          </a:xfrm>
          <a:prstGeom prst="rect">
            <a:avLst/>
          </a:prstGeom>
          <a:solidFill>
            <a:srgbClr val="BFBFBF"/>
          </a:solidFill>
          <a:ln>
            <a:noFill/>
          </a:ln>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en-US" sz="2000" dirty="0">
                <a:solidFill>
                  <a:schemeClr val="tx1">
                    <a:lumMod val="65000"/>
                    <a:lumOff val="35000"/>
                  </a:schemeClr>
                </a:solidFill>
                <a:latin typeface="Sherman Sans Book" pitchFamily="50" charset="0"/>
                <a:ea typeface="Sherman Sans Book" pitchFamily="50" charset="0"/>
              </a:rPr>
              <a:t>C</a:t>
            </a:r>
          </a:p>
        </p:txBody>
      </p:sp>
    </p:spTree>
    <p:extLst>
      <p:ext uri="{BB962C8B-B14F-4D97-AF65-F5344CB8AC3E}">
        <p14:creationId xmlns:p14="http://schemas.microsoft.com/office/powerpoint/2010/main" val="36531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uiExpand="1" animBg="1"/>
      <p:bldP spid="12" grpId="0" uiExpand="1" animBg="1"/>
      <p:bldP spid="13" grpId="0" uiExpand="1" animBg="1"/>
      <p:bldP spid="17" grpId="0" uiExpand="1" animBg="1"/>
      <p:bldP spid="18" grpId="0" uiExpand="1" animBg="1"/>
      <p:bldP spid="19" grpId="0" uiExpand="1" animBg="1"/>
      <p:bldP spid="20" grpId="0" animBg="1"/>
      <p:bldP spid="21"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AF9C-5550-42EF-B62D-6F5D246E7686}"/>
              </a:ext>
            </a:extLst>
          </p:cNvPr>
          <p:cNvSpPr>
            <a:spLocks noGrp="1"/>
          </p:cNvSpPr>
          <p:nvPr>
            <p:ph type="title"/>
          </p:nvPr>
        </p:nvSpPr>
        <p:spPr/>
        <p:txBody>
          <a:bodyPr>
            <a:noAutofit/>
          </a:bodyPr>
          <a:lstStyle/>
          <a:p>
            <a:r>
              <a:rPr lang="en-US" dirty="0"/>
              <a:t>Example: HDFS Write</a:t>
            </a:r>
            <a:endParaRPr lang="en-IN" dirty="0"/>
          </a:p>
        </p:txBody>
      </p:sp>
      <p:sp>
        <p:nvSpPr>
          <p:cNvPr id="5" name="Rounded Rectangle 23">
            <a:extLst>
              <a:ext uri="{FF2B5EF4-FFF2-40B4-BE49-F238E27FC236}">
                <a16:creationId xmlns:a16="http://schemas.microsoft.com/office/drawing/2014/main" id="{7AF84A2B-1985-40D6-B6B9-4079B5964CCA}"/>
              </a:ext>
            </a:extLst>
          </p:cNvPr>
          <p:cNvSpPr/>
          <p:nvPr/>
        </p:nvSpPr>
        <p:spPr>
          <a:xfrm>
            <a:off x="5290035" y="2283452"/>
            <a:ext cx="3137448" cy="64091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256436E4-20DE-4CCE-8124-2E317D4C851D}"/>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36829B22-0C7A-4705-961D-B3697BFD5F18}"/>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D503650B-AC47-4AD2-83C0-151F245F137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D35B2E64-C41A-4FBE-BB33-8BB005BB6977}"/>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DEB08E7C-DF28-4346-A1B7-12A454AF6A6A}"/>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5F6BCB23-5B1B-4987-A4E5-A30B111AA6E1}"/>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C65153AD-8012-4980-893B-1DF8493D932A}"/>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F136BB35-E264-4C1D-BC2F-D3EAEFB3FDE7}"/>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4380932B-D4C7-43DA-A84E-D315BCEDA6AD}"/>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A6B2A67D-8DC7-4BDA-8B39-7175B8C270DC}"/>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 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6948644-7457-43EB-80D2-8F88609BB431}"/>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grpSp>
        <p:nvGrpSpPr>
          <p:cNvPr id="17" name="Group 16">
            <a:extLst>
              <a:ext uri="{FF2B5EF4-FFF2-40B4-BE49-F238E27FC236}">
                <a16:creationId xmlns:a16="http://schemas.microsoft.com/office/drawing/2014/main" id="{62A9C4C4-B3B0-4E92-84DD-B36360A32EC4}"/>
              </a:ext>
            </a:extLst>
          </p:cNvPr>
          <p:cNvGrpSpPr/>
          <p:nvPr/>
        </p:nvGrpSpPr>
        <p:grpSpPr>
          <a:xfrm>
            <a:off x="4035242" y="3339086"/>
            <a:ext cx="2473687" cy="1051327"/>
            <a:chOff x="2187677" y="2973317"/>
            <a:chExt cx="2473687" cy="1051327"/>
          </a:xfrm>
        </p:grpSpPr>
        <p:sp>
          <p:nvSpPr>
            <p:cNvPr id="18" name="Down Arrow 51">
              <a:extLst>
                <a:ext uri="{FF2B5EF4-FFF2-40B4-BE49-F238E27FC236}">
                  <a16:creationId xmlns:a16="http://schemas.microsoft.com/office/drawing/2014/main" id="{568956D6-5CFA-4DFE-9665-03A42825623E}"/>
                </a:ext>
              </a:extLst>
            </p:cNvPr>
            <p:cNvSpPr/>
            <p:nvPr/>
          </p:nvSpPr>
          <p:spPr>
            <a:xfrm rot="18781740">
              <a:off x="2643627" y="2517367"/>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9" name="Rectangle 18">
              <a:extLst>
                <a:ext uri="{FF2B5EF4-FFF2-40B4-BE49-F238E27FC236}">
                  <a16:creationId xmlns:a16="http://schemas.microsoft.com/office/drawing/2014/main" id="{1CEA176C-2984-4B4E-A733-6B93D60840A8}"/>
                </a:ext>
              </a:extLst>
            </p:cNvPr>
            <p:cNvSpPr/>
            <p:nvPr/>
          </p:nvSpPr>
          <p:spPr>
            <a:xfrm>
              <a:off x="4385553" y="373392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20" name="Rectangle 19">
              <a:extLst>
                <a:ext uri="{FF2B5EF4-FFF2-40B4-BE49-F238E27FC236}">
                  <a16:creationId xmlns:a16="http://schemas.microsoft.com/office/drawing/2014/main" id="{5D036BB9-ECC5-4CBB-A3CD-D685DCC649B2}"/>
                </a:ext>
              </a:extLst>
            </p:cNvPr>
            <p:cNvSpPr/>
            <p:nvPr/>
          </p:nvSpPr>
          <p:spPr>
            <a:xfrm>
              <a:off x="3203389" y="3733877"/>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grpSp>
      <p:sp>
        <p:nvSpPr>
          <p:cNvPr id="21" name="Rectangle 20">
            <a:extLst>
              <a:ext uri="{FF2B5EF4-FFF2-40B4-BE49-F238E27FC236}">
                <a16:creationId xmlns:a16="http://schemas.microsoft.com/office/drawing/2014/main" id="{D888EFD3-E294-4742-9D78-CCB58AF6C071}"/>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2" name="Rectangle 21">
            <a:extLst>
              <a:ext uri="{FF2B5EF4-FFF2-40B4-BE49-F238E27FC236}">
                <a16:creationId xmlns:a16="http://schemas.microsoft.com/office/drawing/2014/main" id="{B04D360E-30A6-4191-AECC-C277C2D3419F}"/>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EFCFEF70-F72F-4D47-A1E3-77422249361A}"/>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84B8662E-5954-4BC6-BA5B-124F7A1AC371}"/>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6DF4DB59-D42D-468F-88B3-065621A6862E}"/>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F91DF16-B901-46E6-AA39-1AADC675E070}"/>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4FA83CA4-624E-489E-896D-DF79C1922609}"/>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grpSp>
        <p:nvGrpSpPr>
          <p:cNvPr id="28" name="Group 27">
            <a:extLst>
              <a:ext uri="{FF2B5EF4-FFF2-40B4-BE49-F238E27FC236}">
                <a16:creationId xmlns:a16="http://schemas.microsoft.com/office/drawing/2014/main" id="{3388D3E6-D9B2-460F-9658-18432234F0F1}"/>
              </a:ext>
            </a:extLst>
          </p:cNvPr>
          <p:cNvGrpSpPr/>
          <p:nvPr/>
        </p:nvGrpSpPr>
        <p:grpSpPr>
          <a:xfrm>
            <a:off x="4426409" y="2630837"/>
            <a:ext cx="3864069" cy="307777"/>
            <a:chOff x="2578844" y="2265068"/>
            <a:chExt cx="3864069" cy="307777"/>
          </a:xfrm>
        </p:grpSpPr>
        <p:sp>
          <p:nvSpPr>
            <p:cNvPr id="29" name="Down Arrow 52">
              <a:extLst>
                <a:ext uri="{FF2B5EF4-FFF2-40B4-BE49-F238E27FC236}">
                  <a16:creationId xmlns:a16="http://schemas.microsoft.com/office/drawing/2014/main" id="{46C99433-9598-46BA-AAB5-419CBF669852}"/>
                </a:ext>
              </a:extLst>
            </p:cNvPr>
            <p:cNvSpPr/>
            <p:nvPr/>
          </p:nvSpPr>
          <p:spPr>
            <a:xfrm rot="5400000">
              <a:off x="2750848" y="2116253"/>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17CB26BB-8B42-4CAD-A1CF-3865EA647062}"/>
                </a:ext>
              </a:extLst>
            </p:cNvPr>
            <p:cNvSpPr/>
            <p:nvPr/>
          </p:nvSpPr>
          <p:spPr>
            <a:xfrm>
              <a:off x="3475434" y="2265068"/>
              <a:ext cx="2967479"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That’s 4 blocks on nodes 1-4</a:t>
              </a:r>
              <a:endParaRPr lang="en-US" sz="1400" dirty="0">
                <a:solidFill>
                  <a:schemeClr val="tx1">
                    <a:lumMod val="65000"/>
                    <a:lumOff val="35000"/>
                  </a:schemeClr>
                </a:solidFill>
              </a:endParaRPr>
            </a:p>
          </p:txBody>
        </p:sp>
      </p:grpSp>
      <p:sp>
        <p:nvSpPr>
          <p:cNvPr id="31" name="Rectangle 30">
            <a:extLst>
              <a:ext uri="{FF2B5EF4-FFF2-40B4-BE49-F238E27FC236}">
                <a16:creationId xmlns:a16="http://schemas.microsoft.com/office/drawing/2014/main" id="{D7684A79-1285-428C-8432-4B571BC68957}"/>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2" name="Rectangle 31">
            <a:extLst>
              <a:ext uri="{FF2B5EF4-FFF2-40B4-BE49-F238E27FC236}">
                <a16:creationId xmlns:a16="http://schemas.microsoft.com/office/drawing/2014/main" id="{275DF9AE-EC6C-4083-B08C-6BAD7E232D91}"/>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3" name="Rectangle 32">
            <a:extLst>
              <a:ext uri="{FF2B5EF4-FFF2-40B4-BE49-F238E27FC236}">
                <a16:creationId xmlns:a16="http://schemas.microsoft.com/office/drawing/2014/main" id="{0CCDA80A-5005-4D21-8551-CE4B756B9E0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4" name="Rectangle 33">
            <a:extLst>
              <a:ext uri="{FF2B5EF4-FFF2-40B4-BE49-F238E27FC236}">
                <a16:creationId xmlns:a16="http://schemas.microsoft.com/office/drawing/2014/main" id="{3FE07089-005C-4A7A-BB3C-D29CB7FF111D}"/>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5" name="Rectangle 34">
            <a:extLst>
              <a:ext uri="{FF2B5EF4-FFF2-40B4-BE49-F238E27FC236}">
                <a16:creationId xmlns:a16="http://schemas.microsoft.com/office/drawing/2014/main" id="{C937AE38-A3CB-49F1-999A-77A81911A46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6" name="Rectangle 35">
            <a:extLst>
              <a:ext uri="{FF2B5EF4-FFF2-40B4-BE49-F238E27FC236}">
                <a16:creationId xmlns:a16="http://schemas.microsoft.com/office/drawing/2014/main" id="{86E0F99D-92DF-4354-99FF-9C5811C39D4A}"/>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7" name="Rectangle 36">
            <a:extLst>
              <a:ext uri="{FF2B5EF4-FFF2-40B4-BE49-F238E27FC236}">
                <a16:creationId xmlns:a16="http://schemas.microsoft.com/office/drawing/2014/main" id="{9E5D4AA4-DB01-44C7-8BED-34217B737E4A}"/>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8" name="Rectangle 37">
            <a:extLst>
              <a:ext uri="{FF2B5EF4-FFF2-40B4-BE49-F238E27FC236}">
                <a16:creationId xmlns:a16="http://schemas.microsoft.com/office/drawing/2014/main" id="{FDC71156-6DE1-403C-A219-93F8C5FDCC54}"/>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Tree>
    <p:extLst>
      <p:ext uri="{BB962C8B-B14F-4D97-AF65-F5344CB8AC3E}">
        <p14:creationId xmlns:p14="http://schemas.microsoft.com/office/powerpoint/2010/main" val="422820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AF9C-5550-42EF-B62D-6F5D246E7686}"/>
              </a:ext>
            </a:extLst>
          </p:cNvPr>
          <p:cNvSpPr>
            <a:spLocks noGrp="1"/>
          </p:cNvSpPr>
          <p:nvPr>
            <p:ph type="title"/>
          </p:nvPr>
        </p:nvSpPr>
        <p:spPr/>
        <p:txBody>
          <a:bodyPr>
            <a:noAutofit/>
          </a:bodyPr>
          <a:lstStyle/>
          <a:p>
            <a:r>
              <a:rPr lang="en-US" dirty="0"/>
              <a:t>Example: HDFS Read</a:t>
            </a:r>
            <a:endParaRPr lang="en-IN" dirty="0"/>
          </a:p>
        </p:txBody>
      </p:sp>
      <p:sp>
        <p:nvSpPr>
          <p:cNvPr id="5" name="Rounded Rectangle 23">
            <a:extLst>
              <a:ext uri="{FF2B5EF4-FFF2-40B4-BE49-F238E27FC236}">
                <a16:creationId xmlns:a16="http://schemas.microsoft.com/office/drawing/2014/main" id="{7AF84A2B-1985-40D6-B6B9-4079B5964CCA}"/>
              </a:ext>
            </a:extLst>
          </p:cNvPr>
          <p:cNvSpPr/>
          <p:nvPr/>
        </p:nvSpPr>
        <p:spPr>
          <a:xfrm>
            <a:off x="5290035" y="2283452"/>
            <a:ext cx="3137448" cy="64091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256436E4-20DE-4CCE-8124-2E317D4C851D}"/>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36829B22-0C7A-4705-961D-B3697BFD5F18}"/>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D503650B-AC47-4AD2-83C0-151F245F137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D35B2E64-C41A-4FBE-BB33-8BB005BB6977}"/>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DEB08E7C-DF28-4346-A1B7-12A454AF6A6A}"/>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5F6BCB23-5B1B-4987-A4E5-A30B111AA6E1}"/>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C65153AD-8012-4980-893B-1DF8493D932A}"/>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F136BB35-E264-4C1D-BC2F-D3EAEFB3FDE7}"/>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4380932B-D4C7-43DA-A84E-D315BCEDA6AD}"/>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A6B2A67D-8DC7-4BDA-8B39-7175B8C270DC}"/>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6948644-7457-43EB-80D2-8F88609BB431}"/>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18" name="Down Arrow 51">
            <a:extLst>
              <a:ext uri="{FF2B5EF4-FFF2-40B4-BE49-F238E27FC236}">
                <a16:creationId xmlns:a16="http://schemas.microsoft.com/office/drawing/2014/main" id="{568956D6-5CFA-4DFE-9665-03A42825623E}"/>
              </a:ext>
            </a:extLst>
          </p:cNvPr>
          <p:cNvSpPr/>
          <p:nvPr/>
        </p:nvSpPr>
        <p:spPr>
          <a:xfrm rot="18781740">
            <a:off x="4491192" y="2883136"/>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9" name="Rectangle 18">
            <a:extLst>
              <a:ext uri="{FF2B5EF4-FFF2-40B4-BE49-F238E27FC236}">
                <a16:creationId xmlns:a16="http://schemas.microsoft.com/office/drawing/2014/main" id="{1CEA176C-2984-4B4E-A733-6B93D60840A8}"/>
              </a:ext>
            </a:extLst>
          </p:cNvPr>
          <p:cNvSpPr/>
          <p:nvPr/>
        </p:nvSpPr>
        <p:spPr>
          <a:xfrm>
            <a:off x="6233118" y="4099692"/>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20" name="Rectangle 19">
            <a:extLst>
              <a:ext uri="{FF2B5EF4-FFF2-40B4-BE49-F238E27FC236}">
                <a16:creationId xmlns:a16="http://schemas.microsoft.com/office/drawing/2014/main" id="{5D036BB9-ECC5-4CBB-A3CD-D685DCC649B2}"/>
              </a:ext>
            </a:extLst>
          </p:cNvPr>
          <p:cNvSpPr/>
          <p:nvPr/>
        </p:nvSpPr>
        <p:spPr>
          <a:xfrm>
            <a:off x="5050954" y="409964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21" name="Rectangle 20">
            <a:extLst>
              <a:ext uri="{FF2B5EF4-FFF2-40B4-BE49-F238E27FC236}">
                <a16:creationId xmlns:a16="http://schemas.microsoft.com/office/drawing/2014/main" id="{D888EFD3-E294-4742-9D78-CCB58AF6C071}"/>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2" name="Rectangle 21">
            <a:extLst>
              <a:ext uri="{FF2B5EF4-FFF2-40B4-BE49-F238E27FC236}">
                <a16:creationId xmlns:a16="http://schemas.microsoft.com/office/drawing/2014/main" id="{B04D360E-30A6-4191-AECC-C277C2D3419F}"/>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EFCFEF70-F72F-4D47-A1E3-77422249361A}"/>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84B8662E-5954-4BC6-BA5B-124F7A1AC371}"/>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6DF4DB59-D42D-468F-88B3-065621A6862E}"/>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F91DF16-B901-46E6-AA39-1AADC675E070}"/>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7" name="Rectangle 26">
            <a:extLst>
              <a:ext uri="{FF2B5EF4-FFF2-40B4-BE49-F238E27FC236}">
                <a16:creationId xmlns:a16="http://schemas.microsoft.com/office/drawing/2014/main" id="{4FA83CA4-624E-489E-896D-DF79C1922609}"/>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grpSp>
        <p:nvGrpSpPr>
          <p:cNvPr id="28" name="Group 27">
            <a:extLst>
              <a:ext uri="{FF2B5EF4-FFF2-40B4-BE49-F238E27FC236}">
                <a16:creationId xmlns:a16="http://schemas.microsoft.com/office/drawing/2014/main" id="{3388D3E6-D9B2-460F-9658-18432234F0F1}"/>
              </a:ext>
            </a:extLst>
          </p:cNvPr>
          <p:cNvGrpSpPr/>
          <p:nvPr/>
        </p:nvGrpSpPr>
        <p:grpSpPr>
          <a:xfrm>
            <a:off x="4426409" y="2630837"/>
            <a:ext cx="3864069" cy="307777"/>
            <a:chOff x="2578844" y="2265068"/>
            <a:chExt cx="3864069" cy="307777"/>
          </a:xfrm>
        </p:grpSpPr>
        <p:sp>
          <p:nvSpPr>
            <p:cNvPr id="29" name="Down Arrow 52">
              <a:extLst>
                <a:ext uri="{FF2B5EF4-FFF2-40B4-BE49-F238E27FC236}">
                  <a16:creationId xmlns:a16="http://schemas.microsoft.com/office/drawing/2014/main" id="{46C99433-9598-46BA-AAB5-419CBF669852}"/>
                </a:ext>
              </a:extLst>
            </p:cNvPr>
            <p:cNvSpPr/>
            <p:nvPr/>
          </p:nvSpPr>
          <p:spPr>
            <a:xfrm rot="5400000">
              <a:off x="2750848" y="2116253"/>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17CB26BB-8B42-4CAD-A1CF-3865EA647062}"/>
                </a:ext>
              </a:extLst>
            </p:cNvPr>
            <p:cNvSpPr/>
            <p:nvPr/>
          </p:nvSpPr>
          <p:spPr>
            <a:xfrm>
              <a:off x="3475434" y="2265068"/>
              <a:ext cx="2967479"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That’s 4 blocks on nodes 1-4</a:t>
              </a:r>
              <a:endParaRPr lang="en-US" sz="1400" dirty="0">
                <a:solidFill>
                  <a:schemeClr val="tx1">
                    <a:lumMod val="65000"/>
                    <a:lumOff val="35000"/>
                  </a:schemeClr>
                </a:solidFill>
              </a:endParaRPr>
            </a:p>
          </p:txBody>
        </p:sp>
      </p:grpSp>
      <p:sp>
        <p:nvSpPr>
          <p:cNvPr id="31" name="Rectangle 30">
            <a:extLst>
              <a:ext uri="{FF2B5EF4-FFF2-40B4-BE49-F238E27FC236}">
                <a16:creationId xmlns:a16="http://schemas.microsoft.com/office/drawing/2014/main" id="{D7684A79-1285-428C-8432-4B571BC68957}"/>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2" name="Rectangle 31">
            <a:extLst>
              <a:ext uri="{FF2B5EF4-FFF2-40B4-BE49-F238E27FC236}">
                <a16:creationId xmlns:a16="http://schemas.microsoft.com/office/drawing/2014/main" id="{275DF9AE-EC6C-4083-B08C-6BAD7E232D91}"/>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3" name="Rectangle 32">
            <a:extLst>
              <a:ext uri="{FF2B5EF4-FFF2-40B4-BE49-F238E27FC236}">
                <a16:creationId xmlns:a16="http://schemas.microsoft.com/office/drawing/2014/main" id="{0CCDA80A-5005-4D21-8551-CE4B756B9E0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4" name="Rectangle 33">
            <a:extLst>
              <a:ext uri="{FF2B5EF4-FFF2-40B4-BE49-F238E27FC236}">
                <a16:creationId xmlns:a16="http://schemas.microsoft.com/office/drawing/2014/main" id="{3FE07089-005C-4A7A-BB3C-D29CB7FF111D}"/>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5" name="Rectangle 34">
            <a:extLst>
              <a:ext uri="{FF2B5EF4-FFF2-40B4-BE49-F238E27FC236}">
                <a16:creationId xmlns:a16="http://schemas.microsoft.com/office/drawing/2014/main" id="{C937AE38-A3CB-49F1-999A-77A81911A46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6" name="Rectangle 35">
            <a:extLst>
              <a:ext uri="{FF2B5EF4-FFF2-40B4-BE49-F238E27FC236}">
                <a16:creationId xmlns:a16="http://schemas.microsoft.com/office/drawing/2014/main" id="{86E0F99D-92DF-4354-99FF-9C5811C39D4A}"/>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7" name="Rectangle 36">
            <a:extLst>
              <a:ext uri="{FF2B5EF4-FFF2-40B4-BE49-F238E27FC236}">
                <a16:creationId xmlns:a16="http://schemas.microsoft.com/office/drawing/2014/main" id="{9E5D4AA4-DB01-44C7-8BED-34217B737E4A}"/>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8" name="Rectangle 37">
            <a:extLst>
              <a:ext uri="{FF2B5EF4-FFF2-40B4-BE49-F238E27FC236}">
                <a16:creationId xmlns:a16="http://schemas.microsoft.com/office/drawing/2014/main" id="{FDC71156-6DE1-403C-A219-93F8C5FDCC54}"/>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9" name="Down Arrow 40">
            <a:extLst>
              <a:ext uri="{FF2B5EF4-FFF2-40B4-BE49-F238E27FC236}">
                <a16:creationId xmlns:a16="http://schemas.microsoft.com/office/drawing/2014/main" id="{E31B3ECB-079A-45C4-A5A2-1313ED29974A}"/>
              </a:ext>
            </a:extLst>
          </p:cNvPr>
          <p:cNvSpPr/>
          <p:nvPr/>
        </p:nvSpPr>
        <p:spPr>
          <a:xfrm rot="8102230">
            <a:off x="4174661" y="3126161"/>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nvGrpSpPr>
          <p:cNvPr id="44" name="Group 43">
            <a:extLst>
              <a:ext uri="{FF2B5EF4-FFF2-40B4-BE49-F238E27FC236}">
                <a16:creationId xmlns:a16="http://schemas.microsoft.com/office/drawing/2014/main" id="{3179F3F0-C1C4-4EFC-970C-11B15D5EE0A9}"/>
              </a:ext>
            </a:extLst>
          </p:cNvPr>
          <p:cNvGrpSpPr/>
          <p:nvPr/>
        </p:nvGrpSpPr>
        <p:grpSpPr>
          <a:xfrm>
            <a:off x="2690750" y="2848333"/>
            <a:ext cx="1197157" cy="295534"/>
            <a:chOff x="2349357" y="4417132"/>
            <a:chExt cx="1197157" cy="295534"/>
          </a:xfrm>
        </p:grpSpPr>
        <p:sp>
          <p:nvSpPr>
            <p:cNvPr id="40" name="Rectangle 39">
              <a:extLst>
                <a:ext uri="{FF2B5EF4-FFF2-40B4-BE49-F238E27FC236}">
                  <a16:creationId xmlns:a16="http://schemas.microsoft.com/office/drawing/2014/main" id="{CB3CE540-5712-4906-B865-CDE37B4BAF93}"/>
                </a:ext>
              </a:extLst>
            </p:cNvPr>
            <p:cNvSpPr/>
            <p:nvPr/>
          </p:nvSpPr>
          <p:spPr>
            <a:xfrm>
              <a:off x="2349357" y="4421534"/>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41" name="Rectangle 40">
              <a:extLst>
                <a:ext uri="{FF2B5EF4-FFF2-40B4-BE49-F238E27FC236}">
                  <a16:creationId xmlns:a16="http://schemas.microsoft.com/office/drawing/2014/main" id="{8CD6F522-A683-495C-B5C0-8CFCF7AA9934}"/>
                </a:ext>
              </a:extLst>
            </p:cNvPr>
            <p:cNvSpPr/>
            <p:nvPr/>
          </p:nvSpPr>
          <p:spPr>
            <a:xfrm>
              <a:off x="2657163" y="442153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42" name="Rectangle 41">
              <a:extLst>
                <a:ext uri="{FF2B5EF4-FFF2-40B4-BE49-F238E27FC236}">
                  <a16:creationId xmlns:a16="http://schemas.microsoft.com/office/drawing/2014/main" id="{EC235E4D-B5B4-4D58-A713-9F5BA08AF435}"/>
                </a:ext>
              </a:extLst>
            </p:cNvPr>
            <p:cNvSpPr/>
            <p:nvPr/>
          </p:nvSpPr>
          <p:spPr>
            <a:xfrm>
              <a:off x="2955700" y="4421946"/>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43" name="Rectangle 42">
              <a:extLst>
                <a:ext uri="{FF2B5EF4-FFF2-40B4-BE49-F238E27FC236}">
                  <a16:creationId xmlns:a16="http://schemas.microsoft.com/office/drawing/2014/main" id="{3AB5ED4C-67A9-4B70-B093-F9FB0203E7D6}"/>
                </a:ext>
              </a:extLst>
            </p:cNvPr>
            <p:cNvSpPr/>
            <p:nvPr/>
          </p:nvSpPr>
          <p:spPr>
            <a:xfrm>
              <a:off x="3270703" y="4417132"/>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grpSp>
    </p:spTree>
    <p:extLst>
      <p:ext uri="{BB962C8B-B14F-4D97-AF65-F5344CB8AC3E}">
        <p14:creationId xmlns:p14="http://schemas.microsoft.com/office/powerpoint/2010/main" val="30223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a:extLst>
              <a:ext uri="{FF2B5EF4-FFF2-40B4-BE49-F238E27FC236}">
                <a16:creationId xmlns:a16="http://schemas.microsoft.com/office/drawing/2014/main" id="{21FD5EA5-D1FD-4E07-9770-5E990FAB219A}"/>
              </a:ext>
            </a:extLst>
          </p:cNvPr>
          <p:cNvCxnSpPr>
            <a:cxnSpLocks/>
          </p:cNvCxnSpPr>
          <p:nvPr/>
        </p:nvCxnSpPr>
        <p:spPr>
          <a:xfrm flipV="1">
            <a:off x="5468473" y="3076815"/>
            <a:ext cx="217240" cy="1377434"/>
          </a:xfrm>
          <a:prstGeom prst="straightConnector1">
            <a:avLst/>
          </a:prstGeom>
          <a:noFill/>
          <a:ln w="25400" cap="flat" cmpd="sng" algn="ctr">
            <a:solidFill>
              <a:srgbClr val="595959"/>
            </a:solidFill>
            <a:prstDash val="solid"/>
            <a:tailEnd type="arrow"/>
          </a:ln>
          <a:effectLst/>
        </p:spPr>
      </p:cxnSp>
      <p:sp>
        <p:nvSpPr>
          <p:cNvPr id="2" name="Title 1">
            <a:extLst>
              <a:ext uri="{FF2B5EF4-FFF2-40B4-BE49-F238E27FC236}">
                <a16:creationId xmlns:a16="http://schemas.microsoft.com/office/drawing/2014/main" id="{7B0E2728-809A-4AE7-BF89-9E46A347D4D1}"/>
              </a:ext>
            </a:extLst>
          </p:cNvPr>
          <p:cNvSpPr>
            <a:spLocks noGrp="1"/>
          </p:cNvSpPr>
          <p:nvPr>
            <p:ph type="title"/>
          </p:nvPr>
        </p:nvSpPr>
        <p:spPr/>
        <p:txBody>
          <a:bodyPr>
            <a:noAutofit/>
          </a:bodyPr>
          <a:lstStyle/>
          <a:p>
            <a:r>
              <a:rPr lang="en-US" dirty="0"/>
              <a:t>HDFS: Heartbeat and Block Report</a:t>
            </a:r>
            <a:endParaRPr lang="en-IN" dirty="0"/>
          </a:p>
        </p:txBody>
      </p:sp>
      <p:sp>
        <p:nvSpPr>
          <p:cNvPr id="8" name="Content Placeholder 7">
            <a:extLst>
              <a:ext uri="{FF2B5EF4-FFF2-40B4-BE49-F238E27FC236}">
                <a16:creationId xmlns:a16="http://schemas.microsoft.com/office/drawing/2014/main" id="{16EE3A74-D159-4E58-81E4-0337FF238462}"/>
              </a:ext>
            </a:extLst>
          </p:cNvPr>
          <p:cNvSpPr>
            <a:spLocks noGrp="1"/>
          </p:cNvSpPr>
          <p:nvPr>
            <p:ph idx="1"/>
          </p:nvPr>
        </p:nvSpPr>
        <p:spPr>
          <a:xfrm>
            <a:off x="1884557" y="5602653"/>
            <a:ext cx="8452624" cy="706707"/>
          </a:xfrm>
        </p:spPr>
        <p:txBody>
          <a:bodyPr>
            <a:noAutofit/>
          </a:bodyPr>
          <a:lstStyle/>
          <a:p>
            <a:r>
              <a:rPr lang="en-US" sz="1800" dirty="0"/>
              <a:t>HDFS DataNodes send routine heartbeats and block reports to the NameNode.</a:t>
            </a:r>
          </a:p>
          <a:p>
            <a:r>
              <a:rPr lang="en-US" sz="1800" dirty="0"/>
              <a:t>This is how the NameNode knows where the blocks of a file are located.</a:t>
            </a:r>
          </a:p>
        </p:txBody>
      </p:sp>
      <p:cxnSp>
        <p:nvCxnSpPr>
          <p:cNvPr id="34" name="Straight Arrow Connector 33">
            <a:extLst>
              <a:ext uri="{FF2B5EF4-FFF2-40B4-BE49-F238E27FC236}">
                <a16:creationId xmlns:a16="http://schemas.microsoft.com/office/drawing/2014/main" id="{DC38E8B7-60C8-4A3D-AA4F-A9D644988523}"/>
              </a:ext>
            </a:extLst>
          </p:cNvPr>
          <p:cNvCxnSpPr>
            <a:cxnSpLocks/>
            <a:stCxn id="53" idx="0"/>
          </p:cNvCxnSpPr>
          <p:nvPr/>
        </p:nvCxnSpPr>
        <p:spPr>
          <a:xfrm flipH="1" flipV="1">
            <a:off x="6758709" y="3049976"/>
            <a:ext cx="2417268" cy="1366330"/>
          </a:xfrm>
          <a:prstGeom prst="straightConnector1">
            <a:avLst/>
          </a:prstGeom>
          <a:noFill/>
          <a:ln w="25400" cap="flat" cmpd="sng" algn="ctr">
            <a:solidFill>
              <a:srgbClr val="595959"/>
            </a:solidFill>
            <a:prstDash val="solid"/>
            <a:tailEnd type="arrow"/>
          </a:ln>
          <a:effectLst/>
        </p:spPr>
      </p:cxnSp>
      <p:grpSp>
        <p:nvGrpSpPr>
          <p:cNvPr id="35" name="Group 34">
            <a:extLst>
              <a:ext uri="{FF2B5EF4-FFF2-40B4-BE49-F238E27FC236}">
                <a16:creationId xmlns:a16="http://schemas.microsoft.com/office/drawing/2014/main" id="{81E247D2-E87B-4022-9199-BDCDFDAADDDA}"/>
              </a:ext>
            </a:extLst>
          </p:cNvPr>
          <p:cNvGrpSpPr/>
          <p:nvPr/>
        </p:nvGrpSpPr>
        <p:grpSpPr>
          <a:xfrm>
            <a:off x="5138929" y="2327926"/>
            <a:ext cx="1814569" cy="648711"/>
            <a:chOff x="5802238" y="832102"/>
            <a:chExt cx="2419425" cy="864948"/>
          </a:xfrm>
        </p:grpSpPr>
        <p:sp>
          <p:nvSpPr>
            <p:cNvPr id="36" name="Rectangle 35">
              <a:extLst>
                <a:ext uri="{FF2B5EF4-FFF2-40B4-BE49-F238E27FC236}">
                  <a16:creationId xmlns:a16="http://schemas.microsoft.com/office/drawing/2014/main" id="{71C48DF3-8081-4DAF-A831-35ED1AECCFD8}"/>
                </a:ext>
              </a:extLst>
            </p:cNvPr>
            <p:cNvSpPr/>
            <p:nvPr/>
          </p:nvSpPr>
          <p:spPr>
            <a:xfrm>
              <a:off x="5802238" y="832102"/>
              <a:ext cx="2419425" cy="864948"/>
            </a:xfrm>
            <a:prstGeom prst="rect">
              <a:avLst/>
            </a:prstGeom>
            <a:noFill/>
            <a:ln w="25400" cap="flat" cmpd="sng" algn="ctr">
              <a:solidFill>
                <a:srgbClr val="244A58"/>
              </a:solidFill>
              <a:prstDash val="solid"/>
            </a:ln>
            <a:effectLst/>
          </p:spPr>
          <p:txBody>
            <a:bodyPr rtlCol="0" anchor="ctr">
              <a:noAutofit/>
            </a:bodyPr>
            <a:lstStyle/>
            <a:p>
              <a:pPr algn="ctr" defTabSz="681072">
                <a:defRPr/>
              </a:pPr>
              <a:endParaRPr lang="en-US" sz="1350" kern="0" dirty="0">
                <a:solidFill>
                  <a:srgbClr val="000000"/>
                </a:solidFill>
                <a:latin typeface="Calibri"/>
              </a:endParaRPr>
            </a:p>
          </p:txBody>
        </p:sp>
        <p:pic>
          <p:nvPicPr>
            <p:cNvPr id="37" name="Picture 36" descr="icon_name_node.png">
              <a:extLst>
                <a:ext uri="{FF2B5EF4-FFF2-40B4-BE49-F238E27FC236}">
                  <a16:creationId xmlns:a16="http://schemas.microsoft.com/office/drawing/2014/main" id="{D2E07275-0711-4635-90DE-B773B00CEB5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5878363" y="850464"/>
              <a:ext cx="832528" cy="832528"/>
            </a:xfrm>
            <a:prstGeom prst="rect">
              <a:avLst/>
            </a:prstGeom>
          </p:spPr>
        </p:pic>
        <p:sp>
          <p:nvSpPr>
            <p:cNvPr id="38" name="TextBox 37">
              <a:extLst>
                <a:ext uri="{FF2B5EF4-FFF2-40B4-BE49-F238E27FC236}">
                  <a16:creationId xmlns:a16="http://schemas.microsoft.com/office/drawing/2014/main" id="{84052E80-ED2A-4742-B7D1-3FF476F25BFD}"/>
                </a:ext>
              </a:extLst>
            </p:cNvPr>
            <p:cNvSpPr txBox="1"/>
            <p:nvPr/>
          </p:nvSpPr>
          <p:spPr>
            <a:xfrm>
              <a:off x="6715635" y="1072973"/>
              <a:ext cx="1438856" cy="451405"/>
            </a:xfrm>
            <a:prstGeom prst="rect">
              <a:avLst/>
            </a:prstGeom>
            <a:noFill/>
          </p:spPr>
          <p:txBody>
            <a:bodyPr wrap="none" rtlCol="0">
              <a:noAutofit/>
            </a:bodyPr>
            <a:lstStyle/>
            <a:p>
              <a:pPr defTabSz="681072">
                <a:defRPr/>
              </a:pPr>
              <a:r>
                <a:rPr lang="en-US" sz="1600" kern="0" dirty="0">
                  <a:solidFill>
                    <a:schemeClr val="tx1">
                      <a:lumMod val="65000"/>
                      <a:lumOff val="35000"/>
                    </a:schemeClr>
                  </a:solidFill>
                  <a:latin typeface="Sherman Sans Book" pitchFamily="50" charset="0"/>
                  <a:ea typeface="Sherman Sans Book" pitchFamily="50" charset="0"/>
                  <a:cs typeface="Arial"/>
                </a:rPr>
                <a:t>NameNode</a:t>
              </a:r>
            </a:p>
          </p:txBody>
        </p:sp>
      </p:grpSp>
      <p:grpSp>
        <p:nvGrpSpPr>
          <p:cNvPr id="39" name="Group 38">
            <a:extLst>
              <a:ext uri="{FF2B5EF4-FFF2-40B4-BE49-F238E27FC236}">
                <a16:creationId xmlns:a16="http://schemas.microsoft.com/office/drawing/2014/main" id="{E5F0ED03-3EA6-42D4-8C10-DC4329552236}"/>
              </a:ext>
            </a:extLst>
          </p:cNvPr>
          <p:cNvGrpSpPr/>
          <p:nvPr/>
        </p:nvGrpSpPr>
        <p:grpSpPr>
          <a:xfrm>
            <a:off x="2341227" y="4593570"/>
            <a:ext cx="1806358" cy="853286"/>
            <a:chOff x="251795" y="4226270"/>
            <a:chExt cx="2408477" cy="1137715"/>
          </a:xfrm>
        </p:grpSpPr>
        <p:sp>
          <p:nvSpPr>
            <p:cNvPr id="40" name="Rectangle 39">
              <a:extLst>
                <a:ext uri="{FF2B5EF4-FFF2-40B4-BE49-F238E27FC236}">
                  <a16:creationId xmlns:a16="http://schemas.microsoft.com/office/drawing/2014/main" id="{F3B90858-67E1-415C-B2B1-D60EEA674CA6}"/>
                </a:ext>
              </a:extLst>
            </p:cNvPr>
            <p:cNvSpPr/>
            <p:nvPr/>
          </p:nvSpPr>
          <p:spPr>
            <a:xfrm>
              <a:off x="251795" y="4226270"/>
              <a:ext cx="2408477" cy="1137715"/>
            </a:xfrm>
            <a:prstGeom prst="rect">
              <a:avLst/>
            </a:prstGeom>
            <a:noFill/>
            <a:ln w="25400" cap="flat" cmpd="sng" algn="ctr">
              <a:solidFill>
                <a:srgbClr val="244A58"/>
              </a:solidFill>
              <a:prstDash val="solid"/>
            </a:ln>
            <a:effectLst/>
          </p:spPr>
          <p:txBody>
            <a:bodyPr rtlCol="0" anchor="ctr">
              <a:noAutofit/>
            </a:bodyPr>
            <a:lstStyle/>
            <a:p>
              <a:pPr algn="ctr" defTabSz="681072">
                <a:defRPr/>
              </a:pPr>
              <a:endParaRPr lang="en-US" sz="1350" kern="0" dirty="0">
                <a:solidFill>
                  <a:srgbClr val="000000"/>
                </a:solidFill>
                <a:latin typeface="Calibri"/>
              </a:endParaRPr>
            </a:p>
          </p:txBody>
        </p:sp>
        <p:pic>
          <p:nvPicPr>
            <p:cNvPr id="41" name="Picture 40" descr="icon_data_node.png">
              <a:extLst>
                <a:ext uri="{FF2B5EF4-FFF2-40B4-BE49-F238E27FC236}">
                  <a16:creationId xmlns:a16="http://schemas.microsoft.com/office/drawing/2014/main" id="{57F299A5-75BC-4700-91D2-57D1D8CF27B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390756" y="4542300"/>
              <a:ext cx="459024" cy="493850"/>
            </a:xfrm>
            <a:prstGeom prst="rect">
              <a:avLst/>
            </a:prstGeom>
          </p:spPr>
        </p:pic>
      </p:grpSp>
      <p:sp>
        <p:nvSpPr>
          <p:cNvPr id="42" name="Rectangle 41">
            <a:extLst>
              <a:ext uri="{FF2B5EF4-FFF2-40B4-BE49-F238E27FC236}">
                <a16:creationId xmlns:a16="http://schemas.microsoft.com/office/drawing/2014/main" id="{443CD14A-953A-4C87-9895-CA6508889BC0}"/>
              </a:ext>
            </a:extLst>
          </p:cNvPr>
          <p:cNvSpPr/>
          <p:nvPr/>
        </p:nvSpPr>
        <p:spPr>
          <a:xfrm>
            <a:off x="4273756" y="4592914"/>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43" name="Picture 42" descr="icon_data_node.png">
            <a:extLst>
              <a:ext uri="{FF2B5EF4-FFF2-40B4-BE49-F238E27FC236}">
                <a16:creationId xmlns:a16="http://schemas.microsoft.com/office/drawing/2014/main" id="{F2CF2C24-8A04-4437-A17C-96EE6506C22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377930" y="4829932"/>
            <a:ext cx="344268" cy="370388"/>
          </a:xfrm>
          <a:prstGeom prst="rect">
            <a:avLst/>
          </a:prstGeom>
        </p:spPr>
      </p:pic>
      <p:sp>
        <p:nvSpPr>
          <p:cNvPr id="44" name="TextBox 43">
            <a:extLst>
              <a:ext uri="{FF2B5EF4-FFF2-40B4-BE49-F238E27FC236}">
                <a16:creationId xmlns:a16="http://schemas.microsoft.com/office/drawing/2014/main" id="{1C8E71C2-0ED6-420B-A63B-538CB5045F1D}"/>
              </a:ext>
            </a:extLst>
          </p:cNvPr>
          <p:cNvSpPr txBox="1"/>
          <p:nvPr/>
        </p:nvSpPr>
        <p:spPr>
          <a:xfrm>
            <a:off x="4854316" y="4405222"/>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2</a:t>
            </a:r>
          </a:p>
        </p:txBody>
      </p:sp>
      <p:sp>
        <p:nvSpPr>
          <p:cNvPr id="45" name="TextBox 44">
            <a:extLst>
              <a:ext uri="{FF2B5EF4-FFF2-40B4-BE49-F238E27FC236}">
                <a16:creationId xmlns:a16="http://schemas.microsoft.com/office/drawing/2014/main" id="{2B0DDBAB-E16B-45A9-8025-176DC9012CEA}"/>
              </a:ext>
            </a:extLst>
          </p:cNvPr>
          <p:cNvSpPr txBox="1"/>
          <p:nvPr/>
        </p:nvSpPr>
        <p:spPr>
          <a:xfrm>
            <a:off x="2918778" y="4442186"/>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1</a:t>
            </a:r>
          </a:p>
        </p:txBody>
      </p:sp>
      <p:grpSp>
        <p:nvGrpSpPr>
          <p:cNvPr id="46" name="Group 45">
            <a:extLst>
              <a:ext uri="{FF2B5EF4-FFF2-40B4-BE49-F238E27FC236}">
                <a16:creationId xmlns:a16="http://schemas.microsoft.com/office/drawing/2014/main" id="{5D00F16B-2CC2-4BB0-8D28-60C24FCCFE84}"/>
              </a:ext>
            </a:extLst>
          </p:cNvPr>
          <p:cNvGrpSpPr/>
          <p:nvPr/>
        </p:nvGrpSpPr>
        <p:grpSpPr>
          <a:xfrm>
            <a:off x="6178800" y="4416306"/>
            <a:ext cx="1806358" cy="1029894"/>
            <a:chOff x="4654800" y="4900391"/>
            <a:chExt cx="1806358" cy="1029894"/>
          </a:xfrm>
        </p:grpSpPr>
        <p:sp>
          <p:nvSpPr>
            <p:cNvPr id="47" name="Rectangle 46">
              <a:extLst>
                <a:ext uri="{FF2B5EF4-FFF2-40B4-BE49-F238E27FC236}">
                  <a16:creationId xmlns:a16="http://schemas.microsoft.com/office/drawing/2014/main" id="{1D2380AE-F6DC-4D4D-9D00-0323DBF0D4C4}"/>
                </a:ext>
              </a:extLst>
            </p:cNvPr>
            <p:cNvSpPr/>
            <p:nvPr/>
          </p:nvSpPr>
          <p:spPr>
            <a:xfrm>
              <a:off x="4654800" y="5076999"/>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48" name="Picture 47" descr="icon_data_node.png">
              <a:extLst>
                <a:ext uri="{FF2B5EF4-FFF2-40B4-BE49-F238E27FC236}">
                  <a16:creationId xmlns:a16="http://schemas.microsoft.com/office/drawing/2014/main" id="{825E2445-0667-43DF-84EA-18CC2D6D62F9}"/>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758974" y="5314017"/>
              <a:ext cx="344268" cy="370388"/>
            </a:xfrm>
            <a:prstGeom prst="rect">
              <a:avLst/>
            </a:prstGeom>
          </p:spPr>
        </p:pic>
        <p:sp>
          <p:nvSpPr>
            <p:cNvPr id="49" name="TextBox 48">
              <a:extLst>
                <a:ext uri="{FF2B5EF4-FFF2-40B4-BE49-F238E27FC236}">
                  <a16:creationId xmlns:a16="http://schemas.microsoft.com/office/drawing/2014/main" id="{670E2D0D-03AD-4324-AA9D-0B77DBBB50F2}"/>
                </a:ext>
              </a:extLst>
            </p:cNvPr>
            <p:cNvSpPr txBox="1"/>
            <p:nvPr/>
          </p:nvSpPr>
          <p:spPr>
            <a:xfrm>
              <a:off x="5234709" y="4900391"/>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3</a:t>
              </a:r>
            </a:p>
          </p:txBody>
        </p:sp>
      </p:grpSp>
      <p:grpSp>
        <p:nvGrpSpPr>
          <p:cNvPr id="50" name="Group 49">
            <a:extLst>
              <a:ext uri="{FF2B5EF4-FFF2-40B4-BE49-F238E27FC236}">
                <a16:creationId xmlns:a16="http://schemas.microsoft.com/office/drawing/2014/main" id="{69795F09-92D5-4499-96C2-5870900420B7}"/>
              </a:ext>
            </a:extLst>
          </p:cNvPr>
          <p:cNvGrpSpPr/>
          <p:nvPr/>
        </p:nvGrpSpPr>
        <p:grpSpPr>
          <a:xfrm>
            <a:off x="8083844" y="4416306"/>
            <a:ext cx="1806358" cy="1029894"/>
            <a:chOff x="4654800" y="4900391"/>
            <a:chExt cx="1806358" cy="1029894"/>
          </a:xfrm>
        </p:grpSpPr>
        <p:sp>
          <p:nvSpPr>
            <p:cNvPr id="51" name="Rectangle 50">
              <a:extLst>
                <a:ext uri="{FF2B5EF4-FFF2-40B4-BE49-F238E27FC236}">
                  <a16:creationId xmlns:a16="http://schemas.microsoft.com/office/drawing/2014/main" id="{BA7F8978-9333-4226-ABA7-429DE762DE6B}"/>
                </a:ext>
              </a:extLst>
            </p:cNvPr>
            <p:cNvSpPr/>
            <p:nvPr/>
          </p:nvSpPr>
          <p:spPr>
            <a:xfrm>
              <a:off x="4654800" y="5076999"/>
              <a:ext cx="1806358" cy="853286"/>
            </a:xfrm>
            <a:prstGeom prst="rect">
              <a:avLst/>
            </a:prstGeom>
            <a:noFill/>
            <a:ln w="25400" cap="flat" cmpd="sng" algn="ctr">
              <a:solidFill>
                <a:srgbClr val="244A58"/>
              </a:solidFill>
              <a:prstDash val="solid"/>
            </a:ln>
            <a:effectLst/>
          </p:spPr>
          <p:txBody>
            <a:bodyPr lIns="68122" tIns="34061" rIns="68122" bIns="34061" rtlCol="0" anchor="ctr">
              <a:noAutofit/>
            </a:bodyPr>
            <a:lstStyle/>
            <a:p>
              <a:pPr algn="ctr" defTabSz="681072">
                <a:defRPr/>
              </a:pPr>
              <a:endParaRPr lang="en-US" sz="1350" kern="0" dirty="0">
                <a:solidFill>
                  <a:srgbClr val="000000"/>
                </a:solidFill>
                <a:latin typeface="Calibri"/>
              </a:endParaRPr>
            </a:p>
          </p:txBody>
        </p:sp>
        <p:pic>
          <p:nvPicPr>
            <p:cNvPr id="52" name="Picture 51" descr="icon_data_node.png">
              <a:extLst>
                <a:ext uri="{FF2B5EF4-FFF2-40B4-BE49-F238E27FC236}">
                  <a16:creationId xmlns:a16="http://schemas.microsoft.com/office/drawing/2014/main" id="{DEDCEC92-14CE-44D2-B1E5-396F871E285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2610"/>
                      </a14:imgEffect>
                      <a14:imgEffect>
                        <a14:saturation sat="66000"/>
                      </a14:imgEffect>
                    </a14:imgLayer>
                  </a14:imgProps>
                </a:ext>
                <a:ext uri="{28A0092B-C50C-407E-A947-70E740481C1C}">
                  <a14:useLocalDpi xmlns:a14="http://schemas.microsoft.com/office/drawing/2010/main"/>
                </a:ext>
              </a:extLst>
            </a:blip>
            <a:stretch>
              <a:fillRect/>
            </a:stretch>
          </p:blipFill>
          <p:spPr>
            <a:xfrm>
              <a:off x="4758974" y="5314017"/>
              <a:ext cx="344268" cy="370388"/>
            </a:xfrm>
            <a:prstGeom prst="rect">
              <a:avLst/>
            </a:prstGeom>
          </p:spPr>
        </p:pic>
        <p:sp>
          <p:nvSpPr>
            <p:cNvPr id="53" name="TextBox 52">
              <a:extLst>
                <a:ext uri="{FF2B5EF4-FFF2-40B4-BE49-F238E27FC236}">
                  <a16:creationId xmlns:a16="http://schemas.microsoft.com/office/drawing/2014/main" id="{567017DD-B4BD-4F06-8CDA-7F7573E45DC1}"/>
                </a:ext>
              </a:extLst>
            </p:cNvPr>
            <p:cNvSpPr txBox="1"/>
            <p:nvPr/>
          </p:nvSpPr>
          <p:spPr>
            <a:xfrm>
              <a:off x="5234709" y="4900391"/>
              <a:ext cx="1024448" cy="307777"/>
            </a:xfrm>
            <a:prstGeom prst="rect">
              <a:avLst/>
            </a:prstGeom>
            <a:solidFill>
              <a:srgbClr val="1CADE4"/>
            </a:solidFill>
          </p:spPr>
          <p:txBody>
            <a:bodyPr wrap="none" rtlCol="0" anchor="b">
              <a:noAutofit/>
            </a:bodyPr>
            <a:lstStyle/>
            <a:p>
              <a:pPr algn="ctr"/>
              <a:r>
                <a:rPr lang="en-IN" sz="1400" dirty="0">
                  <a:solidFill>
                    <a:schemeClr val="bg1"/>
                  </a:solidFill>
                  <a:latin typeface="Sherman Sans Book" pitchFamily="50" charset="0"/>
                  <a:ea typeface="Sherman Sans Book" pitchFamily="50" charset="0"/>
                </a:rPr>
                <a:t>DataNode 4</a:t>
              </a:r>
            </a:p>
          </p:txBody>
        </p:sp>
      </p:grpSp>
      <p:cxnSp>
        <p:nvCxnSpPr>
          <p:cNvPr id="54" name="Straight Arrow Connector 53">
            <a:extLst>
              <a:ext uri="{FF2B5EF4-FFF2-40B4-BE49-F238E27FC236}">
                <a16:creationId xmlns:a16="http://schemas.microsoft.com/office/drawing/2014/main" id="{90EAA485-621A-45DD-8AA8-E48898070081}"/>
              </a:ext>
            </a:extLst>
          </p:cNvPr>
          <p:cNvCxnSpPr>
            <a:cxnSpLocks/>
            <a:stCxn id="45" idx="0"/>
          </p:cNvCxnSpPr>
          <p:nvPr/>
        </p:nvCxnSpPr>
        <p:spPr>
          <a:xfrm flipV="1">
            <a:off x="3431003" y="3049975"/>
            <a:ext cx="1829801" cy="1392210"/>
          </a:xfrm>
          <a:prstGeom prst="straightConnector1">
            <a:avLst/>
          </a:prstGeom>
          <a:noFill/>
          <a:ln w="25400" cap="flat" cmpd="sng" algn="ctr">
            <a:solidFill>
              <a:srgbClr val="595959"/>
            </a:solidFill>
            <a:prstDash val="solid"/>
            <a:tailEnd type="arrow"/>
          </a:ln>
          <a:effectLst/>
        </p:spPr>
      </p:cxnSp>
      <p:sp>
        <p:nvSpPr>
          <p:cNvPr id="57" name="Oval Callout 42">
            <a:extLst>
              <a:ext uri="{FF2B5EF4-FFF2-40B4-BE49-F238E27FC236}">
                <a16:creationId xmlns:a16="http://schemas.microsoft.com/office/drawing/2014/main" id="{EA027DB4-3742-4EA3-8907-A50E485C17E5}"/>
              </a:ext>
            </a:extLst>
          </p:cNvPr>
          <p:cNvSpPr/>
          <p:nvPr/>
        </p:nvSpPr>
        <p:spPr>
          <a:xfrm>
            <a:off x="7406259" y="2084833"/>
            <a:ext cx="2483943" cy="1039607"/>
          </a:xfrm>
          <a:prstGeom prst="wedgeEllipseCallout">
            <a:avLst>
              <a:gd name="adj1" fmla="val -70364"/>
              <a:gd name="adj2" fmla="val 16644"/>
            </a:avLst>
          </a:prstGeom>
          <a:solidFill>
            <a:sysClr val="window" lastClr="FFFFFF"/>
          </a:solidFill>
          <a:ln w="25400" cap="flat" cmpd="sng" algn="ctr">
            <a:solidFill>
              <a:schemeClr val="accent2"/>
            </a:solidFill>
            <a:prstDash val="solid"/>
          </a:ln>
          <a:effectLst/>
        </p:spPr>
        <p:txBody>
          <a:bodyPr lIns="68122" tIns="34061" rIns="68122" bIns="34061" rtlCol="0" anchor="ctr">
            <a:noAutofit/>
          </a:bodyPr>
          <a:lstStyle/>
          <a:p>
            <a:pPr algn="ctr" defTabSz="681072">
              <a:defRPr/>
            </a:pPr>
            <a:r>
              <a:rPr lang="en-US" sz="1400" kern="0" dirty="0">
                <a:solidFill>
                  <a:schemeClr val="tx1">
                    <a:lumMod val="65000"/>
                    <a:lumOff val="35000"/>
                  </a:schemeClr>
                </a:solidFill>
                <a:latin typeface="Sherman Sans Book" pitchFamily="50" charset="0"/>
                <a:ea typeface="Sherman Sans Book" pitchFamily="50" charset="0"/>
              </a:rPr>
              <a:t>“Sorry, DataNode 3, but I’m going to assume you are dead.”</a:t>
            </a:r>
          </a:p>
        </p:txBody>
      </p:sp>
      <p:sp>
        <p:nvSpPr>
          <p:cNvPr id="60" name="Multiply 4">
            <a:extLst>
              <a:ext uri="{FF2B5EF4-FFF2-40B4-BE49-F238E27FC236}">
                <a16:creationId xmlns:a16="http://schemas.microsoft.com/office/drawing/2014/main" id="{8614A302-983C-4E16-92D6-AB521154ACCF}"/>
              </a:ext>
            </a:extLst>
          </p:cNvPr>
          <p:cNvSpPr/>
          <p:nvPr/>
        </p:nvSpPr>
        <p:spPr>
          <a:xfrm>
            <a:off x="6043864" y="4089982"/>
            <a:ext cx="2044498" cy="1785258"/>
          </a:xfrm>
          <a:prstGeom prst="mathMultiply">
            <a:avLst>
              <a:gd name="adj1" fmla="val 949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8" name="Rectangle 67">
            <a:extLst>
              <a:ext uri="{FF2B5EF4-FFF2-40B4-BE49-F238E27FC236}">
                <a16:creationId xmlns:a16="http://schemas.microsoft.com/office/drawing/2014/main" id="{578CB86A-9B4B-4650-A048-AA5378582E8C}"/>
              </a:ext>
            </a:extLst>
          </p:cNvPr>
          <p:cNvSpPr/>
          <p:nvPr/>
        </p:nvSpPr>
        <p:spPr>
          <a:xfrm>
            <a:off x="3598076" y="3557461"/>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
        <p:nvSpPr>
          <p:cNvPr id="69" name="Rectangle 68">
            <a:extLst>
              <a:ext uri="{FF2B5EF4-FFF2-40B4-BE49-F238E27FC236}">
                <a16:creationId xmlns:a16="http://schemas.microsoft.com/office/drawing/2014/main" id="{F80782F9-BB98-4221-8620-43288061AFA9}"/>
              </a:ext>
            </a:extLst>
          </p:cNvPr>
          <p:cNvSpPr/>
          <p:nvPr/>
        </p:nvSpPr>
        <p:spPr>
          <a:xfrm>
            <a:off x="4952195" y="3556801"/>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
        <p:nvSpPr>
          <p:cNvPr id="70" name="Rectangle 69">
            <a:extLst>
              <a:ext uri="{FF2B5EF4-FFF2-40B4-BE49-F238E27FC236}">
                <a16:creationId xmlns:a16="http://schemas.microsoft.com/office/drawing/2014/main" id="{FB7E8D67-1FA7-4D25-BEF1-6036A36CDDCC}"/>
              </a:ext>
            </a:extLst>
          </p:cNvPr>
          <p:cNvSpPr/>
          <p:nvPr/>
        </p:nvSpPr>
        <p:spPr>
          <a:xfrm>
            <a:off x="7191647" y="3524026"/>
            <a:ext cx="1256240" cy="492692"/>
          </a:xfrm>
          <a:prstGeom prst="rect">
            <a:avLst/>
          </a:prstGeom>
          <a:solidFill>
            <a:srgbClr val="FFFFFF"/>
          </a:solidFill>
          <a:ln w="25400" cap="flat" cmpd="sng" algn="ctr">
            <a:solidFill>
              <a:srgbClr val="888888"/>
            </a:solidFill>
            <a:prstDash val="solid"/>
          </a:ln>
          <a:effectLst/>
        </p:spPr>
        <p:txBody>
          <a:bodyPr lIns="68122" tIns="34061" rIns="68122" bIns="34061" rtlCol="0" anchor="ctr">
            <a:noAutofit/>
          </a:bodyPr>
          <a:lstStyle/>
          <a:p>
            <a:pPr algn="ctr" defTabSz="681072">
              <a:defRPr/>
            </a:pPr>
            <a:r>
              <a:rPr lang="en-US" sz="1300" kern="0" dirty="0">
                <a:solidFill>
                  <a:schemeClr val="tx1">
                    <a:lumMod val="65000"/>
                    <a:lumOff val="35000"/>
                  </a:schemeClr>
                </a:solidFill>
                <a:latin typeface="Sherman Sans Book" pitchFamily="50" charset="0"/>
                <a:ea typeface="Sherman Sans Book" pitchFamily="50" charset="0"/>
              </a:rPr>
              <a:t>Heartbeat and block report</a:t>
            </a:r>
          </a:p>
        </p:txBody>
      </p:sp>
    </p:spTree>
    <p:extLst>
      <p:ext uri="{BB962C8B-B14F-4D97-AF65-F5344CB8AC3E}">
        <p14:creationId xmlns:p14="http://schemas.microsoft.com/office/powerpoint/2010/main" val="2810498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E04859-3C9A-45A5-BFCF-C9A025528C23}"/>
              </a:ext>
            </a:extLst>
          </p:cNvPr>
          <p:cNvSpPr>
            <a:spLocks noGrp="1"/>
          </p:cNvSpPr>
          <p:nvPr>
            <p:ph type="title"/>
          </p:nvPr>
        </p:nvSpPr>
        <p:spPr/>
        <p:txBody>
          <a:bodyPr/>
          <a:lstStyle/>
          <a:p>
            <a:r>
              <a:rPr lang="en-US" dirty="0"/>
              <a:t>HDFS</a:t>
            </a:r>
          </a:p>
        </p:txBody>
      </p:sp>
      <p:sp>
        <p:nvSpPr>
          <p:cNvPr id="5" name="Content Placeholder 4">
            <a:extLst>
              <a:ext uri="{FF2B5EF4-FFF2-40B4-BE49-F238E27FC236}">
                <a16:creationId xmlns:a16="http://schemas.microsoft.com/office/drawing/2014/main" id="{E921CDC9-1FB4-4292-8E6D-03D080B38A17}"/>
              </a:ext>
            </a:extLst>
          </p:cNvPr>
          <p:cNvSpPr>
            <a:spLocks noGrp="1"/>
          </p:cNvSpPr>
          <p:nvPr>
            <p:ph idx="1"/>
          </p:nvPr>
        </p:nvSpPr>
        <p:spPr/>
        <p:txBody>
          <a:bodyPr/>
          <a:lstStyle/>
          <a:p>
            <a:r>
              <a:rPr lang="en-US" dirty="0"/>
              <a:t>Why is an HDFS file divided into blocks?</a:t>
            </a:r>
          </a:p>
          <a:p>
            <a:r>
              <a:rPr lang="en-US" dirty="0"/>
              <a:t>Why is a block written more than once to a separate data node?</a:t>
            </a:r>
          </a:p>
          <a:p>
            <a:r>
              <a:rPr lang="en-US" dirty="0"/>
              <a:t>Which service explains where the file blocks are located?</a:t>
            </a:r>
          </a:p>
        </p:txBody>
      </p:sp>
    </p:spTree>
    <p:extLst>
      <p:ext uri="{BB962C8B-B14F-4D97-AF65-F5344CB8AC3E}">
        <p14:creationId xmlns:p14="http://schemas.microsoft.com/office/powerpoint/2010/main" val="612925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4511-B120-45F8-9813-E22ECD8AAA0F}"/>
              </a:ext>
            </a:extLst>
          </p:cNvPr>
          <p:cNvSpPr>
            <a:spLocks noGrp="1"/>
          </p:cNvSpPr>
          <p:nvPr>
            <p:ph type="title"/>
          </p:nvPr>
        </p:nvSpPr>
        <p:spPr/>
        <p:txBody>
          <a:bodyPr>
            <a:noAutofit/>
          </a:bodyPr>
          <a:lstStyle/>
          <a:p>
            <a:r>
              <a:rPr lang="en-US" dirty="0"/>
              <a:t>Example: HDFS Failover</a:t>
            </a:r>
            <a:endParaRPr lang="en-IN" dirty="0"/>
          </a:p>
        </p:txBody>
      </p:sp>
      <p:sp>
        <p:nvSpPr>
          <p:cNvPr id="27" name="Content Placeholder 26">
            <a:extLst>
              <a:ext uri="{FF2B5EF4-FFF2-40B4-BE49-F238E27FC236}">
                <a16:creationId xmlns:a16="http://schemas.microsoft.com/office/drawing/2014/main" id="{7514874D-ED84-4739-8423-D3B9A533BCB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9858084-8A9E-4100-8533-68E9DAC91256}"/>
              </a:ext>
            </a:extLst>
          </p:cNvPr>
          <p:cNvSpPr>
            <a:spLocks noGrp="1"/>
          </p:cNvSpPr>
          <p:nvPr>
            <p:ph type="sldNum" sz="quarter" idx="12"/>
          </p:nvPr>
        </p:nvSpPr>
        <p:spPr/>
        <p:txBody>
          <a:bodyPr>
            <a:noAutofit/>
          </a:bodyPr>
          <a:lstStyle/>
          <a:p>
            <a:fld id="{4FAB73BC-B049-4115-A692-8D63A059BFB8}" type="slidenum">
              <a:rPr lang="en-US" smtClean="0"/>
              <a:t>25</a:t>
            </a:fld>
            <a:endParaRPr lang="en-US" dirty="0"/>
          </a:p>
        </p:txBody>
      </p:sp>
      <p:sp>
        <p:nvSpPr>
          <p:cNvPr id="5" name="Rounded Rectangle 23">
            <a:extLst>
              <a:ext uri="{FF2B5EF4-FFF2-40B4-BE49-F238E27FC236}">
                <a16:creationId xmlns:a16="http://schemas.microsoft.com/office/drawing/2014/main" id="{A8AD7B20-F803-4A79-B6C6-22DDB67F2588}"/>
              </a:ext>
            </a:extLst>
          </p:cNvPr>
          <p:cNvSpPr/>
          <p:nvPr/>
        </p:nvSpPr>
        <p:spPr>
          <a:xfrm>
            <a:off x="5290035" y="2283452"/>
            <a:ext cx="3137448" cy="65815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t">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NameNode</a:t>
            </a:r>
            <a:endParaRPr lang="en-US" sz="1350" dirty="0"/>
          </a:p>
        </p:txBody>
      </p:sp>
      <p:sp>
        <p:nvSpPr>
          <p:cNvPr id="6" name="Rounded Rectangle 26">
            <a:extLst>
              <a:ext uri="{FF2B5EF4-FFF2-40B4-BE49-F238E27FC236}">
                <a16:creationId xmlns:a16="http://schemas.microsoft.com/office/drawing/2014/main" id="{94947DA9-D775-4811-A5B9-DDE2788EB81E}"/>
              </a:ext>
            </a:extLst>
          </p:cNvPr>
          <p:cNvSpPr/>
          <p:nvPr/>
        </p:nvSpPr>
        <p:spPr>
          <a:xfrm>
            <a:off x="4940784" y="4042820"/>
            <a:ext cx="1126306"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7" name="Rounded Rectangle 27">
            <a:extLst>
              <a:ext uri="{FF2B5EF4-FFF2-40B4-BE49-F238E27FC236}">
                <a16:creationId xmlns:a16="http://schemas.microsoft.com/office/drawing/2014/main" id="{5DAFD2A2-8F10-4561-8E88-3E148C139A7A}"/>
              </a:ext>
            </a:extLst>
          </p:cNvPr>
          <p:cNvSpPr/>
          <p:nvPr/>
        </p:nvSpPr>
        <p:spPr>
          <a:xfrm>
            <a:off x="6134759" y="4042820"/>
            <a:ext cx="113369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8" name="Rounded Rectangle 28">
            <a:extLst>
              <a:ext uri="{FF2B5EF4-FFF2-40B4-BE49-F238E27FC236}">
                <a16:creationId xmlns:a16="http://schemas.microsoft.com/office/drawing/2014/main" id="{0C731D06-4D0F-4499-9384-DB8D44BD19EE}"/>
              </a:ext>
            </a:extLst>
          </p:cNvPr>
          <p:cNvSpPr/>
          <p:nvPr/>
        </p:nvSpPr>
        <p:spPr>
          <a:xfrm>
            <a:off x="7336123" y="4042819"/>
            <a:ext cx="1132154" cy="72040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9" name="Rounded Rectangle 29">
            <a:extLst>
              <a:ext uri="{FF2B5EF4-FFF2-40B4-BE49-F238E27FC236}">
                <a16:creationId xmlns:a16="http://schemas.microsoft.com/office/drawing/2014/main" id="{FF480E33-A7A9-418E-8823-2700D9773713}"/>
              </a:ext>
            </a:extLst>
          </p:cNvPr>
          <p:cNvSpPr/>
          <p:nvPr/>
        </p:nvSpPr>
        <p:spPr>
          <a:xfrm>
            <a:off x="4940784" y="5029538"/>
            <a:ext cx="11263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0" name="Rounded Rectangle 30">
            <a:extLst>
              <a:ext uri="{FF2B5EF4-FFF2-40B4-BE49-F238E27FC236}">
                <a16:creationId xmlns:a16="http://schemas.microsoft.com/office/drawing/2014/main" id="{3F53F5F7-A2CF-4B1B-BC06-B6D1E27ED3C2}"/>
              </a:ext>
            </a:extLst>
          </p:cNvPr>
          <p:cNvSpPr/>
          <p:nvPr/>
        </p:nvSpPr>
        <p:spPr>
          <a:xfrm>
            <a:off x="6153947" y="5024475"/>
            <a:ext cx="111450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1" name="Rounded Rectangle 31">
            <a:extLst>
              <a:ext uri="{FF2B5EF4-FFF2-40B4-BE49-F238E27FC236}">
                <a16:creationId xmlns:a16="http://schemas.microsoft.com/office/drawing/2014/main" id="{69042685-8A0A-4F67-AD51-AE23E4A64FCD}"/>
              </a:ext>
            </a:extLst>
          </p:cNvPr>
          <p:cNvSpPr/>
          <p:nvPr/>
        </p:nvSpPr>
        <p:spPr>
          <a:xfrm>
            <a:off x="7355311" y="5029538"/>
            <a:ext cx="1112966" cy="7191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350" dirty="0"/>
          </a:p>
        </p:txBody>
      </p:sp>
      <p:sp>
        <p:nvSpPr>
          <p:cNvPr id="12" name="Rectangle 11">
            <a:extLst>
              <a:ext uri="{FF2B5EF4-FFF2-40B4-BE49-F238E27FC236}">
                <a16:creationId xmlns:a16="http://schemas.microsoft.com/office/drawing/2014/main" id="{4DCF5934-0E24-41FF-812E-CB44FDED6A53}"/>
              </a:ext>
            </a:extLst>
          </p:cNvPr>
          <p:cNvSpPr/>
          <p:nvPr/>
        </p:nvSpPr>
        <p:spPr>
          <a:xfrm>
            <a:off x="4940785" y="4747477"/>
            <a:ext cx="3527493" cy="307777"/>
          </a:xfrm>
          <a:prstGeom prst="rect">
            <a:avLst/>
          </a:prstGeom>
        </p:spPr>
        <p:txBody>
          <a:bodyPr wrap="square">
            <a:noAutofit/>
          </a:bodyPr>
          <a:lstStyle/>
          <a:p>
            <a:pPr algn="ctr"/>
            <a:r>
              <a:rPr lang="en-US" sz="1400" b="1" dirty="0">
                <a:latin typeface="Sherman Sans Book" pitchFamily="50" charset="0"/>
                <a:ea typeface="Sherman Sans Book" pitchFamily="50" charset="0"/>
              </a:rPr>
              <a:t>DataNodes</a:t>
            </a:r>
          </a:p>
        </p:txBody>
      </p:sp>
      <p:grpSp>
        <p:nvGrpSpPr>
          <p:cNvPr id="13" name="Group 12">
            <a:extLst>
              <a:ext uri="{FF2B5EF4-FFF2-40B4-BE49-F238E27FC236}">
                <a16:creationId xmlns:a16="http://schemas.microsoft.com/office/drawing/2014/main" id="{DE03138A-E671-4388-8DA3-F154A8666AF2}"/>
              </a:ext>
            </a:extLst>
          </p:cNvPr>
          <p:cNvGrpSpPr/>
          <p:nvPr/>
        </p:nvGrpSpPr>
        <p:grpSpPr>
          <a:xfrm>
            <a:off x="2326557" y="2340290"/>
            <a:ext cx="2789171" cy="448476"/>
            <a:chOff x="478992" y="1974522"/>
            <a:chExt cx="2789171" cy="448476"/>
          </a:xfrm>
        </p:grpSpPr>
        <p:sp>
          <p:nvSpPr>
            <p:cNvPr id="14" name="Down Arrow 24">
              <a:extLst>
                <a:ext uri="{FF2B5EF4-FFF2-40B4-BE49-F238E27FC236}">
                  <a16:creationId xmlns:a16="http://schemas.microsoft.com/office/drawing/2014/main" id="{E182CEC1-42F3-4CC1-BF36-848F4EA4B320}"/>
                </a:ext>
              </a:extLst>
            </p:cNvPr>
            <p:cNvSpPr/>
            <p:nvPr/>
          </p:nvSpPr>
          <p:spPr>
            <a:xfrm rot="16200000">
              <a:off x="2819020" y="1764912"/>
              <a:ext cx="239533" cy="658753"/>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Rectangle 14">
              <a:extLst>
                <a:ext uri="{FF2B5EF4-FFF2-40B4-BE49-F238E27FC236}">
                  <a16:creationId xmlns:a16="http://schemas.microsoft.com/office/drawing/2014/main" id="{06385206-2EE1-485F-8D56-79F8A4A72839}"/>
                </a:ext>
              </a:extLst>
            </p:cNvPr>
            <p:cNvSpPr/>
            <p:nvPr/>
          </p:nvSpPr>
          <p:spPr>
            <a:xfrm>
              <a:off x="478992" y="2002361"/>
              <a:ext cx="1925544" cy="420637"/>
            </a:xfrm>
            <a:prstGeom prst="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400" b="1" dirty="0">
                  <a:solidFill>
                    <a:schemeClr val="tx1">
                      <a:lumMod val="65000"/>
                      <a:lumOff val="35000"/>
                    </a:schemeClr>
                  </a:solidFill>
                  <a:latin typeface="Sherman Sans Book" pitchFamily="50" charset="0"/>
                  <a:ea typeface="Sherman Sans Book" pitchFamily="50" charset="0"/>
                </a:rPr>
                <a:t>Client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put</a:t>
              </a:r>
              <a:r>
                <a:rPr lang="en-US" sz="1400" b="1" dirty="0">
                  <a:solidFill>
                    <a:schemeClr val="tx1">
                      <a:lumMod val="65000"/>
                      <a:lumOff val="35000"/>
                    </a:schemeClr>
                  </a:solidFill>
                  <a:effectLst>
                    <a:outerShdw blurRad="38100" dist="38100" dir="2700000" algn="tl">
                      <a:srgbClr val="000000">
                        <a:alpha val="43137"/>
                      </a:srgbClr>
                    </a:outerShdw>
                  </a:effectLst>
                  <a:latin typeface="Sherman Sans Book" pitchFamily="50" charset="0"/>
                  <a:ea typeface="Sherman Sans Book" pitchFamily="50" charset="0"/>
                </a:rPr>
                <a:t> </a:t>
              </a:r>
              <a:r>
                <a:rPr lang="en-US" sz="1400" b="1" dirty="0">
                  <a:solidFill>
                    <a:schemeClr val="tx1">
                      <a:lumMod val="65000"/>
                      <a:lumOff val="35000"/>
                    </a:schemeClr>
                  </a:solidFill>
                  <a:latin typeface="Sherman Sans Book" pitchFamily="50" charset="0"/>
                  <a:ea typeface="Sherman Sans Book" pitchFamily="50" charset="0"/>
                </a:rPr>
                <a:t>file: </a:t>
              </a:r>
              <a:r>
                <a:rPr lang="en-US" sz="1400" dirty="0">
                  <a:solidFill>
                    <a:schemeClr val="tx1">
                      <a:lumMod val="65000"/>
                      <a:lumOff val="35000"/>
                    </a:schemeClr>
                  </a:solidFill>
                  <a:latin typeface="Sherman Sans Book" pitchFamily="50" charset="0"/>
                  <a:ea typeface="Sherman Sans Book" pitchFamily="50" charset="0"/>
                </a:rPr>
                <a:t>data.csv</a:t>
              </a:r>
            </a:p>
          </p:txBody>
        </p:sp>
      </p:grpSp>
      <p:sp>
        <p:nvSpPr>
          <p:cNvPr id="16" name="Rectangle 15">
            <a:extLst>
              <a:ext uri="{FF2B5EF4-FFF2-40B4-BE49-F238E27FC236}">
                <a16:creationId xmlns:a16="http://schemas.microsoft.com/office/drawing/2014/main" id="{9F0D63AB-893A-474F-9A3A-9BC6B176E05B}"/>
              </a:ext>
            </a:extLst>
          </p:cNvPr>
          <p:cNvSpPr/>
          <p:nvPr/>
        </p:nvSpPr>
        <p:spPr>
          <a:xfrm>
            <a:off x="5396054" y="4104428"/>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17" name="Down Arrow 51">
            <a:extLst>
              <a:ext uri="{FF2B5EF4-FFF2-40B4-BE49-F238E27FC236}">
                <a16:creationId xmlns:a16="http://schemas.microsoft.com/office/drawing/2014/main" id="{A88BAF32-6C18-42FD-8E7A-B3ABF11082B9}"/>
              </a:ext>
            </a:extLst>
          </p:cNvPr>
          <p:cNvSpPr/>
          <p:nvPr/>
        </p:nvSpPr>
        <p:spPr>
          <a:xfrm rot="18781740">
            <a:off x="4491192" y="2883136"/>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8" name="Rectangle 17">
            <a:extLst>
              <a:ext uri="{FF2B5EF4-FFF2-40B4-BE49-F238E27FC236}">
                <a16:creationId xmlns:a16="http://schemas.microsoft.com/office/drawing/2014/main" id="{13BBAB24-09C4-4574-9E0D-22E2F0AA0140}"/>
              </a:ext>
            </a:extLst>
          </p:cNvPr>
          <p:cNvSpPr/>
          <p:nvPr/>
        </p:nvSpPr>
        <p:spPr>
          <a:xfrm>
            <a:off x="6233118" y="4099692"/>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19" name="Rectangle 18">
            <a:extLst>
              <a:ext uri="{FF2B5EF4-FFF2-40B4-BE49-F238E27FC236}">
                <a16:creationId xmlns:a16="http://schemas.microsoft.com/office/drawing/2014/main" id="{E25FDC1B-5300-4174-8A9F-0DCCD672D131}"/>
              </a:ext>
            </a:extLst>
          </p:cNvPr>
          <p:cNvSpPr/>
          <p:nvPr/>
        </p:nvSpPr>
        <p:spPr>
          <a:xfrm>
            <a:off x="5050954" y="409964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20" name="Rectangle 19">
            <a:extLst>
              <a:ext uri="{FF2B5EF4-FFF2-40B4-BE49-F238E27FC236}">
                <a16:creationId xmlns:a16="http://schemas.microsoft.com/office/drawing/2014/main" id="{73496BC1-ED15-4165-BEA1-8DB4CC64726C}"/>
              </a:ext>
            </a:extLst>
          </p:cNvPr>
          <p:cNvSpPr/>
          <p:nvPr/>
        </p:nvSpPr>
        <p:spPr>
          <a:xfrm>
            <a:off x="6590517" y="4096334"/>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21" name="Rectangle 20">
            <a:extLst>
              <a:ext uri="{FF2B5EF4-FFF2-40B4-BE49-F238E27FC236}">
                <a16:creationId xmlns:a16="http://schemas.microsoft.com/office/drawing/2014/main" id="{F67B179E-4EE6-4961-B810-1A1218481171}"/>
              </a:ext>
            </a:extLst>
          </p:cNvPr>
          <p:cNvSpPr/>
          <p:nvPr/>
        </p:nvSpPr>
        <p:spPr>
          <a:xfrm>
            <a:off x="4990009" y="3773492"/>
            <a:ext cx="106120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1</a:t>
            </a:r>
            <a:endParaRPr lang="en-US" dirty="0">
              <a:solidFill>
                <a:schemeClr val="tx1">
                  <a:lumMod val="65000"/>
                  <a:lumOff val="35000"/>
                </a:schemeClr>
              </a:solidFill>
            </a:endParaRPr>
          </a:p>
        </p:txBody>
      </p:sp>
      <p:sp>
        <p:nvSpPr>
          <p:cNvPr id="22" name="Rectangle 21">
            <a:extLst>
              <a:ext uri="{FF2B5EF4-FFF2-40B4-BE49-F238E27FC236}">
                <a16:creationId xmlns:a16="http://schemas.microsoft.com/office/drawing/2014/main" id="{50F03447-3287-4D81-9386-895F6E3B4D27}"/>
              </a:ext>
            </a:extLst>
          </p:cNvPr>
          <p:cNvSpPr/>
          <p:nvPr/>
        </p:nvSpPr>
        <p:spPr>
          <a:xfrm>
            <a:off x="6140785" y="3794485"/>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2</a:t>
            </a: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840250C1-F0DE-440D-9FD6-73DDA1EE163B}"/>
              </a:ext>
            </a:extLst>
          </p:cNvPr>
          <p:cNvSpPr/>
          <p:nvPr/>
        </p:nvSpPr>
        <p:spPr>
          <a:xfrm>
            <a:off x="7363488" y="3794484"/>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3</a:t>
            </a: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A5D42D24-2A19-4ED1-B00B-09C562C62D4C}"/>
              </a:ext>
            </a:extLst>
          </p:cNvPr>
          <p:cNvSpPr/>
          <p:nvPr/>
        </p:nvSpPr>
        <p:spPr>
          <a:xfrm>
            <a:off x="4940785" y="5762687"/>
            <a:ext cx="1097269"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4</a:t>
            </a:r>
            <a:endParaRPr lang="en-US" dirty="0">
              <a:solidFill>
                <a:schemeClr val="tx1">
                  <a:lumMod val="65000"/>
                  <a:lumOff val="35000"/>
                </a:schemeClr>
              </a:solidFill>
            </a:endParaRPr>
          </a:p>
        </p:txBody>
      </p:sp>
      <p:sp>
        <p:nvSpPr>
          <p:cNvPr id="25" name="Rectangle 24">
            <a:extLst>
              <a:ext uri="{FF2B5EF4-FFF2-40B4-BE49-F238E27FC236}">
                <a16:creationId xmlns:a16="http://schemas.microsoft.com/office/drawing/2014/main" id="{A5EBFDC7-A31B-4D3B-8C25-51101FD39FE6}"/>
              </a:ext>
            </a:extLst>
          </p:cNvPr>
          <p:cNvSpPr/>
          <p:nvPr/>
        </p:nvSpPr>
        <p:spPr>
          <a:xfrm>
            <a:off x="6153949"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5</a:t>
            </a:r>
            <a:endParaRPr lang="en-US" dirty="0">
              <a:solidFill>
                <a:schemeClr val="tx1">
                  <a:lumMod val="65000"/>
                  <a:lumOff val="35000"/>
                </a:schemeClr>
              </a:solidFill>
            </a:endParaRPr>
          </a:p>
        </p:txBody>
      </p:sp>
      <p:sp>
        <p:nvSpPr>
          <p:cNvPr id="26" name="Rectangle 25">
            <a:extLst>
              <a:ext uri="{FF2B5EF4-FFF2-40B4-BE49-F238E27FC236}">
                <a16:creationId xmlns:a16="http://schemas.microsoft.com/office/drawing/2014/main" id="{15AFDAC1-F2D9-4C54-9947-56FE706FE1E2}"/>
              </a:ext>
            </a:extLst>
          </p:cNvPr>
          <p:cNvSpPr/>
          <p:nvPr/>
        </p:nvSpPr>
        <p:spPr>
          <a:xfrm>
            <a:off x="7355313" y="5762687"/>
            <a:ext cx="1112965" cy="276999"/>
          </a:xfrm>
          <a:prstGeom prst="rect">
            <a:avLst/>
          </a:prstGeom>
        </p:spPr>
        <p:txBody>
          <a:bodyPr wrap="square">
            <a:noAutofit/>
          </a:bodyPr>
          <a:lstStyle/>
          <a:p>
            <a:pPr algn="ctr"/>
            <a:r>
              <a:rPr lang="en-US" sz="1200" dirty="0">
                <a:solidFill>
                  <a:schemeClr val="tx1">
                    <a:lumMod val="65000"/>
                    <a:lumOff val="35000"/>
                  </a:schemeClr>
                </a:solidFill>
                <a:latin typeface="Consolas" panose="020B0609020204030204" pitchFamily="49" charset="0"/>
              </a:rPr>
              <a:t>6</a:t>
            </a:r>
            <a:endParaRPr lang="en-US" dirty="0">
              <a:solidFill>
                <a:schemeClr val="tx1">
                  <a:lumMod val="65000"/>
                  <a:lumOff val="35000"/>
                </a:schemeClr>
              </a:solidFill>
            </a:endParaRPr>
          </a:p>
        </p:txBody>
      </p:sp>
      <p:sp>
        <p:nvSpPr>
          <p:cNvPr id="29" name="Rectangle 28">
            <a:extLst>
              <a:ext uri="{FF2B5EF4-FFF2-40B4-BE49-F238E27FC236}">
                <a16:creationId xmlns:a16="http://schemas.microsoft.com/office/drawing/2014/main" id="{C6CFCF04-7E5C-4E62-900A-2BC1846FFB23}"/>
              </a:ext>
            </a:extLst>
          </p:cNvPr>
          <p:cNvSpPr/>
          <p:nvPr/>
        </p:nvSpPr>
        <p:spPr>
          <a:xfrm>
            <a:off x="5422385" y="2588633"/>
            <a:ext cx="2768707" cy="307777"/>
          </a:xfrm>
          <a:prstGeom prst="rect">
            <a:avLst/>
          </a:prstGeom>
        </p:spPr>
        <p:txBody>
          <a:bodyPr wrap="none">
            <a:noAutofit/>
          </a:bodyPr>
          <a:lstStyle/>
          <a:p>
            <a:pPr algn="ctr"/>
            <a:r>
              <a:rPr lang="en-US" sz="1400" dirty="0">
                <a:solidFill>
                  <a:schemeClr val="tx1">
                    <a:lumMod val="65000"/>
                    <a:lumOff val="35000"/>
                  </a:schemeClr>
                </a:solidFill>
                <a:latin typeface="Consolas" panose="020B0609020204030204" pitchFamily="49" charset="0"/>
              </a:rPr>
              <a:t>No Heartbeat! Node 2 down!</a:t>
            </a:r>
          </a:p>
        </p:txBody>
      </p:sp>
      <p:sp>
        <p:nvSpPr>
          <p:cNvPr id="30" name="Rectangle 29">
            <a:extLst>
              <a:ext uri="{FF2B5EF4-FFF2-40B4-BE49-F238E27FC236}">
                <a16:creationId xmlns:a16="http://schemas.microsoft.com/office/drawing/2014/main" id="{40E9BB26-EFBA-4851-B6D1-1F1967737E9F}"/>
              </a:ext>
            </a:extLst>
          </p:cNvPr>
          <p:cNvSpPr/>
          <p:nvPr/>
        </p:nvSpPr>
        <p:spPr>
          <a:xfrm>
            <a:off x="7425209" y="4108812"/>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1" name="Rectangle 30">
            <a:extLst>
              <a:ext uri="{FF2B5EF4-FFF2-40B4-BE49-F238E27FC236}">
                <a16:creationId xmlns:a16="http://schemas.microsoft.com/office/drawing/2014/main" id="{7282AD27-D821-4DE2-B703-294C15887B88}"/>
              </a:ext>
            </a:extLst>
          </p:cNvPr>
          <p:cNvSpPr/>
          <p:nvPr/>
        </p:nvSpPr>
        <p:spPr>
          <a:xfrm>
            <a:off x="7764295" y="4103985"/>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2" name="Rectangle 31">
            <a:extLst>
              <a:ext uri="{FF2B5EF4-FFF2-40B4-BE49-F238E27FC236}">
                <a16:creationId xmlns:a16="http://schemas.microsoft.com/office/drawing/2014/main" id="{24828292-F2B7-4FD9-9FE5-9DC03C082D3A}"/>
              </a:ext>
            </a:extLst>
          </p:cNvPr>
          <p:cNvSpPr/>
          <p:nvPr/>
        </p:nvSpPr>
        <p:spPr>
          <a:xfrm>
            <a:off x="5049464" y="509171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3" name="Rectangle 32">
            <a:extLst>
              <a:ext uri="{FF2B5EF4-FFF2-40B4-BE49-F238E27FC236}">
                <a16:creationId xmlns:a16="http://schemas.microsoft.com/office/drawing/2014/main" id="{44EDA468-41B0-43B6-8761-49A8CD2AB6CE}"/>
              </a:ext>
            </a:extLst>
          </p:cNvPr>
          <p:cNvSpPr/>
          <p:nvPr/>
        </p:nvSpPr>
        <p:spPr>
          <a:xfrm>
            <a:off x="5410906" y="5091710"/>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34" name="Rectangle 33">
            <a:extLst>
              <a:ext uri="{FF2B5EF4-FFF2-40B4-BE49-F238E27FC236}">
                <a16:creationId xmlns:a16="http://schemas.microsoft.com/office/drawing/2014/main" id="{10187A7C-E3F3-4E10-8773-B1CB8318CC3D}"/>
              </a:ext>
            </a:extLst>
          </p:cNvPr>
          <p:cNvSpPr/>
          <p:nvPr/>
        </p:nvSpPr>
        <p:spPr>
          <a:xfrm>
            <a:off x="6235706" y="5087398"/>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5" name="Rectangle 34">
            <a:extLst>
              <a:ext uri="{FF2B5EF4-FFF2-40B4-BE49-F238E27FC236}">
                <a16:creationId xmlns:a16="http://schemas.microsoft.com/office/drawing/2014/main" id="{EF7BEC88-EBD7-4A7B-8B8F-F69D32FC0D00}"/>
              </a:ext>
            </a:extLst>
          </p:cNvPr>
          <p:cNvSpPr/>
          <p:nvPr/>
        </p:nvSpPr>
        <p:spPr>
          <a:xfrm>
            <a:off x="6582949" y="5084040"/>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sp>
        <p:nvSpPr>
          <p:cNvPr id="36" name="Rectangle 35">
            <a:extLst>
              <a:ext uri="{FF2B5EF4-FFF2-40B4-BE49-F238E27FC236}">
                <a16:creationId xmlns:a16="http://schemas.microsoft.com/office/drawing/2014/main" id="{399E9A3B-8358-49CF-8EE4-86BC0F2D8580}"/>
              </a:ext>
            </a:extLst>
          </p:cNvPr>
          <p:cNvSpPr/>
          <p:nvPr/>
        </p:nvSpPr>
        <p:spPr>
          <a:xfrm>
            <a:off x="7444224" y="5091710"/>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37" name="Rectangle 36">
            <a:extLst>
              <a:ext uri="{FF2B5EF4-FFF2-40B4-BE49-F238E27FC236}">
                <a16:creationId xmlns:a16="http://schemas.microsoft.com/office/drawing/2014/main" id="{6FED71D7-5E09-4277-BF96-162C9EB4EADB}"/>
              </a:ext>
            </a:extLst>
          </p:cNvPr>
          <p:cNvSpPr/>
          <p:nvPr/>
        </p:nvSpPr>
        <p:spPr>
          <a:xfrm>
            <a:off x="7796911" y="5096565"/>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38" name="Down Arrow 40">
            <a:extLst>
              <a:ext uri="{FF2B5EF4-FFF2-40B4-BE49-F238E27FC236}">
                <a16:creationId xmlns:a16="http://schemas.microsoft.com/office/drawing/2014/main" id="{FB9474FC-3A1B-411C-B848-464D3A6C5678}"/>
              </a:ext>
            </a:extLst>
          </p:cNvPr>
          <p:cNvSpPr/>
          <p:nvPr/>
        </p:nvSpPr>
        <p:spPr>
          <a:xfrm rot="8102230">
            <a:off x="4174661" y="3126161"/>
            <a:ext cx="300719" cy="12126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nvGrpSpPr>
          <p:cNvPr id="39" name="Group 38">
            <a:extLst>
              <a:ext uri="{FF2B5EF4-FFF2-40B4-BE49-F238E27FC236}">
                <a16:creationId xmlns:a16="http://schemas.microsoft.com/office/drawing/2014/main" id="{8F2B5051-F8FF-4679-BB5D-A9750A4D90D9}"/>
              </a:ext>
            </a:extLst>
          </p:cNvPr>
          <p:cNvGrpSpPr/>
          <p:nvPr/>
        </p:nvGrpSpPr>
        <p:grpSpPr>
          <a:xfrm>
            <a:off x="2690750" y="2848333"/>
            <a:ext cx="1197157" cy="295534"/>
            <a:chOff x="2349357" y="4417132"/>
            <a:chExt cx="1197157" cy="295534"/>
          </a:xfrm>
        </p:grpSpPr>
        <p:sp>
          <p:nvSpPr>
            <p:cNvPr id="40" name="Rectangle 39">
              <a:extLst>
                <a:ext uri="{FF2B5EF4-FFF2-40B4-BE49-F238E27FC236}">
                  <a16:creationId xmlns:a16="http://schemas.microsoft.com/office/drawing/2014/main" id="{2434BFD6-D5A0-4815-935B-82ACCE4F76FE}"/>
                </a:ext>
              </a:extLst>
            </p:cNvPr>
            <p:cNvSpPr/>
            <p:nvPr/>
          </p:nvSpPr>
          <p:spPr>
            <a:xfrm>
              <a:off x="2349357" y="4421534"/>
              <a:ext cx="275811" cy="290720"/>
            </a:xfrm>
            <a:prstGeom prst="rect">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1</a:t>
              </a:r>
            </a:p>
          </p:txBody>
        </p:sp>
        <p:sp>
          <p:nvSpPr>
            <p:cNvPr id="41" name="Rectangle 40">
              <a:extLst>
                <a:ext uri="{FF2B5EF4-FFF2-40B4-BE49-F238E27FC236}">
                  <a16:creationId xmlns:a16="http://schemas.microsoft.com/office/drawing/2014/main" id="{95EEDFEE-5F2D-458E-BAB5-D03562DD1BB3}"/>
                </a:ext>
              </a:extLst>
            </p:cNvPr>
            <p:cNvSpPr/>
            <p:nvPr/>
          </p:nvSpPr>
          <p:spPr>
            <a:xfrm>
              <a:off x="2657163" y="4421534"/>
              <a:ext cx="275811" cy="290720"/>
            </a:xfrm>
            <a:prstGeom prst="rect">
              <a:avLst/>
            </a:prstGeom>
            <a:solidFill>
              <a:srgbClr val="888888"/>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r>
                <a:rPr lang="en-US" sz="1300" dirty="0">
                  <a:solidFill>
                    <a:schemeClr val="bg1"/>
                  </a:solidFill>
                  <a:latin typeface="Sherman Sans Book" pitchFamily="50" charset="0"/>
                  <a:ea typeface="Sherman Sans Book" pitchFamily="50" charset="0"/>
                </a:rPr>
                <a:t>2</a:t>
              </a:r>
            </a:p>
          </p:txBody>
        </p:sp>
        <p:sp>
          <p:nvSpPr>
            <p:cNvPr id="42" name="Rectangle 41">
              <a:extLst>
                <a:ext uri="{FF2B5EF4-FFF2-40B4-BE49-F238E27FC236}">
                  <a16:creationId xmlns:a16="http://schemas.microsoft.com/office/drawing/2014/main" id="{5CF7C815-56FB-4E85-B7C6-1071C340A04D}"/>
                </a:ext>
              </a:extLst>
            </p:cNvPr>
            <p:cNvSpPr/>
            <p:nvPr/>
          </p:nvSpPr>
          <p:spPr>
            <a:xfrm>
              <a:off x="2955700" y="4421946"/>
              <a:ext cx="275811" cy="290720"/>
            </a:xfrm>
            <a:prstGeom prst="rect">
              <a:avLst/>
            </a:prstGeom>
            <a:solidFill>
              <a:srgbClr val="BFBFBF"/>
            </a:solidFill>
            <a:ln>
              <a:noFill/>
            </a:ln>
          </p:spPr>
          <p:style>
            <a:lnRef idx="1">
              <a:schemeClr val="accent4"/>
            </a:lnRef>
            <a:fillRef idx="2">
              <a:schemeClr val="accent4"/>
            </a:fillRef>
            <a:effectRef idx="1">
              <a:schemeClr val="accent4"/>
            </a:effectRef>
            <a:fontRef idx="minor">
              <a:schemeClr val="dk1"/>
            </a:fontRef>
          </p:style>
          <p:txBody>
            <a:bodyPr rtlCol="0" anchor="ctr">
              <a:noAutofit/>
            </a:bodyPr>
            <a:lstStyle/>
            <a:p>
              <a:pPr algn="ctr"/>
              <a:r>
                <a:rPr lang="en-US" sz="1300" dirty="0">
                  <a:solidFill>
                    <a:schemeClr val="tx1"/>
                  </a:solidFill>
                  <a:latin typeface="Sherman Sans Book" pitchFamily="50" charset="0"/>
                  <a:ea typeface="Sherman Sans Book" pitchFamily="50" charset="0"/>
                </a:rPr>
                <a:t>3</a:t>
              </a:r>
            </a:p>
          </p:txBody>
        </p:sp>
        <p:sp>
          <p:nvSpPr>
            <p:cNvPr id="43" name="Rectangle 42">
              <a:extLst>
                <a:ext uri="{FF2B5EF4-FFF2-40B4-BE49-F238E27FC236}">
                  <a16:creationId xmlns:a16="http://schemas.microsoft.com/office/drawing/2014/main" id="{688A770C-290C-4659-B88E-3A2179B619D7}"/>
                </a:ext>
              </a:extLst>
            </p:cNvPr>
            <p:cNvSpPr/>
            <p:nvPr/>
          </p:nvSpPr>
          <p:spPr>
            <a:xfrm>
              <a:off x="3270703" y="4417132"/>
              <a:ext cx="275811" cy="290720"/>
            </a:xfrm>
            <a:prstGeom prst="rect">
              <a:avLst/>
            </a:prstGeom>
            <a:solidFill>
              <a:srgbClr val="9EDBF4"/>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r>
                <a:rPr lang="en-US" sz="1300" dirty="0">
                  <a:latin typeface="Sherman Sans Book" pitchFamily="50" charset="0"/>
                  <a:ea typeface="Sherman Sans Book" pitchFamily="50" charset="0"/>
                </a:rPr>
                <a:t>4</a:t>
              </a:r>
            </a:p>
          </p:txBody>
        </p:sp>
      </p:grpSp>
      <p:sp>
        <p:nvSpPr>
          <p:cNvPr id="44" name="Multiply 54">
            <a:extLst>
              <a:ext uri="{FF2B5EF4-FFF2-40B4-BE49-F238E27FC236}">
                <a16:creationId xmlns:a16="http://schemas.microsoft.com/office/drawing/2014/main" id="{8128D0D8-99D4-4746-918A-16CC860B186E}"/>
              </a:ext>
            </a:extLst>
          </p:cNvPr>
          <p:cNvSpPr/>
          <p:nvPr/>
        </p:nvSpPr>
        <p:spPr>
          <a:xfrm>
            <a:off x="5785729" y="3617605"/>
            <a:ext cx="1870248" cy="1591236"/>
          </a:xfrm>
          <a:prstGeom prst="mathMultiply">
            <a:avLst>
              <a:gd name="adj1" fmla="val 949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6" name="Group 45">
            <a:extLst>
              <a:ext uri="{FF2B5EF4-FFF2-40B4-BE49-F238E27FC236}">
                <a16:creationId xmlns:a16="http://schemas.microsoft.com/office/drawing/2014/main" id="{FE72612B-1866-4DD7-B883-1DE36FC521C7}"/>
              </a:ext>
            </a:extLst>
          </p:cNvPr>
          <p:cNvGrpSpPr/>
          <p:nvPr/>
        </p:nvGrpSpPr>
        <p:grpSpPr>
          <a:xfrm>
            <a:off x="4426409" y="2576930"/>
            <a:ext cx="3973677" cy="355107"/>
            <a:chOff x="2902408" y="2576929"/>
            <a:chExt cx="3973677" cy="355107"/>
          </a:xfrm>
        </p:grpSpPr>
        <p:sp>
          <p:nvSpPr>
            <p:cNvPr id="45" name="Rectangle 44">
              <a:extLst>
                <a:ext uri="{FF2B5EF4-FFF2-40B4-BE49-F238E27FC236}">
                  <a16:creationId xmlns:a16="http://schemas.microsoft.com/office/drawing/2014/main" id="{9117C269-4152-428D-89E8-64D2963C8AF3}"/>
                </a:ext>
              </a:extLst>
            </p:cNvPr>
            <p:cNvSpPr/>
            <p:nvPr/>
          </p:nvSpPr>
          <p:spPr>
            <a:xfrm>
              <a:off x="3809220" y="2576929"/>
              <a:ext cx="3066865" cy="307777"/>
            </a:xfrm>
            <a:prstGeom prst="rect">
              <a:avLst/>
            </a:prstGeom>
            <a:solidFill>
              <a:schemeClr val="bg1"/>
            </a:solidFill>
          </p:spPr>
          <p:txBody>
            <a:bodyPr wrap="square">
              <a:noAutofit/>
            </a:bodyPr>
            <a:lstStyle/>
            <a:p>
              <a:pPr algn="ctr"/>
              <a:r>
                <a:rPr lang="en-US" sz="1400" dirty="0">
                  <a:solidFill>
                    <a:schemeClr val="tx1">
                      <a:lumMod val="65000"/>
                      <a:lumOff val="35000"/>
                    </a:schemeClr>
                  </a:solidFill>
                  <a:latin typeface="Consolas" panose="020B0609020204030204" pitchFamily="49" charset="0"/>
                </a:rPr>
                <a:t>4 blocks on nodes 1,3,4 and 5</a:t>
              </a:r>
            </a:p>
          </p:txBody>
        </p:sp>
        <p:sp>
          <p:nvSpPr>
            <p:cNvPr id="28" name="Down Arrow 52">
              <a:extLst>
                <a:ext uri="{FF2B5EF4-FFF2-40B4-BE49-F238E27FC236}">
                  <a16:creationId xmlns:a16="http://schemas.microsoft.com/office/drawing/2014/main" id="{68602EEE-E455-4CDF-B80B-CA119324EE42}"/>
                </a:ext>
              </a:extLst>
            </p:cNvPr>
            <p:cNvSpPr/>
            <p:nvPr/>
          </p:nvSpPr>
          <p:spPr>
            <a:xfrm rot="5400000">
              <a:off x="3074412" y="2482021"/>
              <a:ext cx="278011" cy="622019"/>
            </a:xfrm>
            <a:prstGeom prst="down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solidFill>
                  <a:schemeClr val="tx1">
                    <a:lumMod val="65000"/>
                    <a:lumOff val="35000"/>
                  </a:schemeClr>
                </a:solidFill>
              </a:endParaRPr>
            </a:p>
          </p:txBody>
        </p:sp>
      </p:grpSp>
    </p:spTree>
    <p:extLst>
      <p:ext uri="{BB962C8B-B14F-4D97-AF65-F5344CB8AC3E}">
        <p14:creationId xmlns:p14="http://schemas.microsoft.com/office/powerpoint/2010/main" val="380287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p:bldP spid="38"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D4F8-D7F7-4993-A4FB-D149E8A1CF49}"/>
              </a:ext>
            </a:extLst>
          </p:cNvPr>
          <p:cNvSpPr>
            <a:spLocks noGrp="1"/>
          </p:cNvSpPr>
          <p:nvPr>
            <p:ph type="title"/>
          </p:nvPr>
        </p:nvSpPr>
        <p:spPr/>
        <p:txBody>
          <a:bodyPr>
            <a:noAutofit/>
          </a:bodyPr>
          <a:lstStyle/>
          <a:p>
            <a:r>
              <a:rPr lang="en-US" dirty="0"/>
              <a:t>HDFS Commands</a:t>
            </a:r>
            <a:endParaRPr lang="en-IN" dirty="0"/>
          </a:p>
        </p:txBody>
      </p:sp>
      <p:sp>
        <p:nvSpPr>
          <p:cNvPr id="3" name="Content Placeholder 2">
            <a:extLst>
              <a:ext uri="{FF2B5EF4-FFF2-40B4-BE49-F238E27FC236}">
                <a16:creationId xmlns:a16="http://schemas.microsoft.com/office/drawing/2014/main" id="{87DACD7E-C134-43FB-9BB1-1669E130D0D4}"/>
              </a:ext>
            </a:extLst>
          </p:cNvPr>
          <p:cNvSpPr>
            <a:spLocks noGrp="1"/>
          </p:cNvSpPr>
          <p:nvPr>
            <p:ph idx="1"/>
          </p:nvPr>
        </p:nvSpPr>
        <p:spPr>
          <a:xfrm>
            <a:off x="669073" y="2743199"/>
            <a:ext cx="10838986" cy="3749675"/>
          </a:xfrm>
        </p:spPr>
        <p:txBody>
          <a:bodyPr>
            <a:noAutofit/>
          </a:bodyPr>
          <a:lstStyle/>
          <a:p>
            <a:pPr marL="90000" indent="0" defTabSz="340536">
              <a:buNone/>
              <a:defRPr/>
            </a:pPr>
            <a:r>
              <a:rPr lang="en-US" sz="2000" dirty="0">
                <a:solidFill>
                  <a:sysClr val="windowText" lastClr="000000"/>
                </a:solidFill>
                <a:latin typeface="Calibri"/>
              </a:rPr>
              <a:t>Here are a few (of the almost 30) HDFS commands: </a:t>
            </a:r>
          </a:p>
          <a:p>
            <a:pPr marL="90000" indent="0" defTabSz="340536">
              <a:buNone/>
              <a:defRPr/>
            </a:pPr>
            <a:r>
              <a:rPr lang="en-US" sz="2000" b="1" dirty="0">
                <a:solidFill>
                  <a:srgbClr val="3366FF"/>
                </a:solidFill>
                <a:latin typeface="Courier New"/>
                <a:cs typeface="Courier New"/>
              </a:rPr>
              <a:t>-cat</a:t>
            </a:r>
            <a:r>
              <a:rPr lang="en-US" sz="2000" dirty="0">
                <a:solidFill>
                  <a:sysClr val="windowText" lastClr="000000"/>
                </a:solidFill>
                <a:latin typeface="Calibri"/>
              </a:rPr>
              <a:t>: displays file content (uncompressed)</a:t>
            </a:r>
          </a:p>
          <a:p>
            <a:pPr marL="90000" indent="0" defTabSz="340536">
              <a:buNone/>
              <a:defRPr/>
            </a:pPr>
            <a:r>
              <a:rPr lang="en-US" sz="2000" b="1" dirty="0">
                <a:solidFill>
                  <a:srgbClr val="3366FF"/>
                </a:solidFill>
                <a:latin typeface="Courier New"/>
                <a:cs typeface="Courier New"/>
              </a:rPr>
              <a:t>-text</a:t>
            </a:r>
            <a:r>
              <a:rPr lang="en-US" sz="2000" dirty="0">
                <a:solidFill>
                  <a:sysClr val="windowText" lastClr="000000"/>
                </a:solidFill>
                <a:latin typeface="Calibri"/>
              </a:rPr>
              <a:t>: just like cat but works on compressed files</a:t>
            </a:r>
          </a:p>
          <a:p>
            <a:pPr marL="90000" indent="0" defTabSz="340536">
              <a:buNone/>
              <a:defRPr/>
            </a:pPr>
            <a:r>
              <a:rPr lang="en-US" sz="2000" b="1" dirty="0">
                <a:solidFill>
                  <a:srgbClr val="3366FF"/>
                </a:solidFill>
                <a:latin typeface="Courier New"/>
                <a:cs typeface="Courier New"/>
              </a:rPr>
              <a:t>-chgrp</a:t>
            </a:r>
            <a:r>
              <a:rPr lang="en-US" sz="2000" b="1" dirty="0">
                <a:solidFill>
                  <a:srgbClr val="008000"/>
                </a:solidFill>
                <a:latin typeface="Courier New"/>
                <a:cs typeface="Courier New"/>
              </a:rPr>
              <a:t>,-</a:t>
            </a:r>
            <a:r>
              <a:rPr lang="en-US" sz="2000" b="1" dirty="0">
                <a:solidFill>
                  <a:srgbClr val="3366FF"/>
                </a:solidFill>
                <a:latin typeface="Courier New"/>
                <a:cs typeface="Courier New"/>
              </a:rPr>
              <a:t>chmod</a:t>
            </a:r>
            <a:r>
              <a:rPr lang="en-US" sz="2000" b="1" dirty="0">
                <a:solidFill>
                  <a:srgbClr val="008000"/>
                </a:solidFill>
                <a:latin typeface="Courier New"/>
                <a:cs typeface="Courier New"/>
              </a:rPr>
              <a:t>,-</a:t>
            </a:r>
            <a:r>
              <a:rPr lang="en-US" sz="2000" b="1" dirty="0">
                <a:solidFill>
                  <a:srgbClr val="3366FF"/>
                </a:solidFill>
                <a:latin typeface="Courier New"/>
                <a:cs typeface="Courier New"/>
              </a:rPr>
              <a:t>chown</a:t>
            </a:r>
            <a:r>
              <a:rPr lang="en-US" sz="2000" dirty="0">
                <a:solidFill>
                  <a:sysClr val="windowText" lastClr="000000"/>
                </a:solidFill>
                <a:latin typeface="Calibri"/>
              </a:rPr>
              <a:t>: changes file permissions</a:t>
            </a:r>
          </a:p>
          <a:p>
            <a:pPr marL="90000" indent="0" defTabSz="340536">
              <a:buNone/>
              <a:defRPr/>
            </a:pPr>
            <a:r>
              <a:rPr lang="en-US" sz="2000" b="1" dirty="0">
                <a:solidFill>
                  <a:srgbClr val="3366FF"/>
                </a:solidFill>
                <a:latin typeface="Courier New"/>
                <a:cs typeface="Courier New"/>
              </a:rPr>
              <a:t>-put,-get,-copyFromLocal</a:t>
            </a:r>
            <a:r>
              <a:rPr lang="en-US" sz="2000" b="1" dirty="0">
                <a:solidFill>
                  <a:srgbClr val="008000"/>
                </a:solidFill>
                <a:latin typeface="Courier New"/>
                <a:cs typeface="Courier New"/>
              </a:rPr>
              <a:t>,-</a:t>
            </a:r>
            <a:r>
              <a:rPr lang="en-US" sz="2000" b="1" dirty="0">
                <a:solidFill>
                  <a:srgbClr val="3366FF"/>
                </a:solidFill>
                <a:latin typeface="Courier New"/>
                <a:cs typeface="Courier New"/>
              </a:rPr>
              <a:t>copyToLocal</a:t>
            </a:r>
            <a:r>
              <a:rPr lang="en-US" sz="2000" dirty="0">
                <a:solidFill>
                  <a:sysClr val="windowText" lastClr="000000"/>
                </a:solidFill>
                <a:latin typeface="Calibri"/>
              </a:rPr>
              <a:t>: copies files from the local file system to the HDFS and vice versa </a:t>
            </a:r>
          </a:p>
          <a:p>
            <a:pPr marL="90000" indent="0" defTabSz="340536">
              <a:buNone/>
              <a:defRPr/>
            </a:pPr>
            <a:r>
              <a:rPr lang="en-US" sz="2000" b="1" dirty="0">
                <a:solidFill>
                  <a:srgbClr val="3366FF"/>
                </a:solidFill>
                <a:latin typeface="Courier New"/>
                <a:cs typeface="Courier New"/>
              </a:rPr>
              <a:t>-ls, -ls -R</a:t>
            </a:r>
            <a:r>
              <a:rPr lang="en-US" sz="2000" b="1" dirty="0">
                <a:solidFill>
                  <a:srgbClr val="008000"/>
                </a:solidFill>
                <a:latin typeface="Courier New"/>
                <a:cs typeface="Courier New"/>
              </a:rPr>
              <a:t>: </a:t>
            </a:r>
            <a:r>
              <a:rPr lang="en-US" sz="2000" dirty="0">
                <a:solidFill>
                  <a:sysClr val="windowText" lastClr="000000"/>
                </a:solidFill>
                <a:latin typeface="Calibri"/>
                <a:cs typeface="Courier New"/>
              </a:rPr>
              <a:t>list files/directories</a:t>
            </a:r>
          </a:p>
          <a:p>
            <a:pPr marL="90000" indent="0" defTabSz="340536">
              <a:buNone/>
              <a:defRPr/>
            </a:pPr>
            <a:r>
              <a:rPr lang="en-US" sz="2000" b="1" dirty="0">
                <a:solidFill>
                  <a:srgbClr val="3366FF"/>
                </a:solidFill>
                <a:latin typeface="Courier New"/>
                <a:cs typeface="Courier New"/>
              </a:rPr>
              <a:t>-mv,-moveFromLocal</a:t>
            </a:r>
            <a:r>
              <a:rPr lang="en-US" sz="2000" b="1" dirty="0">
                <a:solidFill>
                  <a:srgbClr val="008000"/>
                </a:solidFill>
                <a:latin typeface="Courier New"/>
                <a:cs typeface="Courier New"/>
              </a:rPr>
              <a:t>,-</a:t>
            </a:r>
            <a:r>
              <a:rPr lang="en-US" sz="2000" b="1" dirty="0">
                <a:solidFill>
                  <a:srgbClr val="3366FF"/>
                </a:solidFill>
                <a:latin typeface="Courier New"/>
                <a:cs typeface="Courier New"/>
              </a:rPr>
              <a:t>moveToLocal</a:t>
            </a:r>
            <a:r>
              <a:rPr lang="en-US" sz="2000" dirty="0">
                <a:solidFill>
                  <a:sysClr val="windowText" lastClr="000000"/>
                </a:solidFill>
                <a:latin typeface="Calibri"/>
              </a:rPr>
              <a:t>: moves files</a:t>
            </a:r>
          </a:p>
          <a:p>
            <a:pPr marL="90000" indent="0" defTabSz="340536">
              <a:buNone/>
              <a:defRPr/>
            </a:pPr>
            <a:r>
              <a:rPr lang="en-US" sz="2000" b="1" dirty="0">
                <a:solidFill>
                  <a:srgbClr val="3366FF"/>
                </a:solidFill>
                <a:latin typeface="Courier New"/>
                <a:cs typeface="Courier New"/>
              </a:rPr>
              <a:t>-stat</a:t>
            </a:r>
            <a:r>
              <a:rPr lang="en-US" sz="2000" dirty="0">
                <a:solidFill>
                  <a:sysClr val="windowText" lastClr="000000"/>
                </a:solidFill>
                <a:latin typeface="Calibri"/>
              </a:rPr>
              <a:t>: statistical information for any given file (block size, number of blocks, file type, etc.)</a:t>
            </a:r>
          </a:p>
          <a:p>
            <a:pPr marL="90000" indent="0" defTabSz="340536">
              <a:buNone/>
              <a:defRPr/>
            </a:pPr>
            <a:r>
              <a:rPr lang="en-US" sz="2000" b="1" dirty="0">
                <a:solidFill>
                  <a:sysClr val="windowText" lastClr="000000"/>
                </a:solidFill>
                <a:latin typeface="Calibri"/>
              </a:rPr>
              <a:t>Note:</a:t>
            </a:r>
            <a:r>
              <a:rPr lang="en-US" sz="2000" dirty="0">
                <a:solidFill>
                  <a:sysClr val="windowText" lastClr="000000"/>
                </a:solidFill>
                <a:latin typeface="Calibri"/>
              </a:rPr>
              <a:t> replacement for “Hadoop fs”</a:t>
            </a:r>
          </a:p>
        </p:txBody>
      </p:sp>
      <p:sp>
        <p:nvSpPr>
          <p:cNvPr id="6" name="Rounded Rectangle 6">
            <a:extLst>
              <a:ext uri="{FF2B5EF4-FFF2-40B4-BE49-F238E27FC236}">
                <a16:creationId xmlns:a16="http://schemas.microsoft.com/office/drawing/2014/main" id="{C89D06FF-F3DD-4529-979B-F246D4706B40}"/>
              </a:ext>
            </a:extLst>
          </p:cNvPr>
          <p:cNvSpPr/>
          <p:nvPr/>
        </p:nvSpPr>
        <p:spPr>
          <a:xfrm>
            <a:off x="3812539" y="1811861"/>
            <a:ext cx="4566922" cy="569781"/>
          </a:xfrm>
          <a:prstGeom prst="roundRect">
            <a:avLst/>
          </a:prstGeom>
          <a:solidFill>
            <a:srgbClr val="595959"/>
          </a:solidFill>
          <a:ln w="9525" cap="flat" cmpd="sng" algn="ctr">
            <a:noFill/>
            <a:prstDash val="solid"/>
          </a:ln>
          <a:effectLst/>
        </p:spPr>
        <p:txBody>
          <a:bodyPr lIns="68122" tIns="34061" rIns="68122" bIns="34061">
            <a:noAutofit/>
          </a:bodyPr>
          <a:lstStyle/>
          <a:p>
            <a:pPr defTabSz="681072">
              <a:defRPr/>
            </a:pPr>
            <a:r>
              <a:rPr lang="en-US" sz="2400" b="1" kern="0" dirty="0">
                <a:solidFill>
                  <a:sysClr val="window" lastClr="FFFFFF"/>
                </a:solidFill>
                <a:latin typeface="Consolas" panose="020B0609020204030204" pitchFamily="49" charset="0"/>
                <a:cs typeface="Courier"/>
              </a:rPr>
              <a:t> hdfs dfs –</a:t>
            </a:r>
            <a:r>
              <a:rPr lang="en-US" sz="2400" b="1" i="1" kern="0" dirty="0">
                <a:solidFill>
                  <a:sysClr val="window" lastClr="FFFFFF"/>
                </a:solidFill>
                <a:latin typeface="Consolas" panose="020B0609020204030204" pitchFamily="49" charset="0"/>
                <a:cs typeface="Courier"/>
              </a:rPr>
              <a:t>command</a:t>
            </a:r>
            <a:r>
              <a:rPr lang="en-US" sz="2400" b="1" kern="0" dirty="0">
                <a:solidFill>
                  <a:sysClr val="window" lastClr="FFFFFF"/>
                </a:solidFill>
                <a:latin typeface="Consolas" panose="020B0609020204030204" pitchFamily="49" charset="0"/>
                <a:cs typeface="Courier"/>
              </a:rPr>
              <a:t> [args]</a:t>
            </a:r>
          </a:p>
        </p:txBody>
      </p:sp>
    </p:spTree>
    <p:extLst>
      <p:ext uri="{BB962C8B-B14F-4D97-AF65-F5344CB8AC3E}">
        <p14:creationId xmlns:p14="http://schemas.microsoft.com/office/powerpoint/2010/main" val="2022196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93CF-353D-46F7-A643-5130D3100ED9}"/>
              </a:ext>
            </a:extLst>
          </p:cNvPr>
          <p:cNvSpPr>
            <a:spLocks noGrp="1"/>
          </p:cNvSpPr>
          <p:nvPr>
            <p:ph type="title"/>
          </p:nvPr>
        </p:nvSpPr>
        <p:spPr/>
        <p:txBody>
          <a:bodyPr/>
          <a:lstStyle/>
          <a:p>
            <a:r>
              <a:rPr lang="en-US" dirty="0"/>
              <a:t>HDFS File Permissions—Like *nix Permissions</a:t>
            </a:r>
            <a:endParaRPr lang="en-IN" dirty="0"/>
          </a:p>
        </p:txBody>
      </p:sp>
      <p:sp>
        <p:nvSpPr>
          <p:cNvPr id="3" name="Content Placeholder 2">
            <a:extLst>
              <a:ext uri="{FF2B5EF4-FFF2-40B4-BE49-F238E27FC236}">
                <a16:creationId xmlns:a16="http://schemas.microsoft.com/office/drawing/2014/main" id="{A6D5449D-BB15-48B9-9783-2B4C0FAB9B5F}"/>
              </a:ext>
            </a:extLst>
          </p:cNvPr>
          <p:cNvSpPr>
            <a:spLocks noGrp="1"/>
          </p:cNvSpPr>
          <p:nvPr>
            <p:ph idx="1"/>
          </p:nvPr>
        </p:nvSpPr>
        <p:spPr>
          <a:xfrm>
            <a:off x="1070514" y="1774587"/>
            <a:ext cx="10283286" cy="1730829"/>
          </a:xfrm>
        </p:spPr>
        <p:txBody>
          <a:bodyPr>
            <a:normAutofit fontScale="92500" lnSpcReduction="20000"/>
          </a:bodyPr>
          <a:lstStyle/>
          <a:p>
            <a:pPr defTabSz="340536">
              <a:defRPr/>
            </a:pPr>
            <a:r>
              <a:rPr lang="en-US" dirty="0"/>
              <a:t>Files and directories have owners and groups</a:t>
            </a:r>
          </a:p>
          <a:p>
            <a:pPr defTabSz="340536">
              <a:defRPr/>
            </a:pPr>
            <a:r>
              <a:rPr lang="en-US" dirty="0"/>
              <a:t>r = read</a:t>
            </a:r>
          </a:p>
          <a:p>
            <a:pPr defTabSz="340536">
              <a:defRPr/>
            </a:pPr>
            <a:r>
              <a:rPr lang="en-US" dirty="0"/>
              <a:t>w = write</a:t>
            </a:r>
          </a:p>
          <a:p>
            <a:pPr defTabSz="340536">
              <a:defRPr/>
            </a:pPr>
            <a:r>
              <a:rPr lang="en-US" dirty="0"/>
              <a:t>x = permission to access the contents of a directory</a:t>
            </a:r>
          </a:p>
        </p:txBody>
      </p:sp>
      <p:pic>
        <p:nvPicPr>
          <p:cNvPr id="6" name="Picture 5" descr="Screen Shot 2013-08-28 at 9.29.34 PM.png">
            <a:extLst>
              <a:ext uri="{FF2B5EF4-FFF2-40B4-BE49-F238E27FC236}">
                <a16:creationId xmlns:a16="http://schemas.microsoft.com/office/drawing/2014/main" id="{13648DC2-22B0-43DE-975E-C2ACAC284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37" y="3638907"/>
            <a:ext cx="9687651" cy="2405054"/>
          </a:xfrm>
          <a:prstGeom prst="rect">
            <a:avLst/>
          </a:prstGeom>
        </p:spPr>
      </p:pic>
    </p:spTree>
    <p:extLst>
      <p:ext uri="{BB962C8B-B14F-4D97-AF65-F5344CB8AC3E}">
        <p14:creationId xmlns:p14="http://schemas.microsoft.com/office/powerpoint/2010/main" val="378359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661FE8-DC51-41BA-9720-2BE59EDE0F37}"/>
              </a:ext>
            </a:extLst>
          </p:cNvPr>
          <p:cNvSpPr>
            <a:spLocks noGrp="1"/>
          </p:cNvSpPr>
          <p:nvPr>
            <p:ph type="title"/>
          </p:nvPr>
        </p:nvSpPr>
        <p:spPr/>
        <p:txBody>
          <a:bodyPr/>
          <a:lstStyle/>
          <a:p>
            <a:r>
              <a:rPr lang="en-US" dirty="0"/>
              <a:t>Demo: HDFS Commands</a:t>
            </a:r>
          </a:p>
        </p:txBody>
      </p:sp>
      <p:sp>
        <p:nvSpPr>
          <p:cNvPr id="5" name="Content Placeholder 4">
            <a:extLst>
              <a:ext uri="{FF2B5EF4-FFF2-40B4-BE49-F238E27FC236}">
                <a16:creationId xmlns:a16="http://schemas.microsoft.com/office/drawing/2014/main" id="{190067FC-60C4-4FE8-8E15-530A81D93883}"/>
              </a:ext>
            </a:extLst>
          </p:cNvPr>
          <p:cNvSpPr>
            <a:spLocks noGrp="1"/>
          </p:cNvSpPr>
          <p:nvPr>
            <p:ph idx="1"/>
          </p:nvPr>
        </p:nvSpPr>
        <p:spPr/>
        <p:txBody>
          <a:bodyPr/>
          <a:lstStyle/>
          <a:p>
            <a:r>
              <a:rPr lang="en-US" dirty="0"/>
              <a:t>Assume the identity of the user</a:t>
            </a:r>
          </a:p>
          <a:p>
            <a:r>
              <a:rPr lang="en-US" dirty="0"/>
              <a:t>File system</a:t>
            </a:r>
          </a:p>
          <a:p>
            <a:r>
              <a:rPr lang="en-US" dirty="0"/>
              <a:t>Put files</a:t>
            </a:r>
          </a:p>
          <a:p>
            <a:r>
              <a:rPr lang="en-US" dirty="0"/>
              <a:t>Copy </a:t>
            </a:r>
          </a:p>
          <a:p>
            <a:r>
              <a:rPr lang="en-US" dirty="0"/>
              <a:t>Delete</a:t>
            </a:r>
          </a:p>
          <a:p>
            <a:r>
              <a:rPr lang="en-US" dirty="0"/>
              <a:t>Combine with cat</a:t>
            </a:r>
          </a:p>
          <a:p>
            <a:r>
              <a:rPr lang="en-US" dirty="0"/>
              <a:t>Combine with </a:t>
            </a:r>
            <a:r>
              <a:rPr lang="en-US" dirty="0" err="1"/>
              <a:t>getmerge</a:t>
            </a:r>
            <a:endParaRPr lang="en-US" dirty="0"/>
          </a:p>
        </p:txBody>
      </p:sp>
    </p:spTree>
    <p:extLst>
      <p:ext uri="{BB962C8B-B14F-4D97-AF65-F5344CB8AC3E}">
        <p14:creationId xmlns:p14="http://schemas.microsoft.com/office/powerpoint/2010/main" val="4230300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27B5C7-6ACE-4D61-94E4-7C2A523FE637}"/>
              </a:ext>
            </a:extLst>
          </p:cNvPr>
          <p:cNvSpPr>
            <a:spLocks noGrp="1"/>
          </p:cNvSpPr>
          <p:nvPr>
            <p:ph type="title"/>
          </p:nvPr>
        </p:nvSpPr>
        <p:spPr/>
        <p:txBody>
          <a:bodyPr/>
          <a:lstStyle/>
          <a:p>
            <a:r>
              <a:rPr lang="en-US" dirty="0"/>
              <a:t>HDFS Commands</a:t>
            </a:r>
          </a:p>
        </p:txBody>
      </p:sp>
      <p:sp>
        <p:nvSpPr>
          <p:cNvPr id="5" name="Content Placeholder 4">
            <a:extLst>
              <a:ext uri="{FF2B5EF4-FFF2-40B4-BE49-F238E27FC236}">
                <a16:creationId xmlns:a16="http://schemas.microsoft.com/office/drawing/2014/main" id="{B8001160-CC88-4676-AF96-330575EF861A}"/>
              </a:ext>
            </a:extLst>
          </p:cNvPr>
          <p:cNvSpPr>
            <a:spLocks noGrp="1"/>
          </p:cNvSpPr>
          <p:nvPr>
            <p:ph idx="1"/>
          </p:nvPr>
        </p:nvSpPr>
        <p:spPr/>
        <p:txBody>
          <a:bodyPr/>
          <a:lstStyle/>
          <a:p>
            <a:r>
              <a:rPr lang="en-US" dirty="0"/>
              <a:t>What is the HDFS command to upload a local file </a:t>
            </a:r>
            <a:r>
              <a:rPr lang="en-US" b="1" dirty="0"/>
              <a:t>blob.txt </a:t>
            </a:r>
            <a:r>
              <a:rPr lang="en-US" dirty="0"/>
              <a:t>to the remote HDFS folder </a:t>
            </a:r>
            <a:r>
              <a:rPr lang="en-US" b="1" dirty="0"/>
              <a:t>blink</a:t>
            </a:r>
            <a:r>
              <a:rPr lang="en-US" dirty="0"/>
              <a:t>?</a:t>
            </a:r>
          </a:p>
          <a:p>
            <a:r>
              <a:rPr lang="en-US" dirty="0"/>
              <a:t>What is the HDFS command to view the contents of the folder </a:t>
            </a:r>
            <a:r>
              <a:rPr lang="en-US" b="1" dirty="0"/>
              <a:t>blat</a:t>
            </a:r>
            <a:r>
              <a:rPr lang="en-US" dirty="0"/>
              <a:t>?</a:t>
            </a:r>
          </a:p>
          <a:p>
            <a:endParaRPr lang="en-US" dirty="0"/>
          </a:p>
        </p:txBody>
      </p:sp>
    </p:spTree>
    <p:extLst>
      <p:ext uri="{BB962C8B-B14F-4D97-AF65-F5344CB8AC3E}">
        <p14:creationId xmlns:p14="http://schemas.microsoft.com/office/powerpoint/2010/main" val="420333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B82AD-0C24-4DD1-B1F6-E55EA2B344DA}"/>
              </a:ext>
            </a:extLst>
          </p:cNvPr>
          <p:cNvSpPr>
            <a:spLocks noGrp="1"/>
          </p:cNvSpPr>
          <p:nvPr>
            <p:ph type="title"/>
          </p:nvPr>
        </p:nvSpPr>
        <p:spPr/>
        <p:txBody>
          <a:bodyPr/>
          <a:lstStyle/>
          <a:p>
            <a:r>
              <a:rPr lang="en-US" dirty="0"/>
              <a:t>Get Ready To Follow Along!</a:t>
            </a:r>
          </a:p>
        </p:txBody>
      </p:sp>
      <p:sp>
        <p:nvSpPr>
          <p:cNvPr id="5" name="Subtitle 4">
            <a:extLst>
              <a:ext uri="{FF2B5EF4-FFF2-40B4-BE49-F238E27FC236}">
                <a16:creationId xmlns:a16="http://schemas.microsoft.com/office/drawing/2014/main" id="{6FEB7DA4-D5B9-44AE-8069-EBB9065057DF}"/>
              </a:ext>
            </a:extLst>
          </p:cNvPr>
          <p:cNvSpPr>
            <a:spLocks noGrp="1"/>
          </p:cNvSpPr>
          <p:nvPr>
            <p:ph idx="1"/>
          </p:nvPr>
        </p:nvSpPr>
        <p:spPr/>
        <p:txBody>
          <a:bodyPr>
            <a:normAutofit/>
          </a:bodyPr>
          <a:lstStyle/>
          <a:p>
            <a:r>
              <a:rPr lang="en-US" sz="2400" dirty="0"/>
              <a:t>Let’s Start Our Docker Environments!</a:t>
            </a:r>
          </a:p>
          <a:p>
            <a:r>
              <a:rPr lang="en-US" sz="2400" dirty="0"/>
              <a:t>Hadoop in docker requires a lot of resources.</a:t>
            </a:r>
          </a:p>
          <a:p>
            <a:r>
              <a:rPr lang="en-US" sz="2400" dirty="0"/>
              <a:t>Start:  </a:t>
            </a:r>
            <a:br>
              <a:rPr lang="en-US" sz="2400" dirty="0"/>
            </a:br>
            <a:r>
              <a:rPr lang="en-US" sz="2400" dirty="0">
                <a:solidFill>
                  <a:schemeClr val="bg1">
                    <a:lumMod val="50000"/>
                  </a:schemeClr>
                </a:solidFill>
                <a:effectLst/>
                <a:latin typeface="Consolas" panose="020B0609020204030204" pitchFamily="49" charset="0"/>
                <a:ea typeface="Calibri" panose="020F0502020204030204" pitchFamily="34" charset="0"/>
                <a:cs typeface="Times New Roman" panose="02020603050405020304" pitchFamily="18" charset="0"/>
              </a:rPr>
              <a:t>docker-compose up -d</a:t>
            </a:r>
          </a:p>
          <a:p>
            <a:r>
              <a:rPr lang="en-US" sz="2400" dirty="0"/>
              <a:t>Is It done starting?:  </a:t>
            </a:r>
            <a:br>
              <a:rPr lang="en-US" sz="2400" dirty="0"/>
            </a:br>
            <a:r>
              <a:rPr lang="en-US" sz="2400" dirty="0">
                <a:solidFill>
                  <a:schemeClr val="bg1">
                    <a:lumMod val="50000"/>
                  </a:schemeClr>
                </a:solidFill>
                <a:latin typeface="Consolas" panose="020B0609020204030204" pitchFamily="49" charset="0"/>
                <a:cs typeface="Times New Roman" panose="02020603050405020304" pitchFamily="18" charset="0"/>
              </a:rPr>
              <a:t>docker-compose logs</a:t>
            </a:r>
            <a:br>
              <a:rPr lang="en-US" sz="2400" dirty="0">
                <a:solidFill>
                  <a:schemeClr val="bg1">
                    <a:lumMod val="50000"/>
                  </a:schemeClr>
                </a:solidFill>
                <a:latin typeface="Consolas" panose="020B0609020204030204" pitchFamily="49" charset="0"/>
                <a:cs typeface="Times New Roman" panose="02020603050405020304" pitchFamily="18" charset="0"/>
              </a:rPr>
            </a:br>
            <a:r>
              <a:rPr lang="en-US" sz="2400" dirty="0"/>
              <a:t>(Check for impala server…)</a:t>
            </a:r>
          </a:p>
          <a:p>
            <a:r>
              <a:rPr lang="en-US" sz="2400" dirty="0"/>
              <a:t>Access the shell: </a:t>
            </a:r>
            <a:br>
              <a:rPr lang="en-US" sz="2400" dirty="0"/>
            </a:br>
            <a:r>
              <a:rPr lang="en-US" sz="2400" dirty="0">
                <a:solidFill>
                  <a:schemeClr val="bg1">
                    <a:lumMod val="50000"/>
                  </a:schemeClr>
                </a:solidFill>
                <a:latin typeface="Consolas" panose="020B0609020204030204" pitchFamily="49" charset="0"/>
                <a:cs typeface="Times New Roman" panose="02020603050405020304" pitchFamily="18" charset="0"/>
              </a:rPr>
              <a:t>docker-compose exec </a:t>
            </a:r>
            <a:r>
              <a:rPr lang="en-US" sz="2400" dirty="0" err="1">
                <a:solidFill>
                  <a:schemeClr val="bg1">
                    <a:lumMod val="50000"/>
                  </a:schemeClr>
                </a:solidFill>
                <a:latin typeface="Consolas" panose="020B0609020204030204" pitchFamily="49" charset="0"/>
                <a:cs typeface="Times New Roman" panose="02020603050405020304" pitchFamily="18" charset="0"/>
              </a:rPr>
              <a:t>cloudera</a:t>
            </a:r>
            <a:r>
              <a:rPr lang="en-US" sz="2400" dirty="0">
                <a:solidFill>
                  <a:schemeClr val="bg1">
                    <a:lumMod val="50000"/>
                  </a:schemeClr>
                </a:solidFill>
                <a:latin typeface="Consolas" panose="020B0609020204030204" pitchFamily="49" charset="0"/>
                <a:cs typeface="Times New Roman" panose="02020603050405020304" pitchFamily="18" charset="0"/>
              </a:rPr>
              <a:t> bash -c "</a:t>
            </a:r>
            <a:r>
              <a:rPr lang="en-US" sz="2400" dirty="0" err="1">
                <a:solidFill>
                  <a:schemeClr val="bg1">
                    <a:lumMod val="50000"/>
                  </a:schemeClr>
                </a:solidFill>
                <a:latin typeface="Consolas" panose="020B0609020204030204" pitchFamily="49" charset="0"/>
                <a:cs typeface="Times New Roman" panose="02020603050405020304" pitchFamily="18" charset="0"/>
              </a:rPr>
              <a:t>su</a:t>
            </a:r>
            <a:r>
              <a:rPr lang="en-US" sz="2400" dirty="0">
                <a:solidFill>
                  <a:schemeClr val="bg1">
                    <a:lumMod val="50000"/>
                  </a:schemeClr>
                </a:solidFill>
                <a:latin typeface="Consolas" panose="020B0609020204030204" pitchFamily="49" charset="0"/>
                <a:cs typeface="Times New Roman" panose="02020603050405020304" pitchFamily="18" charset="0"/>
              </a:rPr>
              <a:t> -l </a:t>
            </a:r>
            <a:r>
              <a:rPr lang="en-US" sz="2400" dirty="0" err="1">
                <a:solidFill>
                  <a:schemeClr val="bg1">
                    <a:lumMod val="50000"/>
                  </a:schemeClr>
                </a:solidFill>
                <a:latin typeface="Consolas" panose="020B0609020204030204" pitchFamily="49" charset="0"/>
                <a:cs typeface="Times New Roman" panose="02020603050405020304" pitchFamily="18" charset="0"/>
              </a:rPr>
              <a:t>cloudera</a:t>
            </a:r>
            <a:r>
              <a:rPr lang="en-US" sz="2400" dirty="0">
                <a:solidFill>
                  <a:schemeClr val="bg1">
                    <a:lumMod val="50000"/>
                  </a:schemeClr>
                </a:solidFill>
                <a:latin typeface="Consolas" panose="020B0609020204030204" pitchFamily="49" charset="0"/>
                <a:cs typeface="Times New Roman" panose="02020603050405020304" pitchFamily="18" charset="0"/>
              </a:rPr>
              <a:t>"</a:t>
            </a:r>
          </a:p>
          <a:p>
            <a:r>
              <a:rPr lang="en-US" sz="2400" dirty="0"/>
              <a:t>Hue Access:  </a:t>
            </a:r>
            <a:r>
              <a:rPr lang="en-US" sz="2400" dirty="0">
                <a:hlinkClick r:id="rId2"/>
              </a:rPr>
              <a:t>http://localhost:8080</a:t>
            </a:r>
            <a:r>
              <a:rPr lang="en-US" sz="2400" dirty="0"/>
              <a:t> </a:t>
            </a:r>
            <a:br>
              <a:rPr lang="en-US" sz="2400" dirty="0"/>
            </a:br>
            <a:endParaRPr lang="en-US" sz="2400" dirty="0">
              <a:solidFill>
                <a:schemeClr val="bg1">
                  <a:lumMod val="50000"/>
                </a:schemeClr>
              </a:solidFill>
              <a:latin typeface="Consolas" panose="020B0609020204030204" pitchFamily="49" charset="0"/>
              <a:cs typeface="Times New Roman" panose="02020603050405020304" pitchFamily="18" charset="0"/>
            </a:endParaRPr>
          </a:p>
          <a:p>
            <a:endParaRPr lang="en-US" sz="2400" dirty="0">
              <a:solidFill>
                <a:schemeClr val="bg1">
                  <a:lumMod val="50000"/>
                </a:schemeClr>
              </a:solidFill>
              <a:latin typeface="Consolas" panose="020B0609020204030204" pitchFamily="49" charset="0"/>
              <a:cs typeface="Times New Roman" panose="02020603050405020304" pitchFamily="18" charset="0"/>
            </a:endParaRPr>
          </a:p>
        </p:txBody>
      </p:sp>
      <p:pic>
        <p:nvPicPr>
          <p:cNvPr id="8" name="Graphic 7" descr="Browser window with solid fill">
            <a:extLst>
              <a:ext uri="{FF2B5EF4-FFF2-40B4-BE49-F238E27FC236}">
                <a16:creationId xmlns:a16="http://schemas.microsoft.com/office/drawing/2014/main" id="{1B6C775E-1176-47C5-8222-179B3E4A7B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3412" y="1540126"/>
            <a:ext cx="1924594" cy="1924594"/>
          </a:xfrm>
          <a:prstGeom prst="rect">
            <a:avLst/>
          </a:prstGeom>
        </p:spPr>
      </p:pic>
    </p:spTree>
    <p:extLst>
      <p:ext uri="{BB962C8B-B14F-4D97-AF65-F5344CB8AC3E}">
        <p14:creationId xmlns:p14="http://schemas.microsoft.com/office/powerpoint/2010/main" val="319194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76B3F-6FE7-4BF7-BB98-4D3709FF7F5B}"/>
              </a:ext>
            </a:extLst>
          </p:cNvPr>
          <p:cNvSpPr>
            <a:spLocks noGrp="1"/>
          </p:cNvSpPr>
          <p:nvPr>
            <p:ph type="title"/>
          </p:nvPr>
        </p:nvSpPr>
        <p:spPr/>
        <p:txBody>
          <a:bodyPr/>
          <a:lstStyle/>
          <a:p>
            <a:r>
              <a:rPr lang="en-US" dirty="0"/>
              <a:t>YARN (and MapReduce)</a:t>
            </a:r>
          </a:p>
        </p:txBody>
      </p:sp>
      <p:sp>
        <p:nvSpPr>
          <p:cNvPr id="5" name="Text Placeholder 4">
            <a:extLst>
              <a:ext uri="{FF2B5EF4-FFF2-40B4-BE49-F238E27FC236}">
                <a16:creationId xmlns:a16="http://schemas.microsoft.com/office/drawing/2014/main" id="{88F03525-B530-4B82-B04C-B6FBA052E740}"/>
              </a:ext>
            </a:extLst>
          </p:cNvPr>
          <p:cNvSpPr>
            <a:spLocks noGrp="1"/>
          </p:cNvSpPr>
          <p:nvPr>
            <p:ph type="body" idx="1"/>
          </p:nvPr>
        </p:nvSpPr>
        <p:spPr/>
        <p:txBody>
          <a:bodyPr/>
          <a:lstStyle/>
          <a:p>
            <a:r>
              <a:rPr lang="en-US" dirty="0"/>
              <a:t>Yet Another Resource Negotiator </a:t>
            </a:r>
          </a:p>
        </p:txBody>
      </p:sp>
    </p:spTree>
    <p:extLst>
      <p:ext uri="{BB962C8B-B14F-4D97-AF65-F5344CB8AC3E}">
        <p14:creationId xmlns:p14="http://schemas.microsoft.com/office/powerpoint/2010/main" val="79950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0CB26-0178-4D0A-A300-6894B44E40E6}"/>
              </a:ext>
            </a:extLst>
          </p:cNvPr>
          <p:cNvSpPr>
            <a:spLocks noGrp="1"/>
          </p:cNvSpPr>
          <p:nvPr>
            <p:ph type="title"/>
          </p:nvPr>
        </p:nvSpPr>
        <p:spPr/>
        <p:txBody>
          <a:bodyPr/>
          <a:lstStyle/>
          <a:p>
            <a:r>
              <a:rPr lang="en-US" dirty="0"/>
              <a:t>YARN – Hadoop 2.0</a:t>
            </a:r>
          </a:p>
        </p:txBody>
      </p:sp>
      <p:sp>
        <p:nvSpPr>
          <p:cNvPr id="5" name="Content Placeholder 4">
            <a:extLst>
              <a:ext uri="{FF2B5EF4-FFF2-40B4-BE49-F238E27FC236}">
                <a16:creationId xmlns:a16="http://schemas.microsoft.com/office/drawing/2014/main" id="{BD20B4EB-2560-4365-95F6-0E414D213672}"/>
              </a:ext>
            </a:extLst>
          </p:cNvPr>
          <p:cNvSpPr>
            <a:spLocks noGrp="1"/>
          </p:cNvSpPr>
          <p:nvPr>
            <p:ph idx="1"/>
          </p:nvPr>
        </p:nvSpPr>
        <p:spPr/>
        <p:txBody>
          <a:bodyPr>
            <a:normAutofit/>
          </a:bodyPr>
          <a:lstStyle/>
          <a:p>
            <a:r>
              <a:rPr lang="en-US" dirty="0"/>
              <a:t>YARN is a job executor and resource schedule for Hadoop.</a:t>
            </a:r>
          </a:p>
          <a:p>
            <a:r>
              <a:rPr lang="en-US" dirty="0"/>
              <a:t>MapReduce is a distributed batch process algorithm</a:t>
            </a:r>
          </a:p>
          <a:p>
            <a:r>
              <a:rPr lang="en-US" dirty="0"/>
              <a:t>Hadoop v1 could old do Map-Reduce</a:t>
            </a:r>
          </a:p>
          <a:p>
            <a:r>
              <a:rPr lang="en-US" dirty="0"/>
              <a:t>Hadoop v2 added YARN so any distributed application could run</a:t>
            </a:r>
          </a:p>
          <a:p>
            <a:r>
              <a:rPr lang="en-US" dirty="0"/>
              <a:t>YARN made applications like Spark and Hive possible.</a:t>
            </a:r>
          </a:p>
          <a:p>
            <a:r>
              <a:rPr lang="en-US" dirty="0"/>
              <a:t>Map-Reduce is just one of the many applications which run on YARN</a:t>
            </a:r>
          </a:p>
          <a:p>
            <a:endParaRPr lang="en-US" dirty="0"/>
          </a:p>
        </p:txBody>
      </p:sp>
    </p:spTree>
    <p:extLst>
      <p:ext uri="{BB962C8B-B14F-4D97-AF65-F5344CB8AC3E}">
        <p14:creationId xmlns:p14="http://schemas.microsoft.com/office/powerpoint/2010/main" val="3678268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1A9B-6444-4709-807D-34B0DCFCB874}"/>
              </a:ext>
            </a:extLst>
          </p:cNvPr>
          <p:cNvSpPr>
            <a:spLocks noGrp="1"/>
          </p:cNvSpPr>
          <p:nvPr>
            <p:ph type="title"/>
          </p:nvPr>
        </p:nvSpPr>
        <p:spPr/>
        <p:txBody>
          <a:bodyPr/>
          <a:lstStyle/>
          <a:p>
            <a:r>
              <a:rPr lang="en-US" dirty="0"/>
              <a:t>Hadoop 2 vs. Hadoop 1</a:t>
            </a:r>
            <a:endParaRPr lang="en-IN" dirty="0"/>
          </a:p>
        </p:txBody>
      </p:sp>
      <p:sp>
        <p:nvSpPr>
          <p:cNvPr id="3" name="Text Placeholder 2">
            <a:extLst>
              <a:ext uri="{FF2B5EF4-FFF2-40B4-BE49-F238E27FC236}">
                <a16:creationId xmlns:a16="http://schemas.microsoft.com/office/drawing/2014/main" id="{03CDBB40-52D0-4FE5-BEC1-E1CA709DE9B5}"/>
              </a:ext>
            </a:extLst>
          </p:cNvPr>
          <p:cNvSpPr>
            <a:spLocks noGrp="1"/>
          </p:cNvSpPr>
          <p:nvPr>
            <p:ph type="body" idx="1"/>
          </p:nvPr>
        </p:nvSpPr>
        <p:spPr/>
        <p:txBody>
          <a:bodyPr/>
          <a:lstStyle/>
          <a:p>
            <a:r>
              <a:rPr lang="en-US" dirty="0"/>
              <a:t>Hadoop 1</a:t>
            </a:r>
          </a:p>
        </p:txBody>
      </p:sp>
      <p:sp>
        <p:nvSpPr>
          <p:cNvPr id="7" name="Content Placeholder 6">
            <a:extLst>
              <a:ext uri="{FF2B5EF4-FFF2-40B4-BE49-F238E27FC236}">
                <a16:creationId xmlns:a16="http://schemas.microsoft.com/office/drawing/2014/main" id="{853944B9-EA21-48B1-9511-8AC934253436}"/>
              </a:ext>
            </a:extLst>
          </p:cNvPr>
          <p:cNvSpPr>
            <a:spLocks noGrp="1"/>
          </p:cNvSpPr>
          <p:nvPr>
            <p:ph sz="half" idx="2"/>
          </p:nvPr>
        </p:nvSpPr>
        <p:spPr/>
        <p:txBody>
          <a:bodyPr>
            <a:normAutofit lnSpcReduction="10000"/>
          </a:bodyPr>
          <a:lstStyle/>
          <a:p>
            <a:r>
              <a:rPr lang="en-US" dirty="0"/>
              <a:t>Batch processing only</a:t>
            </a:r>
          </a:p>
          <a:p>
            <a:r>
              <a:rPr lang="en-US" dirty="0"/>
              <a:t>No high availability or failover capability</a:t>
            </a:r>
          </a:p>
          <a:p>
            <a:r>
              <a:rPr lang="en-US" dirty="0"/>
              <a:t>Only MapReduce applications</a:t>
            </a:r>
          </a:p>
          <a:p>
            <a:r>
              <a:rPr lang="en-US" dirty="0"/>
              <a:t>DataNodes and </a:t>
            </a:r>
            <a:r>
              <a:rPr lang="en-US" dirty="0" err="1"/>
              <a:t>NameNodes</a:t>
            </a:r>
            <a:r>
              <a:rPr lang="en-US" dirty="0"/>
              <a:t> are dependent</a:t>
            </a:r>
          </a:p>
          <a:p>
            <a:r>
              <a:rPr lang="en-US" dirty="0"/>
              <a:t>Applications execute and quit</a:t>
            </a:r>
          </a:p>
        </p:txBody>
      </p:sp>
      <p:sp>
        <p:nvSpPr>
          <p:cNvPr id="4" name="Text Placeholder 3">
            <a:extLst>
              <a:ext uri="{FF2B5EF4-FFF2-40B4-BE49-F238E27FC236}">
                <a16:creationId xmlns:a16="http://schemas.microsoft.com/office/drawing/2014/main" id="{78279029-93DC-4FF6-9061-BEA594E05B9E}"/>
              </a:ext>
            </a:extLst>
          </p:cNvPr>
          <p:cNvSpPr>
            <a:spLocks noGrp="1"/>
          </p:cNvSpPr>
          <p:nvPr>
            <p:ph type="body" sz="quarter" idx="3"/>
          </p:nvPr>
        </p:nvSpPr>
        <p:spPr/>
        <p:txBody>
          <a:bodyPr/>
          <a:lstStyle/>
          <a:p>
            <a:r>
              <a:rPr lang="en-US" dirty="0"/>
              <a:t>Hadoop 2</a:t>
            </a:r>
          </a:p>
        </p:txBody>
      </p:sp>
      <p:sp>
        <p:nvSpPr>
          <p:cNvPr id="8" name="Content Placeholder 7">
            <a:extLst>
              <a:ext uri="{FF2B5EF4-FFF2-40B4-BE49-F238E27FC236}">
                <a16:creationId xmlns:a16="http://schemas.microsoft.com/office/drawing/2014/main" id="{7527EBE7-A416-4718-9CA6-21606564E4A9}"/>
              </a:ext>
            </a:extLst>
          </p:cNvPr>
          <p:cNvSpPr>
            <a:spLocks noGrp="1"/>
          </p:cNvSpPr>
          <p:nvPr>
            <p:ph sz="quarter" idx="4"/>
          </p:nvPr>
        </p:nvSpPr>
        <p:spPr/>
        <p:txBody>
          <a:bodyPr>
            <a:normAutofit lnSpcReduction="10000"/>
          </a:bodyPr>
          <a:lstStyle/>
          <a:p>
            <a:r>
              <a:rPr lang="en-US" dirty="0"/>
              <a:t>Suited to a variety of distributed tasks</a:t>
            </a:r>
          </a:p>
          <a:p>
            <a:r>
              <a:rPr lang="en-US" dirty="0"/>
              <a:t>High availability and failover</a:t>
            </a:r>
          </a:p>
          <a:p>
            <a:r>
              <a:rPr lang="en-US" dirty="0"/>
              <a:t>Runs any distributed application, including MapReduce</a:t>
            </a:r>
          </a:p>
          <a:p>
            <a:r>
              <a:rPr lang="en-US" dirty="0"/>
              <a:t>DataNode and </a:t>
            </a:r>
            <a:r>
              <a:rPr lang="en-US" dirty="0" err="1"/>
              <a:t>NameNodes</a:t>
            </a:r>
            <a:r>
              <a:rPr lang="en-US" dirty="0"/>
              <a:t> (NodeManagers) are independent</a:t>
            </a:r>
          </a:p>
          <a:p>
            <a:r>
              <a:rPr lang="en-US" dirty="0"/>
              <a:t>Applications can remain resident</a:t>
            </a:r>
          </a:p>
        </p:txBody>
      </p:sp>
    </p:spTree>
    <p:extLst>
      <p:ext uri="{BB962C8B-B14F-4D97-AF65-F5344CB8AC3E}">
        <p14:creationId xmlns:p14="http://schemas.microsoft.com/office/powerpoint/2010/main" val="534591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596E-FD6D-4CE6-88BB-0F143A0739B6}"/>
              </a:ext>
            </a:extLst>
          </p:cNvPr>
          <p:cNvSpPr>
            <a:spLocks noGrp="1"/>
          </p:cNvSpPr>
          <p:nvPr>
            <p:ph type="title"/>
          </p:nvPr>
        </p:nvSpPr>
        <p:spPr/>
        <p:txBody>
          <a:bodyPr>
            <a:noAutofit/>
          </a:bodyPr>
          <a:lstStyle/>
          <a:p>
            <a:r>
              <a:rPr lang="en-US" dirty="0"/>
              <a:t>MapReduce Algorithm</a:t>
            </a:r>
            <a:endParaRPr lang="en-IN" dirty="0"/>
          </a:p>
        </p:txBody>
      </p:sp>
      <p:sp>
        <p:nvSpPr>
          <p:cNvPr id="3" name="Content Placeholder 2">
            <a:extLst>
              <a:ext uri="{FF2B5EF4-FFF2-40B4-BE49-F238E27FC236}">
                <a16:creationId xmlns:a16="http://schemas.microsoft.com/office/drawing/2014/main" id="{2918B33F-6955-4D70-B6D2-1DA72640C7A3}"/>
              </a:ext>
            </a:extLst>
          </p:cNvPr>
          <p:cNvSpPr>
            <a:spLocks noGrp="1"/>
          </p:cNvSpPr>
          <p:nvPr>
            <p:ph idx="1"/>
          </p:nvPr>
        </p:nvSpPr>
        <p:spPr>
          <a:xfrm>
            <a:off x="838200" y="1774922"/>
            <a:ext cx="10515600" cy="2924516"/>
          </a:xfrm>
        </p:spPr>
        <p:txBody>
          <a:bodyPr>
            <a:noAutofit/>
          </a:bodyPr>
          <a:lstStyle/>
          <a:p>
            <a:r>
              <a:rPr lang="en-US" dirty="0"/>
              <a:t>A programming model for large-scale distributed data processing</a:t>
            </a:r>
          </a:p>
          <a:p>
            <a:r>
              <a:rPr lang="en-US" dirty="0"/>
              <a:t>Phases</a:t>
            </a:r>
          </a:p>
          <a:p>
            <a:pPr lvl="1"/>
            <a:r>
              <a:rPr lang="en-US" dirty="0"/>
              <a:t>Map </a:t>
            </a:r>
            <a:r>
              <a:rPr lang="en-US" dirty="0">
                <a:sym typeface="Wingdings" panose="05000000000000000000" pitchFamily="2" charset="2"/>
              </a:rPr>
              <a:t> apply a transformation to a data set</a:t>
            </a:r>
          </a:p>
          <a:p>
            <a:pPr lvl="1"/>
            <a:r>
              <a:rPr lang="en-US" dirty="0">
                <a:sym typeface="Wingdings" panose="05000000000000000000" pitchFamily="2" charset="2"/>
              </a:rPr>
              <a:t>Shuffle  transfer output from Mapper to Reducer nodes</a:t>
            </a:r>
          </a:p>
          <a:p>
            <a:pPr lvl="1"/>
            <a:r>
              <a:rPr lang="en-US" dirty="0">
                <a:sym typeface="Wingdings" panose="05000000000000000000" pitchFamily="2" charset="2"/>
              </a:rPr>
              <a:t>Reduce  aggregate items into a single result</a:t>
            </a:r>
          </a:p>
          <a:p>
            <a:pPr lvl="1"/>
            <a:r>
              <a:rPr lang="en-US" dirty="0">
                <a:sym typeface="Wingdings" panose="05000000000000000000" pitchFamily="2" charset="2"/>
              </a:rPr>
              <a:t>Combine  output of Reducer nodes into single output</a:t>
            </a:r>
            <a:endParaRPr lang="en-US" dirty="0"/>
          </a:p>
        </p:txBody>
      </p:sp>
      <p:grpSp>
        <p:nvGrpSpPr>
          <p:cNvPr id="7" name="Group 6">
            <a:extLst>
              <a:ext uri="{FF2B5EF4-FFF2-40B4-BE49-F238E27FC236}">
                <a16:creationId xmlns:a16="http://schemas.microsoft.com/office/drawing/2014/main" id="{69BA2926-003D-48A0-AE5C-66B970B3EB16}"/>
              </a:ext>
            </a:extLst>
          </p:cNvPr>
          <p:cNvGrpSpPr/>
          <p:nvPr/>
        </p:nvGrpSpPr>
        <p:grpSpPr>
          <a:xfrm>
            <a:off x="2956922" y="5383828"/>
            <a:ext cx="4093029" cy="981557"/>
            <a:chOff x="1469571" y="5693229"/>
            <a:chExt cx="4093029" cy="981557"/>
          </a:xfrm>
        </p:grpSpPr>
        <p:sp>
          <p:nvSpPr>
            <p:cNvPr id="8" name="Up Arrow 4">
              <a:extLst>
                <a:ext uri="{FF2B5EF4-FFF2-40B4-BE49-F238E27FC236}">
                  <a16:creationId xmlns:a16="http://schemas.microsoft.com/office/drawing/2014/main" id="{B6B5B9C6-D3D0-431A-8795-614C19BDF238}"/>
                </a:ext>
              </a:extLst>
            </p:cNvPr>
            <p:cNvSpPr/>
            <p:nvPr/>
          </p:nvSpPr>
          <p:spPr>
            <a:xfrm>
              <a:off x="1469571" y="5693229"/>
              <a:ext cx="816429" cy="794657"/>
            </a:xfrm>
            <a:prstGeom prst="up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dirty="0"/>
            </a:p>
          </p:txBody>
        </p:sp>
        <p:sp>
          <p:nvSpPr>
            <p:cNvPr id="9" name="Up Arrow 5">
              <a:extLst>
                <a:ext uri="{FF2B5EF4-FFF2-40B4-BE49-F238E27FC236}">
                  <a16:creationId xmlns:a16="http://schemas.microsoft.com/office/drawing/2014/main" id="{15555B24-A790-437C-9A31-FC172F786D28}"/>
                </a:ext>
              </a:extLst>
            </p:cNvPr>
            <p:cNvSpPr/>
            <p:nvPr/>
          </p:nvSpPr>
          <p:spPr>
            <a:xfrm>
              <a:off x="4746171" y="5693229"/>
              <a:ext cx="816429" cy="794657"/>
            </a:xfrm>
            <a:prstGeom prst="upArrow">
              <a:avLst/>
            </a:prstGeom>
            <a:solidFill>
              <a:srgbClr val="888888"/>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dirty="0"/>
            </a:p>
          </p:txBody>
        </p:sp>
        <p:sp>
          <p:nvSpPr>
            <p:cNvPr id="10" name="Rectangle 9">
              <a:extLst>
                <a:ext uri="{FF2B5EF4-FFF2-40B4-BE49-F238E27FC236}">
                  <a16:creationId xmlns:a16="http://schemas.microsoft.com/office/drawing/2014/main" id="{9F8B37C0-2EEC-428C-9A12-531ABA4E8267}"/>
                </a:ext>
              </a:extLst>
            </p:cNvPr>
            <p:cNvSpPr/>
            <p:nvPr/>
          </p:nvSpPr>
          <p:spPr>
            <a:xfrm>
              <a:off x="2499032" y="5751456"/>
              <a:ext cx="2116511" cy="923330"/>
            </a:xfrm>
            <a:prstGeom prst="rect">
              <a:avLst/>
            </a:prstGeom>
          </p:spPr>
          <p:txBody>
            <a:bodyPr wrap="square">
              <a:noAutofit/>
            </a:bodyPr>
            <a:lstStyle/>
            <a:p>
              <a:r>
                <a:rPr lang="en-US" dirty="0">
                  <a:solidFill>
                    <a:schemeClr val="tx1">
                      <a:lumMod val="65000"/>
                      <a:lumOff val="35000"/>
                    </a:schemeClr>
                  </a:solidFill>
                  <a:latin typeface="Sherman Sans Book" pitchFamily="50" charset="0"/>
                  <a:ea typeface="Sherman Sans Book" pitchFamily="50" charset="0"/>
                </a:rPr>
                <a:t>We must supply the</a:t>
              </a:r>
              <a:br>
                <a:rPr lang="en-US" dirty="0">
                  <a:solidFill>
                    <a:schemeClr val="tx1">
                      <a:lumMod val="65000"/>
                      <a:lumOff val="35000"/>
                    </a:schemeClr>
                  </a:solidFill>
                  <a:latin typeface="Sherman Sans Book" pitchFamily="50" charset="0"/>
                  <a:ea typeface="Sherman Sans Book" pitchFamily="50" charset="0"/>
                </a:rPr>
              </a:br>
              <a:r>
                <a:rPr lang="en-US" dirty="0">
                  <a:solidFill>
                    <a:schemeClr val="tx1">
                      <a:lumMod val="65000"/>
                      <a:lumOff val="35000"/>
                    </a:schemeClr>
                  </a:solidFill>
                  <a:latin typeface="Sherman Sans Book" pitchFamily="50" charset="0"/>
                  <a:ea typeface="Sherman Sans Book" pitchFamily="50" charset="0"/>
                </a:rPr>
                <a:t>Mapper and Reducer functions.</a:t>
              </a:r>
            </a:p>
          </p:txBody>
        </p:sp>
      </p:grpSp>
      <p:graphicFrame>
        <p:nvGraphicFramePr>
          <p:cNvPr id="11" name="Diagram 10">
            <a:extLst>
              <a:ext uri="{FF2B5EF4-FFF2-40B4-BE49-F238E27FC236}">
                <a16:creationId xmlns:a16="http://schemas.microsoft.com/office/drawing/2014/main" id="{A96F7C2D-7F06-4F52-9AA5-5ABC17FF9954}"/>
              </a:ext>
            </a:extLst>
          </p:cNvPr>
          <p:cNvGraphicFramePr/>
          <p:nvPr>
            <p:extLst>
              <p:ext uri="{D42A27DB-BD31-4B8C-83A1-F6EECF244321}">
                <p14:modId xmlns:p14="http://schemas.microsoft.com/office/powerpoint/2010/main" val="3669980053"/>
              </p:ext>
            </p:extLst>
          </p:nvPr>
        </p:nvGraphicFramePr>
        <p:xfrm>
          <a:off x="2437748" y="4699438"/>
          <a:ext cx="6898340" cy="658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57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BC56-9C25-4E41-B697-B6F96203B33A}"/>
              </a:ext>
            </a:extLst>
          </p:cNvPr>
          <p:cNvSpPr>
            <a:spLocks noGrp="1"/>
          </p:cNvSpPr>
          <p:nvPr>
            <p:ph type="title"/>
          </p:nvPr>
        </p:nvSpPr>
        <p:spPr/>
        <p:txBody>
          <a:bodyPr>
            <a:noAutofit/>
          </a:bodyPr>
          <a:lstStyle/>
          <a:p>
            <a:r>
              <a:rPr lang="en-US" dirty="0"/>
              <a:t>Example MapReduce: “Total Orders by State”</a:t>
            </a:r>
            <a:endParaRPr lang="en-IN" dirty="0"/>
          </a:p>
        </p:txBody>
      </p:sp>
      <p:grpSp>
        <p:nvGrpSpPr>
          <p:cNvPr id="5" name="Group 4">
            <a:extLst>
              <a:ext uri="{FF2B5EF4-FFF2-40B4-BE49-F238E27FC236}">
                <a16:creationId xmlns:a16="http://schemas.microsoft.com/office/drawing/2014/main" id="{6401DB8C-6DC8-459E-A79E-83748BDF6B39}"/>
              </a:ext>
            </a:extLst>
          </p:cNvPr>
          <p:cNvGrpSpPr/>
          <p:nvPr/>
        </p:nvGrpSpPr>
        <p:grpSpPr>
          <a:xfrm>
            <a:off x="1949882" y="2084832"/>
            <a:ext cx="1190370" cy="4190620"/>
            <a:chOff x="425882" y="1680377"/>
            <a:chExt cx="1190370" cy="4190620"/>
          </a:xfrm>
        </p:grpSpPr>
        <p:sp>
          <p:nvSpPr>
            <p:cNvPr id="6" name="Rounded Rectangular Callout 19">
              <a:extLst>
                <a:ext uri="{FF2B5EF4-FFF2-40B4-BE49-F238E27FC236}">
                  <a16:creationId xmlns:a16="http://schemas.microsoft.com/office/drawing/2014/main" id="{01C4221E-1389-4AF9-8F68-FF953406AA7E}"/>
                </a:ext>
              </a:extLst>
            </p:cNvPr>
            <p:cNvSpPr/>
            <p:nvPr/>
          </p:nvSpPr>
          <p:spPr>
            <a:xfrm>
              <a:off x="541420" y="1680377"/>
              <a:ext cx="982321" cy="595231"/>
            </a:xfrm>
            <a:prstGeom prst="wedgeRoundRectCallout">
              <a:avLst>
                <a:gd name="adj1" fmla="val -7744"/>
                <a:gd name="adj2" fmla="val 121489"/>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Source </a:t>
              </a:r>
            </a:p>
            <a:p>
              <a:pPr algn="ctr"/>
              <a:r>
                <a:rPr lang="en-US" sz="1400" b="1" dirty="0">
                  <a:solidFill>
                    <a:schemeClr val="bg1"/>
                  </a:solidFill>
                  <a:latin typeface="Sherman Sans Book" pitchFamily="50" charset="0"/>
                  <a:ea typeface="Sherman Sans Book" pitchFamily="50" charset="0"/>
                </a:rPr>
                <a:t>file</a:t>
              </a:r>
            </a:p>
          </p:txBody>
        </p:sp>
        <p:sp>
          <p:nvSpPr>
            <p:cNvPr id="7" name="Rounded Rectangle 20">
              <a:extLst>
                <a:ext uri="{FF2B5EF4-FFF2-40B4-BE49-F238E27FC236}">
                  <a16:creationId xmlns:a16="http://schemas.microsoft.com/office/drawing/2014/main" id="{06536C83-46D5-47D4-A691-85EA581360F1}"/>
                </a:ext>
              </a:extLst>
            </p:cNvPr>
            <p:cNvSpPr/>
            <p:nvPr/>
          </p:nvSpPr>
          <p:spPr>
            <a:xfrm>
              <a:off x="425882" y="2792042"/>
              <a:ext cx="1190370" cy="307895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7030A0"/>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grpSp>
      <p:grpSp>
        <p:nvGrpSpPr>
          <p:cNvPr id="8" name="Group 7">
            <a:extLst>
              <a:ext uri="{FF2B5EF4-FFF2-40B4-BE49-F238E27FC236}">
                <a16:creationId xmlns:a16="http://schemas.microsoft.com/office/drawing/2014/main" id="{80A39C9D-C25C-41BF-B67A-B12FD24D1603}"/>
              </a:ext>
            </a:extLst>
          </p:cNvPr>
          <p:cNvGrpSpPr/>
          <p:nvPr/>
        </p:nvGrpSpPr>
        <p:grpSpPr>
          <a:xfrm>
            <a:off x="3056482" y="2094426"/>
            <a:ext cx="1678063" cy="4190562"/>
            <a:chOff x="1532481" y="1689971"/>
            <a:chExt cx="1678063" cy="4190562"/>
          </a:xfrm>
        </p:grpSpPr>
        <p:sp>
          <p:nvSpPr>
            <p:cNvPr id="9" name="Rounded Rectangular Callout 14">
              <a:extLst>
                <a:ext uri="{FF2B5EF4-FFF2-40B4-BE49-F238E27FC236}">
                  <a16:creationId xmlns:a16="http://schemas.microsoft.com/office/drawing/2014/main" id="{7F440D5C-F6B7-43E5-87AE-66141D87EC6F}"/>
                </a:ext>
              </a:extLst>
            </p:cNvPr>
            <p:cNvSpPr/>
            <p:nvPr/>
          </p:nvSpPr>
          <p:spPr>
            <a:xfrm>
              <a:off x="1965457" y="1689971"/>
              <a:ext cx="1245087" cy="585637"/>
            </a:xfrm>
            <a:prstGeom prst="wedgeRoundRectCallout">
              <a:avLst>
                <a:gd name="adj1" fmla="val -8902"/>
                <a:gd name="adj2" fmla="val 122848"/>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HDFS blocks</a:t>
              </a:r>
              <a:br>
                <a:rPr lang="en-US" sz="1400" b="1" dirty="0">
                  <a:solidFill>
                    <a:schemeClr val="bg1"/>
                  </a:solidFill>
                  <a:latin typeface="Sherman Sans Book" pitchFamily="50" charset="0"/>
                  <a:ea typeface="Sherman Sans Book" pitchFamily="50" charset="0"/>
                </a:rPr>
              </a:br>
              <a:r>
                <a:rPr lang="en-US" sz="1400" b="1" dirty="0">
                  <a:solidFill>
                    <a:schemeClr val="bg1"/>
                  </a:solidFill>
                  <a:latin typeface="Sherman Sans Book" pitchFamily="50" charset="0"/>
                  <a:ea typeface="Sherman Sans Book" pitchFamily="50" charset="0"/>
                </a:rPr>
                <a:t>each node</a:t>
              </a:r>
            </a:p>
          </p:txBody>
        </p:sp>
        <p:sp>
          <p:nvSpPr>
            <p:cNvPr id="10" name="Rounded Rectangle 15">
              <a:extLst>
                <a:ext uri="{FF2B5EF4-FFF2-40B4-BE49-F238E27FC236}">
                  <a16:creationId xmlns:a16="http://schemas.microsoft.com/office/drawing/2014/main" id="{37BD9F74-5973-4012-BA11-4F58597EBC73}"/>
                </a:ext>
              </a:extLst>
            </p:cNvPr>
            <p:cNvSpPr/>
            <p:nvPr/>
          </p:nvSpPr>
          <p:spPr>
            <a:xfrm>
              <a:off x="1954442" y="2801578"/>
              <a:ext cx="1245087" cy="68371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11" name="Rounded Rectangle 16">
              <a:extLst>
                <a:ext uri="{FF2B5EF4-FFF2-40B4-BE49-F238E27FC236}">
                  <a16:creationId xmlns:a16="http://schemas.microsoft.com/office/drawing/2014/main" id="{45B31CA8-A710-4474-B852-B7B047D26FDC}"/>
                </a:ext>
              </a:extLst>
            </p:cNvPr>
            <p:cNvSpPr/>
            <p:nvPr/>
          </p:nvSpPr>
          <p:spPr>
            <a:xfrm>
              <a:off x="1954442" y="3568754"/>
              <a:ext cx="1245087" cy="71415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1">
                      <a:lumMod val="50000"/>
                    </a:schemeClr>
                  </a:solidFill>
                  <a:latin typeface="Consolas" panose="020B0609020204030204" pitchFamily="49" charset="0"/>
                </a:rPr>
                <a:t>JAN</a:t>
              </a:r>
              <a:r>
                <a:rPr lang="en-US" sz="1200" dirty="0">
                  <a:latin typeface="Consolas" panose="020B0609020204030204" pitchFamily="49" charset="0"/>
                </a:rPr>
                <a:t>, </a:t>
              </a: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p:txBody>
        </p:sp>
        <p:sp>
          <p:nvSpPr>
            <p:cNvPr id="12" name="Rounded Rectangle 17">
              <a:extLst>
                <a:ext uri="{FF2B5EF4-FFF2-40B4-BE49-F238E27FC236}">
                  <a16:creationId xmlns:a16="http://schemas.microsoft.com/office/drawing/2014/main" id="{7964B13E-B5A4-4227-8739-C31CF1BF5FE9}"/>
                </a:ext>
              </a:extLst>
            </p:cNvPr>
            <p:cNvSpPr/>
            <p:nvPr/>
          </p:nvSpPr>
          <p:spPr>
            <a:xfrm>
              <a:off x="1954442" y="4369384"/>
              <a:ext cx="1245087" cy="710830"/>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chemeClr val="accent2">
                      <a:lumMod val="50000"/>
                    </a:schemeClr>
                  </a:solidFill>
                  <a:latin typeface="Consolas" panose="020B0609020204030204" pitchFamily="49" charset="0"/>
                </a:rPr>
                <a:t>FEB</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13" name="Rounded Rectangle 18">
              <a:extLst>
                <a:ext uri="{FF2B5EF4-FFF2-40B4-BE49-F238E27FC236}">
                  <a16:creationId xmlns:a16="http://schemas.microsoft.com/office/drawing/2014/main" id="{32C8B912-559A-47F0-BB6D-4F2C41AAC94E}"/>
                </a:ext>
              </a:extLst>
            </p:cNvPr>
            <p:cNvSpPr/>
            <p:nvPr/>
          </p:nvSpPr>
          <p:spPr>
            <a:xfrm>
              <a:off x="1954441" y="5166688"/>
              <a:ext cx="1208012" cy="71384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chemeClr val="accent6">
                      <a:lumMod val="50000"/>
                    </a:schemeClr>
                  </a:solidFill>
                  <a:latin typeface="Consolas" panose="020B0609020204030204" pitchFamily="49" charset="0"/>
                </a:rPr>
                <a:t>MAR</a:t>
              </a:r>
              <a:r>
                <a:rPr lang="en-US" sz="1200" dirty="0">
                  <a:latin typeface="Consolas" panose="020B0609020204030204" pitchFamily="49" charset="0"/>
                </a:rPr>
                <a:t>, </a:t>
              </a: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14" name="Down Arrow 37">
              <a:extLst>
                <a:ext uri="{FF2B5EF4-FFF2-40B4-BE49-F238E27FC236}">
                  <a16:creationId xmlns:a16="http://schemas.microsoft.com/office/drawing/2014/main" id="{F6E60CC1-9211-4683-85B9-AE3D61BBD49B}"/>
                </a:ext>
              </a:extLst>
            </p:cNvPr>
            <p:cNvSpPr/>
            <p:nvPr/>
          </p:nvSpPr>
          <p:spPr>
            <a:xfrm rot="14358855">
              <a:off x="1636678" y="3157876"/>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5" name="Down Arrow 38">
              <a:extLst>
                <a:ext uri="{FF2B5EF4-FFF2-40B4-BE49-F238E27FC236}">
                  <a16:creationId xmlns:a16="http://schemas.microsoft.com/office/drawing/2014/main" id="{9D009C86-26F3-41A2-AB87-1187878D5B20}"/>
                </a:ext>
              </a:extLst>
            </p:cNvPr>
            <p:cNvSpPr/>
            <p:nvPr/>
          </p:nvSpPr>
          <p:spPr>
            <a:xfrm rot="16200000">
              <a:off x="1636678" y="376127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6" name="Down Arrow 39">
              <a:extLst>
                <a:ext uri="{FF2B5EF4-FFF2-40B4-BE49-F238E27FC236}">
                  <a16:creationId xmlns:a16="http://schemas.microsoft.com/office/drawing/2014/main" id="{FD8D89A0-CA90-41CA-92D3-AE2273B90FC8}"/>
                </a:ext>
              </a:extLst>
            </p:cNvPr>
            <p:cNvSpPr/>
            <p:nvPr/>
          </p:nvSpPr>
          <p:spPr>
            <a:xfrm rot="16200000">
              <a:off x="1636678" y="4555797"/>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17" name="Down Arrow 40">
              <a:extLst>
                <a:ext uri="{FF2B5EF4-FFF2-40B4-BE49-F238E27FC236}">
                  <a16:creationId xmlns:a16="http://schemas.microsoft.com/office/drawing/2014/main" id="{EA9683A1-4D4E-473E-9854-DA71755B0912}"/>
                </a:ext>
              </a:extLst>
            </p:cNvPr>
            <p:cNvSpPr/>
            <p:nvPr/>
          </p:nvSpPr>
          <p:spPr>
            <a:xfrm rot="17911784">
              <a:off x="1644276" y="5320032"/>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18" name="Group 17">
            <a:extLst>
              <a:ext uri="{FF2B5EF4-FFF2-40B4-BE49-F238E27FC236}">
                <a16:creationId xmlns:a16="http://schemas.microsoft.com/office/drawing/2014/main" id="{0BB2AD56-8AF5-42FB-9265-6511F057D583}"/>
              </a:ext>
            </a:extLst>
          </p:cNvPr>
          <p:cNvGrpSpPr/>
          <p:nvPr/>
        </p:nvGrpSpPr>
        <p:grpSpPr>
          <a:xfrm>
            <a:off x="4552879" y="2084833"/>
            <a:ext cx="1524843" cy="4202239"/>
            <a:chOff x="3028878" y="1680377"/>
            <a:chExt cx="1524843" cy="4202239"/>
          </a:xfrm>
        </p:grpSpPr>
        <p:sp>
          <p:nvSpPr>
            <p:cNvPr id="19" name="Rounded Rectangular Callout 21">
              <a:extLst>
                <a:ext uri="{FF2B5EF4-FFF2-40B4-BE49-F238E27FC236}">
                  <a16:creationId xmlns:a16="http://schemas.microsoft.com/office/drawing/2014/main" id="{EB81485E-3DE5-4E67-A4C7-4656BF939B7B}"/>
                </a:ext>
              </a:extLst>
            </p:cNvPr>
            <p:cNvSpPr/>
            <p:nvPr/>
          </p:nvSpPr>
          <p:spPr>
            <a:xfrm>
              <a:off x="3534071" y="1680377"/>
              <a:ext cx="1019650" cy="587657"/>
            </a:xfrm>
            <a:prstGeom prst="wedgeRoundRectCallout">
              <a:avLst>
                <a:gd name="adj1" fmla="val -7610"/>
                <a:gd name="adj2" fmla="val 129132"/>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Mapping</a:t>
              </a:r>
            </a:p>
          </p:txBody>
        </p:sp>
        <p:sp>
          <p:nvSpPr>
            <p:cNvPr id="20" name="Rounded Rectangle 22">
              <a:extLst>
                <a:ext uri="{FF2B5EF4-FFF2-40B4-BE49-F238E27FC236}">
                  <a16:creationId xmlns:a16="http://schemas.microsoft.com/office/drawing/2014/main" id="{FF714AD2-46D1-46D7-ACC2-2BA29248E314}"/>
                </a:ext>
              </a:extLst>
            </p:cNvPr>
            <p:cNvSpPr/>
            <p:nvPr/>
          </p:nvSpPr>
          <p:spPr>
            <a:xfrm>
              <a:off x="3509315" y="2803660"/>
              <a:ext cx="942529" cy="68371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21" name="Rounded Rectangle 23">
              <a:extLst>
                <a:ext uri="{FF2B5EF4-FFF2-40B4-BE49-F238E27FC236}">
                  <a16:creationId xmlns:a16="http://schemas.microsoft.com/office/drawing/2014/main" id="{A65343A2-EFB8-4DBD-B1D9-EB64AC054804}"/>
                </a:ext>
              </a:extLst>
            </p:cNvPr>
            <p:cNvSpPr/>
            <p:nvPr/>
          </p:nvSpPr>
          <p:spPr>
            <a:xfrm>
              <a:off x="3509315" y="3570836"/>
              <a:ext cx="942529" cy="71415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p>
          </p:txBody>
        </p:sp>
        <p:sp>
          <p:nvSpPr>
            <p:cNvPr id="22" name="Rounded Rectangle 24">
              <a:extLst>
                <a:ext uri="{FF2B5EF4-FFF2-40B4-BE49-F238E27FC236}">
                  <a16:creationId xmlns:a16="http://schemas.microsoft.com/office/drawing/2014/main" id="{C389B574-019A-4194-96F3-9BCD5D23D062}"/>
                </a:ext>
              </a:extLst>
            </p:cNvPr>
            <p:cNvSpPr/>
            <p:nvPr/>
          </p:nvSpPr>
          <p:spPr>
            <a:xfrm>
              <a:off x="3509315" y="4371467"/>
              <a:ext cx="942529" cy="710830"/>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23" name="Rounded Rectangle 25">
              <a:extLst>
                <a:ext uri="{FF2B5EF4-FFF2-40B4-BE49-F238E27FC236}">
                  <a16:creationId xmlns:a16="http://schemas.microsoft.com/office/drawing/2014/main" id="{7A8C54D0-9201-49C2-B597-0E4B50A965A9}"/>
                </a:ext>
              </a:extLst>
            </p:cNvPr>
            <p:cNvSpPr/>
            <p:nvPr/>
          </p:nvSpPr>
          <p:spPr>
            <a:xfrm>
              <a:off x="3509314" y="5168771"/>
              <a:ext cx="942529" cy="713845"/>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24" name="Down Arrow 41">
              <a:extLst>
                <a:ext uri="{FF2B5EF4-FFF2-40B4-BE49-F238E27FC236}">
                  <a16:creationId xmlns:a16="http://schemas.microsoft.com/office/drawing/2014/main" id="{C08DB420-13E1-44A4-A655-B0C4F23892C4}"/>
                </a:ext>
              </a:extLst>
            </p:cNvPr>
            <p:cNvSpPr/>
            <p:nvPr/>
          </p:nvSpPr>
          <p:spPr>
            <a:xfrm rot="16200000">
              <a:off x="3142612" y="2954262"/>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5" name="Down Arrow 42">
              <a:extLst>
                <a:ext uri="{FF2B5EF4-FFF2-40B4-BE49-F238E27FC236}">
                  <a16:creationId xmlns:a16="http://schemas.microsoft.com/office/drawing/2014/main" id="{EE74AECF-31EC-437C-B4DC-29320E38DFA8}"/>
                </a:ext>
              </a:extLst>
            </p:cNvPr>
            <p:cNvSpPr/>
            <p:nvPr/>
          </p:nvSpPr>
          <p:spPr>
            <a:xfrm rot="16200000">
              <a:off x="3134937" y="3736824"/>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6" name="Down Arrow 43">
              <a:extLst>
                <a:ext uri="{FF2B5EF4-FFF2-40B4-BE49-F238E27FC236}">
                  <a16:creationId xmlns:a16="http://schemas.microsoft.com/office/drawing/2014/main" id="{5FA81E27-1518-4418-A181-8E072D9EDAE6}"/>
                </a:ext>
              </a:extLst>
            </p:cNvPr>
            <p:cNvSpPr/>
            <p:nvPr/>
          </p:nvSpPr>
          <p:spPr>
            <a:xfrm rot="16200000">
              <a:off x="3133075" y="450243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27" name="Down Arrow 44">
              <a:extLst>
                <a:ext uri="{FF2B5EF4-FFF2-40B4-BE49-F238E27FC236}">
                  <a16:creationId xmlns:a16="http://schemas.microsoft.com/office/drawing/2014/main" id="{A32F1896-D15F-4265-9B15-F0E2CDCA930B}"/>
                </a:ext>
              </a:extLst>
            </p:cNvPr>
            <p:cNvSpPr/>
            <p:nvPr/>
          </p:nvSpPr>
          <p:spPr>
            <a:xfrm rot="16200000">
              <a:off x="3141751" y="5329569"/>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28" name="Group 27">
            <a:extLst>
              <a:ext uri="{FF2B5EF4-FFF2-40B4-BE49-F238E27FC236}">
                <a16:creationId xmlns:a16="http://schemas.microsoft.com/office/drawing/2014/main" id="{F0319968-1295-4118-A20C-2240E097699D}"/>
              </a:ext>
            </a:extLst>
          </p:cNvPr>
          <p:cNvGrpSpPr/>
          <p:nvPr/>
        </p:nvGrpSpPr>
        <p:grpSpPr>
          <a:xfrm>
            <a:off x="5740430" y="2094426"/>
            <a:ext cx="1664589" cy="4183010"/>
            <a:chOff x="4216429" y="1689971"/>
            <a:chExt cx="1664589" cy="4183010"/>
          </a:xfrm>
        </p:grpSpPr>
        <p:sp>
          <p:nvSpPr>
            <p:cNvPr id="29" name="Rounded Rectangle 27">
              <a:extLst>
                <a:ext uri="{FF2B5EF4-FFF2-40B4-BE49-F238E27FC236}">
                  <a16:creationId xmlns:a16="http://schemas.microsoft.com/office/drawing/2014/main" id="{A7E0D326-050E-4676-BD0F-BC5CBE83EEA4}"/>
                </a:ext>
              </a:extLst>
            </p:cNvPr>
            <p:cNvSpPr/>
            <p:nvPr/>
          </p:nvSpPr>
          <p:spPr>
            <a:xfrm>
              <a:off x="4937131" y="3966308"/>
              <a:ext cx="919582" cy="625764"/>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3</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2</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1</a:t>
              </a:r>
            </a:p>
          </p:txBody>
        </p:sp>
        <p:sp>
          <p:nvSpPr>
            <p:cNvPr id="30" name="Rounded Rectangle 29">
              <a:extLst>
                <a:ext uri="{FF2B5EF4-FFF2-40B4-BE49-F238E27FC236}">
                  <a16:creationId xmlns:a16="http://schemas.microsoft.com/office/drawing/2014/main" id="{8C116D16-141F-40C1-BB42-BD03A687825C}"/>
                </a:ext>
              </a:extLst>
            </p:cNvPr>
            <p:cNvSpPr/>
            <p:nvPr/>
          </p:nvSpPr>
          <p:spPr>
            <a:xfrm>
              <a:off x="4949683" y="4695938"/>
              <a:ext cx="919582" cy="616139"/>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F0"/>
                  </a:solidFill>
                  <a:latin typeface="Consolas" panose="020B0609020204030204" pitchFamily="49" charset="0"/>
                </a:rPr>
                <a:t>PA</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F0"/>
                  </a:solidFill>
                  <a:latin typeface="Consolas" panose="020B0609020204030204" pitchFamily="49" charset="0"/>
                </a:rPr>
                <a:t>PA</a:t>
              </a:r>
              <a:r>
                <a:rPr lang="en-US" sz="1200" dirty="0">
                  <a:latin typeface="Consolas" panose="020B0609020204030204" pitchFamily="49" charset="0"/>
                </a:rPr>
                <a:t>, 3</a:t>
              </a:r>
            </a:p>
          </p:txBody>
        </p:sp>
        <p:sp>
          <p:nvSpPr>
            <p:cNvPr id="31" name="Rounded Rectangular Callout 30">
              <a:extLst>
                <a:ext uri="{FF2B5EF4-FFF2-40B4-BE49-F238E27FC236}">
                  <a16:creationId xmlns:a16="http://schemas.microsoft.com/office/drawing/2014/main" id="{0DFCFE3F-B613-46AA-A6CB-EE12B8198E18}"/>
                </a:ext>
              </a:extLst>
            </p:cNvPr>
            <p:cNvSpPr/>
            <p:nvPr/>
          </p:nvSpPr>
          <p:spPr>
            <a:xfrm>
              <a:off x="4886193" y="1689971"/>
              <a:ext cx="994825" cy="585637"/>
            </a:xfrm>
            <a:prstGeom prst="wedgeRoundRectCallout">
              <a:avLst>
                <a:gd name="adj1" fmla="val -8908"/>
                <a:gd name="adj2" fmla="val 122848"/>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Shuffle</a:t>
              </a:r>
            </a:p>
          </p:txBody>
        </p:sp>
        <p:sp>
          <p:nvSpPr>
            <p:cNvPr id="32" name="Rounded Rectangle 57">
              <a:extLst>
                <a:ext uri="{FF2B5EF4-FFF2-40B4-BE49-F238E27FC236}">
                  <a16:creationId xmlns:a16="http://schemas.microsoft.com/office/drawing/2014/main" id="{E6A1623C-97B7-4BBF-8C60-B46D96CA702C}"/>
                </a:ext>
              </a:extLst>
            </p:cNvPr>
            <p:cNvSpPr/>
            <p:nvPr/>
          </p:nvSpPr>
          <p:spPr>
            <a:xfrm>
              <a:off x="4929411" y="2783396"/>
              <a:ext cx="919582" cy="1086466"/>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p>
            <a:p>
              <a:pPr algn="ct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2</a:t>
              </a:r>
            </a:p>
          </p:txBody>
        </p:sp>
        <p:sp>
          <p:nvSpPr>
            <p:cNvPr id="33" name="Rounded Rectangle 58">
              <a:extLst>
                <a:ext uri="{FF2B5EF4-FFF2-40B4-BE49-F238E27FC236}">
                  <a16:creationId xmlns:a16="http://schemas.microsoft.com/office/drawing/2014/main" id="{28A34927-7C02-4B85-A641-48789CF5787B}"/>
                </a:ext>
              </a:extLst>
            </p:cNvPr>
            <p:cNvSpPr/>
            <p:nvPr/>
          </p:nvSpPr>
          <p:spPr>
            <a:xfrm>
              <a:off x="4959365" y="5415943"/>
              <a:ext cx="919582" cy="457038"/>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1</a:t>
              </a:r>
              <a:br>
                <a:rPr lang="en-US" sz="1200" dirty="0">
                  <a:latin typeface="Consolas" panose="020B0609020204030204" pitchFamily="49" charset="0"/>
                </a:rPr>
              </a:br>
              <a:r>
                <a:rPr lang="en-US" sz="1200" dirty="0">
                  <a:solidFill>
                    <a:srgbClr val="002060"/>
                  </a:solidFill>
                  <a:latin typeface="Consolas" panose="020B0609020204030204" pitchFamily="49" charset="0"/>
                </a:rPr>
                <a:t>VT</a:t>
              </a:r>
              <a:r>
                <a:rPr lang="en-US" sz="1200" dirty="0">
                  <a:latin typeface="Consolas" panose="020B0609020204030204" pitchFamily="49" charset="0"/>
                </a:rPr>
                <a:t>, 2</a:t>
              </a:r>
            </a:p>
          </p:txBody>
        </p:sp>
        <p:cxnSp>
          <p:nvCxnSpPr>
            <p:cNvPr id="34" name="Straight Arrow Connector 33">
              <a:extLst>
                <a:ext uri="{FF2B5EF4-FFF2-40B4-BE49-F238E27FC236}">
                  <a16:creationId xmlns:a16="http://schemas.microsoft.com/office/drawing/2014/main" id="{A54C94DD-66A3-4BA9-AFAC-3DFEBD11FF2E}"/>
                </a:ext>
              </a:extLst>
            </p:cNvPr>
            <p:cNvCxnSpPr/>
            <p:nvPr/>
          </p:nvCxnSpPr>
          <p:spPr>
            <a:xfrm flipV="1">
              <a:off x="4254981" y="3058458"/>
              <a:ext cx="861581" cy="676470"/>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9A12EC-D66B-4B90-95A8-97BE53E04644}"/>
                </a:ext>
              </a:extLst>
            </p:cNvPr>
            <p:cNvCxnSpPr/>
            <p:nvPr/>
          </p:nvCxnSpPr>
          <p:spPr>
            <a:xfrm>
              <a:off x="4250559" y="2955240"/>
              <a:ext cx="885851" cy="113020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26C83377-9E6E-402A-B929-2BE298542F1E}"/>
                </a:ext>
              </a:extLst>
            </p:cNvPr>
            <p:cNvCxnSpPr/>
            <p:nvPr/>
          </p:nvCxnSpPr>
          <p:spPr>
            <a:xfrm>
              <a:off x="4216429" y="3108628"/>
              <a:ext cx="928006" cy="1677698"/>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AAB44C9-2263-498D-97FD-815A87C44CA7}"/>
                </a:ext>
              </a:extLst>
            </p:cNvPr>
            <p:cNvCxnSpPr/>
            <p:nvPr/>
          </p:nvCxnSpPr>
          <p:spPr>
            <a:xfrm flipV="1">
              <a:off x="4250559" y="3238149"/>
              <a:ext cx="885851" cy="113769"/>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EF823B5-E5BF-4299-A694-DEED75E00605}"/>
                </a:ext>
              </a:extLst>
            </p:cNvPr>
            <p:cNvCxnSpPr/>
            <p:nvPr/>
          </p:nvCxnSpPr>
          <p:spPr>
            <a:xfrm>
              <a:off x="4236739" y="3929266"/>
              <a:ext cx="907696" cy="1084955"/>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299EEC48-218C-4A73-8400-E2B365F57976}"/>
                </a:ext>
              </a:extLst>
            </p:cNvPr>
            <p:cNvCxnSpPr/>
            <p:nvPr/>
          </p:nvCxnSpPr>
          <p:spPr>
            <a:xfrm flipV="1">
              <a:off x="4242534" y="3418446"/>
              <a:ext cx="868233" cy="683083"/>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357CCFA9-BC64-4576-9969-25F3859EC053}"/>
                </a:ext>
              </a:extLst>
            </p:cNvPr>
            <p:cNvCxnSpPr/>
            <p:nvPr/>
          </p:nvCxnSpPr>
          <p:spPr>
            <a:xfrm flipV="1">
              <a:off x="4250558" y="4273373"/>
              <a:ext cx="919040" cy="268017"/>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3EFBFF85-F07E-43A6-B6D3-04D4BADBB542}"/>
                </a:ext>
              </a:extLst>
            </p:cNvPr>
            <p:cNvCxnSpPr/>
            <p:nvPr/>
          </p:nvCxnSpPr>
          <p:spPr>
            <a:xfrm>
              <a:off x="4252834" y="4724004"/>
              <a:ext cx="857933" cy="84230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73C524F-0F35-4313-BB1A-799AC74A0BEF}"/>
                </a:ext>
              </a:extLst>
            </p:cNvPr>
            <p:cNvCxnSpPr/>
            <p:nvPr/>
          </p:nvCxnSpPr>
          <p:spPr>
            <a:xfrm flipV="1">
              <a:off x="4285267" y="3638957"/>
              <a:ext cx="825500" cy="1297144"/>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6D1B281B-248C-4465-B4FB-F4496048D087}"/>
                </a:ext>
              </a:extLst>
            </p:cNvPr>
            <p:cNvCxnSpPr/>
            <p:nvPr/>
          </p:nvCxnSpPr>
          <p:spPr>
            <a:xfrm flipV="1">
              <a:off x="4252835" y="4455781"/>
              <a:ext cx="862478" cy="884362"/>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3A611C70-7BEE-4F37-AF05-39131666706C}"/>
                </a:ext>
              </a:extLst>
            </p:cNvPr>
            <p:cNvCxnSpPr/>
            <p:nvPr/>
          </p:nvCxnSpPr>
          <p:spPr>
            <a:xfrm>
              <a:off x="4268472" y="5510931"/>
              <a:ext cx="890485" cy="215849"/>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ED2C7417-7080-418A-8FFE-A96C3CCF06E3}"/>
                </a:ext>
              </a:extLst>
            </p:cNvPr>
            <p:cNvCxnSpPr/>
            <p:nvPr/>
          </p:nvCxnSpPr>
          <p:spPr>
            <a:xfrm flipV="1">
              <a:off x="4268472" y="5166611"/>
              <a:ext cx="867938" cy="519075"/>
            </a:xfrm>
            <a:prstGeom prst="straightConnector1">
              <a:avLst/>
            </a:prstGeom>
            <a:ln w="28575">
              <a:solidFill>
                <a:srgbClr val="1CADE4"/>
              </a:solidFill>
              <a:tailEnd type="triangle"/>
            </a:ln>
            <a:effectLst/>
          </p:spPr>
          <p:style>
            <a:lnRef idx="2">
              <a:schemeClr val="dk1"/>
            </a:lnRef>
            <a:fillRef idx="0">
              <a:schemeClr val="dk1"/>
            </a:fillRef>
            <a:effectRef idx="1">
              <a:schemeClr val="dk1"/>
            </a:effectRef>
            <a:fontRef idx="minor">
              <a:schemeClr val="tx1"/>
            </a:fontRef>
          </p:style>
        </p:cxnSp>
      </p:grpSp>
      <p:grpSp>
        <p:nvGrpSpPr>
          <p:cNvPr id="46" name="Group 45">
            <a:extLst>
              <a:ext uri="{FF2B5EF4-FFF2-40B4-BE49-F238E27FC236}">
                <a16:creationId xmlns:a16="http://schemas.microsoft.com/office/drawing/2014/main" id="{9EAE8D72-3807-42B5-A700-9EB5A2D997DC}"/>
              </a:ext>
            </a:extLst>
          </p:cNvPr>
          <p:cNvGrpSpPr/>
          <p:nvPr/>
        </p:nvGrpSpPr>
        <p:grpSpPr>
          <a:xfrm>
            <a:off x="7428036" y="2093910"/>
            <a:ext cx="1380459" cy="4106493"/>
            <a:chOff x="5904035" y="1689454"/>
            <a:chExt cx="1380459" cy="4106493"/>
          </a:xfrm>
        </p:grpSpPr>
        <p:sp>
          <p:nvSpPr>
            <p:cNvPr id="47" name="Rounded Rectangular Callout 34">
              <a:extLst>
                <a:ext uri="{FF2B5EF4-FFF2-40B4-BE49-F238E27FC236}">
                  <a16:creationId xmlns:a16="http://schemas.microsoft.com/office/drawing/2014/main" id="{20F73509-1655-42AB-9647-A72F7AFED63E}"/>
                </a:ext>
              </a:extLst>
            </p:cNvPr>
            <p:cNvSpPr/>
            <p:nvPr/>
          </p:nvSpPr>
          <p:spPr>
            <a:xfrm>
              <a:off x="6327360" y="1689454"/>
              <a:ext cx="945419" cy="588210"/>
            </a:xfrm>
            <a:prstGeom prst="wedgeRoundRectCallout">
              <a:avLst>
                <a:gd name="adj1" fmla="val -9160"/>
                <a:gd name="adj2" fmla="val 127119"/>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Reduce</a:t>
              </a:r>
            </a:p>
          </p:txBody>
        </p:sp>
        <p:sp>
          <p:nvSpPr>
            <p:cNvPr id="48" name="Down Arrow 51">
              <a:extLst>
                <a:ext uri="{FF2B5EF4-FFF2-40B4-BE49-F238E27FC236}">
                  <a16:creationId xmlns:a16="http://schemas.microsoft.com/office/drawing/2014/main" id="{09B6F872-67D6-4B00-9396-1B69C7AE9FBE}"/>
                </a:ext>
              </a:extLst>
            </p:cNvPr>
            <p:cNvSpPr/>
            <p:nvPr/>
          </p:nvSpPr>
          <p:spPr>
            <a:xfrm rot="16200000">
              <a:off x="6008232" y="3185646"/>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49" name="Down Arrow 52">
              <a:extLst>
                <a:ext uri="{FF2B5EF4-FFF2-40B4-BE49-F238E27FC236}">
                  <a16:creationId xmlns:a16="http://schemas.microsoft.com/office/drawing/2014/main" id="{85B3E838-A518-42C3-AC1A-70476F1A4689}"/>
                </a:ext>
              </a:extLst>
            </p:cNvPr>
            <p:cNvSpPr/>
            <p:nvPr/>
          </p:nvSpPr>
          <p:spPr>
            <a:xfrm rot="16200000">
              <a:off x="6011658" y="4060364"/>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50" name="Down Arrow 53">
              <a:extLst>
                <a:ext uri="{FF2B5EF4-FFF2-40B4-BE49-F238E27FC236}">
                  <a16:creationId xmlns:a16="http://schemas.microsoft.com/office/drawing/2014/main" id="{22687A70-97AE-4B7B-9B4A-A47CACF938E0}"/>
                </a:ext>
              </a:extLst>
            </p:cNvPr>
            <p:cNvSpPr/>
            <p:nvPr/>
          </p:nvSpPr>
          <p:spPr>
            <a:xfrm rot="16200000">
              <a:off x="6022312" y="5450420"/>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51" name="Rounded Rectangle 59">
              <a:extLst>
                <a:ext uri="{FF2B5EF4-FFF2-40B4-BE49-F238E27FC236}">
                  <a16:creationId xmlns:a16="http://schemas.microsoft.com/office/drawing/2014/main" id="{AB30FFE6-3C1A-4191-96C7-3E44D5B9A560}"/>
                </a:ext>
              </a:extLst>
            </p:cNvPr>
            <p:cNvSpPr/>
            <p:nvPr/>
          </p:nvSpPr>
          <p:spPr>
            <a:xfrm>
              <a:off x="6326560" y="3058458"/>
              <a:ext cx="919582" cy="548462"/>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5</a:t>
              </a:r>
            </a:p>
          </p:txBody>
        </p:sp>
        <p:sp>
          <p:nvSpPr>
            <p:cNvPr id="52" name="Rounded Rectangle 60">
              <a:extLst>
                <a:ext uri="{FF2B5EF4-FFF2-40B4-BE49-F238E27FC236}">
                  <a16:creationId xmlns:a16="http://schemas.microsoft.com/office/drawing/2014/main" id="{C89C0734-E444-4CB1-BCF9-44CF2C70DF5B}"/>
                </a:ext>
              </a:extLst>
            </p:cNvPr>
            <p:cNvSpPr/>
            <p:nvPr/>
          </p:nvSpPr>
          <p:spPr>
            <a:xfrm>
              <a:off x="6350483" y="4118687"/>
              <a:ext cx="919582" cy="348197"/>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6</a:t>
              </a:r>
            </a:p>
          </p:txBody>
        </p:sp>
        <p:sp>
          <p:nvSpPr>
            <p:cNvPr id="53" name="Rounded Rectangle 61">
              <a:extLst>
                <a:ext uri="{FF2B5EF4-FFF2-40B4-BE49-F238E27FC236}">
                  <a16:creationId xmlns:a16="http://schemas.microsoft.com/office/drawing/2014/main" id="{B7FDDDC8-923B-4DA4-89A3-2C0F69B49918}"/>
                </a:ext>
              </a:extLst>
            </p:cNvPr>
            <p:cNvSpPr/>
            <p:nvPr/>
          </p:nvSpPr>
          <p:spPr>
            <a:xfrm>
              <a:off x="6359071" y="4786446"/>
              <a:ext cx="919582" cy="36439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5</a:t>
              </a:r>
            </a:p>
          </p:txBody>
        </p:sp>
        <p:sp>
          <p:nvSpPr>
            <p:cNvPr id="54" name="Rounded Rectangle 63">
              <a:extLst>
                <a:ext uri="{FF2B5EF4-FFF2-40B4-BE49-F238E27FC236}">
                  <a16:creationId xmlns:a16="http://schemas.microsoft.com/office/drawing/2014/main" id="{CA7504E4-3E08-4828-BE0C-61B55B1901C0}"/>
                </a:ext>
              </a:extLst>
            </p:cNvPr>
            <p:cNvSpPr/>
            <p:nvPr/>
          </p:nvSpPr>
          <p:spPr>
            <a:xfrm>
              <a:off x="6364912" y="5441764"/>
              <a:ext cx="919582" cy="354183"/>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3</a:t>
              </a:r>
            </a:p>
          </p:txBody>
        </p:sp>
        <p:sp>
          <p:nvSpPr>
            <p:cNvPr id="55" name="Down Arrow 93">
              <a:extLst>
                <a:ext uri="{FF2B5EF4-FFF2-40B4-BE49-F238E27FC236}">
                  <a16:creationId xmlns:a16="http://schemas.microsoft.com/office/drawing/2014/main" id="{CD41E4E7-1DE9-4CD6-8603-7972D88474A7}"/>
                </a:ext>
              </a:extLst>
            </p:cNvPr>
            <p:cNvSpPr/>
            <p:nvPr/>
          </p:nvSpPr>
          <p:spPr>
            <a:xfrm rot="16200000">
              <a:off x="6009086" y="4786563"/>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grpSp>
        <p:nvGrpSpPr>
          <p:cNvPr id="56" name="Group 55">
            <a:extLst>
              <a:ext uri="{FF2B5EF4-FFF2-40B4-BE49-F238E27FC236}">
                <a16:creationId xmlns:a16="http://schemas.microsoft.com/office/drawing/2014/main" id="{8DF815B0-25F2-4591-90B4-3DFECF57F13A}"/>
              </a:ext>
            </a:extLst>
          </p:cNvPr>
          <p:cNvGrpSpPr/>
          <p:nvPr/>
        </p:nvGrpSpPr>
        <p:grpSpPr>
          <a:xfrm>
            <a:off x="8777082" y="2093910"/>
            <a:ext cx="1482544" cy="3537333"/>
            <a:chOff x="7253082" y="1689454"/>
            <a:chExt cx="1482544" cy="3537333"/>
          </a:xfrm>
        </p:grpSpPr>
        <p:sp>
          <p:nvSpPr>
            <p:cNvPr id="57" name="Rounded Rectangle 32">
              <a:extLst>
                <a:ext uri="{FF2B5EF4-FFF2-40B4-BE49-F238E27FC236}">
                  <a16:creationId xmlns:a16="http://schemas.microsoft.com/office/drawing/2014/main" id="{944323E9-5E50-463C-9ACC-0182FCED6B42}"/>
                </a:ext>
              </a:extLst>
            </p:cNvPr>
            <p:cNvSpPr/>
            <p:nvPr/>
          </p:nvSpPr>
          <p:spPr>
            <a:xfrm>
              <a:off x="7782336" y="3528208"/>
              <a:ext cx="953290" cy="1196591"/>
            </a:xfrm>
            <a:prstGeom prst="roundRect">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1200" dirty="0">
                  <a:solidFill>
                    <a:schemeClr val="bg2">
                      <a:lumMod val="10000"/>
                    </a:schemeClr>
                  </a:solidFill>
                  <a:latin typeface="Consolas" panose="020B0609020204030204" pitchFamily="49" charset="0"/>
                </a:rPr>
                <a:t>CT</a:t>
              </a:r>
              <a:r>
                <a:rPr lang="en-US" sz="1200" dirty="0">
                  <a:latin typeface="Consolas" panose="020B0609020204030204" pitchFamily="49" charset="0"/>
                </a:rPr>
                <a:t>, 4</a:t>
              </a:r>
              <a:br>
                <a:rPr lang="en-US" sz="1200" dirty="0">
                  <a:latin typeface="Consolas" panose="020B0609020204030204" pitchFamily="49" charset="0"/>
                </a:rPr>
              </a:br>
              <a:r>
                <a:rPr lang="en-US" sz="1200" dirty="0">
                  <a:solidFill>
                    <a:srgbClr val="00B050"/>
                  </a:solidFill>
                  <a:latin typeface="Consolas" panose="020B0609020204030204" pitchFamily="49" charset="0"/>
                </a:rPr>
                <a:t>NJ</a:t>
              </a:r>
              <a:r>
                <a:rPr lang="en-US" sz="1200" dirty="0">
                  <a:latin typeface="Consolas" panose="020B0609020204030204" pitchFamily="49" charset="0"/>
                </a:rPr>
                <a:t>, 5</a:t>
              </a:r>
            </a:p>
            <a:p>
              <a:pPr algn="ctr"/>
              <a:r>
                <a:rPr lang="en-US" sz="1200" dirty="0">
                  <a:solidFill>
                    <a:srgbClr val="FF0000"/>
                  </a:solidFill>
                  <a:latin typeface="Consolas" panose="020B0609020204030204" pitchFamily="49" charset="0"/>
                </a:rPr>
                <a:t>NY</a:t>
              </a:r>
              <a:r>
                <a:rPr lang="en-US" sz="1200" dirty="0">
                  <a:latin typeface="Consolas" panose="020B0609020204030204" pitchFamily="49" charset="0"/>
                </a:rPr>
                <a:t>, 6</a:t>
              </a:r>
            </a:p>
            <a:p>
              <a:pPr algn="ctr"/>
              <a:r>
                <a:rPr lang="en-US" sz="1200" dirty="0">
                  <a:solidFill>
                    <a:srgbClr val="00B0F0"/>
                  </a:solidFill>
                  <a:latin typeface="Consolas" panose="020B0609020204030204" pitchFamily="49" charset="0"/>
                </a:rPr>
                <a:t>PA</a:t>
              </a:r>
              <a:r>
                <a:rPr lang="en-US" sz="1200" dirty="0">
                  <a:latin typeface="Consolas" panose="020B0609020204030204" pitchFamily="49" charset="0"/>
                </a:rPr>
                <a:t>, 5</a:t>
              </a:r>
            </a:p>
            <a:p>
              <a:pPr algn="ctr"/>
              <a:r>
                <a:rPr lang="en-US" sz="1200" dirty="0">
                  <a:solidFill>
                    <a:srgbClr val="002060"/>
                  </a:solidFill>
                  <a:latin typeface="Consolas" panose="020B0609020204030204" pitchFamily="49" charset="0"/>
                </a:rPr>
                <a:t>VT</a:t>
              </a:r>
              <a:r>
                <a:rPr lang="en-US" sz="1200" dirty="0">
                  <a:latin typeface="Consolas" panose="020B0609020204030204" pitchFamily="49" charset="0"/>
                </a:rPr>
                <a:t>, 3</a:t>
              </a:r>
            </a:p>
          </p:txBody>
        </p:sp>
        <p:sp>
          <p:nvSpPr>
            <p:cNvPr id="58" name="Rounded Rectangular Callout 35">
              <a:extLst>
                <a:ext uri="{FF2B5EF4-FFF2-40B4-BE49-F238E27FC236}">
                  <a16:creationId xmlns:a16="http://schemas.microsoft.com/office/drawing/2014/main" id="{3F4DABDE-023A-409A-9C25-B49B128DA09C}"/>
                </a:ext>
              </a:extLst>
            </p:cNvPr>
            <p:cNvSpPr/>
            <p:nvPr/>
          </p:nvSpPr>
          <p:spPr>
            <a:xfrm>
              <a:off x="7782336" y="1689454"/>
              <a:ext cx="953290" cy="611389"/>
            </a:xfrm>
            <a:prstGeom prst="wedgeRoundRectCallout">
              <a:avLst>
                <a:gd name="adj1" fmla="val -9118"/>
                <a:gd name="adj2" fmla="val 120643"/>
                <a:gd name="adj3" fmla="val 16667"/>
              </a:avLst>
            </a:prstGeom>
            <a:solidFill>
              <a:srgbClr val="595959"/>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noAutofit/>
            </a:bodyPr>
            <a:lstStyle/>
            <a:p>
              <a:pPr algn="ctr"/>
              <a:r>
                <a:rPr lang="en-US" sz="1400" b="1" dirty="0">
                  <a:solidFill>
                    <a:schemeClr val="bg1"/>
                  </a:solidFill>
                  <a:latin typeface="Sherman Sans Book" pitchFamily="50" charset="0"/>
                  <a:ea typeface="Sherman Sans Book" pitchFamily="50" charset="0"/>
                </a:rPr>
                <a:t>Combine</a:t>
              </a:r>
            </a:p>
          </p:txBody>
        </p:sp>
        <p:sp>
          <p:nvSpPr>
            <p:cNvPr id="59" name="Down Arrow 54">
              <a:extLst>
                <a:ext uri="{FF2B5EF4-FFF2-40B4-BE49-F238E27FC236}">
                  <a16:creationId xmlns:a16="http://schemas.microsoft.com/office/drawing/2014/main" id="{02AD4B0B-98A3-4526-87C1-7D1E20C9D2F5}"/>
                </a:ext>
              </a:extLst>
            </p:cNvPr>
            <p:cNvSpPr/>
            <p:nvPr/>
          </p:nvSpPr>
          <p:spPr>
            <a:xfrm rot="18592325">
              <a:off x="7400397" y="3275118"/>
              <a:ext cx="179690" cy="474320"/>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0" name="Down Arrow 55">
              <a:extLst>
                <a:ext uri="{FF2B5EF4-FFF2-40B4-BE49-F238E27FC236}">
                  <a16:creationId xmlns:a16="http://schemas.microsoft.com/office/drawing/2014/main" id="{F68B082E-53D6-4278-9E62-8F83E9E97E59}"/>
                </a:ext>
              </a:extLst>
            </p:cNvPr>
            <p:cNvSpPr/>
            <p:nvPr/>
          </p:nvSpPr>
          <p:spPr>
            <a:xfrm rot="13993227">
              <a:off x="7445521" y="4441960"/>
              <a:ext cx="179690" cy="528143"/>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1" name="Down Arrow 56">
              <a:extLst>
                <a:ext uri="{FF2B5EF4-FFF2-40B4-BE49-F238E27FC236}">
                  <a16:creationId xmlns:a16="http://schemas.microsoft.com/office/drawing/2014/main" id="{11A9BBB0-289A-4F2A-9814-40325C38055C}"/>
                </a:ext>
              </a:extLst>
            </p:cNvPr>
            <p:cNvSpPr/>
            <p:nvPr/>
          </p:nvSpPr>
          <p:spPr>
            <a:xfrm rot="16200000">
              <a:off x="7445968" y="4079331"/>
              <a:ext cx="179690" cy="388084"/>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sp>
          <p:nvSpPr>
            <p:cNvPr id="62" name="Down Arrow 95">
              <a:extLst>
                <a:ext uri="{FF2B5EF4-FFF2-40B4-BE49-F238E27FC236}">
                  <a16:creationId xmlns:a16="http://schemas.microsoft.com/office/drawing/2014/main" id="{07860CAB-6C39-4E60-8820-C57FCA05E1B6}"/>
                </a:ext>
              </a:extLst>
            </p:cNvPr>
            <p:cNvSpPr/>
            <p:nvPr/>
          </p:nvSpPr>
          <p:spPr>
            <a:xfrm rot="13629537">
              <a:off x="7553773" y="4728785"/>
              <a:ext cx="204202" cy="791802"/>
            </a:xfrm>
            <a:prstGeom prst="downArrow">
              <a:avLst>
                <a:gd name="adj1" fmla="val 34189"/>
                <a:gd name="adj2" fmla="val 32930"/>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noAutofit/>
            </a:bodyPr>
            <a:lstStyle/>
            <a:p>
              <a:pPr algn="ctr"/>
              <a:endParaRPr lang="en-US" sz="1350" dirty="0"/>
            </a:p>
          </p:txBody>
        </p:sp>
      </p:grpSp>
    </p:spTree>
    <p:extLst>
      <p:ext uri="{BB962C8B-B14F-4D97-AF65-F5344CB8AC3E}">
        <p14:creationId xmlns:p14="http://schemas.microsoft.com/office/powerpoint/2010/main" val="74533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D2AB7-0141-41A8-B29B-53F6DE7B3A27}"/>
              </a:ext>
            </a:extLst>
          </p:cNvPr>
          <p:cNvSpPr>
            <a:spLocks noGrp="1"/>
          </p:cNvSpPr>
          <p:nvPr>
            <p:ph type="title"/>
          </p:nvPr>
        </p:nvSpPr>
        <p:spPr/>
        <p:txBody>
          <a:bodyPr/>
          <a:lstStyle/>
          <a:p>
            <a:r>
              <a:rPr lang="en-US" dirty="0"/>
              <a:t>Demo: M-R and YARN</a:t>
            </a:r>
          </a:p>
        </p:txBody>
      </p:sp>
      <p:sp>
        <p:nvSpPr>
          <p:cNvPr id="5" name="Content Placeholder 4">
            <a:extLst>
              <a:ext uri="{FF2B5EF4-FFF2-40B4-BE49-F238E27FC236}">
                <a16:creationId xmlns:a16="http://schemas.microsoft.com/office/drawing/2014/main" id="{3D72514A-56CD-4CBA-B638-679A09FE2AEA}"/>
              </a:ext>
            </a:extLst>
          </p:cNvPr>
          <p:cNvSpPr>
            <a:spLocks noGrp="1"/>
          </p:cNvSpPr>
          <p:nvPr>
            <p:ph idx="1"/>
          </p:nvPr>
        </p:nvSpPr>
        <p:spPr/>
        <p:txBody>
          <a:bodyPr/>
          <a:lstStyle/>
          <a:p>
            <a:r>
              <a:rPr lang="en-US" dirty="0"/>
              <a:t>Calculating pi</a:t>
            </a:r>
          </a:p>
          <a:p>
            <a:r>
              <a:rPr lang="en-US" dirty="0"/>
              <a:t>Word counts</a:t>
            </a:r>
          </a:p>
          <a:p>
            <a:r>
              <a:rPr lang="en-US" dirty="0"/>
              <a:t>What’s running?</a:t>
            </a:r>
          </a:p>
          <a:p>
            <a:r>
              <a:rPr lang="en-US" dirty="0"/>
              <a:t>What ran?</a:t>
            </a:r>
          </a:p>
          <a:p>
            <a:r>
              <a:rPr lang="en-US" dirty="0"/>
              <a:t>Job details</a:t>
            </a:r>
          </a:p>
          <a:p>
            <a:r>
              <a:rPr lang="en-US" dirty="0"/>
              <a:t>Kill a running job</a:t>
            </a:r>
          </a:p>
          <a:p>
            <a:endParaRPr lang="en-US" dirty="0"/>
          </a:p>
          <a:p>
            <a:pPr marL="0" indent="0">
              <a:buNone/>
            </a:pPr>
            <a:endParaRPr lang="en-US" dirty="0"/>
          </a:p>
        </p:txBody>
      </p:sp>
    </p:spTree>
    <p:extLst>
      <p:ext uri="{BB962C8B-B14F-4D97-AF65-F5344CB8AC3E}">
        <p14:creationId xmlns:p14="http://schemas.microsoft.com/office/powerpoint/2010/main" val="2312815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10183-F4E3-485F-AFFF-3163A6ED6ACE}"/>
              </a:ext>
            </a:extLst>
          </p:cNvPr>
          <p:cNvSpPr>
            <a:spLocks noGrp="1"/>
          </p:cNvSpPr>
          <p:nvPr>
            <p:ph type="title"/>
          </p:nvPr>
        </p:nvSpPr>
        <p:spPr/>
        <p:txBody>
          <a:bodyPr/>
          <a:lstStyle/>
          <a:p>
            <a:r>
              <a:rPr lang="en-US" dirty="0"/>
              <a:t>Check Yourself: YARN</a:t>
            </a:r>
          </a:p>
        </p:txBody>
      </p:sp>
      <p:sp>
        <p:nvSpPr>
          <p:cNvPr id="5" name="Content Placeholder 4">
            <a:extLst>
              <a:ext uri="{FF2B5EF4-FFF2-40B4-BE49-F238E27FC236}">
                <a16:creationId xmlns:a16="http://schemas.microsoft.com/office/drawing/2014/main" id="{02C87327-2398-4A96-9F9E-6BD4BAD75BE1}"/>
              </a:ext>
            </a:extLst>
          </p:cNvPr>
          <p:cNvSpPr>
            <a:spLocks noGrp="1"/>
          </p:cNvSpPr>
          <p:nvPr>
            <p:ph idx="1"/>
          </p:nvPr>
        </p:nvSpPr>
        <p:spPr/>
        <p:txBody>
          <a:bodyPr/>
          <a:lstStyle/>
          <a:p>
            <a:r>
              <a:rPr lang="en-US" dirty="0"/>
              <a:t>What is the costliest step in the Map-Reduce process? Why?</a:t>
            </a:r>
          </a:p>
          <a:p>
            <a:r>
              <a:rPr lang="en-US" dirty="0"/>
              <a:t>What is the command to see the current running YARN jobs?</a:t>
            </a:r>
          </a:p>
          <a:p>
            <a:endParaRPr lang="en-US" dirty="0"/>
          </a:p>
          <a:p>
            <a:endParaRPr lang="en-US" dirty="0"/>
          </a:p>
        </p:txBody>
      </p:sp>
    </p:spTree>
    <p:extLst>
      <p:ext uri="{BB962C8B-B14F-4D97-AF65-F5344CB8AC3E}">
        <p14:creationId xmlns:p14="http://schemas.microsoft.com/office/powerpoint/2010/main" val="3163889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28A795-5236-4304-8FA0-7B444CCCD4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57" t="4989" r="2827" b="3428"/>
          <a:stretch/>
        </p:blipFill>
        <p:spPr bwMode="auto">
          <a:xfrm>
            <a:off x="1476214" y="86554"/>
            <a:ext cx="9078132" cy="6437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6C337D-20B7-4F00-A64F-1E80E3ED6C29}"/>
              </a:ext>
            </a:extLst>
          </p:cNvPr>
          <p:cNvSpPr txBox="1"/>
          <p:nvPr/>
        </p:nvSpPr>
        <p:spPr>
          <a:xfrm>
            <a:off x="3850038" y="6440860"/>
            <a:ext cx="6096000" cy="369332"/>
          </a:xfrm>
          <a:prstGeom prst="rect">
            <a:avLst/>
          </a:prstGeom>
          <a:noFill/>
        </p:spPr>
        <p:txBody>
          <a:bodyPr wrap="square">
            <a:spAutoFit/>
          </a:bodyPr>
          <a:lstStyle/>
          <a:p>
            <a:r>
              <a:rPr lang="en-US" dirty="0"/>
              <a:t>https://www.cloudduggu.com/hadoop/ecosystem/</a:t>
            </a:r>
          </a:p>
        </p:txBody>
      </p:sp>
    </p:spTree>
    <p:extLst>
      <p:ext uri="{BB962C8B-B14F-4D97-AF65-F5344CB8AC3E}">
        <p14:creationId xmlns:p14="http://schemas.microsoft.com/office/powerpoint/2010/main" val="7257206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ED07-F665-4433-A212-A707D5F9F595}"/>
              </a:ext>
            </a:extLst>
          </p:cNvPr>
          <p:cNvSpPr>
            <a:spLocks noGrp="1"/>
          </p:cNvSpPr>
          <p:nvPr>
            <p:ph type="title"/>
          </p:nvPr>
        </p:nvSpPr>
        <p:spPr/>
        <p:txBody>
          <a:bodyPr>
            <a:noAutofit/>
          </a:bodyPr>
          <a:lstStyle/>
          <a:p>
            <a:r>
              <a:rPr lang="en-US" dirty="0"/>
              <a:t>An Oversimplified Version of the Hadoop Ecosystem in Action</a:t>
            </a:r>
            <a:endParaRPr lang="en-IN" dirty="0"/>
          </a:p>
        </p:txBody>
      </p:sp>
      <p:grpSp>
        <p:nvGrpSpPr>
          <p:cNvPr id="5" name="Group 4">
            <a:extLst>
              <a:ext uri="{FF2B5EF4-FFF2-40B4-BE49-F238E27FC236}">
                <a16:creationId xmlns:a16="http://schemas.microsoft.com/office/drawing/2014/main" id="{A6FA9A55-BF52-4B7A-BD8B-E4541A2AEEE0}"/>
              </a:ext>
            </a:extLst>
          </p:cNvPr>
          <p:cNvGrpSpPr/>
          <p:nvPr/>
        </p:nvGrpSpPr>
        <p:grpSpPr>
          <a:xfrm>
            <a:off x="2364398" y="2403567"/>
            <a:ext cx="1098755" cy="2382391"/>
            <a:chOff x="527305" y="2280471"/>
            <a:chExt cx="1098755" cy="2382391"/>
          </a:xfrm>
        </p:grpSpPr>
        <p:sp>
          <p:nvSpPr>
            <p:cNvPr id="6" name="Flowchart: Magnetic Disk 5">
              <a:extLst>
                <a:ext uri="{FF2B5EF4-FFF2-40B4-BE49-F238E27FC236}">
                  <a16:creationId xmlns:a16="http://schemas.microsoft.com/office/drawing/2014/main" id="{290B2C33-EE12-47E6-911C-A956AACE50DC}"/>
                </a:ext>
              </a:extLst>
            </p:cNvPr>
            <p:cNvSpPr/>
            <p:nvPr/>
          </p:nvSpPr>
          <p:spPr>
            <a:xfrm>
              <a:off x="542053" y="2280471"/>
              <a:ext cx="967734" cy="1071856"/>
            </a:xfrm>
            <a:prstGeom prst="flowChartMagneticDisk">
              <a:avLst/>
            </a:prstGeom>
            <a:solidFill>
              <a:schemeClr val="accent1"/>
            </a:solidFill>
            <a:ln w="25400">
              <a:solidFill>
                <a:schemeClr val="bg1"/>
              </a:solidFill>
            </a:ln>
          </p:spPr>
          <p:style>
            <a:lnRef idx="1">
              <a:schemeClr val="accent2"/>
            </a:lnRef>
            <a:fillRef idx="2">
              <a:schemeClr val="accent2"/>
            </a:fillRef>
            <a:effectRef idx="1">
              <a:schemeClr val="accent2"/>
            </a:effectRef>
            <a:fontRef idx="minor">
              <a:schemeClr val="dk1"/>
            </a:fontRef>
          </p:style>
          <p:txBody>
            <a:bodyPr rtlCol="0" anchor="t">
              <a:noAutofit/>
            </a:bodyPr>
            <a:lstStyle/>
            <a:p>
              <a:pPr algn="ctr">
                <a:spcBef>
                  <a:spcPts val="600"/>
                </a:spcBef>
              </a:pPr>
              <a:r>
                <a:rPr lang="en-US" sz="1400" dirty="0">
                  <a:solidFill>
                    <a:schemeClr val="bg1"/>
                  </a:solidFill>
                  <a:latin typeface="Sherman Sans Book" pitchFamily="50" charset="0"/>
                  <a:ea typeface="Sherman Sans Book" pitchFamily="50" charset="0"/>
                </a:rPr>
                <a:t>Relational</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business</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a:t>
              </a:r>
            </a:p>
          </p:txBody>
        </p:sp>
        <p:sp>
          <p:nvSpPr>
            <p:cNvPr id="7" name="Flowchart: Document 6">
              <a:extLst>
                <a:ext uri="{FF2B5EF4-FFF2-40B4-BE49-F238E27FC236}">
                  <a16:creationId xmlns:a16="http://schemas.microsoft.com/office/drawing/2014/main" id="{BB4AED77-C8AB-4FED-ADFA-B8E30B2F1D72}"/>
                </a:ext>
              </a:extLst>
            </p:cNvPr>
            <p:cNvSpPr/>
            <p:nvPr/>
          </p:nvSpPr>
          <p:spPr>
            <a:xfrm>
              <a:off x="527305" y="3460341"/>
              <a:ext cx="1098755" cy="1202521"/>
            </a:xfrm>
            <a:prstGeom prst="flowChartDocument">
              <a:avLst/>
            </a:prstGeom>
            <a:solidFill>
              <a:schemeClr val="accent1"/>
            </a:solidFill>
            <a:ln>
              <a:noFill/>
            </a:ln>
          </p:spPr>
          <p:style>
            <a:lnRef idx="1">
              <a:schemeClr val="accent2"/>
            </a:lnRef>
            <a:fillRef idx="2">
              <a:schemeClr val="accent2"/>
            </a:fillRef>
            <a:effectRef idx="1">
              <a:schemeClr val="accent2"/>
            </a:effectRef>
            <a:fontRef idx="minor">
              <a:schemeClr val="dk1"/>
            </a:fontRef>
          </p:style>
          <p:txBody>
            <a:bodyPr rtlCol="0" anchor="ctr">
              <a:noAutofit/>
            </a:bodyPr>
            <a:lstStyle/>
            <a:p>
              <a:pPr algn="ctr">
                <a:spcBef>
                  <a:spcPts val="600"/>
                </a:spcBef>
              </a:pPr>
              <a:r>
                <a:rPr lang="en-US" sz="1400" dirty="0">
                  <a:solidFill>
                    <a:schemeClr val="bg1"/>
                  </a:solidFill>
                  <a:latin typeface="Sherman Sans Book" pitchFamily="50" charset="0"/>
                  <a:ea typeface="Sherman Sans Book" pitchFamily="50" charset="0"/>
                </a:rPr>
                <a:t>Unstructured</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 (logs, social, text, etc.) </a:t>
              </a:r>
            </a:p>
          </p:txBody>
        </p:sp>
      </p:grpSp>
      <p:sp>
        <p:nvSpPr>
          <p:cNvPr id="8" name="Rectangle 7">
            <a:extLst>
              <a:ext uri="{FF2B5EF4-FFF2-40B4-BE49-F238E27FC236}">
                <a16:creationId xmlns:a16="http://schemas.microsoft.com/office/drawing/2014/main" id="{8EF1A32A-A657-48C3-860F-FCE73B921345}"/>
              </a:ext>
            </a:extLst>
          </p:cNvPr>
          <p:cNvSpPr/>
          <p:nvPr/>
        </p:nvSpPr>
        <p:spPr>
          <a:xfrm>
            <a:off x="6267855" y="2603466"/>
            <a:ext cx="1549366" cy="1157748"/>
          </a:xfrm>
          <a:prstGeom prst="rect">
            <a:avLst/>
          </a:prstGeom>
          <a:solidFill>
            <a:srgbClr val="595959"/>
          </a:solidFill>
          <a:ln>
            <a:noFill/>
          </a:ln>
        </p:spPr>
        <p:style>
          <a:lnRef idx="1">
            <a:schemeClr val="accent6"/>
          </a:lnRef>
          <a:fillRef idx="2">
            <a:schemeClr val="accent6"/>
          </a:fillRef>
          <a:effectRef idx="1">
            <a:schemeClr val="accent6"/>
          </a:effectRef>
          <a:fontRef idx="minor">
            <a:schemeClr val="dk1"/>
          </a:fontRef>
        </p:style>
        <p:txBody>
          <a:bodyPr rtlCol="0" anchor="ctr">
            <a:noAutofit/>
          </a:bodyPr>
          <a:lstStyle/>
          <a:p>
            <a:pPr algn="ctr">
              <a:spcBef>
                <a:spcPts val="600"/>
              </a:spcBef>
            </a:pPr>
            <a:r>
              <a:rPr lang="en-US" sz="1400" b="1" dirty="0">
                <a:solidFill>
                  <a:schemeClr val="bg1"/>
                </a:solidFill>
                <a:latin typeface="Sherman Sans Book" pitchFamily="50" charset="0"/>
                <a:ea typeface="Sherman Sans Book" pitchFamily="50" charset="0"/>
              </a:rPr>
              <a:t>HDFS</a:t>
            </a:r>
            <a:r>
              <a:rPr lang="en-US" sz="1400" dirty="0">
                <a:solidFill>
                  <a:schemeClr val="bg1"/>
                </a:solidFill>
                <a:latin typeface="Sherman Sans Book" pitchFamily="50" charset="0"/>
                <a:ea typeface="Sherman Sans Book" pitchFamily="50" charset="0"/>
              </a:rPr>
              <a:t> Data Lake</a:t>
            </a:r>
            <a:br>
              <a:rPr lang="en-US" sz="1400" dirty="0">
                <a:solidFill>
                  <a:schemeClr val="bg1"/>
                </a:solidFill>
                <a:latin typeface="Sherman Sans Book" pitchFamily="50" charset="0"/>
                <a:ea typeface="Sherman Sans Book" pitchFamily="50" charset="0"/>
              </a:rPr>
            </a:br>
            <a:r>
              <a:rPr lang="en-US" sz="1400" dirty="0">
                <a:solidFill>
                  <a:schemeClr val="bg1"/>
                </a:solidFill>
                <a:latin typeface="Sherman Sans Book" pitchFamily="50" charset="0"/>
                <a:ea typeface="Sherman Sans Book" pitchFamily="50" charset="0"/>
              </a:rPr>
              <a:t>Data stored “as is”</a:t>
            </a:r>
          </a:p>
        </p:txBody>
      </p:sp>
      <p:grpSp>
        <p:nvGrpSpPr>
          <p:cNvPr id="9" name="Group 8">
            <a:extLst>
              <a:ext uri="{FF2B5EF4-FFF2-40B4-BE49-F238E27FC236}">
                <a16:creationId xmlns:a16="http://schemas.microsoft.com/office/drawing/2014/main" id="{878E2D5A-E066-45D1-B64E-DAD8C1BB546C}"/>
              </a:ext>
            </a:extLst>
          </p:cNvPr>
          <p:cNvGrpSpPr/>
          <p:nvPr/>
        </p:nvGrpSpPr>
        <p:grpSpPr>
          <a:xfrm>
            <a:off x="3519867" y="2603467"/>
            <a:ext cx="2562299" cy="1126163"/>
            <a:chOff x="1858580" y="2480371"/>
            <a:chExt cx="2562299" cy="1126163"/>
          </a:xfrm>
        </p:grpSpPr>
        <p:sp>
          <p:nvSpPr>
            <p:cNvPr id="10" name="TextBox 9">
              <a:extLst>
                <a:ext uri="{FF2B5EF4-FFF2-40B4-BE49-F238E27FC236}">
                  <a16:creationId xmlns:a16="http://schemas.microsoft.com/office/drawing/2014/main" id="{62B61F16-A677-48ED-9D96-4E8BFA1E90D5}"/>
                </a:ext>
              </a:extLst>
            </p:cNvPr>
            <p:cNvSpPr txBox="1"/>
            <p:nvPr/>
          </p:nvSpPr>
          <p:spPr>
            <a:xfrm>
              <a:off x="2193873" y="2480371"/>
              <a:ext cx="2227006" cy="300082"/>
            </a:xfrm>
            <a:prstGeom prst="rect">
              <a:avLst/>
            </a:prstGeom>
            <a:noFill/>
          </p:spPr>
          <p:txBody>
            <a:bodyPr wrap="square" rtlCol="0">
              <a:noAutofit/>
            </a:bodyPr>
            <a:lstStyle/>
            <a:p>
              <a:r>
                <a:rPr lang="en-US" sz="1400" b="1" dirty="0">
                  <a:solidFill>
                    <a:schemeClr val="tx1">
                      <a:lumMod val="65000"/>
                      <a:lumOff val="35000"/>
                    </a:schemeClr>
                  </a:solidFill>
                  <a:latin typeface="Sherman Sans Book" pitchFamily="50" charset="0"/>
                  <a:ea typeface="Sherman Sans Book" pitchFamily="50" charset="0"/>
                </a:rPr>
                <a:t>Sqoop: i</a:t>
              </a:r>
              <a:r>
                <a:rPr lang="en-US" sz="1400" dirty="0">
                  <a:solidFill>
                    <a:schemeClr val="tx1">
                      <a:lumMod val="65000"/>
                      <a:lumOff val="35000"/>
                    </a:schemeClr>
                  </a:solidFill>
                  <a:latin typeface="Sherman Sans Book" pitchFamily="50" charset="0"/>
                  <a:ea typeface="Sherman Sans Book" pitchFamily="50" charset="0"/>
                </a:rPr>
                <a:t>ngest relational data </a:t>
              </a:r>
            </a:p>
          </p:txBody>
        </p:sp>
        <p:sp>
          <p:nvSpPr>
            <p:cNvPr id="11" name="TextBox 10">
              <a:extLst>
                <a:ext uri="{FF2B5EF4-FFF2-40B4-BE49-F238E27FC236}">
                  <a16:creationId xmlns:a16="http://schemas.microsoft.com/office/drawing/2014/main" id="{A87A7EBF-0B8C-4199-8FAA-636611FE494D}"/>
                </a:ext>
              </a:extLst>
            </p:cNvPr>
            <p:cNvSpPr txBox="1"/>
            <p:nvPr/>
          </p:nvSpPr>
          <p:spPr>
            <a:xfrm rot="20926043">
              <a:off x="1858580" y="3314146"/>
              <a:ext cx="2434321" cy="292388"/>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Flume: i</a:t>
              </a:r>
              <a:r>
                <a:rPr lang="en-US" sz="1400" dirty="0">
                  <a:solidFill>
                    <a:schemeClr val="tx1">
                      <a:lumMod val="65000"/>
                      <a:lumOff val="35000"/>
                    </a:schemeClr>
                  </a:solidFill>
                  <a:latin typeface="Sherman Sans Book" pitchFamily="50" charset="0"/>
                  <a:ea typeface="Sherman Sans Book" pitchFamily="50" charset="0"/>
                </a:rPr>
                <a:t>ngest logs and data streams</a:t>
              </a:r>
            </a:p>
          </p:txBody>
        </p:sp>
      </p:grpSp>
      <p:grpSp>
        <p:nvGrpSpPr>
          <p:cNvPr id="14" name="Group 13">
            <a:extLst>
              <a:ext uri="{FF2B5EF4-FFF2-40B4-BE49-F238E27FC236}">
                <a16:creationId xmlns:a16="http://schemas.microsoft.com/office/drawing/2014/main" id="{C61D7B9A-4096-4D19-ACBA-CBF0A7151802}"/>
              </a:ext>
            </a:extLst>
          </p:cNvPr>
          <p:cNvGrpSpPr/>
          <p:nvPr/>
        </p:nvGrpSpPr>
        <p:grpSpPr>
          <a:xfrm>
            <a:off x="7879420" y="2682811"/>
            <a:ext cx="2038852" cy="1078404"/>
            <a:chOff x="6389584" y="2559716"/>
            <a:chExt cx="2038852" cy="1078404"/>
          </a:xfrm>
        </p:grpSpPr>
        <p:sp>
          <p:nvSpPr>
            <p:cNvPr id="15" name="U-Turn Arrow 16">
              <a:extLst>
                <a:ext uri="{FF2B5EF4-FFF2-40B4-BE49-F238E27FC236}">
                  <a16:creationId xmlns:a16="http://schemas.microsoft.com/office/drawing/2014/main" id="{657637F0-E187-46CC-B5AC-273C5CD4BBAC}"/>
                </a:ext>
              </a:extLst>
            </p:cNvPr>
            <p:cNvSpPr/>
            <p:nvPr/>
          </p:nvSpPr>
          <p:spPr>
            <a:xfrm rot="5400000">
              <a:off x="6267222" y="2683850"/>
              <a:ext cx="1076632" cy="831907"/>
            </a:xfrm>
            <a:prstGeom prst="uturnArrow">
              <a:avLst>
                <a:gd name="adj1" fmla="val 10817"/>
                <a:gd name="adj2" fmla="val 25000"/>
                <a:gd name="adj3" fmla="val 25000"/>
                <a:gd name="adj4" fmla="val 44636"/>
                <a:gd name="adj5" fmla="val 98933"/>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200" dirty="0"/>
            </a:p>
          </p:txBody>
        </p:sp>
        <p:sp>
          <p:nvSpPr>
            <p:cNvPr id="16" name="TextBox 15">
              <a:extLst>
                <a:ext uri="{FF2B5EF4-FFF2-40B4-BE49-F238E27FC236}">
                  <a16:creationId xmlns:a16="http://schemas.microsoft.com/office/drawing/2014/main" id="{34145A0D-E84F-44E3-8449-98B7CE7081E8}"/>
                </a:ext>
              </a:extLst>
            </p:cNvPr>
            <p:cNvSpPr txBox="1"/>
            <p:nvPr/>
          </p:nvSpPr>
          <p:spPr>
            <a:xfrm>
              <a:off x="7259590" y="2559716"/>
              <a:ext cx="1168846" cy="892552"/>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Pig, Spark:</a:t>
              </a:r>
              <a:br>
                <a:rPr lang="en-US" sz="1400" b="1"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explore data,</a:t>
              </a:r>
            </a:p>
            <a:p>
              <a:r>
                <a:rPr lang="en-US" sz="1400" dirty="0">
                  <a:solidFill>
                    <a:schemeClr val="tx1">
                      <a:lumMod val="65000"/>
                      <a:lumOff val="35000"/>
                    </a:schemeClr>
                  </a:solidFill>
                  <a:latin typeface="Sherman Sans Book" pitchFamily="50" charset="0"/>
                  <a:ea typeface="Sherman Sans Book" pitchFamily="50" charset="0"/>
                </a:rPr>
                <a:t>transform data,</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add structure</a:t>
              </a:r>
            </a:p>
          </p:txBody>
        </p:sp>
      </p:grpSp>
      <p:grpSp>
        <p:nvGrpSpPr>
          <p:cNvPr id="17" name="Group 16">
            <a:extLst>
              <a:ext uri="{FF2B5EF4-FFF2-40B4-BE49-F238E27FC236}">
                <a16:creationId xmlns:a16="http://schemas.microsoft.com/office/drawing/2014/main" id="{D45E06A7-4F54-4D58-B5D2-95AFE58993A1}"/>
              </a:ext>
            </a:extLst>
          </p:cNvPr>
          <p:cNvGrpSpPr/>
          <p:nvPr/>
        </p:nvGrpSpPr>
        <p:grpSpPr>
          <a:xfrm>
            <a:off x="7152240" y="3882948"/>
            <a:ext cx="2783956" cy="1701661"/>
            <a:chOff x="5548104" y="3759852"/>
            <a:chExt cx="2783956" cy="1701661"/>
          </a:xfrm>
        </p:grpSpPr>
        <p:sp>
          <p:nvSpPr>
            <p:cNvPr id="18" name="Bent-Up Arrow 21">
              <a:extLst>
                <a:ext uri="{FF2B5EF4-FFF2-40B4-BE49-F238E27FC236}">
                  <a16:creationId xmlns:a16="http://schemas.microsoft.com/office/drawing/2014/main" id="{B509CAFB-A9FF-49EA-95F9-E2E3E7F0FA8C}"/>
                </a:ext>
              </a:extLst>
            </p:cNvPr>
            <p:cNvSpPr/>
            <p:nvPr/>
          </p:nvSpPr>
          <p:spPr>
            <a:xfrm rot="5400000">
              <a:off x="5601093" y="3706863"/>
              <a:ext cx="1487873" cy="1593851"/>
            </a:xfrm>
            <a:prstGeom prst="bentUpArrow">
              <a:avLst>
                <a:gd name="adj1" fmla="val 7628"/>
                <a:gd name="adj2" fmla="val 8918"/>
                <a:gd name="adj3" fmla="val 24075"/>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200" dirty="0"/>
            </a:p>
          </p:txBody>
        </p:sp>
        <p:sp>
          <p:nvSpPr>
            <p:cNvPr id="19" name="TextBox 18">
              <a:extLst>
                <a:ext uri="{FF2B5EF4-FFF2-40B4-BE49-F238E27FC236}">
                  <a16:creationId xmlns:a16="http://schemas.microsoft.com/office/drawing/2014/main" id="{F2A8F03A-E346-4A3B-890F-1EA02D723CA4}"/>
                </a:ext>
              </a:extLst>
            </p:cNvPr>
            <p:cNvSpPr txBox="1"/>
            <p:nvPr/>
          </p:nvSpPr>
          <p:spPr>
            <a:xfrm>
              <a:off x="5690002" y="3873127"/>
              <a:ext cx="2014293" cy="1092607"/>
            </a:xfrm>
            <a:prstGeom prst="rect">
              <a:avLst/>
            </a:prstGeom>
            <a:noFill/>
          </p:spPr>
          <p:txBody>
            <a:bodyPr wrap="none" rtlCol="0">
              <a:noAutofit/>
            </a:bodyPr>
            <a:lstStyle/>
            <a:p>
              <a:r>
                <a:rPr lang="en-US" sz="1400" b="1" dirty="0">
                  <a:solidFill>
                    <a:schemeClr val="tx1">
                      <a:lumMod val="65000"/>
                      <a:lumOff val="35000"/>
                    </a:schemeClr>
                  </a:solidFill>
                  <a:latin typeface="Sherman Sans Book" pitchFamily="50" charset="0"/>
                  <a:ea typeface="Sherman Sans Book" pitchFamily="50" charset="0"/>
                </a:rPr>
                <a:t>Hive, Impala, Spark-SQL:</a:t>
              </a:r>
              <a:br>
                <a:rPr lang="en-US" sz="1400" b="1"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ad-hoc query</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structured data for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descriptive and </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diagnostic analytics</a:t>
              </a:r>
            </a:p>
          </p:txBody>
        </p:sp>
        <p:pic>
          <p:nvPicPr>
            <p:cNvPr id="20" name="Picture 19">
              <a:extLst>
                <a:ext uri="{FF2B5EF4-FFF2-40B4-BE49-F238E27FC236}">
                  <a16:creationId xmlns:a16="http://schemas.microsoft.com/office/drawing/2014/main" id="{83E8C478-5060-4776-9153-FFB208086D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0099" y="4797401"/>
              <a:ext cx="1171961" cy="664112"/>
            </a:xfrm>
            <a:prstGeom prst="rect">
              <a:avLst/>
            </a:prstGeom>
          </p:spPr>
        </p:pic>
      </p:grpSp>
      <p:grpSp>
        <p:nvGrpSpPr>
          <p:cNvPr id="21" name="Group 20">
            <a:extLst>
              <a:ext uri="{FF2B5EF4-FFF2-40B4-BE49-F238E27FC236}">
                <a16:creationId xmlns:a16="http://schemas.microsoft.com/office/drawing/2014/main" id="{7AAAE58B-6001-4FC6-AFB9-514B499DA754}"/>
              </a:ext>
            </a:extLst>
          </p:cNvPr>
          <p:cNvGrpSpPr/>
          <p:nvPr/>
        </p:nvGrpSpPr>
        <p:grpSpPr>
          <a:xfrm>
            <a:off x="3694468" y="3882947"/>
            <a:ext cx="3203364" cy="1635755"/>
            <a:chOff x="2090332" y="3759851"/>
            <a:chExt cx="3203364" cy="1635755"/>
          </a:xfrm>
        </p:grpSpPr>
        <p:sp>
          <p:nvSpPr>
            <p:cNvPr id="22" name="Bent-Up Arrow 23">
              <a:extLst>
                <a:ext uri="{FF2B5EF4-FFF2-40B4-BE49-F238E27FC236}">
                  <a16:creationId xmlns:a16="http://schemas.microsoft.com/office/drawing/2014/main" id="{38C7BC96-BB9D-4E33-96D5-A9973F33C93B}"/>
                </a:ext>
              </a:extLst>
            </p:cNvPr>
            <p:cNvSpPr/>
            <p:nvPr/>
          </p:nvSpPr>
          <p:spPr>
            <a:xfrm rot="16200000" flipH="1">
              <a:off x="3566350" y="3520379"/>
              <a:ext cx="1487873" cy="1966818"/>
            </a:xfrm>
            <a:prstGeom prst="bentUpArrow">
              <a:avLst>
                <a:gd name="adj1" fmla="val 6637"/>
                <a:gd name="adj2" fmla="val 9299"/>
                <a:gd name="adj3" fmla="val 25991"/>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sz="1200" dirty="0"/>
            </a:p>
          </p:txBody>
        </p:sp>
        <p:sp>
          <p:nvSpPr>
            <p:cNvPr id="23" name="TextBox 22">
              <a:extLst>
                <a:ext uri="{FF2B5EF4-FFF2-40B4-BE49-F238E27FC236}">
                  <a16:creationId xmlns:a16="http://schemas.microsoft.com/office/drawing/2014/main" id="{5B713DC0-CEA9-4F17-A353-89444A1F9EE8}"/>
                </a:ext>
              </a:extLst>
            </p:cNvPr>
            <p:cNvSpPr txBox="1"/>
            <p:nvPr/>
          </p:nvSpPr>
          <p:spPr>
            <a:xfrm>
              <a:off x="3232318" y="3869661"/>
              <a:ext cx="2059332" cy="1087358"/>
            </a:xfrm>
            <a:prstGeom prst="rect">
              <a:avLst/>
            </a:prstGeom>
            <a:noFill/>
          </p:spPr>
          <p:txBody>
            <a:bodyPr wrap="square" rtlCol="0">
              <a:noAutofit/>
            </a:bodyPr>
            <a:lstStyle/>
            <a:p>
              <a:r>
                <a:rPr lang="en-US" sz="1400" b="1" dirty="0">
                  <a:solidFill>
                    <a:schemeClr val="tx1">
                      <a:lumMod val="65000"/>
                      <a:lumOff val="35000"/>
                    </a:schemeClr>
                  </a:solidFill>
                  <a:latin typeface="Sherman Sans Book" pitchFamily="50" charset="0"/>
                  <a:ea typeface="Sherman Sans Book" pitchFamily="50" charset="0"/>
                </a:rPr>
                <a:t>Mahout, Spark MLlib, 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mine structured data for</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predictive and </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prescriptive analytics</a:t>
              </a:r>
            </a:p>
          </p:txBody>
        </p:sp>
        <p:pic>
          <p:nvPicPr>
            <p:cNvPr id="24" name="Picture 23">
              <a:extLst>
                <a:ext uri="{FF2B5EF4-FFF2-40B4-BE49-F238E27FC236}">
                  <a16:creationId xmlns:a16="http://schemas.microsoft.com/office/drawing/2014/main" id="{E4177270-A515-4CBA-A5B7-036F4A23C9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0332" y="4662862"/>
              <a:ext cx="1123841" cy="732744"/>
            </a:xfrm>
            <a:prstGeom prst="rect">
              <a:avLst/>
            </a:prstGeom>
          </p:spPr>
        </p:pic>
      </p:grpSp>
      <p:cxnSp>
        <p:nvCxnSpPr>
          <p:cNvPr id="26" name="Straight Arrow Connector 25">
            <a:extLst>
              <a:ext uri="{FF2B5EF4-FFF2-40B4-BE49-F238E27FC236}">
                <a16:creationId xmlns:a16="http://schemas.microsoft.com/office/drawing/2014/main" id="{291E4568-8B63-4D9F-8435-0C4D358769FF}"/>
              </a:ext>
            </a:extLst>
          </p:cNvPr>
          <p:cNvCxnSpPr>
            <a:cxnSpLocks/>
          </p:cNvCxnSpPr>
          <p:nvPr/>
        </p:nvCxnSpPr>
        <p:spPr>
          <a:xfrm flipV="1">
            <a:off x="3514703" y="3414254"/>
            <a:ext cx="2753152" cy="581968"/>
          </a:xfrm>
          <a:prstGeom prst="straightConnector1">
            <a:avLst/>
          </a:prstGeom>
          <a:ln w="76200">
            <a:solidFill>
              <a:srgbClr val="BFBFBF"/>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EC5013-0DC5-4329-A208-8C05B021DFD1}"/>
              </a:ext>
            </a:extLst>
          </p:cNvPr>
          <p:cNvCxnSpPr>
            <a:cxnSpLocks/>
          </p:cNvCxnSpPr>
          <p:nvPr/>
        </p:nvCxnSpPr>
        <p:spPr>
          <a:xfrm>
            <a:off x="3463153" y="2971404"/>
            <a:ext cx="2797697" cy="0"/>
          </a:xfrm>
          <a:prstGeom prst="straightConnector1">
            <a:avLst/>
          </a:prstGeom>
          <a:ln w="76200">
            <a:solidFill>
              <a:srgbClr val="BFBFB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23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9500-3A0F-4EE6-874A-7262C8F7B422}"/>
              </a:ext>
            </a:extLst>
          </p:cNvPr>
          <p:cNvSpPr>
            <a:spLocks noGrp="1"/>
          </p:cNvSpPr>
          <p:nvPr>
            <p:ph type="ctrTitle"/>
          </p:nvPr>
        </p:nvSpPr>
        <p:spPr/>
        <p:txBody>
          <a:bodyPr/>
          <a:lstStyle/>
          <a:p>
            <a:r>
              <a:rPr lang="en-US" dirty="0"/>
              <a:t>HIVE</a:t>
            </a:r>
          </a:p>
        </p:txBody>
      </p:sp>
      <p:sp>
        <p:nvSpPr>
          <p:cNvPr id="3" name="Subtitle 2">
            <a:extLst>
              <a:ext uri="{FF2B5EF4-FFF2-40B4-BE49-F238E27FC236}">
                <a16:creationId xmlns:a16="http://schemas.microsoft.com/office/drawing/2014/main" id="{22D9AB3A-8C1B-4211-9DE9-55320737AA98}"/>
              </a:ext>
            </a:extLst>
          </p:cNvPr>
          <p:cNvSpPr>
            <a:spLocks noGrp="1"/>
          </p:cNvSpPr>
          <p:nvPr>
            <p:ph type="subTitle" idx="1"/>
          </p:nvPr>
        </p:nvSpPr>
        <p:spPr/>
        <p:txBody>
          <a:bodyPr/>
          <a:lstStyle/>
          <a:p>
            <a:r>
              <a:rPr lang="en-US" dirty="0"/>
              <a:t>SQL Over Hadoop HDFS</a:t>
            </a:r>
          </a:p>
        </p:txBody>
      </p:sp>
      <p:pic>
        <p:nvPicPr>
          <p:cNvPr id="5" name="Picture 2" descr="Apache Hive - Wikipedia">
            <a:extLst>
              <a:ext uri="{FF2B5EF4-FFF2-40B4-BE49-F238E27FC236}">
                <a16:creationId xmlns:a16="http://schemas.microsoft.com/office/drawing/2014/main" id="{1F98CE3F-F48A-4364-9B8F-CA7978975A5D}"/>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153400" y="2915841"/>
            <a:ext cx="2024063" cy="1821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26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Hadoop</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lstStyle/>
          <a:p>
            <a:r>
              <a:rPr lang="en-US" dirty="0"/>
              <a:t>The What, Why and How</a:t>
            </a:r>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2807071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B61581-3D83-434E-9A29-BD3C1E27CFF0}"/>
              </a:ext>
            </a:extLst>
          </p:cNvPr>
          <p:cNvSpPr>
            <a:spLocks noGrp="1"/>
          </p:cNvSpPr>
          <p:nvPr>
            <p:ph type="title"/>
          </p:nvPr>
        </p:nvSpPr>
        <p:spPr/>
        <p:txBody>
          <a:bodyPr/>
          <a:lstStyle/>
          <a:p>
            <a:r>
              <a:rPr lang="en-US" dirty="0"/>
              <a:t>What is HIVE?</a:t>
            </a:r>
          </a:p>
        </p:txBody>
      </p:sp>
      <p:sp>
        <p:nvSpPr>
          <p:cNvPr id="6" name="Content Placeholder 5">
            <a:extLst>
              <a:ext uri="{FF2B5EF4-FFF2-40B4-BE49-F238E27FC236}">
                <a16:creationId xmlns:a16="http://schemas.microsoft.com/office/drawing/2014/main" id="{27E14992-51A6-4F91-9581-D71F0A027031}"/>
              </a:ext>
            </a:extLst>
          </p:cNvPr>
          <p:cNvSpPr>
            <a:spLocks noGrp="1"/>
          </p:cNvSpPr>
          <p:nvPr>
            <p:ph idx="1"/>
          </p:nvPr>
        </p:nvSpPr>
        <p:spPr/>
        <p:txBody>
          <a:bodyPr/>
          <a:lstStyle/>
          <a:p>
            <a:r>
              <a:rPr lang="en-US" dirty="0"/>
              <a:t>SQL Over Hadoop!</a:t>
            </a:r>
          </a:p>
          <a:p>
            <a:r>
              <a:rPr lang="en-US" dirty="0"/>
              <a:t>Apply a table schema over the data in HDFS</a:t>
            </a:r>
          </a:p>
          <a:p>
            <a:r>
              <a:rPr lang="en-US" dirty="0"/>
              <a:t>Schema is not persistent – its “schema on read”</a:t>
            </a:r>
          </a:p>
          <a:p>
            <a:r>
              <a:rPr lang="en-US" dirty="0"/>
              <a:t>Provides a means to query HDFS data with SQL</a:t>
            </a:r>
          </a:p>
          <a:p>
            <a:r>
              <a:rPr lang="en-US" dirty="0"/>
              <a:t>Not standard SQL, but HiveQL – HQL</a:t>
            </a:r>
          </a:p>
          <a:p>
            <a:r>
              <a:rPr lang="en-US" dirty="0"/>
              <a:t>Developed by Facebook</a:t>
            </a:r>
          </a:p>
          <a:p>
            <a:r>
              <a:rPr lang="en-US" dirty="0"/>
              <a:t>Hive v1 used Map-Reduce, Hive v2 is in-memory on YARN.</a:t>
            </a:r>
          </a:p>
          <a:p>
            <a:r>
              <a:rPr lang="en-US" dirty="0" err="1"/>
              <a:t>Hcatalog</a:t>
            </a:r>
            <a:r>
              <a:rPr lang="en-US" dirty="0"/>
              <a:t> / Hive </a:t>
            </a:r>
            <a:r>
              <a:rPr lang="en-US" dirty="0" err="1"/>
              <a:t>metastore</a:t>
            </a:r>
            <a:r>
              <a:rPr lang="en-US" dirty="0"/>
              <a:t> provides table access to other tools in the Hadoop ecosystem.</a:t>
            </a:r>
          </a:p>
        </p:txBody>
      </p:sp>
    </p:spTree>
    <p:extLst>
      <p:ext uri="{BB962C8B-B14F-4D97-AF65-F5344CB8AC3E}">
        <p14:creationId xmlns:p14="http://schemas.microsoft.com/office/powerpoint/2010/main" val="3553854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BAFA7-19E5-4879-9784-7C1BA157A7CF}"/>
              </a:ext>
            </a:extLst>
          </p:cNvPr>
          <p:cNvSpPr>
            <a:spLocks noGrp="1"/>
          </p:cNvSpPr>
          <p:nvPr>
            <p:ph type="title"/>
          </p:nvPr>
        </p:nvSpPr>
        <p:spPr/>
        <p:txBody>
          <a:bodyPr/>
          <a:lstStyle/>
          <a:p>
            <a:r>
              <a:rPr lang="en-US" dirty="0"/>
              <a:t>Hive </a:t>
            </a:r>
            <a:r>
              <a:rPr lang="en-US" dirty="0" err="1"/>
              <a:t>Metastore</a:t>
            </a:r>
            <a:endParaRPr lang="en-US" dirty="0"/>
          </a:p>
        </p:txBody>
      </p:sp>
      <p:sp>
        <p:nvSpPr>
          <p:cNvPr id="5" name="Content Placeholder 4">
            <a:extLst>
              <a:ext uri="{FF2B5EF4-FFF2-40B4-BE49-F238E27FC236}">
                <a16:creationId xmlns:a16="http://schemas.microsoft.com/office/drawing/2014/main" id="{A738DE07-C6AB-41BC-A671-0C16422FA4BA}"/>
              </a:ext>
            </a:extLst>
          </p:cNvPr>
          <p:cNvSpPr>
            <a:spLocks noGrp="1"/>
          </p:cNvSpPr>
          <p:nvPr>
            <p:ph idx="1"/>
          </p:nvPr>
        </p:nvSpPr>
        <p:spPr>
          <a:xfrm>
            <a:off x="838200" y="1825625"/>
            <a:ext cx="10515600" cy="2695575"/>
          </a:xfrm>
        </p:spPr>
        <p:txBody>
          <a:bodyPr>
            <a:normAutofit lnSpcReduction="10000"/>
          </a:bodyPr>
          <a:lstStyle/>
          <a:p>
            <a:r>
              <a:rPr lang="en-US" dirty="0"/>
              <a:t>The Hive </a:t>
            </a:r>
            <a:r>
              <a:rPr lang="en-US" dirty="0" err="1"/>
              <a:t>metastore</a:t>
            </a:r>
            <a:r>
              <a:rPr lang="en-US" dirty="0"/>
              <a:t> holds schema / metadata information for hive database objects:</a:t>
            </a:r>
          </a:p>
          <a:p>
            <a:pPr lvl="1"/>
            <a:r>
              <a:rPr lang="en-US" dirty="0"/>
              <a:t>Databases</a:t>
            </a:r>
          </a:p>
          <a:p>
            <a:pPr lvl="1"/>
            <a:r>
              <a:rPr lang="en-US" dirty="0"/>
              <a:t>Tables</a:t>
            </a:r>
          </a:p>
          <a:p>
            <a:pPr lvl="1"/>
            <a:r>
              <a:rPr lang="en-US" dirty="0"/>
              <a:t>Views</a:t>
            </a:r>
          </a:p>
          <a:p>
            <a:pPr lvl="1"/>
            <a:r>
              <a:rPr lang="en-US" dirty="0"/>
              <a:t>Indexes</a:t>
            </a:r>
          </a:p>
          <a:p>
            <a:r>
              <a:rPr lang="en-US" dirty="0"/>
              <a:t>The actual data itself are stored on HDFS.</a:t>
            </a:r>
          </a:p>
        </p:txBody>
      </p:sp>
      <p:sp>
        <p:nvSpPr>
          <p:cNvPr id="6" name="Flowchart: Magnetic Disk 5">
            <a:extLst>
              <a:ext uri="{FF2B5EF4-FFF2-40B4-BE49-F238E27FC236}">
                <a16:creationId xmlns:a16="http://schemas.microsoft.com/office/drawing/2014/main" id="{0C74C1DF-C14F-4C48-BE46-8C97FD10C20B}"/>
              </a:ext>
            </a:extLst>
          </p:cNvPr>
          <p:cNvSpPr/>
          <p:nvPr/>
        </p:nvSpPr>
        <p:spPr>
          <a:xfrm>
            <a:off x="4163552" y="4584219"/>
            <a:ext cx="1709852" cy="1739646"/>
          </a:xfrm>
          <a:prstGeom prst="flowChartMagneticDisk">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Metastore:</a:t>
            </a:r>
          </a:p>
          <a:p>
            <a:pPr algn="ctr"/>
            <a:endParaRPr lang="en-US" dirty="0">
              <a:solidFill>
                <a:schemeClr val="tx1">
                  <a:lumMod val="65000"/>
                  <a:lumOff val="35000"/>
                </a:schemeClr>
              </a:solidFill>
              <a:latin typeface="Sherman Sans Book" pitchFamily="50" charset="0"/>
              <a:ea typeface="Sherman Sans Book" pitchFamily="50" charset="0"/>
            </a:endParaRPr>
          </a:p>
        </p:txBody>
      </p:sp>
      <p:pic>
        <p:nvPicPr>
          <p:cNvPr id="7" name="Graphic 6" descr="Table">
            <a:extLst>
              <a:ext uri="{FF2B5EF4-FFF2-40B4-BE49-F238E27FC236}">
                <a16:creationId xmlns:a16="http://schemas.microsoft.com/office/drawing/2014/main" id="{1EB330FF-1A09-4F5D-9460-ADFA13F8C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82375" y="5440673"/>
            <a:ext cx="831821" cy="831821"/>
          </a:xfrm>
          <a:prstGeom prst="rect">
            <a:avLst/>
          </a:prstGeom>
        </p:spPr>
      </p:pic>
      <p:sp>
        <p:nvSpPr>
          <p:cNvPr id="8" name="Flowchart: Multidocument 7">
            <a:extLst>
              <a:ext uri="{FF2B5EF4-FFF2-40B4-BE49-F238E27FC236}">
                <a16:creationId xmlns:a16="http://schemas.microsoft.com/office/drawing/2014/main" id="{5DE37AE7-DF62-4483-97EF-477AC897B900}"/>
              </a:ext>
            </a:extLst>
          </p:cNvPr>
          <p:cNvSpPr/>
          <p:nvPr/>
        </p:nvSpPr>
        <p:spPr>
          <a:xfrm>
            <a:off x="6731000" y="4656137"/>
            <a:ext cx="2688689" cy="150190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tx1">
                    <a:lumMod val="65000"/>
                    <a:lumOff val="35000"/>
                  </a:schemeClr>
                </a:solidFill>
                <a:latin typeface="Sherman Sans Book" pitchFamily="50" charset="0"/>
                <a:ea typeface="Sherman Sans Book" pitchFamily="50" charset="0"/>
              </a:rPr>
              <a:t>HDFS:</a:t>
            </a:r>
          </a:p>
          <a:p>
            <a:pPr algn="ctr"/>
            <a:endParaRPr lang="en-US" dirty="0"/>
          </a:p>
        </p:txBody>
      </p:sp>
      <p:sp>
        <p:nvSpPr>
          <p:cNvPr id="9" name="TextBox 8">
            <a:extLst>
              <a:ext uri="{FF2B5EF4-FFF2-40B4-BE49-F238E27FC236}">
                <a16:creationId xmlns:a16="http://schemas.microsoft.com/office/drawing/2014/main" id="{4DEA8F59-BF24-43E8-A6CA-D0E8CD93C616}"/>
              </a:ext>
            </a:extLst>
          </p:cNvPr>
          <p:cNvSpPr txBox="1"/>
          <p:nvPr/>
        </p:nvSpPr>
        <p:spPr>
          <a:xfrm>
            <a:off x="1919663" y="5503252"/>
            <a:ext cx="1531188" cy="584775"/>
          </a:xfrm>
          <a:prstGeom prst="rect">
            <a:avLst/>
          </a:prstGeom>
          <a:noFill/>
        </p:spPr>
        <p:txBody>
          <a:bodyPr wrap="none" rtlCol="0">
            <a:noAutofit/>
          </a:bodyPr>
          <a:lstStyle/>
          <a:p>
            <a:r>
              <a:rPr lang="en-US" sz="1600" dirty="0">
                <a:latin typeface="Consolas" panose="020B0609020204030204" pitchFamily="49" charset="0"/>
              </a:rPr>
              <a:t>SELECT *</a:t>
            </a:r>
            <a:br>
              <a:rPr lang="en-US" sz="1600" dirty="0">
                <a:latin typeface="Consolas" panose="020B0609020204030204" pitchFamily="49" charset="0"/>
              </a:rPr>
            </a:br>
            <a:r>
              <a:rPr lang="en-US" sz="1600" dirty="0">
                <a:latin typeface="Consolas" panose="020B0609020204030204" pitchFamily="49" charset="0"/>
              </a:rPr>
              <a:t>FROM orders;</a:t>
            </a:r>
          </a:p>
        </p:txBody>
      </p:sp>
      <p:sp>
        <p:nvSpPr>
          <p:cNvPr id="10" name="Arrow: Right 9">
            <a:extLst>
              <a:ext uri="{FF2B5EF4-FFF2-40B4-BE49-F238E27FC236}">
                <a16:creationId xmlns:a16="http://schemas.microsoft.com/office/drawing/2014/main" id="{2C50C047-7BF6-4D07-90E7-9B1E3CA46D04}"/>
              </a:ext>
            </a:extLst>
          </p:cNvPr>
          <p:cNvSpPr/>
          <p:nvPr/>
        </p:nvSpPr>
        <p:spPr>
          <a:xfrm>
            <a:off x="3542853" y="5665195"/>
            <a:ext cx="543872" cy="303332"/>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Arrow: Right 10">
            <a:extLst>
              <a:ext uri="{FF2B5EF4-FFF2-40B4-BE49-F238E27FC236}">
                <a16:creationId xmlns:a16="http://schemas.microsoft.com/office/drawing/2014/main" id="{EC5F8032-9E93-4379-B2AE-DC7B742CB7FC}"/>
              </a:ext>
            </a:extLst>
          </p:cNvPr>
          <p:cNvSpPr/>
          <p:nvPr/>
        </p:nvSpPr>
        <p:spPr>
          <a:xfrm>
            <a:off x="6111831" y="5573739"/>
            <a:ext cx="543872" cy="303332"/>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312699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C750-3722-4273-8A5B-B8577C60B2B4}"/>
              </a:ext>
            </a:extLst>
          </p:cNvPr>
          <p:cNvSpPr>
            <a:spLocks noGrp="1"/>
          </p:cNvSpPr>
          <p:nvPr>
            <p:ph type="title"/>
          </p:nvPr>
        </p:nvSpPr>
        <p:spPr/>
        <p:txBody>
          <a:bodyPr/>
          <a:lstStyle/>
          <a:p>
            <a:r>
              <a:rPr lang="en-US" dirty="0"/>
              <a:t>Hive Architecture</a:t>
            </a:r>
            <a:endParaRPr lang="en-IN" dirty="0"/>
          </a:p>
        </p:txBody>
      </p:sp>
      <p:pic>
        <p:nvPicPr>
          <p:cNvPr id="5" name="Picture 4">
            <a:extLst>
              <a:ext uri="{FF2B5EF4-FFF2-40B4-BE49-F238E27FC236}">
                <a16:creationId xmlns:a16="http://schemas.microsoft.com/office/drawing/2014/main" id="{D96D2B00-EE8F-408B-A11F-EA93B193CA45}"/>
              </a:ext>
            </a:extLst>
          </p:cNvPr>
          <p:cNvPicPr>
            <a:picLocks noChangeAspect="1"/>
          </p:cNvPicPr>
          <p:nvPr/>
        </p:nvPicPr>
        <p:blipFill>
          <a:blip r:embed="rId3"/>
          <a:stretch>
            <a:fillRect/>
          </a:stretch>
        </p:blipFill>
        <p:spPr>
          <a:xfrm>
            <a:off x="1968500" y="1690688"/>
            <a:ext cx="7898681" cy="4798054"/>
          </a:xfrm>
          <a:prstGeom prst="rect">
            <a:avLst/>
          </a:prstGeom>
        </p:spPr>
      </p:pic>
    </p:spTree>
    <p:extLst>
      <p:ext uri="{BB962C8B-B14F-4D97-AF65-F5344CB8AC3E}">
        <p14:creationId xmlns:p14="http://schemas.microsoft.com/office/powerpoint/2010/main" val="139759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CB58F-102A-4C82-AAFE-B5056399156C}"/>
              </a:ext>
            </a:extLst>
          </p:cNvPr>
          <p:cNvSpPr>
            <a:spLocks noGrp="1"/>
          </p:cNvSpPr>
          <p:nvPr>
            <p:ph type="title"/>
          </p:nvPr>
        </p:nvSpPr>
        <p:spPr/>
        <p:txBody>
          <a:bodyPr/>
          <a:lstStyle/>
          <a:p>
            <a:r>
              <a:rPr lang="en-US" dirty="0"/>
              <a:t>Demo: Connecting to Hive</a:t>
            </a:r>
          </a:p>
        </p:txBody>
      </p:sp>
      <p:sp>
        <p:nvSpPr>
          <p:cNvPr id="5" name="Content Placeholder 4">
            <a:extLst>
              <a:ext uri="{FF2B5EF4-FFF2-40B4-BE49-F238E27FC236}">
                <a16:creationId xmlns:a16="http://schemas.microsoft.com/office/drawing/2014/main" id="{1DEA81D2-16DC-413B-89F1-78DFA4933AF9}"/>
              </a:ext>
            </a:extLst>
          </p:cNvPr>
          <p:cNvSpPr>
            <a:spLocks noGrp="1"/>
          </p:cNvSpPr>
          <p:nvPr>
            <p:ph idx="1"/>
          </p:nvPr>
        </p:nvSpPr>
        <p:spPr>
          <a:xfrm>
            <a:off x="3061252" y="1825625"/>
            <a:ext cx="8914848" cy="4351338"/>
          </a:xfrm>
        </p:spPr>
        <p:txBody>
          <a:bodyPr/>
          <a:lstStyle/>
          <a:p>
            <a:r>
              <a:rPr lang="en-US" dirty="0"/>
              <a:t>Beeline Hive client</a:t>
            </a:r>
          </a:p>
          <a:p>
            <a:r>
              <a:rPr lang="en-US" dirty="0"/>
              <a:t>Show databases</a:t>
            </a:r>
          </a:p>
          <a:p>
            <a:r>
              <a:rPr lang="en-US" dirty="0"/>
              <a:t>Show tables</a:t>
            </a:r>
          </a:p>
          <a:p>
            <a:r>
              <a:rPr lang="en-US" dirty="0"/>
              <a:t>Create database</a:t>
            </a:r>
          </a:p>
          <a:p>
            <a:endParaRPr lang="en-US" dirty="0"/>
          </a:p>
          <a:p>
            <a:pPr marL="0" indent="0">
              <a:buNone/>
            </a:pPr>
            <a:r>
              <a:rPr lang="en-US" sz="2800" kern="1200" dirty="0">
                <a:solidFill>
                  <a:schemeClr val="tx1">
                    <a:lumMod val="65000"/>
                    <a:lumOff val="35000"/>
                  </a:schemeClr>
                </a:solidFill>
                <a:effectLst/>
                <a:latin typeface="Consolas" panose="020B0609020204030204" pitchFamily="49" charset="0"/>
              </a:rPr>
              <a:t>beeline -u jdbc:hive2://localhost:10000/default -u </a:t>
            </a:r>
            <a:r>
              <a:rPr lang="en-US" sz="2800" kern="1200" dirty="0" err="1">
                <a:solidFill>
                  <a:schemeClr val="tx1">
                    <a:lumMod val="65000"/>
                    <a:lumOff val="35000"/>
                  </a:schemeClr>
                </a:solidFill>
                <a:effectLst/>
                <a:latin typeface="Consolas" panose="020B0609020204030204" pitchFamily="49" charset="0"/>
              </a:rPr>
              <a:t>cloudera</a:t>
            </a:r>
            <a:r>
              <a:rPr lang="en-US" sz="2800" kern="1200" dirty="0">
                <a:solidFill>
                  <a:schemeClr val="tx1">
                    <a:lumMod val="65000"/>
                    <a:lumOff val="35000"/>
                  </a:schemeClr>
                </a:solidFill>
                <a:effectLst/>
                <a:latin typeface="Consolas" panose="020B0609020204030204" pitchFamily="49" charset="0"/>
              </a:rPr>
              <a:t> -p </a:t>
            </a:r>
            <a:r>
              <a:rPr lang="en-US" sz="2800" kern="1200" dirty="0" err="1">
                <a:solidFill>
                  <a:schemeClr val="tx1">
                    <a:lumMod val="65000"/>
                    <a:lumOff val="35000"/>
                  </a:schemeClr>
                </a:solidFill>
                <a:effectLst/>
                <a:latin typeface="Consolas" panose="020B0609020204030204" pitchFamily="49" charset="0"/>
              </a:rPr>
              <a:t>cloudera</a:t>
            </a:r>
            <a:r>
              <a:rPr lang="en-US" sz="2800" kern="1200" dirty="0">
                <a:solidFill>
                  <a:schemeClr val="tx1">
                    <a:lumMod val="65000"/>
                    <a:lumOff val="35000"/>
                  </a:schemeClr>
                </a:solidFill>
                <a:effectLst/>
                <a:latin typeface="Consolas" panose="020B0609020204030204" pitchFamily="49" charset="0"/>
              </a:rPr>
              <a:t> –silent=true</a:t>
            </a:r>
            <a:endParaRPr lang="en-US" dirty="0">
              <a:solidFill>
                <a:schemeClr val="tx1">
                  <a:lumMod val="65000"/>
                  <a:lumOff val="35000"/>
                </a:schemeClr>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251369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FE46-A034-484A-B019-4B7262D14AC9}"/>
              </a:ext>
            </a:extLst>
          </p:cNvPr>
          <p:cNvSpPr>
            <a:spLocks noGrp="1"/>
          </p:cNvSpPr>
          <p:nvPr>
            <p:ph type="title"/>
          </p:nvPr>
        </p:nvSpPr>
        <p:spPr/>
        <p:txBody>
          <a:bodyPr/>
          <a:lstStyle/>
          <a:p>
            <a:r>
              <a:rPr lang="en-US" dirty="0"/>
              <a:t>Two Types of Hive Tables</a:t>
            </a:r>
          </a:p>
        </p:txBody>
      </p:sp>
      <p:sp>
        <p:nvSpPr>
          <p:cNvPr id="5" name="Text Placeholder 4">
            <a:extLst>
              <a:ext uri="{FF2B5EF4-FFF2-40B4-BE49-F238E27FC236}">
                <a16:creationId xmlns:a16="http://schemas.microsoft.com/office/drawing/2014/main" id="{D5854F85-E274-43D3-86A3-164E17FEFDAA}"/>
              </a:ext>
            </a:extLst>
          </p:cNvPr>
          <p:cNvSpPr>
            <a:spLocks noGrp="1"/>
          </p:cNvSpPr>
          <p:nvPr>
            <p:ph type="body" idx="1"/>
          </p:nvPr>
        </p:nvSpPr>
        <p:spPr/>
        <p:txBody>
          <a:bodyPr/>
          <a:lstStyle/>
          <a:p>
            <a:r>
              <a:rPr lang="en-US" dirty="0"/>
              <a:t>Internal (Hive-Managed)</a:t>
            </a:r>
          </a:p>
        </p:txBody>
      </p:sp>
      <p:sp>
        <p:nvSpPr>
          <p:cNvPr id="6" name="Content Placeholder 5">
            <a:extLst>
              <a:ext uri="{FF2B5EF4-FFF2-40B4-BE49-F238E27FC236}">
                <a16:creationId xmlns:a16="http://schemas.microsoft.com/office/drawing/2014/main" id="{44AA9599-9D91-4BDD-B0F8-63FD89F103E7}"/>
              </a:ext>
            </a:extLst>
          </p:cNvPr>
          <p:cNvSpPr>
            <a:spLocks noGrp="1"/>
          </p:cNvSpPr>
          <p:nvPr>
            <p:ph sz="half" idx="2"/>
          </p:nvPr>
        </p:nvSpPr>
        <p:spPr/>
        <p:txBody>
          <a:bodyPr/>
          <a:lstStyle/>
          <a:p>
            <a:r>
              <a:rPr lang="en-US" dirty="0"/>
              <a:t>Data and Schema are managed by the Hive, like an RDBMS</a:t>
            </a:r>
          </a:p>
          <a:p>
            <a:r>
              <a:rPr lang="en-US" dirty="0"/>
              <a:t>Data are moved into a special HDFS folder /user/hive/warehouse</a:t>
            </a:r>
          </a:p>
          <a:p>
            <a:r>
              <a:rPr lang="en-US" dirty="0"/>
              <a:t>Drop table </a:t>
            </a:r>
            <a:r>
              <a:rPr lang="en-US" dirty="0">
                <a:sym typeface="Wingdings" panose="05000000000000000000" pitchFamily="2" charset="2"/>
              </a:rPr>
              <a:t> deletes data</a:t>
            </a:r>
            <a:endParaRPr lang="en-US" dirty="0"/>
          </a:p>
        </p:txBody>
      </p:sp>
      <p:sp>
        <p:nvSpPr>
          <p:cNvPr id="7" name="Text Placeholder 6">
            <a:extLst>
              <a:ext uri="{FF2B5EF4-FFF2-40B4-BE49-F238E27FC236}">
                <a16:creationId xmlns:a16="http://schemas.microsoft.com/office/drawing/2014/main" id="{109E4042-8A5E-4246-A559-05A86EAFC1D6}"/>
              </a:ext>
            </a:extLst>
          </p:cNvPr>
          <p:cNvSpPr>
            <a:spLocks noGrp="1"/>
          </p:cNvSpPr>
          <p:nvPr>
            <p:ph type="body" sz="quarter" idx="3"/>
          </p:nvPr>
        </p:nvSpPr>
        <p:spPr/>
        <p:txBody>
          <a:bodyPr/>
          <a:lstStyle/>
          <a:p>
            <a:r>
              <a:rPr lang="en-US" dirty="0"/>
              <a:t>External</a:t>
            </a:r>
          </a:p>
        </p:txBody>
      </p:sp>
      <p:sp>
        <p:nvSpPr>
          <p:cNvPr id="8" name="Content Placeholder 7">
            <a:extLst>
              <a:ext uri="{FF2B5EF4-FFF2-40B4-BE49-F238E27FC236}">
                <a16:creationId xmlns:a16="http://schemas.microsoft.com/office/drawing/2014/main" id="{0E8E1422-E797-409A-B68E-FC91D8370084}"/>
              </a:ext>
            </a:extLst>
          </p:cNvPr>
          <p:cNvSpPr>
            <a:spLocks noGrp="1"/>
          </p:cNvSpPr>
          <p:nvPr>
            <p:ph sz="quarter" idx="4"/>
          </p:nvPr>
        </p:nvSpPr>
        <p:spPr/>
        <p:txBody>
          <a:bodyPr/>
          <a:lstStyle/>
          <a:p>
            <a:r>
              <a:rPr lang="en-US" dirty="0"/>
              <a:t>Table over existing HDFS location</a:t>
            </a:r>
          </a:p>
          <a:p>
            <a:r>
              <a:rPr lang="en-US" dirty="0"/>
              <a:t>Only the schema is managed by the Hive</a:t>
            </a:r>
          </a:p>
          <a:p>
            <a:r>
              <a:rPr lang="en-US" dirty="0"/>
              <a:t>Drop table </a:t>
            </a:r>
            <a:r>
              <a:rPr lang="en-US" dirty="0">
                <a:sym typeface="Wingdings" panose="05000000000000000000" pitchFamily="2" charset="2"/>
              </a:rPr>
              <a:t></a:t>
            </a:r>
            <a:r>
              <a:rPr lang="en-US" dirty="0"/>
              <a:t> deletes the schema only</a:t>
            </a:r>
          </a:p>
        </p:txBody>
      </p:sp>
    </p:spTree>
    <p:extLst>
      <p:ext uri="{BB962C8B-B14F-4D97-AF65-F5344CB8AC3E}">
        <p14:creationId xmlns:p14="http://schemas.microsoft.com/office/powerpoint/2010/main" val="2840214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E7BC-F8E4-459A-8B7A-D4DCE079A5A8}"/>
              </a:ext>
            </a:extLst>
          </p:cNvPr>
          <p:cNvSpPr>
            <a:spLocks noGrp="1"/>
          </p:cNvSpPr>
          <p:nvPr>
            <p:ph type="title"/>
          </p:nvPr>
        </p:nvSpPr>
        <p:spPr/>
        <p:txBody>
          <a:bodyPr>
            <a:noAutofit/>
          </a:bodyPr>
          <a:lstStyle/>
          <a:p>
            <a:r>
              <a:rPr lang="en-US" dirty="0"/>
              <a:t>Defining a Hive-Managed (Internal) Table</a:t>
            </a:r>
            <a:endParaRPr lang="en-IN" dirty="0"/>
          </a:p>
        </p:txBody>
      </p:sp>
      <p:sp>
        <p:nvSpPr>
          <p:cNvPr id="3" name="Content Placeholder 2">
            <a:extLst>
              <a:ext uri="{FF2B5EF4-FFF2-40B4-BE49-F238E27FC236}">
                <a16:creationId xmlns:a16="http://schemas.microsoft.com/office/drawing/2014/main" id="{CC7621A9-50EA-41A5-9CD2-D486EE5937FD}"/>
              </a:ext>
            </a:extLst>
          </p:cNvPr>
          <p:cNvSpPr>
            <a:spLocks noGrp="1"/>
          </p:cNvSpPr>
          <p:nvPr>
            <p:ph idx="4294967295"/>
          </p:nvPr>
        </p:nvSpPr>
        <p:spPr>
          <a:xfrm>
            <a:off x="2292097" y="5316094"/>
            <a:ext cx="7290055" cy="993267"/>
          </a:xfrm>
        </p:spPr>
        <p:txBody>
          <a:bodyPr>
            <a:noAutofit/>
          </a:bodyPr>
          <a:lstStyle/>
          <a:p>
            <a:r>
              <a:rPr lang="en-US" sz="2400" dirty="0"/>
              <a:t>A Hive-managed table means that, when the table is dropped, the underlying folder in HDFS is deleted.</a:t>
            </a:r>
          </a:p>
        </p:txBody>
      </p:sp>
      <p:sp>
        <p:nvSpPr>
          <p:cNvPr id="6" name="Content Placeholder 2">
            <a:extLst>
              <a:ext uri="{FF2B5EF4-FFF2-40B4-BE49-F238E27FC236}">
                <a16:creationId xmlns:a16="http://schemas.microsoft.com/office/drawing/2014/main" id="{49BD1CF8-B9EF-4343-AB48-C2FE9B087EFF}"/>
              </a:ext>
            </a:extLst>
          </p:cNvPr>
          <p:cNvSpPr txBox="1">
            <a:spLocks/>
          </p:cNvSpPr>
          <p:nvPr/>
        </p:nvSpPr>
        <p:spPr>
          <a:xfrm>
            <a:off x="2292097" y="2276476"/>
            <a:ext cx="7290055" cy="2847975"/>
          </a:xfrm>
          <a:prstGeom prst="rect">
            <a:avLst/>
          </a:prstGeom>
        </p:spPr>
        <p:txBody>
          <a:bodyPr vert="horz" lIns="45720" tIns="45720" rIns="45720" bIns="45720" rtlCol="0">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515938" indent="-222250" algn="l" defTabSz="914400" rtl="0" eaLnBrk="1" latinLnBrk="0" hangingPunct="1">
              <a:lnSpc>
                <a:spcPct val="100000"/>
              </a:lnSpc>
              <a:spcBef>
                <a:spcPts val="600"/>
              </a:spcBef>
              <a:spcAft>
                <a:spcPts val="400"/>
              </a:spcAft>
              <a:buClr>
                <a:srgbClr val="002060"/>
              </a:buClr>
              <a:buFont typeface="Wingdings 3" pitchFamily="18" charset="2"/>
              <a:buChar char=""/>
              <a:tabLst/>
              <a:defRPr sz="1800" kern="1200">
                <a:solidFill>
                  <a:schemeClr val="tx1">
                    <a:lumMod val="65000"/>
                    <a:lumOff val="35000"/>
                  </a:schemeClr>
                </a:solidFill>
                <a:latin typeface="Sherman Sans Book" charset="0"/>
                <a:ea typeface="Sherman Sans Book" charset="0"/>
                <a:cs typeface="Sherman Sans Book" charset="0"/>
              </a:defRPr>
            </a:lvl2pPr>
            <a:lvl3pPr marL="693738" indent="-177800"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3pPr>
            <a:lvl4pPr marL="857250" indent="-1635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4pPr>
            <a:lvl5pPr marL="1033463" indent="-1762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defTabSz="681072">
              <a:defRPr/>
            </a:pPr>
            <a:r>
              <a:rPr lang="en-US" sz="2000" kern="0" dirty="0">
                <a:solidFill>
                  <a:schemeClr val="tx1"/>
                </a:solidFill>
                <a:latin typeface="Consolas" panose="020B0609020204030204" pitchFamily="49" charset="0"/>
                <a:cs typeface="Courier New" panose="02070309020205020404" pitchFamily="49" charset="0"/>
              </a:rPr>
              <a:t>CREATE TABLE customer (</a:t>
            </a:r>
          </a:p>
          <a:p>
            <a:pPr defTabSz="681072">
              <a:defRPr/>
            </a:pPr>
            <a:r>
              <a:rPr lang="en-US" sz="2000" kern="0" dirty="0">
                <a:solidFill>
                  <a:schemeClr val="tx1"/>
                </a:solidFill>
                <a:latin typeface="Consolas" panose="020B0609020204030204" pitchFamily="49" charset="0"/>
                <a:cs typeface="Courier New" panose="02070309020205020404" pitchFamily="49" charset="0"/>
              </a:rPr>
              <a:t> 		 customerID INT,</a:t>
            </a:r>
          </a:p>
          <a:p>
            <a:pPr defTabSz="681072">
              <a:defRPr/>
            </a:pPr>
            <a:r>
              <a:rPr lang="en-US" sz="2000" kern="0" dirty="0">
                <a:solidFill>
                  <a:schemeClr val="tx1"/>
                </a:solidFill>
                <a:latin typeface="Consolas" panose="020B0609020204030204" pitchFamily="49" charset="0"/>
                <a:cs typeface="Courier New" panose="02070309020205020404" pitchFamily="49" charset="0"/>
              </a:rPr>
              <a:t> 		 firstName STRING, </a:t>
            </a:r>
          </a:p>
          <a:p>
            <a:pPr defTabSz="681072">
              <a:defRPr/>
            </a:pPr>
            <a:r>
              <a:rPr lang="en-US" sz="2000" kern="0" dirty="0">
                <a:solidFill>
                  <a:schemeClr val="tx1"/>
                </a:solidFill>
                <a:latin typeface="Consolas" panose="020B0609020204030204" pitchFamily="49" charset="0"/>
                <a:cs typeface="Courier New" panose="02070309020205020404" pitchFamily="49" charset="0"/>
              </a:rPr>
              <a:t> 		 lastName STRING, </a:t>
            </a:r>
          </a:p>
          <a:p>
            <a:pPr defTabSz="681072">
              <a:defRPr/>
            </a:pPr>
            <a:r>
              <a:rPr lang="en-US" sz="2000" kern="0" dirty="0">
                <a:solidFill>
                  <a:schemeClr val="tx1"/>
                </a:solidFill>
                <a:latin typeface="Consolas" panose="020B0609020204030204" pitchFamily="49" charset="0"/>
                <a:cs typeface="Courier New" panose="02070309020205020404" pitchFamily="49" charset="0"/>
              </a:rPr>
              <a:t> 		 birthday TIMESTAMP </a:t>
            </a:r>
          </a:p>
          <a:p>
            <a:pPr defTabSz="681072">
              <a:defRPr/>
            </a:pPr>
            <a:r>
              <a:rPr lang="en-US" sz="2000" kern="0" dirty="0">
                <a:solidFill>
                  <a:schemeClr val="tx1"/>
                </a:solidFill>
                <a:latin typeface="Consolas" panose="020B0609020204030204" pitchFamily="49" charset="0"/>
                <a:cs typeface="Courier New" panose="02070309020205020404" pitchFamily="49" charset="0"/>
              </a:rPr>
              <a:t>  ) ROW FORMAT DELIMITED </a:t>
            </a:r>
          </a:p>
          <a:p>
            <a:pPr defTabSz="681072">
              <a:defRPr/>
            </a:pPr>
            <a:r>
              <a:rPr lang="en-US" sz="2000" kern="0" dirty="0">
                <a:solidFill>
                  <a:schemeClr val="tx1"/>
                </a:solidFill>
                <a:latin typeface="Consolas" panose="020B0609020204030204" pitchFamily="49" charset="0"/>
                <a:cs typeface="Courier New" panose="02070309020205020404" pitchFamily="49" charset="0"/>
              </a:rPr>
              <a:t>    FIELDS TERMINATED BY ',';</a:t>
            </a:r>
          </a:p>
        </p:txBody>
      </p:sp>
      <p:sp>
        <p:nvSpPr>
          <p:cNvPr id="8" name="Rectangle 7">
            <a:extLst>
              <a:ext uri="{FF2B5EF4-FFF2-40B4-BE49-F238E27FC236}">
                <a16:creationId xmlns:a16="http://schemas.microsoft.com/office/drawing/2014/main" id="{15DE5994-F0F7-476F-8191-2D3E8C9136D6}"/>
              </a:ext>
            </a:extLst>
          </p:cNvPr>
          <p:cNvSpPr/>
          <p:nvPr/>
        </p:nvSpPr>
        <p:spPr>
          <a:xfrm>
            <a:off x="2325962" y="2170959"/>
            <a:ext cx="7256188" cy="2983790"/>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477817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86C9-9582-423B-9B2A-A59E6645A575}"/>
              </a:ext>
            </a:extLst>
          </p:cNvPr>
          <p:cNvSpPr>
            <a:spLocks noGrp="1"/>
          </p:cNvSpPr>
          <p:nvPr>
            <p:ph type="title"/>
          </p:nvPr>
        </p:nvSpPr>
        <p:spPr/>
        <p:txBody>
          <a:bodyPr>
            <a:noAutofit/>
          </a:bodyPr>
          <a:lstStyle/>
          <a:p>
            <a:r>
              <a:rPr lang="en-US" dirty="0"/>
              <a:t>Loading Data Into Hive-Managed Tables</a:t>
            </a:r>
            <a:endParaRPr lang="en-IN" dirty="0"/>
          </a:p>
        </p:txBody>
      </p:sp>
      <p:sp>
        <p:nvSpPr>
          <p:cNvPr id="3" name="Content Placeholder 2">
            <a:extLst>
              <a:ext uri="{FF2B5EF4-FFF2-40B4-BE49-F238E27FC236}">
                <a16:creationId xmlns:a16="http://schemas.microsoft.com/office/drawing/2014/main" id="{B6092C5E-891F-4784-9689-7E032590A242}"/>
              </a:ext>
            </a:extLst>
          </p:cNvPr>
          <p:cNvSpPr>
            <a:spLocks noGrp="1"/>
          </p:cNvSpPr>
          <p:nvPr>
            <p:ph idx="4294967295"/>
          </p:nvPr>
        </p:nvSpPr>
        <p:spPr>
          <a:xfrm>
            <a:off x="3612897" y="2286000"/>
            <a:ext cx="7290055" cy="4023360"/>
          </a:xfrm>
        </p:spPr>
        <p:txBody>
          <a:bodyPr>
            <a:noAutofit/>
          </a:bodyPr>
          <a:lstStyle/>
          <a:p>
            <a:pPr marL="90000" indent="0" defTabSz="340536">
              <a:buNone/>
              <a:defRPr/>
            </a:pPr>
            <a:r>
              <a:rPr lang="en-US" sz="2000" dirty="0">
                <a:latin typeface="Consolas" panose="020B0609020204030204" pitchFamily="49" charset="0"/>
                <a:cs typeface="Courier New" panose="02070309020205020404" pitchFamily="49" charset="0"/>
              </a:rPr>
              <a:t>LOAD DATA LOCAL INPATH '/tmp/customers.csv' OVERWRITE INTO TABLE customers;</a:t>
            </a:r>
          </a:p>
          <a:p>
            <a:pPr marL="90000" indent="-255401" defTabSz="340536">
              <a:defRPr/>
            </a:pPr>
            <a:endParaRPr lang="en-US" sz="2000" dirty="0">
              <a:latin typeface="Consolas" panose="020B0609020204030204" pitchFamily="49" charset="0"/>
              <a:cs typeface="Courier New" panose="02070309020205020404" pitchFamily="49" charset="0"/>
            </a:endParaRPr>
          </a:p>
          <a:p>
            <a:pPr marL="90000" indent="0" defTabSz="340536">
              <a:buNone/>
              <a:defRPr/>
            </a:pPr>
            <a:r>
              <a:rPr lang="en-US" sz="2000" dirty="0">
                <a:latin typeface="Consolas" panose="020B0609020204030204" pitchFamily="49" charset="0"/>
                <a:cs typeface="Courier New" panose="02070309020205020404" pitchFamily="49" charset="0"/>
              </a:rPr>
              <a:t>LOAD DATA INPATH '/user/train/customers.csv' OVERWRITE INTO TABLE customers;</a:t>
            </a:r>
          </a:p>
          <a:p>
            <a:pPr marL="90000" indent="0" defTabSz="340536">
              <a:buNone/>
              <a:defRPr/>
            </a:pPr>
            <a:endParaRPr lang="en-US" sz="2000" dirty="0">
              <a:latin typeface="Consolas" panose="020B0609020204030204" pitchFamily="49" charset="0"/>
              <a:cs typeface="Courier New" panose="02070309020205020404" pitchFamily="49" charset="0"/>
            </a:endParaRPr>
          </a:p>
          <a:p>
            <a:pPr marL="90000" indent="0" defTabSz="340536">
              <a:buNone/>
              <a:defRPr/>
            </a:pPr>
            <a:r>
              <a:rPr lang="en-US" sz="2000" dirty="0">
                <a:latin typeface="Consolas" panose="020B0609020204030204" pitchFamily="49" charset="0"/>
                <a:cs typeface="Courier New" panose="02070309020205020404" pitchFamily="49" charset="0"/>
              </a:rPr>
              <a:t>INSERT INTO TABLE birthdays </a:t>
            </a:r>
          </a:p>
          <a:p>
            <a:pPr marL="90000" indent="0" defTabSz="340536">
              <a:buNone/>
              <a:defRPr/>
            </a:pPr>
            <a:r>
              <a:rPr lang="en-US" sz="2000" dirty="0">
                <a:latin typeface="Consolas" panose="020B0609020204030204" pitchFamily="49" charset="0"/>
                <a:cs typeface="Courier New" panose="02070309020205020404" pitchFamily="49" charset="0"/>
              </a:rPr>
              <a:t>	SELECT firstName, lastName, birthday </a:t>
            </a:r>
          </a:p>
          <a:p>
            <a:pPr marL="90000" indent="0" defTabSz="340536">
              <a:buNone/>
              <a:defRPr/>
            </a:pPr>
            <a:r>
              <a:rPr lang="en-US" sz="2000" dirty="0">
                <a:latin typeface="Consolas" panose="020B0609020204030204" pitchFamily="49" charset="0"/>
                <a:cs typeface="Courier New" panose="02070309020205020404" pitchFamily="49" charset="0"/>
              </a:rPr>
              <a:t>	FROM customers </a:t>
            </a:r>
          </a:p>
          <a:p>
            <a:pPr marL="90000" indent="0" defTabSz="340536">
              <a:buNone/>
              <a:defRPr/>
            </a:pPr>
            <a:r>
              <a:rPr lang="en-US" sz="2000" dirty="0">
                <a:latin typeface="Consolas" panose="020B0609020204030204" pitchFamily="49" charset="0"/>
                <a:cs typeface="Courier New" panose="02070309020205020404" pitchFamily="49" charset="0"/>
              </a:rPr>
              <a:t>	WHERE birthday IS NOT NULL;</a:t>
            </a:r>
            <a:endParaRPr lang="en-IN" sz="2000" dirty="0">
              <a:latin typeface="Consolas" panose="020B06090202040302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BEB8F4F-36A1-4156-AC97-8D3E3C67B415}"/>
              </a:ext>
            </a:extLst>
          </p:cNvPr>
          <p:cNvSpPr/>
          <p:nvPr/>
        </p:nvSpPr>
        <p:spPr>
          <a:xfrm>
            <a:off x="3646762" y="2170960"/>
            <a:ext cx="7256188" cy="906349"/>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
        <p:nvSpPr>
          <p:cNvPr id="7" name="Rectangle 6">
            <a:extLst>
              <a:ext uri="{FF2B5EF4-FFF2-40B4-BE49-F238E27FC236}">
                <a16:creationId xmlns:a16="http://schemas.microsoft.com/office/drawing/2014/main" id="{04A1F12C-34BD-4138-8B03-066075AC6F0A}"/>
              </a:ext>
            </a:extLst>
          </p:cNvPr>
          <p:cNvSpPr/>
          <p:nvPr/>
        </p:nvSpPr>
        <p:spPr>
          <a:xfrm>
            <a:off x="3653112" y="3341076"/>
            <a:ext cx="7256188" cy="906349"/>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
        <p:nvSpPr>
          <p:cNvPr id="9" name="Rectangle 8">
            <a:extLst>
              <a:ext uri="{FF2B5EF4-FFF2-40B4-BE49-F238E27FC236}">
                <a16:creationId xmlns:a16="http://schemas.microsoft.com/office/drawing/2014/main" id="{DD47BB9A-6DA8-467B-8B10-7EFD86A2EE9F}"/>
              </a:ext>
            </a:extLst>
          </p:cNvPr>
          <p:cNvSpPr/>
          <p:nvPr/>
        </p:nvSpPr>
        <p:spPr>
          <a:xfrm>
            <a:off x="3653112" y="4448593"/>
            <a:ext cx="7256188" cy="1824192"/>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
        <p:nvSpPr>
          <p:cNvPr id="8" name="Arrow: Right 7">
            <a:extLst>
              <a:ext uri="{FF2B5EF4-FFF2-40B4-BE49-F238E27FC236}">
                <a16:creationId xmlns:a16="http://schemas.microsoft.com/office/drawing/2014/main" id="{FDE4FBFB-DB57-4C9A-8DE1-051B7314D743}"/>
              </a:ext>
            </a:extLst>
          </p:cNvPr>
          <p:cNvSpPr/>
          <p:nvPr/>
        </p:nvSpPr>
        <p:spPr>
          <a:xfrm>
            <a:off x="571500" y="2170960"/>
            <a:ext cx="2705100" cy="9063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Not in HDFS</a:t>
            </a:r>
          </a:p>
        </p:txBody>
      </p:sp>
      <p:sp>
        <p:nvSpPr>
          <p:cNvPr id="10" name="Arrow: Right 9">
            <a:extLst>
              <a:ext uri="{FF2B5EF4-FFF2-40B4-BE49-F238E27FC236}">
                <a16:creationId xmlns:a16="http://schemas.microsoft.com/office/drawing/2014/main" id="{C88647E6-6F28-41E7-AD2A-71956B5136B9}"/>
              </a:ext>
            </a:extLst>
          </p:cNvPr>
          <p:cNvSpPr/>
          <p:nvPr/>
        </p:nvSpPr>
        <p:spPr>
          <a:xfrm>
            <a:off x="571500" y="3327517"/>
            <a:ext cx="2705100" cy="90634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Already in HDFS</a:t>
            </a:r>
          </a:p>
        </p:txBody>
      </p:sp>
      <p:sp>
        <p:nvSpPr>
          <p:cNvPr id="11" name="Arrow: Right 10">
            <a:extLst>
              <a:ext uri="{FF2B5EF4-FFF2-40B4-BE49-F238E27FC236}">
                <a16:creationId xmlns:a16="http://schemas.microsoft.com/office/drawing/2014/main" id="{278E6B13-8C56-44DF-8E30-E9596816D792}"/>
              </a:ext>
            </a:extLst>
          </p:cNvPr>
          <p:cNvSpPr/>
          <p:nvPr/>
        </p:nvSpPr>
        <p:spPr>
          <a:xfrm>
            <a:off x="571500" y="4775317"/>
            <a:ext cx="2705100" cy="14974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Already another HIVE Table </a:t>
            </a:r>
          </a:p>
        </p:txBody>
      </p:sp>
    </p:spTree>
    <p:extLst>
      <p:ext uri="{BB962C8B-B14F-4D97-AF65-F5344CB8AC3E}">
        <p14:creationId xmlns:p14="http://schemas.microsoft.com/office/powerpoint/2010/main" val="2246298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81D1-4160-43AE-A90C-608C65257AEC}"/>
              </a:ext>
            </a:extLst>
          </p:cNvPr>
          <p:cNvSpPr>
            <a:spLocks noGrp="1"/>
          </p:cNvSpPr>
          <p:nvPr>
            <p:ph type="title"/>
          </p:nvPr>
        </p:nvSpPr>
        <p:spPr/>
        <p:txBody>
          <a:bodyPr/>
          <a:lstStyle/>
          <a:p>
            <a:r>
              <a:rPr lang="en-US" dirty="0"/>
              <a:t>Demo Internal tables</a:t>
            </a:r>
          </a:p>
        </p:txBody>
      </p:sp>
      <p:sp>
        <p:nvSpPr>
          <p:cNvPr id="3" name="Content Placeholder 2">
            <a:extLst>
              <a:ext uri="{FF2B5EF4-FFF2-40B4-BE49-F238E27FC236}">
                <a16:creationId xmlns:a16="http://schemas.microsoft.com/office/drawing/2014/main" id="{5F59AE7B-A905-4D45-9458-EDC8E9DB10EB}"/>
              </a:ext>
            </a:extLst>
          </p:cNvPr>
          <p:cNvSpPr>
            <a:spLocks noGrp="1"/>
          </p:cNvSpPr>
          <p:nvPr>
            <p:ph idx="1"/>
          </p:nvPr>
        </p:nvSpPr>
        <p:spPr/>
        <p:txBody>
          <a:bodyPr/>
          <a:lstStyle/>
          <a:p>
            <a:r>
              <a:rPr lang="en-US" dirty="0"/>
              <a:t>Let’s create a </a:t>
            </a:r>
            <a:r>
              <a:rPr lang="en-US" b="1" dirty="0"/>
              <a:t>grades</a:t>
            </a:r>
            <a:r>
              <a:rPr lang="en-US" dirty="0"/>
              <a:t> table</a:t>
            </a:r>
          </a:p>
          <a:p>
            <a:r>
              <a:rPr lang="en-US" dirty="0"/>
              <a:t>Query the table</a:t>
            </a:r>
          </a:p>
          <a:p>
            <a:r>
              <a:rPr lang="en-US" dirty="0"/>
              <a:t>Load data from local into the table</a:t>
            </a:r>
          </a:p>
          <a:p>
            <a:r>
              <a:rPr lang="en-US" dirty="0"/>
              <a:t>Query the table again</a:t>
            </a:r>
          </a:p>
          <a:p>
            <a:r>
              <a:rPr lang="en-US" dirty="0"/>
              <a:t>Drop table</a:t>
            </a:r>
          </a:p>
          <a:p>
            <a:r>
              <a:rPr lang="en-US" dirty="0"/>
              <a:t>Table and data are gone!</a:t>
            </a:r>
          </a:p>
        </p:txBody>
      </p:sp>
    </p:spTree>
    <p:extLst>
      <p:ext uri="{BB962C8B-B14F-4D97-AF65-F5344CB8AC3E}">
        <p14:creationId xmlns:p14="http://schemas.microsoft.com/office/powerpoint/2010/main" val="1200361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4C46-CAE5-4603-A4C3-D8289E907AE0}"/>
              </a:ext>
            </a:extLst>
          </p:cNvPr>
          <p:cNvSpPr>
            <a:spLocks noGrp="1"/>
          </p:cNvSpPr>
          <p:nvPr>
            <p:ph type="title"/>
          </p:nvPr>
        </p:nvSpPr>
        <p:spPr/>
        <p:txBody>
          <a:bodyPr/>
          <a:lstStyle/>
          <a:p>
            <a:r>
              <a:rPr lang="en-US" dirty="0"/>
              <a:t>Hive Managed Tables</a:t>
            </a:r>
          </a:p>
        </p:txBody>
      </p:sp>
      <p:sp>
        <p:nvSpPr>
          <p:cNvPr id="5" name="Content Placeholder 4">
            <a:extLst>
              <a:ext uri="{FF2B5EF4-FFF2-40B4-BE49-F238E27FC236}">
                <a16:creationId xmlns:a16="http://schemas.microsoft.com/office/drawing/2014/main" id="{CC3F6388-B6C4-42A8-BB1C-D620D4EE5AFF}"/>
              </a:ext>
            </a:extLst>
          </p:cNvPr>
          <p:cNvSpPr>
            <a:spLocks noGrp="1"/>
          </p:cNvSpPr>
          <p:nvPr>
            <p:ph idx="1"/>
          </p:nvPr>
        </p:nvSpPr>
        <p:spPr/>
        <p:txBody>
          <a:bodyPr/>
          <a:lstStyle/>
          <a:p>
            <a:r>
              <a:rPr lang="en-US" dirty="0"/>
              <a:t>What are the Three methods of importing data into a Hive-managed table?</a:t>
            </a:r>
          </a:p>
        </p:txBody>
      </p:sp>
    </p:spTree>
    <p:extLst>
      <p:ext uri="{BB962C8B-B14F-4D97-AF65-F5344CB8AC3E}">
        <p14:creationId xmlns:p14="http://schemas.microsoft.com/office/powerpoint/2010/main" val="1929964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573A-B0A0-4F7A-BEC9-E8DEF496F25F}"/>
              </a:ext>
            </a:extLst>
          </p:cNvPr>
          <p:cNvSpPr>
            <a:spLocks noGrp="1"/>
          </p:cNvSpPr>
          <p:nvPr>
            <p:ph type="title"/>
          </p:nvPr>
        </p:nvSpPr>
        <p:spPr/>
        <p:txBody>
          <a:bodyPr>
            <a:noAutofit/>
          </a:bodyPr>
          <a:lstStyle/>
          <a:p>
            <a:r>
              <a:rPr lang="en-US" dirty="0"/>
              <a:t>Defining an External Table</a:t>
            </a:r>
            <a:endParaRPr lang="en-IN" dirty="0"/>
          </a:p>
        </p:txBody>
      </p:sp>
      <p:sp>
        <p:nvSpPr>
          <p:cNvPr id="3" name="Content Placeholder 2">
            <a:extLst>
              <a:ext uri="{FF2B5EF4-FFF2-40B4-BE49-F238E27FC236}">
                <a16:creationId xmlns:a16="http://schemas.microsoft.com/office/drawing/2014/main" id="{53CF702F-FBD3-4B84-B764-0CBBE2CC8469}"/>
              </a:ext>
            </a:extLst>
          </p:cNvPr>
          <p:cNvSpPr>
            <a:spLocks noGrp="1"/>
          </p:cNvSpPr>
          <p:nvPr>
            <p:ph idx="4294967295"/>
          </p:nvPr>
        </p:nvSpPr>
        <p:spPr>
          <a:xfrm>
            <a:off x="2292097" y="5524500"/>
            <a:ext cx="7290055" cy="784860"/>
          </a:xfrm>
        </p:spPr>
        <p:txBody>
          <a:bodyPr>
            <a:noAutofit/>
          </a:bodyPr>
          <a:lstStyle/>
          <a:p>
            <a:r>
              <a:rPr lang="en-US" dirty="0"/>
              <a:t>If the table is EXTERNAL, then the data remain in HDFS if the table is dropped. External tables require a location.</a:t>
            </a:r>
          </a:p>
        </p:txBody>
      </p:sp>
      <p:sp>
        <p:nvSpPr>
          <p:cNvPr id="6" name="Content Placeholder 2">
            <a:extLst>
              <a:ext uri="{FF2B5EF4-FFF2-40B4-BE49-F238E27FC236}">
                <a16:creationId xmlns:a16="http://schemas.microsoft.com/office/drawing/2014/main" id="{8EC547DE-8C6D-4AB6-96BB-DE3E6E536F62}"/>
              </a:ext>
            </a:extLst>
          </p:cNvPr>
          <p:cNvSpPr txBox="1">
            <a:spLocks/>
          </p:cNvSpPr>
          <p:nvPr/>
        </p:nvSpPr>
        <p:spPr>
          <a:xfrm>
            <a:off x="2279651" y="2295906"/>
            <a:ext cx="7290055" cy="2838650"/>
          </a:xfrm>
          <a:prstGeom prst="rect">
            <a:avLst/>
          </a:prstGeom>
        </p:spPr>
        <p:txBody>
          <a:bodyPr vert="horz" lIns="45720" tIns="45720" rIns="45720" bIns="45720" rtlCol="0">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515938" indent="-222250" algn="l" defTabSz="914400" rtl="0" eaLnBrk="1" latinLnBrk="0" hangingPunct="1">
              <a:lnSpc>
                <a:spcPct val="100000"/>
              </a:lnSpc>
              <a:spcBef>
                <a:spcPts val="600"/>
              </a:spcBef>
              <a:spcAft>
                <a:spcPts val="400"/>
              </a:spcAft>
              <a:buClr>
                <a:srgbClr val="002060"/>
              </a:buClr>
              <a:buFont typeface="Wingdings 3" pitchFamily="18" charset="2"/>
              <a:buChar char=""/>
              <a:tabLst/>
              <a:defRPr sz="1800" kern="1200">
                <a:solidFill>
                  <a:schemeClr val="tx1">
                    <a:lumMod val="65000"/>
                    <a:lumOff val="35000"/>
                  </a:schemeClr>
                </a:solidFill>
                <a:latin typeface="Sherman Sans Book" charset="0"/>
                <a:ea typeface="Sherman Sans Book" charset="0"/>
                <a:cs typeface="Sherman Sans Book" charset="0"/>
              </a:defRPr>
            </a:lvl2pPr>
            <a:lvl3pPr marL="693738" indent="-177800"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3pPr>
            <a:lvl4pPr marL="857250" indent="-1635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4pPr>
            <a:lvl5pPr marL="1033463" indent="-1762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defTabSz="681072">
              <a:defRPr/>
            </a:pPr>
            <a:r>
              <a:rPr lang="en-US" sz="1800" kern="0" dirty="0">
                <a:solidFill>
                  <a:schemeClr val="tx1"/>
                </a:solidFill>
                <a:latin typeface="Consolas" panose="020B0609020204030204" pitchFamily="49" charset="0"/>
                <a:cs typeface="Courier New" panose="02070309020205020404" pitchFamily="49" charset="0"/>
              </a:rPr>
              <a:t>CREATE </a:t>
            </a:r>
            <a:r>
              <a:rPr lang="en-US" sz="1800" b="1" kern="0" dirty="0">
                <a:solidFill>
                  <a:schemeClr val="tx1"/>
                </a:solidFill>
                <a:latin typeface="Consolas" panose="020B0609020204030204" pitchFamily="49" charset="0"/>
                <a:cs typeface="Courier New" panose="02070309020205020404" pitchFamily="49" charset="0"/>
              </a:rPr>
              <a:t>EXTERNAL</a:t>
            </a:r>
            <a:r>
              <a:rPr lang="en-US" sz="1800" kern="0" dirty="0">
                <a:solidFill>
                  <a:schemeClr val="tx1"/>
                </a:solidFill>
                <a:latin typeface="Consolas" panose="020B0609020204030204" pitchFamily="49" charset="0"/>
                <a:cs typeface="Courier New" panose="02070309020205020404" pitchFamily="49" charset="0"/>
              </a:rPr>
              <a:t> TABLE salaries (</a:t>
            </a:r>
          </a:p>
          <a:p>
            <a:pPr defTabSz="681072">
              <a:defRPr/>
            </a:pPr>
            <a:r>
              <a:rPr lang="en-US" sz="1800" kern="0" dirty="0">
                <a:solidFill>
                  <a:schemeClr val="tx1"/>
                </a:solidFill>
                <a:latin typeface="Consolas" panose="020B0609020204030204" pitchFamily="49" charset="0"/>
                <a:cs typeface="Courier New" panose="02070309020205020404" pitchFamily="49" charset="0"/>
              </a:rPr>
              <a:t>   gender string,</a:t>
            </a:r>
          </a:p>
          <a:p>
            <a:pPr defTabSz="681072">
              <a:defRPr/>
            </a:pPr>
            <a:r>
              <a:rPr lang="en-US" sz="1800" kern="0" dirty="0">
                <a:solidFill>
                  <a:schemeClr val="tx1"/>
                </a:solidFill>
                <a:latin typeface="Consolas" panose="020B0609020204030204" pitchFamily="49" charset="0"/>
                <a:cs typeface="Courier New" panose="02070309020205020404" pitchFamily="49" charset="0"/>
              </a:rPr>
              <a:t>   age int,</a:t>
            </a:r>
          </a:p>
          <a:p>
            <a:pPr defTabSz="681072">
              <a:defRPr/>
            </a:pPr>
            <a:r>
              <a:rPr lang="en-US" sz="1800" kern="0" dirty="0">
                <a:solidFill>
                  <a:schemeClr val="tx1"/>
                </a:solidFill>
                <a:latin typeface="Consolas" panose="020B0609020204030204" pitchFamily="49" charset="0"/>
                <a:cs typeface="Courier New" panose="02070309020205020404" pitchFamily="49" charset="0"/>
              </a:rPr>
              <a:t>   salary double,</a:t>
            </a:r>
          </a:p>
          <a:p>
            <a:pPr defTabSz="681072">
              <a:defRPr/>
            </a:pPr>
            <a:r>
              <a:rPr lang="en-US" sz="1800" kern="0" dirty="0">
                <a:solidFill>
                  <a:schemeClr val="tx1"/>
                </a:solidFill>
                <a:latin typeface="Consolas" panose="020B0609020204030204" pitchFamily="49" charset="0"/>
                <a:cs typeface="Courier New" panose="02070309020205020404" pitchFamily="49" charset="0"/>
              </a:rPr>
              <a:t>   zip int</a:t>
            </a:r>
          </a:p>
          <a:p>
            <a:pPr defTabSz="681072">
              <a:defRPr/>
            </a:pPr>
            <a:r>
              <a:rPr lang="en-US" sz="1800" kern="0" dirty="0">
                <a:solidFill>
                  <a:schemeClr val="tx1"/>
                </a:solidFill>
                <a:latin typeface="Consolas" panose="020B0609020204030204" pitchFamily="49" charset="0"/>
                <a:cs typeface="Courier New" panose="02070309020205020404" pitchFamily="49" charset="0"/>
              </a:rPr>
              <a:t> ) ROW FORMAT DELIMITED </a:t>
            </a:r>
            <a:br>
              <a:rPr lang="en-US" sz="1800" kern="0" dirty="0">
                <a:solidFill>
                  <a:schemeClr val="tx1"/>
                </a:solidFill>
                <a:latin typeface="Consolas" panose="020B0609020204030204" pitchFamily="49" charset="0"/>
                <a:cs typeface="Courier New" panose="02070309020205020404" pitchFamily="49" charset="0"/>
              </a:rPr>
            </a:br>
            <a:r>
              <a:rPr lang="en-US" sz="1800" kern="0" dirty="0">
                <a:solidFill>
                  <a:schemeClr val="tx1"/>
                </a:solidFill>
                <a:latin typeface="Consolas" panose="020B0609020204030204" pitchFamily="49" charset="0"/>
                <a:cs typeface="Courier New" panose="02070309020205020404" pitchFamily="49" charset="0"/>
              </a:rPr>
              <a:t>   FIELDS TERMINATED BY ','</a:t>
            </a:r>
            <a:br>
              <a:rPr lang="en-US" sz="1800" kern="0" dirty="0">
                <a:solidFill>
                  <a:schemeClr val="tx1"/>
                </a:solidFill>
                <a:latin typeface="Consolas" panose="020B0609020204030204" pitchFamily="49" charset="0"/>
                <a:cs typeface="Courier New" panose="02070309020205020404" pitchFamily="49" charset="0"/>
              </a:rPr>
            </a:br>
            <a:r>
              <a:rPr lang="en-US" sz="1800" kern="0" dirty="0">
                <a:solidFill>
                  <a:schemeClr val="tx1"/>
                </a:solidFill>
                <a:latin typeface="Consolas" panose="020B0609020204030204" pitchFamily="49" charset="0"/>
                <a:cs typeface="Courier New" panose="02070309020205020404" pitchFamily="49" charset="0"/>
              </a:rPr>
              <a:t>   </a:t>
            </a:r>
            <a:r>
              <a:rPr lang="en-US" sz="1800" b="1" kern="0" dirty="0">
                <a:solidFill>
                  <a:schemeClr val="tx1"/>
                </a:solidFill>
                <a:latin typeface="Consolas" panose="020B0609020204030204" pitchFamily="49" charset="0"/>
                <a:cs typeface="Courier New" panose="02070309020205020404" pitchFamily="49" charset="0"/>
              </a:rPr>
              <a:t>LOCATION</a:t>
            </a:r>
            <a:r>
              <a:rPr lang="en-US" sz="1800" kern="0" dirty="0">
                <a:solidFill>
                  <a:schemeClr val="tx1"/>
                </a:solidFill>
                <a:latin typeface="Consolas" panose="020B0609020204030204" pitchFamily="49" charset="0"/>
                <a:cs typeface="Courier New" panose="02070309020205020404" pitchFamily="49" charset="0"/>
              </a:rPr>
              <a:t> '/path/to/hdfs/'; </a:t>
            </a:r>
          </a:p>
        </p:txBody>
      </p:sp>
      <p:sp>
        <p:nvSpPr>
          <p:cNvPr id="7" name="Rectangle 6">
            <a:extLst>
              <a:ext uri="{FF2B5EF4-FFF2-40B4-BE49-F238E27FC236}">
                <a16:creationId xmlns:a16="http://schemas.microsoft.com/office/drawing/2014/main" id="{1236B4B3-4B76-474A-8903-DB5A9C5B7061}"/>
              </a:ext>
            </a:extLst>
          </p:cNvPr>
          <p:cNvSpPr/>
          <p:nvPr/>
        </p:nvSpPr>
        <p:spPr>
          <a:xfrm>
            <a:off x="2325963" y="2170959"/>
            <a:ext cx="7243743" cy="3192197"/>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282466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8907CC-D95E-4616-8B14-A1327516B15D}"/>
              </a:ext>
            </a:extLst>
          </p:cNvPr>
          <p:cNvSpPr>
            <a:spLocks noGrp="1"/>
          </p:cNvSpPr>
          <p:nvPr>
            <p:ph type="title"/>
          </p:nvPr>
        </p:nvSpPr>
        <p:spPr/>
        <p:txBody>
          <a:bodyPr/>
          <a:lstStyle/>
          <a:p>
            <a:r>
              <a:rPr lang="en-US" dirty="0"/>
              <a:t>What is Hadoop?</a:t>
            </a:r>
          </a:p>
        </p:txBody>
      </p:sp>
      <p:sp>
        <p:nvSpPr>
          <p:cNvPr id="11" name="Content Placeholder 10">
            <a:extLst>
              <a:ext uri="{FF2B5EF4-FFF2-40B4-BE49-F238E27FC236}">
                <a16:creationId xmlns:a16="http://schemas.microsoft.com/office/drawing/2014/main" id="{C26B5E2E-5FB9-49D2-9BEC-E8C83AC9293B}"/>
              </a:ext>
            </a:extLst>
          </p:cNvPr>
          <p:cNvSpPr>
            <a:spLocks noGrp="1"/>
          </p:cNvSpPr>
          <p:nvPr>
            <p:ph sz="half" idx="1"/>
          </p:nvPr>
        </p:nvSpPr>
        <p:spPr/>
        <p:txBody>
          <a:bodyPr/>
          <a:lstStyle/>
          <a:p>
            <a:r>
              <a:rPr lang="en-US" dirty="0"/>
              <a:t>A System for Storing, Processing and Managing Data</a:t>
            </a:r>
          </a:p>
          <a:p>
            <a:r>
              <a:rPr lang="en-US" dirty="0"/>
              <a:t>Just Like a DBMS only for “big data”</a:t>
            </a:r>
          </a:p>
          <a:p>
            <a:r>
              <a:rPr lang="en-US" dirty="0"/>
              <a:t>What does </a:t>
            </a:r>
            <a:r>
              <a:rPr lang="en-US" i="1" dirty="0"/>
              <a:t>that</a:t>
            </a:r>
            <a:r>
              <a:rPr lang="en-US" dirty="0"/>
              <a:t> mean? Scales Out by design, both the data and compute to process it.</a:t>
            </a:r>
          </a:p>
        </p:txBody>
      </p:sp>
      <p:pic>
        <p:nvPicPr>
          <p:cNvPr id="13" name="Picture 2" descr="http://timoelliott.com/blog/wp-content/uploads/2014/04/looks-similar-but-this-one-is-hadoop.jpg">
            <a:extLst>
              <a:ext uri="{FF2B5EF4-FFF2-40B4-BE49-F238E27FC236}">
                <a16:creationId xmlns:a16="http://schemas.microsoft.com/office/drawing/2014/main" id="{41E7EF3E-9E53-4716-BE25-DAEE08E40C06}"/>
              </a:ext>
            </a:extLst>
          </p:cNvPr>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l="1728" t="5877" r="3573" b="3001"/>
          <a:stretch/>
        </p:blipFill>
        <p:spPr bwMode="auto">
          <a:xfrm>
            <a:off x="6363128" y="1988574"/>
            <a:ext cx="5575443" cy="402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71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81D1-4160-43AE-A90C-608C65257AEC}"/>
              </a:ext>
            </a:extLst>
          </p:cNvPr>
          <p:cNvSpPr>
            <a:spLocks noGrp="1"/>
          </p:cNvSpPr>
          <p:nvPr>
            <p:ph type="title"/>
          </p:nvPr>
        </p:nvSpPr>
        <p:spPr/>
        <p:txBody>
          <a:bodyPr/>
          <a:lstStyle/>
          <a:p>
            <a:r>
              <a:rPr lang="en-US" dirty="0"/>
              <a:t>Demo External tables</a:t>
            </a:r>
          </a:p>
        </p:txBody>
      </p:sp>
      <p:sp>
        <p:nvSpPr>
          <p:cNvPr id="3" name="Content Placeholder 2">
            <a:extLst>
              <a:ext uri="{FF2B5EF4-FFF2-40B4-BE49-F238E27FC236}">
                <a16:creationId xmlns:a16="http://schemas.microsoft.com/office/drawing/2014/main" id="{5F59AE7B-A905-4D45-9458-EDC8E9DB10EB}"/>
              </a:ext>
            </a:extLst>
          </p:cNvPr>
          <p:cNvSpPr>
            <a:spLocks noGrp="1"/>
          </p:cNvSpPr>
          <p:nvPr>
            <p:ph idx="1"/>
          </p:nvPr>
        </p:nvSpPr>
        <p:spPr/>
        <p:txBody>
          <a:bodyPr/>
          <a:lstStyle/>
          <a:p>
            <a:r>
              <a:rPr lang="en-US" dirty="0"/>
              <a:t>Let’s create a </a:t>
            </a:r>
            <a:r>
              <a:rPr lang="en-US" b="1" dirty="0"/>
              <a:t>grades</a:t>
            </a:r>
            <a:r>
              <a:rPr lang="en-US" dirty="0"/>
              <a:t> table</a:t>
            </a:r>
          </a:p>
          <a:p>
            <a:r>
              <a:rPr lang="en-US" dirty="0"/>
              <a:t>Query the table</a:t>
            </a:r>
          </a:p>
          <a:p>
            <a:r>
              <a:rPr lang="en-US" dirty="0"/>
              <a:t>Copy data into HDFS folder</a:t>
            </a:r>
          </a:p>
          <a:p>
            <a:r>
              <a:rPr lang="en-US" dirty="0"/>
              <a:t>Query the table again – data is there!</a:t>
            </a:r>
          </a:p>
          <a:p>
            <a:r>
              <a:rPr lang="en-US" dirty="0"/>
              <a:t>Drop table</a:t>
            </a:r>
          </a:p>
          <a:p>
            <a:r>
              <a:rPr lang="en-US" dirty="0"/>
              <a:t>Table is gone, data is not!</a:t>
            </a:r>
          </a:p>
        </p:txBody>
      </p:sp>
    </p:spTree>
    <p:extLst>
      <p:ext uri="{BB962C8B-B14F-4D97-AF65-F5344CB8AC3E}">
        <p14:creationId xmlns:p14="http://schemas.microsoft.com/office/powerpoint/2010/main" val="4205679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938D2-11E6-4DAB-9000-F00047A41CCF}"/>
              </a:ext>
            </a:extLst>
          </p:cNvPr>
          <p:cNvSpPr>
            <a:spLocks noGrp="1"/>
          </p:cNvSpPr>
          <p:nvPr>
            <p:ph type="title"/>
          </p:nvPr>
        </p:nvSpPr>
        <p:spPr/>
        <p:txBody>
          <a:bodyPr/>
          <a:lstStyle/>
          <a:p>
            <a:r>
              <a:rPr lang="en-US" dirty="0"/>
              <a:t>Internal –vs- External Tables</a:t>
            </a:r>
          </a:p>
        </p:txBody>
      </p:sp>
      <p:sp>
        <p:nvSpPr>
          <p:cNvPr id="5" name="Content Placeholder 4">
            <a:extLst>
              <a:ext uri="{FF2B5EF4-FFF2-40B4-BE49-F238E27FC236}">
                <a16:creationId xmlns:a16="http://schemas.microsoft.com/office/drawing/2014/main" id="{1B0D9604-A74B-4F9B-834F-75FEED1ABBBE}"/>
              </a:ext>
            </a:extLst>
          </p:cNvPr>
          <p:cNvSpPr>
            <a:spLocks noGrp="1"/>
          </p:cNvSpPr>
          <p:nvPr>
            <p:ph idx="1"/>
          </p:nvPr>
        </p:nvSpPr>
        <p:spPr/>
        <p:txBody>
          <a:bodyPr>
            <a:normAutofit/>
          </a:bodyPr>
          <a:lstStyle/>
          <a:p>
            <a:r>
              <a:rPr lang="en-US" sz="3600" dirty="0"/>
              <a:t>Which Hive table </a:t>
            </a:r>
          </a:p>
          <a:p>
            <a:pPr lvl="1"/>
            <a:r>
              <a:rPr lang="en-US" sz="3200" dirty="0"/>
              <a:t>will drop the schema and data?</a:t>
            </a:r>
          </a:p>
          <a:p>
            <a:pPr lvl="1"/>
            <a:r>
              <a:rPr lang="en-US" sz="3200" dirty="0"/>
              <a:t>is located in /user/hive/warehouse?</a:t>
            </a:r>
          </a:p>
          <a:p>
            <a:pPr lvl="1"/>
            <a:r>
              <a:rPr lang="en-US" sz="3200" dirty="0"/>
              <a:t>must specify a location?</a:t>
            </a:r>
          </a:p>
        </p:txBody>
      </p:sp>
    </p:spTree>
    <p:extLst>
      <p:ext uri="{BB962C8B-B14F-4D97-AF65-F5344CB8AC3E}">
        <p14:creationId xmlns:p14="http://schemas.microsoft.com/office/powerpoint/2010/main" val="938957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88AC-84D4-4511-814E-6FFCB3158892}"/>
              </a:ext>
            </a:extLst>
          </p:cNvPr>
          <p:cNvSpPr>
            <a:spLocks noGrp="1"/>
          </p:cNvSpPr>
          <p:nvPr>
            <p:ph type="title"/>
          </p:nvPr>
        </p:nvSpPr>
        <p:spPr/>
        <p:txBody>
          <a:bodyPr>
            <a:noAutofit/>
          </a:bodyPr>
          <a:lstStyle/>
          <a:p>
            <a:r>
              <a:rPr lang="en-US" dirty="0"/>
              <a:t>Query Hive Like SQL!</a:t>
            </a:r>
            <a:endParaRPr lang="en-IN" dirty="0"/>
          </a:p>
        </p:txBody>
      </p:sp>
      <p:sp>
        <p:nvSpPr>
          <p:cNvPr id="3" name="Content Placeholder 2">
            <a:extLst>
              <a:ext uri="{FF2B5EF4-FFF2-40B4-BE49-F238E27FC236}">
                <a16:creationId xmlns:a16="http://schemas.microsoft.com/office/drawing/2014/main" id="{6060AEE1-D0F6-40BF-BEB5-98E244BF1600}"/>
              </a:ext>
            </a:extLst>
          </p:cNvPr>
          <p:cNvSpPr>
            <a:spLocks noGrp="1"/>
          </p:cNvSpPr>
          <p:nvPr>
            <p:ph idx="4294967295"/>
          </p:nvPr>
        </p:nvSpPr>
        <p:spPr>
          <a:xfrm>
            <a:off x="2292097" y="2286000"/>
            <a:ext cx="7290055" cy="4023360"/>
          </a:xfrm>
        </p:spPr>
        <p:txBody>
          <a:bodyPr>
            <a:noAutofit/>
          </a:bodyPr>
          <a:lstStyle/>
          <a:p>
            <a:pPr marL="90000" indent="0" defTabSz="340536">
              <a:buNone/>
              <a:defRPr/>
            </a:pPr>
            <a:r>
              <a:rPr lang="en-US" sz="1800" dirty="0">
                <a:latin typeface="Consolas" panose="020B0609020204030204" pitchFamily="49" charset="0"/>
                <a:cs typeface="Courier New" panose="02070309020205020404" pitchFamily="49" charset="0"/>
              </a:rPr>
              <a:t>SELECT * FROM customers;</a:t>
            </a:r>
          </a:p>
          <a:p>
            <a:pPr marL="90000" indent="0" defTabSz="340536">
              <a:buNone/>
              <a:defRPr/>
            </a:pPr>
            <a:endParaRPr lang="en-US" sz="1800" dirty="0">
              <a:latin typeface="Consolas" panose="020B0609020204030204" pitchFamily="49" charset="0"/>
              <a:cs typeface="Courier New" panose="02070309020205020404" pitchFamily="49" charset="0"/>
            </a:endParaRPr>
          </a:p>
          <a:p>
            <a:pPr marL="90000" indent="0" defTabSz="340536">
              <a:buNone/>
              <a:defRPr/>
            </a:pPr>
            <a:r>
              <a:rPr lang="en-US" sz="1800" dirty="0">
                <a:latin typeface="Consolas" panose="020B0609020204030204" pitchFamily="49" charset="0"/>
                <a:cs typeface="Courier New" panose="02070309020205020404" pitchFamily="49" charset="0"/>
              </a:rPr>
              <a:t>FROM customers</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SELECT firstName, lastName, address, zip </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WHERE orderID &gt; 0 </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ORDER BY zip;</a:t>
            </a:r>
          </a:p>
          <a:p>
            <a:pPr marL="90000" indent="0" defTabSz="340536">
              <a:buNone/>
              <a:defRPr/>
            </a:pPr>
            <a:endParaRPr lang="en-US" sz="1800" dirty="0">
              <a:latin typeface="Consolas" panose="020B0609020204030204" pitchFamily="49" charset="0"/>
              <a:cs typeface="Courier New" panose="02070309020205020404" pitchFamily="49" charset="0"/>
            </a:endParaRPr>
          </a:p>
          <a:p>
            <a:pPr marL="90000" indent="0" defTabSz="340536">
              <a:buNone/>
              <a:defRPr/>
            </a:pP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SELECT customers.*, orders.* </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FROM customers </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JOIN orders ON </a:t>
            </a:r>
            <a:br>
              <a:rPr lang="en-US" sz="1800" dirty="0">
                <a:latin typeface="Consolas" panose="020B0609020204030204" pitchFamily="49" charset="0"/>
                <a:cs typeface="Courier New" panose="02070309020205020404" pitchFamily="49" charset="0"/>
              </a:rPr>
            </a:br>
            <a:r>
              <a:rPr lang="en-US" sz="1800" dirty="0">
                <a:latin typeface="Consolas" panose="020B0609020204030204" pitchFamily="49" charset="0"/>
                <a:cs typeface="Courier New" panose="02070309020205020404" pitchFamily="49" charset="0"/>
              </a:rPr>
              <a:t>	(customers.customerID = orders.customerID);</a:t>
            </a:r>
          </a:p>
        </p:txBody>
      </p:sp>
      <p:sp>
        <p:nvSpPr>
          <p:cNvPr id="6" name="Rectangle 5">
            <a:extLst>
              <a:ext uri="{FF2B5EF4-FFF2-40B4-BE49-F238E27FC236}">
                <a16:creationId xmlns:a16="http://schemas.microsoft.com/office/drawing/2014/main" id="{21EB3255-C056-4CA6-82E2-A49C725D84DF}"/>
              </a:ext>
            </a:extLst>
          </p:cNvPr>
          <p:cNvSpPr/>
          <p:nvPr/>
        </p:nvSpPr>
        <p:spPr>
          <a:xfrm>
            <a:off x="2325963" y="2170959"/>
            <a:ext cx="7243743" cy="572242"/>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
        <p:nvSpPr>
          <p:cNvPr id="7" name="Rectangle 6">
            <a:extLst>
              <a:ext uri="{FF2B5EF4-FFF2-40B4-BE49-F238E27FC236}">
                <a16:creationId xmlns:a16="http://schemas.microsoft.com/office/drawing/2014/main" id="{89EF761F-8261-42D7-9FD5-F0FA6FAABBC7}"/>
              </a:ext>
            </a:extLst>
          </p:cNvPr>
          <p:cNvSpPr/>
          <p:nvPr/>
        </p:nvSpPr>
        <p:spPr>
          <a:xfrm>
            <a:off x="2326801" y="2944369"/>
            <a:ext cx="7243743" cy="1360931"/>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
        <p:nvSpPr>
          <p:cNvPr id="9" name="Rectangle 8">
            <a:extLst>
              <a:ext uri="{FF2B5EF4-FFF2-40B4-BE49-F238E27FC236}">
                <a16:creationId xmlns:a16="http://schemas.microsoft.com/office/drawing/2014/main" id="{AA0EA04F-D7FC-4222-B3AC-0C3D3A6EC9DE}"/>
              </a:ext>
            </a:extLst>
          </p:cNvPr>
          <p:cNvSpPr/>
          <p:nvPr/>
        </p:nvSpPr>
        <p:spPr>
          <a:xfrm>
            <a:off x="2325963" y="4506466"/>
            <a:ext cx="7243743" cy="1766318"/>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170236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4BC1-E30F-43C5-AD5E-7FAE8FDED610}"/>
              </a:ext>
            </a:extLst>
          </p:cNvPr>
          <p:cNvSpPr>
            <a:spLocks noGrp="1"/>
          </p:cNvSpPr>
          <p:nvPr>
            <p:ph type="title"/>
          </p:nvPr>
        </p:nvSpPr>
        <p:spPr/>
        <p:txBody>
          <a:bodyPr/>
          <a:lstStyle/>
          <a:p>
            <a:r>
              <a:rPr lang="en-US" dirty="0"/>
              <a:t>Other Hive Features</a:t>
            </a:r>
          </a:p>
        </p:txBody>
      </p:sp>
      <p:sp>
        <p:nvSpPr>
          <p:cNvPr id="5" name="Text Placeholder 4">
            <a:extLst>
              <a:ext uri="{FF2B5EF4-FFF2-40B4-BE49-F238E27FC236}">
                <a16:creationId xmlns:a16="http://schemas.microsoft.com/office/drawing/2014/main" id="{672D8D6A-CCEF-432C-9231-75FBA71F32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25989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2AE0-E4F5-445F-A3A2-E45BCEDADE68}"/>
              </a:ext>
            </a:extLst>
          </p:cNvPr>
          <p:cNvSpPr>
            <a:spLocks noGrp="1"/>
          </p:cNvSpPr>
          <p:nvPr>
            <p:ph type="title"/>
          </p:nvPr>
        </p:nvSpPr>
        <p:spPr/>
        <p:txBody>
          <a:bodyPr>
            <a:noAutofit/>
          </a:bodyPr>
          <a:lstStyle/>
          <a:p>
            <a:r>
              <a:rPr lang="en-US" dirty="0"/>
              <a:t>Create a Table from a Query</a:t>
            </a:r>
            <a:endParaRPr lang="en-IN" dirty="0"/>
          </a:p>
        </p:txBody>
      </p:sp>
      <p:sp>
        <p:nvSpPr>
          <p:cNvPr id="3" name="Content Placeholder 2">
            <a:extLst>
              <a:ext uri="{FF2B5EF4-FFF2-40B4-BE49-F238E27FC236}">
                <a16:creationId xmlns:a16="http://schemas.microsoft.com/office/drawing/2014/main" id="{CE0B78F7-4614-4F91-ADCC-79569668CEF2}"/>
              </a:ext>
            </a:extLst>
          </p:cNvPr>
          <p:cNvSpPr>
            <a:spLocks noGrp="1"/>
          </p:cNvSpPr>
          <p:nvPr>
            <p:ph idx="4294967295"/>
          </p:nvPr>
        </p:nvSpPr>
        <p:spPr>
          <a:xfrm>
            <a:off x="2292097" y="4555067"/>
            <a:ext cx="7290055" cy="1754293"/>
          </a:xfrm>
        </p:spPr>
        <p:txBody>
          <a:bodyPr>
            <a:noAutofit/>
          </a:bodyPr>
          <a:lstStyle/>
          <a:p>
            <a:r>
              <a:rPr lang="en-US" dirty="0"/>
              <a:t>The default format is TEXTFILE </a:t>
            </a:r>
          </a:p>
          <a:p>
            <a:r>
              <a:rPr lang="en-US" dirty="0"/>
              <a:t>The same as adding STORED AS TEXTFILE</a:t>
            </a:r>
          </a:p>
        </p:txBody>
      </p:sp>
      <p:sp>
        <p:nvSpPr>
          <p:cNvPr id="6" name="Content Placeholder 2">
            <a:extLst>
              <a:ext uri="{FF2B5EF4-FFF2-40B4-BE49-F238E27FC236}">
                <a16:creationId xmlns:a16="http://schemas.microsoft.com/office/drawing/2014/main" id="{D2E72926-062E-46DC-8161-7A90F4B58360}"/>
              </a:ext>
            </a:extLst>
          </p:cNvPr>
          <p:cNvSpPr txBox="1">
            <a:spLocks/>
          </p:cNvSpPr>
          <p:nvPr/>
        </p:nvSpPr>
        <p:spPr>
          <a:xfrm>
            <a:off x="1618997" y="2276475"/>
            <a:ext cx="8693403" cy="2117246"/>
          </a:xfrm>
          <a:prstGeom prst="rect">
            <a:avLst/>
          </a:prstGeom>
        </p:spPr>
        <p:txBody>
          <a:bodyPr vert="horz" lIns="45720" tIns="45720" rIns="45720" bIns="45720" rtlCol="0">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515938" indent="-222250" algn="l" defTabSz="914400" rtl="0" eaLnBrk="1" latinLnBrk="0" hangingPunct="1">
              <a:lnSpc>
                <a:spcPct val="100000"/>
              </a:lnSpc>
              <a:spcBef>
                <a:spcPts val="600"/>
              </a:spcBef>
              <a:spcAft>
                <a:spcPts val="400"/>
              </a:spcAft>
              <a:buClr>
                <a:srgbClr val="002060"/>
              </a:buClr>
              <a:buFont typeface="Wingdings 3" pitchFamily="18" charset="2"/>
              <a:buChar char=""/>
              <a:tabLst/>
              <a:defRPr sz="1800" kern="1200">
                <a:solidFill>
                  <a:schemeClr val="tx1">
                    <a:lumMod val="65000"/>
                    <a:lumOff val="35000"/>
                  </a:schemeClr>
                </a:solidFill>
                <a:latin typeface="Sherman Sans Book" charset="0"/>
                <a:ea typeface="Sherman Sans Book" charset="0"/>
                <a:cs typeface="Sherman Sans Book" charset="0"/>
              </a:defRPr>
            </a:lvl2pPr>
            <a:lvl3pPr marL="693738" indent="-177800"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3pPr>
            <a:lvl4pPr marL="857250" indent="-1635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4pPr>
            <a:lvl5pPr marL="1033463" indent="-1762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CREATE TABLE lastest_customers</a:t>
            </a:r>
          </a:p>
          <a:p>
            <a:pPr marL="90000" indent="0" defTabSz="340536">
              <a:buNone/>
              <a:defRPr/>
            </a:pPr>
            <a:r>
              <a:rPr lang="en-US" b="1" dirty="0">
                <a:solidFill>
                  <a:schemeClr val="tx1"/>
                </a:solidFill>
                <a:latin typeface="Consolas" panose="020B0609020204030204" pitchFamily="49" charset="0"/>
                <a:cs typeface="Courier New" panose="02070309020205020404" pitchFamily="49" charset="0"/>
              </a:rPr>
              <a:t>STORED AS AVRO | ORC | PARQUET | JSONFILE | TEXTFILE</a:t>
            </a:r>
            <a:br>
              <a:rPr lang="en-US"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AS SELECT * FROM customers</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WHERE reg_year = 2018;</a:t>
            </a:r>
          </a:p>
        </p:txBody>
      </p:sp>
      <p:sp>
        <p:nvSpPr>
          <p:cNvPr id="7" name="Rectangle 6">
            <a:extLst>
              <a:ext uri="{FF2B5EF4-FFF2-40B4-BE49-F238E27FC236}">
                <a16:creationId xmlns:a16="http://schemas.microsoft.com/office/drawing/2014/main" id="{9A99CFF3-A648-40E8-B19D-A9837ECC3A5E}"/>
              </a:ext>
            </a:extLst>
          </p:cNvPr>
          <p:cNvSpPr/>
          <p:nvPr/>
        </p:nvSpPr>
        <p:spPr>
          <a:xfrm>
            <a:off x="1652863" y="2170959"/>
            <a:ext cx="8253137" cy="2222762"/>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562439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8957-892C-48E4-8CB7-ECFFCA0CA547}"/>
              </a:ext>
            </a:extLst>
          </p:cNvPr>
          <p:cNvSpPr>
            <a:spLocks noGrp="1"/>
          </p:cNvSpPr>
          <p:nvPr>
            <p:ph type="title"/>
          </p:nvPr>
        </p:nvSpPr>
        <p:spPr/>
        <p:txBody>
          <a:bodyPr/>
          <a:lstStyle/>
          <a:p>
            <a:r>
              <a:rPr lang="en-US" dirty="0"/>
              <a:t>File Formats</a:t>
            </a:r>
          </a:p>
        </p:txBody>
      </p:sp>
      <p:sp>
        <p:nvSpPr>
          <p:cNvPr id="5" name="Content Placeholder 4">
            <a:extLst>
              <a:ext uri="{FF2B5EF4-FFF2-40B4-BE49-F238E27FC236}">
                <a16:creationId xmlns:a16="http://schemas.microsoft.com/office/drawing/2014/main" id="{8AFB801D-31C5-45EB-A7D8-B33E8933AF02}"/>
              </a:ext>
            </a:extLst>
          </p:cNvPr>
          <p:cNvSpPr>
            <a:spLocks noGrp="1"/>
          </p:cNvSpPr>
          <p:nvPr>
            <p:ph idx="1"/>
          </p:nvPr>
        </p:nvSpPr>
        <p:spPr/>
        <p:txBody>
          <a:bodyPr>
            <a:normAutofit/>
          </a:bodyPr>
          <a:lstStyle/>
          <a:p>
            <a:r>
              <a:rPr lang="en-US" b="1" dirty="0"/>
              <a:t>ORC: </a:t>
            </a:r>
            <a:r>
              <a:rPr lang="en-US" dirty="0"/>
              <a:t>optimized row columnar; stores data in a columnar </a:t>
            </a:r>
            <a:br>
              <a:rPr lang="en-US" dirty="0"/>
            </a:br>
            <a:r>
              <a:rPr lang="en-US" dirty="0"/>
              <a:t>format, compressed</a:t>
            </a:r>
          </a:p>
          <a:p>
            <a:r>
              <a:rPr lang="en-US" b="1" dirty="0"/>
              <a:t>Parquet: </a:t>
            </a:r>
            <a:r>
              <a:rPr lang="en-US" dirty="0"/>
              <a:t>column-oriented binary format; contains </a:t>
            </a:r>
            <a:br>
              <a:rPr lang="en-US" dirty="0"/>
            </a:br>
            <a:r>
              <a:rPr lang="en-US" dirty="0"/>
              <a:t>schema; compressed</a:t>
            </a:r>
          </a:p>
          <a:p>
            <a:r>
              <a:rPr lang="en-US" b="1" dirty="0"/>
              <a:t>Avro: </a:t>
            </a:r>
            <a:r>
              <a:rPr lang="en-US" dirty="0"/>
              <a:t>row-based, compressed with schema; used for </a:t>
            </a:r>
            <a:br>
              <a:rPr lang="en-US" dirty="0"/>
            </a:br>
            <a:r>
              <a:rPr lang="en-US" dirty="0"/>
              <a:t>data serialization</a:t>
            </a:r>
          </a:p>
          <a:p>
            <a:r>
              <a:rPr lang="en-US" dirty="0"/>
              <a:t>How to choose:</a:t>
            </a:r>
          </a:p>
          <a:p>
            <a:pPr lvl="1"/>
            <a:r>
              <a:rPr lang="en-US" dirty="0"/>
              <a:t>Text provides the best write performance.</a:t>
            </a:r>
          </a:p>
          <a:p>
            <a:pPr lvl="1"/>
            <a:r>
              <a:rPr lang="en-US" dirty="0"/>
              <a:t>Parquet and ORC provide the best read performance.</a:t>
            </a:r>
          </a:p>
          <a:p>
            <a:pPr lvl="1"/>
            <a:r>
              <a:rPr lang="en-US" dirty="0"/>
              <a:t>Avro is for data exchange/compatibility with other systems.</a:t>
            </a:r>
          </a:p>
        </p:txBody>
      </p:sp>
    </p:spTree>
    <p:extLst>
      <p:ext uri="{BB962C8B-B14F-4D97-AF65-F5344CB8AC3E}">
        <p14:creationId xmlns:p14="http://schemas.microsoft.com/office/powerpoint/2010/main" val="748514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0409-426E-4533-84D7-1D40BE38A600}"/>
              </a:ext>
            </a:extLst>
          </p:cNvPr>
          <p:cNvSpPr>
            <a:spLocks noGrp="1"/>
          </p:cNvSpPr>
          <p:nvPr>
            <p:ph type="title"/>
          </p:nvPr>
        </p:nvSpPr>
        <p:spPr/>
        <p:txBody>
          <a:bodyPr>
            <a:noAutofit/>
          </a:bodyPr>
          <a:lstStyle/>
          <a:p>
            <a:r>
              <a:rPr lang="en-US" dirty="0"/>
              <a:t>Storing Results to HDFS</a:t>
            </a:r>
            <a:endParaRPr lang="en-IN" dirty="0"/>
          </a:p>
        </p:txBody>
      </p:sp>
      <p:sp>
        <p:nvSpPr>
          <p:cNvPr id="3" name="Content Placeholder 2">
            <a:extLst>
              <a:ext uri="{FF2B5EF4-FFF2-40B4-BE49-F238E27FC236}">
                <a16:creationId xmlns:a16="http://schemas.microsoft.com/office/drawing/2014/main" id="{216A6544-3E47-4275-ADCE-FDB89E48A548}"/>
              </a:ext>
            </a:extLst>
          </p:cNvPr>
          <p:cNvSpPr>
            <a:spLocks noGrp="1"/>
          </p:cNvSpPr>
          <p:nvPr>
            <p:ph idx="4294967295"/>
          </p:nvPr>
        </p:nvSpPr>
        <p:spPr>
          <a:xfrm>
            <a:off x="1790701" y="2286000"/>
            <a:ext cx="7791452" cy="4023360"/>
          </a:xfrm>
        </p:spPr>
        <p:txBody>
          <a:bodyPr>
            <a:noAutofit/>
          </a:bodyPr>
          <a:lstStyle/>
          <a:p>
            <a:pPr marL="90000" indent="0" defTabSz="340536">
              <a:buNone/>
              <a:defRPr/>
            </a:pPr>
            <a:r>
              <a:rPr lang="en-US" b="1" dirty="0">
                <a:solidFill>
                  <a:schemeClr val="tx1"/>
                </a:solidFill>
                <a:latin typeface="Consolas" panose="020B0609020204030204" pitchFamily="49" charset="0"/>
                <a:cs typeface="Courier New" panose="02070309020205020404" pitchFamily="49" charset="0"/>
              </a:rPr>
              <a:t>INSERT OVERWRITE DIRECTORY </a:t>
            </a:r>
            <a:br>
              <a:rPr lang="en-US" b="1" dirty="0">
                <a:solidFill>
                  <a:schemeClr val="tx1"/>
                </a:solidFill>
                <a:latin typeface="Consolas" panose="020B0609020204030204" pitchFamily="49" charset="0"/>
                <a:cs typeface="Courier New" panose="02070309020205020404" pitchFamily="49" charset="0"/>
              </a:rPr>
            </a:br>
            <a:r>
              <a:rPr lang="en-US" b="1" dirty="0">
                <a:solidFill>
                  <a:schemeClr val="tx1"/>
                </a:solidFill>
                <a:latin typeface="Consolas" panose="020B0609020204030204" pitchFamily="49" charset="0"/>
                <a:cs typeface="Courier New" panose="02070309020205020404" pitchFamily="49" charset="0"/>
              </a:rPr>
              <a:t>	</a:t>
            </a:r>
            <a:r>
              <a:rPr lang="en-US" dirty="0">
                <a:solidFill>
                  <a:schemeClr val="tx1"/>
                </a:solidFill>
                <a:latin typeface="Consolas" panose="020B0609020204030204" pitchFamily="49" charset="0"/>
                <a:cs typeface="Courier New" panose="02070309020205020404" pitchFamily="49" charset="0"/>
              </a:rPr>
              <a:t>'/user/train/ca_or_sd/’ </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row format delimited </a:t>
            </a:r>
            <a:br>
              <a:rPr lang="en-US"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	fields terminated by ',’</a:t>
            </a:r>
            <a:br>
              <a:rPr lang="en-US"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		SELECT name, state 	</a:t>
            </a:r>
            <a:br>
              <a:rPr lang="en-US"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		FROM names</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WHERE state = 'CA' </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or state = 'SD';</a:t>
            </a:r>
          </a:p>
        </p:txBody>
      </p:sp>
      <p:sp>
        <p:nvSpPr>
          <p:cNvPr id="6" name="Rectangle 5">
            <a:extLst>
              <a:ext uri="{FF2B5EF4-FFF2-40B4-BE49-F238E27FC236}">
                <a16:creationId xmlns:a16="http://schemas.microsoft.com/office/drawing/2014/main" id="{D4736E12-7D01-41C0-AD90-C27B9E0E04FD}"/>
              </a:ext>
            </a:extLst>
          </p:cNvPr>
          <p:cNvSpPr/>
          <p:nvPr/>
        </p:nvSpPr>
        <p:spPr>
          <a:xfrm>
            <a:off x="1778255" y="2170958"/>
            <a:ext cx="7791452" cy="3810741"/>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4235031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93D5-B359-4DAE-8900-60ECEB67BB07}"/>
              </a:ext>
            </a:extLst>
          </p:cNvPr>
          <p:cNvSpPr>
            <a:spLocks noGrp="1"/>
          </p:cNvSpPr>
          <p:nvPr>
            <p:ph type="title"/>
          </p:nvPr>
        </p:nvSpPr>
        <p:spPr/>
        <p:txBody>
          <a:bodyPr>
            <a:noAutofit/>
          </a:bodyPr>
          <a:lstStyle/>
          <a:p>
            <a:r>
              <a:rPr lang="en-US" dirty="0"/>
              <a:t>Creating Views</a:t>
            </a:r>
            <a:endParaRPr lang="en-IN" dirty="0"/>
          </a:p>
        </p:txBody>
      </p:sp>
      <p:sp>
        <p:nvSpPr>
          <p:cNvPr id="3" name="Content Placeholder 2">
            <a:extLst>
              <a:ext uri="{FF2B5EF4-FFF2-40B4-BE49-F238E27FC236}">
                <a16:creationId xmlns:a16="http://schemas.microsoft.com/office/drawing/2014/main" id="{D8831087-FD4A-4065-84C6-075CB4D68179}"/>
              </a:ext>
            </a:extLst>
          </p:cNvPr>
          <p:cNvSpPr>
            <a:spLocks noGrp="1"/>
          </p:cNvSpPr>
          <p:nvPr>
            <p:ph idx="4294967295"/>
          </p:nvPr>
        </p:nvSpPr>
        <p:spPr>
          <a:xfrm>
            <a:off x="2292097" y="2286001"/>
            <a:ext cx="7290055" cy="1998133"/>
          </a:xfrm>
        </p:spPr>
        <p:txBody>
          <a:bodyPr>
            <a:noAutofit/>
          </a:bodyPr>
          <a:lstStyle/>
          <a:p>
            <a:pPr marL="90000" indent="0" defTabSz="340536">
              <a:buNone/>
              <a:defRPr/>
            </a:pPr>
            <a:r>
              <a:rPr lang="en-US" b="1" dirty="0">
                <a:solidFill>
                  <a:schemeClr val="tx1"/>
                </a:solidFill>
                <a:latin typeface="Consolas" panose="020B0609020204030204" pitchFamily="49" charset="0"/>
                <a:cs typeface="Courier New" panose="02070309020205020404" pitchFamily="49" charset="0"/>
              </a:rPr>
              <a:t>CREATE VIEW v_shipped_orders</a:t>
            </a:r>
            <a:br>
              <a:rPr lang="en-US" b="1"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AS  SELECT *  	</a:t>
            </a:r>
            <a:br>
              <a:rPr lang="en-US" dirty="0">
                <a:solidFill>
                  <a:schemeClr val="tx1"/>
                </a:solidFill>
                <a:latin typeface="Consolas" panose="020B0609020204030204" pitchFamily="49" charset="0"/>
                <a:cs typeface="Courier New" panose="02070309020205020404" pitchFamily="49" charset="0"/>
              </a:rPr>
            </a:br>
            <a:r>
              <a:rPr lang="en-US" dirty="0">
                <a:solidFill>
                  <a:schemeClr val="tx1"/>
                </a:solidFill>
                <a:latin typeface="Consolas" panose="020B0609020204030204" pitchFamily="49" charset="0"/>
                <a:cs typeface="Courier New" panose="02070309020205020404" pitchFamily="49" charset="0"/>
              </a:rPr>
              <a:t>		FROM orders</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WHERE status = 'Shipped' </a:t>
            </a:r>
          </a:p>
          <a:p>
            <a:pPr marL="90000" indent="0" defTabSz="340536">
              <a:buNone/>
              <a:defRPr/>
            </a:pPr>
            <a:r>
              <a:rPr lang="en-US" dirty="0">
                <a:solidFill>
                  <a:schemeClr val="tx1"/>
                </a:solidFill>
                <a:latin typeface="Consolas" panose="020B0609020204030204" pitchFamily="49" charset="0"/>
                <a:cs typeface="Courier New" panose="02070309020205020404" pitchFamily="49" charset="0"/>
              </a:rPr>
              <a:t>		AND delivery is not null</a:t>
            </a:r>
          </a:p>
        </p:txBody>
      </p:sp>
      <p:sp>
        <p:nvSpPr>
          <p:cNvPr id="6" name="Rectangle 5">
            <a:extLst>
              <a:ext uri="{FF2B5EF4-FFF2-40B4-BE49-F238E27FC236}">
                <a16:creationId xmlns:a16="http://schemas.microsoft.com/office/drawing/2014/main" id="{3F0A6B61-0E84-40DB-B1E1-5D2EF8CEBB9A}"/>
              </a:ext>
            </a:extLst>
          </p:cNvPr>
          <p:cNvSpPr/>
          <p:nvPr/>
        </p:nvSpPr>
        <p:spPr>
          <a:xfrm>
            <a:off x="2325963" y="2170958"/>
            <a:ext cx="7243743" cy="2451841"/>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3497299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B9C0C-35DE-4DF9-B792-F532423716D3}"/>
              </a:ext>
            </a:extLst>
          </p:cNvPr>
          <p:cNvSpPr>
            <a:spLocks noGrp="1"/>
          </p:cNvSpPr>
          <p:nvPr>
            <p:ph type="title"/>
          </p:nvPr>
        </p:nvSpPr>
        <p:spPr/>
        <p:txBody>
          <a:bodyPr/>
          <a:lstStyle/>
          <a:p>
            <a:r>
              <a:rPr lang="en-US" dirty="0"/>
              <a:t>Hive</a:t>
            </a:r>
          </a:p>
        </p:txBody>
      </p:sp>
      <p:sp>
        <p:nvSpPr>
          <p:cNvPr id="5" name="Content Placeholder 4">
            <a:extLst>
              <a:ext uri="{FF2B5EF4-FFF2-40B4-BE49-F238E27FC236}">
                <a16:creationId xmlns:a16="http://schemas.microsoft.com/office/drawing/2014/main" id="{83CE3D46-9D80-4AFA-B607-1DAAD2F37A2D}"/>
              </a:ext>
            </a:extLst>
          </p:cNvPr>
          <p:cNvSpPr>
            <a:spLocks noGrp="1"/>
          </p:cNvSpPr>
          <p:nvPr>
            <p:ph idx="1"/>
          </p:nvPr>
        </p:nvSpPr>
        <p:spPr/>
        <p:txBody>
          <a:bodyPr>
            <a:normAutofit/>
          </a:bodyPr>
          <a:lstStyle/>
          <a:p>
            <a:r>
              <a:rPr lang="en-US" sz="3600" dirty="0"/>
              <a:t>Which Hive file format</a:t>
            </a:r>
          </a:p>
          <a:p>
            <a:pPr lvl="1"/>
            <a:r>
              <a:rPr lang="en-US" sz="3200" dirty="0"/>
              <a:t>Is best suited for high-performance reads?</a:t>
            </a:r>
          </a:p>
          <a:p>
            <a:pPr lvl="1"/>
            <a:r>
              <a:rPr lang="en-US" sz="3200" dirty="0"/>
              <a:t>Is compatible with a variety of other systems?</a:t>
            </a:r>
          </a:p>
        </p:txBody>
      </p:sp>
    </p:spTree>
    <p:extLst>
      <p:ext uri="{BB962C8B-B14F-4D97-AF65-F5344CB8AC3E}">
        <p14:creationId xmlns:p14="http://schemas.microsoft.com/office/powerpoint/2010/main" val="1554581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4E01-97FB-43FE-B3A2-E55A93437B01}"/>
              </a:ext>
            </a:extLst>
          </p:cNvPr>
          <p:cNvSpPr>
            <a:spLocks noGrp="1"/>
          </p:cNvSpPr>
          <p:nvPr>
            <p:ph type="ctrTitle"/>
          </p:nvPr>
        </p:nvSpPr>
        <p:spPr/>
        <p:txBody>
          <a:bodyPr/>
          <a:lstStyle/>
          <a:p>
            <a:r>
              <a:rPr lang="en-US" dirty="0"/>
              <a:t>HBase</a:t>
            </a:r>
          </a:p>
        </p:txBody>
      </p:sp>
      <p:sp>
        <p:nvSpPr>
          <p:cNvPr id="3" name="Subtitle 2">
            <a:extLst>
              <a:ext uri="{FF2B5EF4-FFF2-40B4-BE49-F238E27FC236}">
                <a16:creationId xmlns:a16="http://schemas.microsoft.com/office/drawing/2014/main" id="{E6A504CE-2E5A-4A9F-816C-8AA80F2A1878}"/>
              </a:ext>
            </a:extLst>
          </p:cNvPr>
          <p:cNvSpPr>
            <a:spLocks noGrp="1"/>
          </p:cNvSpPr>
          <p:nvPr>
            <p:ph type="subTitle" idx="1"/>
          </p:nvPr>
        </p:nvSpPr>
        <p:spPr/>
        <p:txBody>
          <a:bodyPr/>
          <a:lstStyle/>
          <a:p>
            <a:r>
              <a:rPr lang="en-US" dirty="0"/>
              <a:t>Wide Column Store over Hadoop HDFS</a:t>
            </a:r>
          </a:p>
        </p:txBody>
      </p:sp>
      <p:pic>
        <p:nvPicPr>
          <p:cNvPr id="5" name="Picture 2" descr="What is Apache HBase? | AWS">
            <a:extLst>
              <a:ext uri="{FF2B5EF4-FFF2-40B4-BE49-F238E27FC236}">
                <a16:creationId xmlns:a16="http://schemas.microsoft.com/office/drawing/2014/main" id="{E607BCBD-830B-4BE6-A91C-8C9FA4B13219}"/>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7797316" y="2832100"/>
            <a:ext cx="2629384" cy="191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06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ECEB73-294F-45BE-AF78-AD0A77B4571F}"/>
              </a:ext>
            </a:extLst>
          </p:cNvPr>
          <p:cNvSpPr>
            <a:spLocks noGrp="1"/>
          </p:cNvSpPr>
          <p:nvPr>
            <p:ph type="title"/>
          </p:nvPr>
        </p:nvSpPr>
        <p:spPr/>
        <p:txBody>
          <a:bodyPr/>
          <a:lstStyle/>
          <a:p>
            <a:r>
              <a:rPr lang="en-US" dirty="0"/>
              <a:t>Hadoop Origins</a:t>
            </a:r>
          </a:p>
        </p:txBody>
      </p:sp>
      <p:sp>
        <p:nvSpPr>
          <p:cNvPr id="6" name="Content Placeholder 5">
            <a:extLst>
              <a:ext uri="{FF2B5EF4-FFF2-40B4-BE49-F238E27FC236}">
                <a16:creationId xmlns:a16="http://schemas.microsoft.com/office/drawing/2014/main" id="{53A8B5D0-0129-4036-B203-27EE55EE204A}"/>
              </a:ext>
            </a:extLst>
          </p:cNvPr>
          <p:cNvSpPr>
            <a:spLocks noGrp="1"/>
          </p:cNvSpPr>
          <p:nvPr>
            <p:ph idx="1"/>
          </p:nvPr>
        </p:nvSpPr>
        <p:spPr>
          <a:xfrm>
            <a:off x="838200" y="1825625"/>
            <a:ext cx="10515600" cy="4914134"/>
          </a:xfrm>
        </p:spPr>
        <p:txBody>
          <a:bodyPr>
            <a:normAutofit/>
          </a:bodyPr>
          <a:lstStyle/>
          <a:p>
            <a:r>
              <a:rPr lang="en-US" sz="3200" dirty="0"/>
              <a:t>The origins of Hadoop can be traced back to the internet companies of the 2000’s</a:t>
            </a:r>
          </a:p>
          <a:p>
            <a:r>
              <a:rPr lang="en-US" sz="3200" dirty="0"/>
              <a:t>Google, Facebook and Yahoo!</a:t>
            </a:r>
          </a:p>
          <a:p>
            <a:r>
              <a:rPr lang="en-US" sz="3200" dirty="0"/>
              <a:t>These companies had a similar problem. </a:t>
            </a:r>
          </a:p>
          <a:p>
            <a:endParaRPr lang="en-US" sz="3200" dirty="0"/>
          </a:p>
          <a:p>
            <a:endParaRPr lang="en-US" sz="3200" dirty="0"/>
          </a:p>
          <a:p>
            <a:pPr marL="0" indent="0">
              <a:buNone/>
            </a:pPr>
            <a:endParaRPr lang="en-US" sz="3200" dirty="0"/>
          </a:p>
          <a:p>
            <a:r>
              <a:rPr lang="en-US" sz="3200" dirty="0"/>
              <a:t>The solution was to split the data and distribute chunks of it to be processed in parallel. </a:t>
            </a:r>
          </a:p>
        </p:txBody>
      </p:sp>
      <p:sp>
        <p:nvSpPr>
          <p:cNvPr id="7" name="TextBox 6">
            <a:extLst>
              <a:ext uri="{FF2B5EF4-FFF2-40B4-BE49-F238E27FC236}">
                <a16:creationId xmlns:a16="http://schemas.microsoft.com/office/drawing/2014/main" id="{97B2FE12-82EB-4E97-B5C2-30AAF7F180B1}"/>
              </a:ext>
            </a:extLst>
          </p:cNvPr>
          <p:cNvSpPr txBox="1"/>
          <p:nvPr/>
        </p:nvSpPr>
        <p:spPr>
          <a:xfrm>
            <a:off x="1585372" y="4058569"/>
            <a:ext cx="2555612" cy="1202651"/>
          </a:xfrm>
          <a:prstGeom prst="rect">
            <a:avLst/>
          </a:prstGeom>
          <a:solidFill>
            <a:schemeClr val="accent2">
              <a:lumMod val="50000"/>
            </a:schemeClr>
          </a:solidFill>
          <a:ln w="25400">
            <a:solidFill>
              <a:schemeClr val="tx1"/>
            </a:solidFill>
          </a:ln>
        </p:spPr>
        <p:style>
          <a:lnRef idx="2">
            <a:schemeClr val="accent3"/>
          </a:lnRef>
          <a:fillRef idx="1">
            <a:schemeClr val="lt1"/>
          </a:fillRef>
          <a:effectRef idx="0">
            <a:schemeClr val="accent3"/>
          </a:effectRef>
          <a:fontRef idx="minor">
            <a:schemeClr val="dk1"/>
          </a:fontRef>
        </p:style>
        <p:txBody>
          <a:bodyPr wrap="none" rtlCol="0">
            <a:noAutofit/>
          </a:bodyPr>
          <a:lstStyle/>
          <a:p>
            <a:pPr algn="ctr">
              <a:spcBef>
                <a:spcPts val="600"/>
              </a:spcBef>
            </a:pPr>
            <a:r>
              <a:rPr lang="en-US" sz="2400" dirty="0">
                <a:solidFill>
                  <a:schemeClr val="bg1"/>
                </a:solidFill>
                <a:latin typeface="Sherman Sans Book" pitchFamily="50" charset="0"/>
                <a:ea typeface="Sherman Sans Book" pitchFamily="50" charset="0"/>
              </a:rPr>
              <a:t> Time to process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one day’s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worth  of data </a:t>
            </a:r>
          </a:p>
        </p:txBody>
      </p:sp>
      <p:sp>
        <p:nvSpPr>
          <p:cNvPr id="8" name="Rectangle 7">
            <a:extLst>
              <a:ext uri="{FF2B5EF4-FFF2-40B4-BE49-F238E27FC236}">
                <a16:creationId xmlns:a16="http://schemas.microsoft.com/office/drawing/2014/main" id="{0E3DB6C7-6B6B-4A1F-A5F4-F71ACF005358}"/>
              </a:ext>
            </a:extLst>
          </p:cNvPr>
          <p:cNvSpPr/>
          <p:nvPr/>
        </p:nvSpPr>
        <p:spPr>
          <a:xfrm>
            <a:off x="6312741" y="4058568"/>
            <a:ext cx="2022649" cy="1202652"/>
          </a:xfrm>
          <a:prstGeom prst="rect">
            <a:avLst/>
          </a:prstGeom>
          <a:solidFill>
            <a:schemeClr val="accent2">
              <a:lumMod val="50000"/>
            </a:schemeClr>
          </a:solidFill>
          <a:ln w="25400">
            <a:solidFill>
              <a:schemeClr val="tx1"/>
            </a:solidFill>
          </a:ln>
        </p:spPr>
        <p:style>
          <a:lnRef idx="2">
            <a:schemeClr val="accent3"/>
          </a:lnRef>
          <a:fillRef idx="1">
            <a:schemeClr val="lt1"/>
          </a:fillRef>
          <a:effectRef idx="0">
            <a:schemeClr val="accent3"/>
          </a:effectRef>
          <a:fontRef idx="minor">
            <a:schemeClr val="dk1"/>
          </a:fontRef>
        </p:style>
        <p:txBody>
          <a:bodyPr wrap="none" rtlCol="0">
            <a:noAutofit/>
          </a:bodyPr>
          <a:lstStyle/>
          <a:p>
            <a:pPr algn="ctr">
              <a:spcBef>
                <a:spcPts val="600"/>
              </a:spcBef>
            </a:pPr>
            <a:r>
              <a:rPr lang="en-US" sz="2400" dirty="0">
                <a:solidFill>
                  <a:schemeClr val="bg1"/>
                </a:solidFill>
                <a:latin typeface="Sherman Sans Book" pitchFamily="50" charset="0"/>
                <a:ea typeface="Sherman Sans Book" pitchFamily="50" charset="0"/>
              </a:rPr>
              <a:t>24 </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hours!</a:t>
            </a:r>
          </a:p>
        </p:txBody>
      </p:sp>
      <p:sp>
        <p:nvSpPr>
          <p:cNvPr id="9" name="Chevron 5">
            <a:extLst>
              <a:ext uri="{FF2B5EF4-FFF2-40B4-BE49-F238E27FC236}">
                <a16:creationId xmlns:a16="http://schemas.microsoft.com/office/drawing/2014/main" id="{113A110F-73C2-4376-A53D-EADE9FAFA72C}"/>
              </a:ext>
            </a:extLst>
          </p:cNvPr>
          <p:cNvSpPr/>
          <p:nvPr/>
        </p:nvSpPr>
        <p:spPr>
          <a:xfrm>
            <a:off x="4608485" y="4102976"/>
            <a:ext cx="1270775" cy="1158244"/>
          </a:xfrm>
          <a:prstGeom prst="chevron">
            <a:avLst>
              <a:gd name="adj" fmla="val 66763"/>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solidFill>
                <a:schemeClr val="tx1"/>
              </a:solidFill>
            </a:endParaRPr>
          </a:p>
        </p:txBody>
      </p:sp>
    </p:spTree>
    <p:extLst>
      <p:ext uri="{BB962C8B-B14F-4D97-AF65-F5344CB8AC3E}">
        <p14:creationId xmlns:p14="http://schemas.microsoft.com/office/powerpoint/2010/main" val="789769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4492-E858-490D-838D-375E4D847B99}"/>
              </a:ext>
            </a:extLst>
          </p:cNvPr>
          <p:cNvSpPr>
            <a:spLocks noGrp="1"/>
          </p:cNvSpPr>
          <p:nvPr>
            <p:ph type="title"/>
          </p:nvPr>
        </p:nvSpPr>
        <p:spPr/>
        <p:txBody>
          <a:bodyPr/>
          <a:lstStyle/>
          <a:p>
            <a:r>
              <a:rPr lang="en-US"/>
              <a:t>What Is HBase?</a:t>
            </a:r>
            <a:endParaRPr lang="en-US" dirty="0"/>
          </a:p>
        </p:txBody>
      </p:sp>
      <p:sp>
        <p:nvSpPr>
          <p:cNvPr id="3" name="Content Placeholder 2">
            <a:extLst>
              <a:ext uri="{FF2B5EF4-FFF2-40B4-BE49-F238E27FC236}">
                <a16:creationId xmlns:a16="http://schemas.microsoft.com/office/drawing/2014/main" id="{0536A510-201A-4EED-A8F1-0ED11A87F9CC}"/>
              </a:ext>
            </a:extLst>
          </p:cNvPr>
          <p:cNvSpPr>
            <a:spLocks noGrp="1"/>
          </p:cNvSpPr>
          <p:nvPr>
            <p:ph idx="1"/>
          </p:nvPr>
        </p:nvSpPr>
        <p:spPr/>
        <p:txBody>
          <a:bodyPr/>
          <a:lstStyle/>
          <a:p>
            <a:r>
              <a:rPr lang="en-US" dirty="0"/>
              <a:t>A wide column store database </a:t>
            </a:r>
          </a:p>
          <a:p>
            <a:r>
              <a:rPr lang="en-US" dirty="0"/>
              <a:t>Stores data on top of HDFS; uses HDFS for storage</a:t>
            </a:r>
          </a:p>
          <a:p>
            <a:r>
              <a:rPr lang="en-US" dirty="0"/>
              <a:t>Based on Google Big Table</a:t>
            </a:r>
          </a:p>
          <a:p>
            <a:r>
              <a:rPr lang="en-US" dirty="0"/>
              <a:t>No schema required. Create it as you store data.</a:t>
            </a:r>
          </a:p>
          <a:p>
            <a:r>
              <a:rPr lang="en-US" dirty="0"/>
              <a:t>Supports CRUD operations, and consistent reads</a:t>
            </a:r>
          </a:p>
          <a:p>
            <a:r>
              <a:rPr lang="en-US" dirty="0"/>
              <a:t>Like HDFS, HBase is a single-master system (CP)</a:t>
            </a:r>
          </a:p>
          <a:p>
            <a:r>
              <a:rPr lang="en-US" dirty="0"/>
              <a:t>Data stored under a row key, simple CRUD by row key only.</a:t>
            </a:r>
          </a:p>
        </p:txBody>
      </p:sp>
      <p:pic>
        <p:nvPicPr>
          <p:cNvPr id="1026" name="Picture 2" descr="Image result for hbase logo">
            <a:extLst>
              <a:ext uri="{FF2B5EF4-FFF2-40B4-BE49-F238E27FC236}">
                <a16:creationId xmlns:a16="http://schemas.microsoft.com/office/drawing/2014/main" id="{55C899ED-AB4F-407A-8D66-18663F399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706" y="827799"/>
            <a:ext cx="3005445" cy="76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1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4AFA60-F5F5-45AE-A514-FFB0FDEDDCF6}"/>
              </a:ext>
            </a:extLst>
          </p:cNvPr>
          <p:cNvSpPr>
            <a:spLocks noGrp="1"/>
          </p:cNvSpPr>
          <p:nvPr>
            <p:ph type="title"/>
          </p:nvPr>
        </p:nvSpPr>
        <p:spPr/>
        <p:txBody>
          <a:bodyPr/>
          <a:lstStyle/>
          <a:p>
            <a:r>
              <a:rPr lang="en-US" b="1" dirty="0"/>
              <a:t>Understanding the column store</a:t>
            </a:r>
          </a:p>
        </p:txBody>
      </p:sp>
      <p:sp>
        <p:nvSpPr>
          <p:cNvPr id="3" name="Content Placeholder 2">
            <a:extLst>
              <a:ext uri="{FF2B5EF4-FFF2-40B4-BE49-F238E27FC236}">
                <a16:creationId xmlns:a16="http://schemas.microsoft.com/office/drawing/2014/main" id="{52B38EBB-1E00-4E98-A19F-AC6F2A8CA7FD}"/>
              </a:ext>
            </a:extLst>
          </p:cNvPr>
          <p:cNvSpPr>
            <a:spLocks noGrp="1"/>
          </p:cNvSpPr>
          <p:nvPr>
            <p:ph idx="1"/>
          </p:nvPr>
        </p:nvSpPr>
        <p:spPr>
          <a:xfrm>
            <a:off x="406400" y="1812129"/>
            <a:ext cx="1707896" cy="4351338"/>
          </a:xfrm>
        </p:spPr>
        <p:txBody>
          <a:bodyPr>
            <a:normAutofit lnSpcReduction="10000"/>
          </a:bodyPr>
          <a:lstStyle/>
          <a:p>
            <a:pPr marL="0" indent="0">
              <a:buNone/>
            </a:pPr>
            <a:r>
              <a:rPr lang="en-US" sz="2400" b="1" dirty="0"/>
              <a:t>id</a:t>
            </a:r>
            <a:r>
              <a:rPr lang="en-US" sz="2400" dirty="0"/>
              <a:t> is  </a:t>
            </a:r>
          </a:p>
          <a:p>
            <a:pPr marL="0" indent="0">
              <a:buNone/>
            </a:pPr>
            <a:endParaRPr lang="en-US" sz="2400" dirty="0"/>
          </a:p>
          <a:p>
            <a:pPr marL="0" indent="0">
              <a:buNone/>
            </a:pPr>
            <a:r>
              <a:rPr lang="en-US" sz="2400" dirty="0"/>
              <a:t>The </a:t>
            </a:r>
            <a:r>
              <a:rPr lang="en-US" sz="2400" i="1" dirty="0"/>
              <a:t>Primary Key </a:t>
            </a:r>
            <a:r>
              <a:rPr lang="en-US" sz="2400" dirty="0"/>
              <a:t>in row-oriented storage</a:t>
            </a:r>
          </a:p>
          <a:p>
            <a:pPr marL="0" indent="0">
              <a:buNone/>
            </a:pPr>
            <a:endParaRPr lang="en-US" sz="2400" dirty="0"/>
          </a:p>
          <a:p>
            <a:pPr marL="0" indent="0">
              <a:buNone/>
            </a:pPr>
            <a:r>
              <a:rPr lang="en-US" sz="2400" dirty="0"/>
              <a:t>The </a:t>
            </a:r>
            <a:r>
              <a:rPr lang="en-US" sz="2400" i="1" dirty="0"/>
              <a:t>Row Key</a:t>
            </a:r>
            <a:r>
              <a:rPr lang="en-US" sz="2400" dirty="0"/>
              <a:t> in column-oriented storage</a:t>
            </a:r>
          </a:p>
        </p:txBody>
      </p:sp>
      <p:pic>
        <p:nvPicPr>
          <p:cNvPr id="2050" name="Picture 2" descr="http://1.bp.blogspot.com/_j6mB7TMmJJY/TK1npAatLqI/AAAAAAAAAd4/TscPInSeUoo/s1600/p1.png">
            <a:extLst>
              <a:ext uri="{FF2B5EF4-FFF2-40B4-BE49-F238E27FC236}">
                <a16:creationId xmlns:a16="http://schemas.microsoft.com/office/drawing/2014/main" id="{ECFC1026-DCE6-4393-9B66-6AA411DEB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96" y="1338821"/>
            <a:ext cx="8883904" cy="529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13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12FB-DE61-43DA-AED1-572651A7846D}"/>
              </a:ext>
            </a:extLst>
          </p:cNvPr>
          <p:cNvSpPr>
            <a:spLocks noGrp="1"/>
          </p:cNvSpPr>
          <p:nvPr>
            <p:ph type="title"/>
          </p:nvPr>
        </p:nvSpPr>
        <p:spPr/>
        <p:txBody>
          <a:bodyPr/>
          <a:lstStyle/>
          <a:p>
            <a:r>
              <a:rPr lang="en-US" dirty="0" err="1"/>
              <a:t>Hbase</a:t>
            </a:r>
            <a:r>
              <a:rPr lang="en-US" dirty="0"/>
              <a:t> use cases</a:t>
            </a:r>
          </a:p>
        </p:txBody>
      </p:sp>
      <p:sp>
        <p:nvSpPr>
          <p:cNvPr id="3" name="Content Placeholder 2">
            <a:extLst>
              <a:ext uri="{FF2B5EF4-FFF2-40B4-BE49-F238E27FC236}">
                <a16:creationId xmlns:a16="http://schemas.microsoft.com/office/drawing/2014/main" id="{F4527851-FB6E-45FD-A49B-377987743AA8}"/>
              </a:ext>
            </a:extLst>
          </p:cNvPr>
          <p:cNvSpPr>
            <a:spLocks noGrp="1"/>
          </p:cNvSpPr>
          <p:nvPr>
            <p:ph idx="1"/>
          </p:nvPr>
        </p:nvSpPr>
        <p:spPr/>
        <p:txBody>
          <a:bodyPr/>
          <a:lstStyle/>
          <a:p>
            <a:r>
              <a:rPr lang="en-US" dirty="0"/>
              <a:t>You need to store data at massive scale. You must outgrow the RDBMS!</a:t>
            </a:r>
          </a:p>
          <a:p>
            <a:r>
              <a:rPr lang="en-US" dirty="0"/>
              <a:t>Data requires updates</a:t>
            </a:r>
          </a:p>
          <a:p>
            <a:r>
              <a:rPr lang="en-US" dirty="0"/>
              <a:t>Process-oriented data, txt messages, stadium attendance</a:t>
            </a:r>
          </a:p>
          <a:p>
            <a:r>
              <a:rPr lang="en-US" dirty="0"/>
              <a:t>Super-sized reference data like tracking stars, large customer bases</a:t>
            </a:r>
          </a:p>
          <a:p>
            <a:r>
              <a:rPr lang="en-US" dirty="0"/>
              <a:t>One big table – no joins. Simplified design.</a:t>
            </a:r>
          </a:p>
          <a:p>
            <a:endParaRPr lang="en-US" dirty="0"/>
          </a:p>
        </p:txBody>
      </p:sp>
    </p:spTree>
    <p:extLst>
      <p:ext uri="{BB962C8B-B14F-4D97-AF65-F5344CB8AC3E}">
        <p14:creationId xmlns:p14="http://schemas.microsoft.com/office/powerpoint/2010/main" val="3649631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CD7E-77FD-45E6-BCEF-7D1693AD1D41}"/>
              </a:ext>
            </a:extLst>
          </p:cNvPr>
          <p:cNvSpPr>
            <a:spLocks noGrp="1"/>
          </p:cNvSpPr>
          <p:nvPr>
            <p:ph type="title"/>
          </p:nvPr>
        </p:nvSpPr>
        <p:spPr/>
        <p:txBody>
          <a:bodyPr>
            <a:noAutofit/>
          </a:bodyPr>
          <a:lstStyle/>
          <a:p>
            <a:r>
              <a:rPr lang="en-US"/>
              <a:t>HBase Architecture</a:t>
            </a:r>
            <a:endParaRPr lang="en-US" dirty="0"/>
          </a:p>
        </p:txBody>
      </p:sp>
      <p:sp>
        <p:nvSpPr>
          <p:cNvPr id="7" name="Content Placeholder 6">
            <a:extLst>
              <a:ext uri="{FF2B5EF4-FFF2-40B4-BE49-F238E27FC236}">
                <a16:creationId xmlns:a16="http://schemas.microsoft.com/office/drawing/2014/main" id="{54443809-2E2F-4A5E-91F2-E279EFF73BC3}"/>
              </a:ext>
            </a:extLst>
          </p:cNvPr>
          <p:cNvSpPr>
            <a:spLocks noGrp="1"/>
          </p:cNvSpPr>
          <p:nvPr>
            <p:ph sz="half" idx="1"/>
          </p:nvPr>
        </p:nvSpPr>
        <p:spPr/>
        <p:txBody>
          <a:bodyPr>
            <a:noAutofit/>
          </a:bodyPr>
          <a:lstStyle/>
          <a:p>
            <a:r>
              <a:rPr lang="en-US" sz="2400" dirty="0" err="1"/>
              <a:t>HMaster</a:t>
            </a:r>
            <a:r>
              <a:rPr lang="en-US" sz="2400" dirty="0"/>
              <a:t> </a:t>
            </a:r>
          </a:p>
          <a:p>
            <a:pPr lvl="1"/>
            <a:r>
              <a:rPr lang="en-US" sz="2000" dirty="0"/>
              <a:t>Monitors the region servers</a:t>
            </a:r>
          </a:p>
          <a:p>
            <a:pPr lvl="1"/>
            <a:r>
              <a:rPr lang="en-US" sz="2000" dirty="0"/>
              <a:t>Controls load balancing and failover</a:t>
            </a:r>
          </a:p>
          <a:p>
            <a:pPr lvl="1"/>
            <a:r>
              <a:rPr lang="en-US" sz="2000" dirty="0"/>
              <a:t>Assigns regions to region servers</a:t>
            </a:r>
          </a:p>
          <a:p>
            <a:r>
              <a:rPr lang="en-US" sz="2400" dirty="0" err="1"/>
              <a:t>HRegionServer</a:t>
            </a:r>
            <a:endParaRPr lang="en-US" sz="2400" dirty="0"/>
          </a:p>
          <a:p>
            <a:pPr lvl="1"/>
            <a:r>
              <a:rPr lang="en-US" sz="2000" dirty="0"/>
              <a:t>Installed on Hadoop worker nodes with NDFS </a:t>
            </a:r>
            <a:r>
              <a:rPr lang="en-US" sz="2000" dirty="0" err="1"/>
              <a:t>DataNode</a:t>
            </a:r>
            <a:endParaRPr lang="en-US" sz="2000" dirty="0"/>
          </a:p>
          <a:p>
            <a:pPr lvl="1"/>
            <a:r>
              <a:rPr lang="en-US" sz="2000" dirty="0"/>
              <a:t>Consists of multiple regions, called </a:t>
            </a:r>
            <a:r>
              <a:rPr lang="en-US" sz="2000" dirty="0" err="1"/>
              <a:t>HRegions</a:t>
            </a:r>
            <a:endParaRPr lang="en-US" sz="2000" dirty="0"/>
          </a:p>
          <a:p>
            <a:pPr lvl="1"/>
            <a:r>
              <a:rPr lang="en-US" sz="2000" dirty="0"/>
              <a:t>Each </a:t>
            </a:r>
            <a:r>
              <a:rPr lang="en-US" sz="2000" dirty="0" err="1"/>
              <a:t>HRegion</a:t>
            </a:r>
            <a:r>
              <a:rPr lang="en-US" sz="2000" dirty="0"/>
              <a:t> consists of multiple </a:t>
            </a:r>
            <a:br>
              <a:rPr lang="en-US" sz="2000" dirty="0"/>
            </a:br>
            <a:r>
              <a:rPr lang="en-US" sz="2000" dirty="0"/>
              <a:t>data stores where the data are written</a:t>
            </a:r>
          </a:p>
        </p:txBody>
      </p:sp>
      <p:sp>
        <p:nvSpPr>
          <p:cNvPr id="3" name="Content Placeholder 2">
            <a:extLst>
              <a:ext uri="{FF2B5EF4-FFF2-40B4-BE49-F238E27FC236}">
                <a16:creationId xmlns:a16="http://schemas.microsoft.com/office/drawing/2014/main" id="{644E1102-70EC-4723-AB04-35A263ED9064}"/>
              </a:ext>
            </a:extLst>
          </p:cNvPr>
          <p:cNvSpPr>
            <a:spLocks noGrp="1"/>
          </p:cNvSpPr>
          <p:nvPr>
            <p:ph sz="half" idx="2"/>
          </p:nvPr>
        </p:nvSpPr>
        <p:spPr/>
        <p:txBody>
          <a:bodyPr/>
          <a:lstStyle/>
          <a:p>
            <a:pPr marL="0" indent="0">
              <a:buNone/>
            </a:pPr>
            <a:endParaRPr lang="en-US" dirty="0"/>
          </a:p>
        </p:txBody>
      </p:sp>
      <p:sp>
        <p:nvSpPr>
          <p:cNvPr id="8" name="Rectangle 7">
            <a:extLst>
              <a:ext uri="{FF2B5EF4-FFF2-40B4-BE49-F238E27FC236}">
                <a16:creationId xmlns:a16="http://schemas.microsoft.com/office/drawing/2014/main" id="{D737289B-B4AE-40C3-BE4A-7125ACD629D5}"/>
              </a:ext>
            </a:extLst>
          </p:cNvPr>
          <p:cNvSpPr/>
          <p:nvPr/>
        </p:nvSpPr>
        <p:spPr>
          <a:xfrm>
            <a:off x="7783386" y="2298700"/>
            <a:ext cx="1428750" cy="83439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bg1"/>
                </a:solidFill>
                <a:latin typeface="Sherman Sans Book" pitchFamily="50" charset="0"/>
                <a:ea typeface="Sherman Sans Book" pitchFamily="50" charset="0"/>
              </a:rPr>
              <a:t>HMaster</a:t>
            </a:r>
          </a:p>
        </p:txBody>
      </p:sp>
      <p:sp>
        <p:nvSpPr>
          <p:cNvPr id="9" name="Rectangle 8">
            <a:extLst>
              <a:ext uri="{FF2B5EF4-FFF2-40B4-BE49-F238E27FC236}">
                <a16:creationId xmlns:a16="http://schemas.microsoft.com/office/drawing/2014/main" id="{829D901E-B429-4F16-A858-E6857C35FF54}"/>
              </a:ext>
            </a:extLst>
          </p:cNvPr>
          <p:cNvSpPr/>
          <p:nvPr/>
        </p:nvSpPr>
        <p:spPr>
          <a:xfrm>
            <a:off x="6899370" y="3542284"/>
            <a:ext cx="1428750" cy="83439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solidFill>
                  <a:schemeClr val="bg1"/>
                </a:solidFill>
                <a:latin typeface="Sherman Sans Book" pitchFamily="50" charset="0"/>
                <a:ea typeface="Sherman Sans Book" pitchFamily="50" charset="0"/>
              </a:rPr>
              <a:t>HRegion</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Server1</a:t>
            </a:r>
          </a:p>
        </p:txBody>
      </p:sp>
      <p:sp>
        <p:nvSpPr>
          <p:cNvPr id="10" name="Rectangle 9">
            <a:extLst>
              <a:ext uri="{FF2B5EF4-FFF2-40B4-BE49-F238E27FC236}">
                <a16:creationId xmlns:a16="http://schemas.microsoft.com/office/drawing/2014/main" id="{60814FEC-F3A5-4744-A336-4E41AD21B28E}"/>
              </a:ext>
            </a:extLst>
          </p:cNvPr>
          <p:cNvSpPr/>
          <p:nvPr/>
        </p:nvSpPr>
        <p:spPr>
          <a:xfrm>
            <a:off x="8705850" y="3542284"/>
            <a:ext cx="1428750" cy="83439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solidFill>
                  <a:schemeClr val="bg1"/>
                </a:solidFill>
                <a:latin typeface="Sherman Sans Book" pitchFamily="50" charset="0"/>
                <a:ea typeface="Sherman Sans Book" pitchFamily="50" charset="0"/>
              </a:rPr>
              <a:t>HRegion</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Server2</a:t>
            </a:r>
          </a:p>
        </p:txBody>
      </p:sp>
      <p:sp>
        <p:nvSpPr>
          <p:cNvPr id="11" name="Rectangle 10">
            <a:extLst>
              <a:ext uri="{FF2B5EF4-FFF2-40B4-BE49-F238E27FC236}">
                <a16:creationId xmlns:a16="http://schemas.microsoft.com/office/drawing/2014/main" id="{119221E4-245A-4BAF-A6B2-89E234ACF30E}"/>
              </a:ext>
            </a:extLst>
          </p:cNvPr>
          <p:cNvSpPr/>
          <p:nvPr/>
        </p:nvSpPr>
        <p:spPr>
          <a:xfrm>
            <a:off x="8705850" y="4520692"/>
            <a:ext cx="1428750" cy="83439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solidFill>
                  <a:schemeClr val="bg1"/>
                </a:solidFill>
                <a:latin typeface="Sherman Sans Book" pitchFamily="50" charset="0"/>
                <a:ea typeface="Sherman Sans Book" pitchFamily="50" charset="0"/>
              </a:rPr>
              <a:t>HRegion</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Server4</a:t>
            </a:r>
          </a:p>
        </p:txBody>
      </p:sp>
      <p:sp>
        <p:nvSpPr>
          <p:cNvPr id="12" name="Rectangle 11">
            <a:extLst>
              <a:ext uri="{FF2B5EF4-FFF2-40B4-BE49-F238E27FC236}">
                <a16:creationId xmlns:a16="http://schemas.microsoft.com/office/drawing/2014/main" id="{EAFD9786-02AE-4D75-A933-538B898CEC0E}"/>
              </a:ext>
            </a:extLst>
          </p:cNvPr>
          <p:cNvSpPr/>
          <p:nvPr/>
        </p:nvSpPr>
        <p:spPr>
          <a:xfrm>
            <a:off x="6899370" y="4538018"/>
            <a:ext cx="1428750" cy="83439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r>
              <a:rPr lang="en-US" dirty="0">
                <a:solidFill>
                  <a:schemeClr val="bg1"/>
                </a:solidFill>
                <a:latin typeface="Sherman Sans Book" pitchFamily="50" charset="0"/>
                <a:ea typeface="Sherman Sans Book" pitchFamily="50" charset="0"/>
              </a:rPr>
              <a:t>HRegion</a:t>
            </a:r>
            <a:br>
              <a:rPr lang="en-US" dirty="0">
                <a:solidFill>
                  <a:schemeClr val="bg1"/>
                </a:solidFill>
                <a:latin typeface="Sherman Sans Book" pitchFamily="50" charset="0"/>
                <a:ea typeface="Sherman Sans Book" pitchFamily="50" charset="0"/>
              </a:rPr>
            </a:br>
            <a:r>
              <a:rPr lang="en-US" dirty="0">
                <a:solidFill>
                  <a:schemeClr val="bg1"/>
                </a:solidFill>
                <a:latin typeface="Sherman Sans Book" pitchFamily="50" charset="0"/>
                <a:ea typeface="Sherman Sans Book" pitchFamily="50" charset="0"/>
              </a:rPr>
              <a:t>Server3</a:t>
            </a:r>
          </a:p>
        </p:txBody>
      </p:sp>
      <p:cxnSp>
        <p:nvCxnSpPr>
          <p:cNvPr id="14" name="Straight Connector 13">
            <a:extLst>
              <a:ext uri="{FF2B5EF4-FFF2-40B4-BE49-F238E27FC236}">
                <a16:creationId xmlns:a16="http://schemas.microsoft.com/office/drawing/2014/main" id="{04567899-8E1C-4C1F-8073-BC6DF3A56636}"/>
              </a:ext>
            </a:extLst>
          </p:cNvPr>
          <p:cNvCxnSpPr>
            <a:cxnSpLocks/>
            <a:stCxn id="8" idx="2"/>
          </p:cNvCxnSpPr>
          <p:nvPr/>
        </p:nvCxnSpPr>
        <p:spPr>
          <a:xfrm>
            <a:off x="8497761" y="3133091"/>
            <a:ext cx="0" cy="1822123"/>
          </a:xfrm>
          <a:prstGeom prst="line">
            <a:avLst/>
          </a:prstGeom>
          <a:ln w="38100">
            <a:solidFill>
              <a:srgbClr val="595959"/>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FE2C8C3-77AD-4D7F-8BAD-AEA52F3C6F8D}"/>
              </a:ext>
            </a:extLst>
          </p:cNvPr>
          <p:cNvCxnSpPr>
            <a:cxnSpLocks/>
            <a:stCxn id="9" idx="3"/>
            <a:endCxn id="10" idx="1"/>
          </p:cNvCxnSpPr>
          <p:nvPr/>
        </p:nvCxnSpPr>
        <p:spPr>
          <a:xfrm>
            <a:off x="8328120" y="3959479"/>
            <a:ext cx="377730" cy="0"/>
          </a:xfrm>
          <a:prstGeom prst="line">
            <a:avLst/>
          </a:prstGeom>
          <a:ln w="38100">
            <a:solidFill>
              <a:srgbClr val="595959"/>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18DF513-00A0-4264-9A06-A2DA5B852AD4}"/>
              </a:ext>
            </a:extLst>
          </p:cNvPr>
          <p:cNvCxnSpPr>
            <a:cxnSpLocks/>
          </p:cNvCxnSpPr>
          <p:nvPr/>
        </p:nvCxnSpPr>
        <p:spPr>
          <a:xfrm>
            <a:off x="8328120" y="4955213"/>
            <a:ext cx="377730" cy="0"/>
          </a:xfrm>
          <a:prstGeom prst="line">
            <a:avLst/>
          </a:prstGeom>
          <a:ln w="38100">
            <a:solidFill>
              <a:srgbClr val="59595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3131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1153-8746-401C-A82A-38BC81280B65}"/>
              </a:ext>
            </a:extLst>
          </p:cNvPr>
          <p:cNvSpPr>
            <a:spLocks noGrp="1"/>
          </p:cNvSpPr>
          <p:nvPr>
            <p:ph type="title"/>
          </p:nvPr>
        </p:nvSpPr>
        <p:spPr/>
        <p:txBody>
          <a:bodyPr>
            <a:noAutofit/>
          </a:bodyPr>
          <a:lstStyle/>
          <a:p>
            <a:r>
              <a:rPr lang="en-US" dirty="0"/>
              <a:t>HBase Physical Data Model Visualized</a:t>
            </a:r>
          </a:p>
        </p:txBody>
      </p:sp>
      <p:grpSp>
        <p:nvGrpSpPr>
          <p:cNvPr id="10" name="Group 9">
            <a:extLst>
              <a:ext uri="{FF2B5EF4-FFF2-40B4-BE49-F238E27FC236}">
                <a16:creationId xmlns:a16="http://schemas.microsoft.com/office/drawing/2014/main" id="{EBDCCD78-E9A7-44D5-91D8-929FBC71CA1B}"/>
              </a:ext>
            </a:extLst>
          </p:cNvPr>
          <p:cNvGrpSpPr/>
          <p:nvPr/>
        </p:nvGrpSpPr>
        <p:grpSpPr>
          <a:xfrm>
            <a:off x="2424114" y="1977389"/>
            <a:ext cx="7127875" cy="4103370"/>
            <a:chOff x="900113" y="1977389"/>
            <a:chExt cx="7127875" cy="4103370"/>
          </a:xfrm>
        </p:grpSpPr>
        <p:sp>
          <p:nvSpPr>
            <p:cNvPr id="8" name="Rectangle 7">
              <a:extLst>
                <a:ext uri="{FF2B5EF4-FFF2-40B4-BE49-F238E27FC236}">
                  <a16:creationId xmlns:a16="http://schemas.microsoft.com/office/drawing/2014/main" id="{DB2C3630-43DB-4EF7-91F4-6B2BAD9F9723}"/>
                </a:ext>
              </a:extLst>
            </p:cNvPr>
            <p:cNvSpPr/>
            <p:nvPr/>
          </p:nvSpPr>
          <p:spPr>
            <a:xfrm>
              <a:off x="900113" y="2439054"/>
              <a:ext cx="7127875" cy="3641705"/>
            </a:xfrm>
            <a:prstGeom prst="rect">
              <a:avLst/>
            </a:prstGeom>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5C6692A9-4268-4220-BC41-947E89620DD8}"/>
                </a:ext>
              </a:extLst>
            </p:cNvPr>
            <p:cNvSpPr txBox="1"/>
            <p:nvPr/>
          </p:nvSpPr>
          <p:spPr>
            <a:xfrm>
              <a:off x="3455225" y="1977389"/>
              <a:ext cx="1942904"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HRegionServer</a:t>
              </a:r>
            </a:p>
          </p:txBody>
        </p:sp>
      </p:grpSp>
      <p:grpSp>
        <p:nvGrpSpPr>
          <p:cNvPr id="15" name="Group 14">
            <a:extLst>
              <a:ext uri="{FF2B5EF4-FFF2-40B4-BE49-F238E27FC236}">
                <a16:creationId xmlns:a16="http://schemas.microsoft.com/office/drawing/2014/main" id="{C19D170A-C801-4926-AD45-E19586BFEBE4}"/>
              </a:ext>
            </a:extLst>
          </p:cNvPr>
          <p:cNvGrpSpPr/>
          <p:nvPr/>
        </p:nvGrpSpPr>
        <p:grpSpPr>
          <a:xfrm>
            <a:off x="2720788" y="2533992"/>
            <a:ext cx="5805896" cy="3366229"/>
            <a:chOff x="1196788" y="2533991"/>
            <a:chExt cx="5805896" cy="3366229"/>
          </a:xfrm>
        </p:grpSpPr>
        <p:sp>
          <p:nvSpPr>
            <p:cNvPr id="11" name="Rectangle: Rounded Corners 10">
              <a:extLst>
                <a:ext uri="{FF2B5EF4-FFF2-40B4-BE49-F238E27FC236}">
                  <a16:creationId xmlns:a16="http://schemas.microsoft.com/office/drawing/2014/main" id="{F405424E-7B5F-443D-8216-2DCABF44241B}"/>
                </a:ext>
              </a:extLst>
            </p:cNvPr>
            <p:cNvSpPr/>
            <p:nvPr/>
          </p:nvSpPr>
          <p:spPr>
            <a:xfrm>
              <a:off x="1196788" y="2959796"/>
              <a:ext cx="5501096" cy="26356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lumMod val="65000"/>
                    <a:lumOff val="35000"/>
                  </a:schemeClr>
                </a:solidFill>
              </a:endParaRPr>
            </a:p>
          </p:txBody>
        </p:sp>
        <p:sp>
          <p:nvSpPr>
            <p:cNvPr id="12" name="Rectangle: Rounded Corners 11">
              <a:extLst>
                <a:ext uri="{FF2B5EF4-FFF2-40B4-BE49-F238E27FC236}">
                  <a16:creationId xmlns:a16="http://schemas.microsoft.com/office/drawing/2014/main" id="{FF2A71E3-60ED-416F-ACEA-B5DB3C65D9F7}"/>
                </a:ext>
              </a:extLst>
            </p:cNvPr>
            <p:cNvSpPr/>
            <p:nvPr/>
          </p:nvSpPr>
          <p:spPr>
            <a:xfrm>
              <a:off x="1349188" y="3112196"/>
              <a:ext cx="5501096" cy="2635624"/>
            </a:xfrm>
            <a:prstGeom prst="roundRect">
              <a:avLst/>
            </a:prstGeom>
            <a:solidFill>
              <a:srgbClr val="1792C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endParaRPr lang="en-US" dirty="0">
                <a:solidFill>
                  <a:schemeClr val="tx1">
                    <a:lumMod val="65000"/>
                    <a:lumOff val="35000"/>
                  </a:schemeClr>
                </a:solidFill>
              </a:endParaRPr>
            </a:p>
          </p:txBody>
        </p:sp>
        <p:sp>
          <p:nvSpPr>
            <p:cNvPr id="13" name="Rectangle: Rounded Corners 12">
              <a:extLst>
                <a:ext uri="{FF2B5EF4-FFF2-40B4-BE49-F238E27FC236}">
                  <a16:creationId xmlns:a16="http://schemas.microsoft.com/office/drawing/2014/main" id="{30A2BA9A-70A4-4523-AA9D-0271C2B3DEAB}"/>
                </a:ext>
              </a:extLst>
            </p:cNvPr>
            <p:cNvSpPr/>
            <p:nvPr/>
          </p:nvSpPr>
          <p:spPr>
            <a:xfrm>
              <a:off x="1501588" y="3264596"/>
              <a:ext cx="5501096" cy="2635624"/>
            </a:xfrm>
            <a:prstGeom prst="roundRect">
              <a:avLst/>
            </a:prstGeom>
            <a:solidFill>
              <a:srgbClr val="75CCEF"/>
            </a:solidFill>
            <a:ln w="28575">
              <a:noFill/>
            </a:ln>
          </p:spPr>
          <p:style>
            <a:lnRef idx="2">
              <a:schemeClr val="accent2"/>
            </a:lnRef>
            <a:fillRef idx="1">
              <a:schemeClr val="lt1"/>
            </a:fillRef>
            <a:effectRef idx="0">
              <a:schemeClr val="accent2"/>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14" name="Rectangle 13">
              <a:extLst>
                <a:ext uri="{FF2B5EF4-FFF2-40B4-BE49-F238E27FC236}">
                  <a16:creationId xmlns:a16="http://schemas.microsoft.com/office/drawing/2014/main" id="{2E4383FF-09F3-4D53-B321-9D8AD742391B}"/>
                </a:ext>
              </a:extLst>
            </p:cNvPr>
            <p:cNvSpPr/>
            <p:nvPr/>
          </p:nvSpPr>
          <p:spPr>
            <a:xfrm>
              <a:off x="3455225" y="2533991"/>
              <a:ext cx="1211742" cy="430887"/>
            </a:xfrm>
            <a:prstGeom prst="rect">
              <a:avLst/>
            </a:prstGeom>
          </p:spPr>
          <p:txBody>
            <a:bodyPr wrap="none">
              <a:noAutofit/>
            </a:bodyPr>
            <a:lstStyle/>
            <a:p>
              <a:r>
                <a:rPr lang="en-US" sz="2200" dirty="0">
                  <a:solidFill>
                    <a:schemeClr val="tx1">
                      <a:lumMod val="65000"/>
                      <a:lumOff val="35000"/>
                    </a:schemeClr>
                  </a:solidFill>
                  <a:latin typeface="Sherman Sans Book" pitchFamily="50" charset="0"/>
                  <a:ea typeface="Sherman Sans Book" pitchFamily="50" charset="0"/>
                </a:rPr>
                <a:t>HRegions</a:t>
              </a:r>
            </a:p>
          </p:txBody>
        </p:sp>
      </p:grpSp>
      <p:grpSp>
        <p:nvGrpSpPr>
          <p:cNvPr id="21" name="Group 20">
            <a:extLst>
              <a:ext uri="{FF2B5EF4-FFF2-40B4-BE49-F238E27FC236}">
                <a16:creationId xmlns:a16="http://schemas.microsoft.com/office/drawing/2014/main" id="{D600D011-F8EF-4AB0-A6B4-DA42E65B63FF}"/>
              </a:ext>
            </a:extLst>
          </p:cNvPr>
          <p:cNvGrpSpPr/>
          <p:nvPr/>
        </p:nvGrpSpPr>
        <p:grpSpPr>
          <a:xfrm>
            <a:off x="3585887" y="3429001"/>
            <a:ext cx="4380499" cy="2282959"/>
            <a:chOff x="2084293" y="3429000"/>
            <a:chExt cx="4380499" cy="2282959"/>
          </a:xfrm>
        </p:grpSpPr>
        <p:sp>
          <p:nvSpPr>
            <p:cNvPr id="16" name="Rectangle 15">
              <a:extLst>
                <a:ext uri="{FF2B5EF4-FFF2-40B4-BE49-F238E27FC236}">
                  <a16:creationId xmlns:a16="http://schemas.microsoft.com/office/drawing/2014/main" id="{2C5AEE86-C998-43C5-BCCC-31941390A232}"/>
                </a:ext>
              </a:extLst>
            </p:cNvPr>
            <p:cNvSpPr/>
            <p:nvPr/>
          </p:nvSpPr>
          <p:spPr>
            <a:xfrm>
              <a:off x="2084293" y="3831226"/>
              <a:ext cx="3043507" cy="1880733"/>
            </a:xfrm>
            <a:prstGeom prst="rect">
              <a:avLst/>
            </a:prstGeom>
            <a:ln w="38100">
              <a:solidFill>
                <a:schemeClr val="accent1"/>
              </a:solidFill>
              <a:prstDash val="dash"/>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18" name="Rectangle 17">
              <a:extLst>
                <a:ext uri="{FF2B5EF4-FFF2-40B4-BE49-F238E27FC236}">
                  <a16:creationId xmlns:a16="http://schemas.microsoft.com/office/drawing/2014/main" id="{F8593976-433B-41FF-9EAF-D92F50E9755C}"/>
                </a:ext>
              </a:extLst>
            </p:cNvPr>
            <p:cNvSpPr/>
            <p:nvPr/>
          </p:nvSpPr>
          <p:spPr>
            <a:xfrm>
              <a:off x="5280201" y="3804956"/>
              <a:ext cx="1184591" cy="1880733"/>
            </a:xfrm>
            <a:prstGeom prst="rect">
              <a:avLst/>
            </a:prstGeom>
            <a:ln w="38100">
              <a:solidFill>
                <a:schemeClr val="accent1"/>
              </a:solidFill>
              <a:prstDash val="dash"/>
            </a:ln>
          </p:spPr>
          <p:style>
            <a:lnRef idx="2">
              <a:schemeClr val="accent3"/>
            </a:lnRef>
            <a:fillRef idx="1">
              <a:schemeClr val="lt1"/>
            </a:fillRef>
            <a:effectRef idx="0">
              <a:schemeClr val="accent3"/>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19" name="Rectangle 18">
              <a:extLst>
                <a:ext uri="{FF2B5EF4-FFF2-40B4-BE49-F238E27FC236}">
                  <a16:creationId xmlns:a16="http://schemas.microsoft.com/office/drawing/2014/main" id="{9C9174EA-1CAD-4B5B-8E70-F480C80EE75A}"/>
                </a:ext>
              </a:extLst>
            </p:cNvPr>
            <p:cNvSpPr/>
            <p:nvPr/>
          </p:nvSpPr>
          <p:spPr>
            <a:xfrm>
              <a:off x="3620566" y="3429000"/>
              <a:ext cx="958339" cy="430887"/>
            </a:xfrm>
            <a:prstGeom prst="rect">
              <a:avLst/>
            </a:prstGeom>
          </p:spPr>
          <p:txBody>
            <a:bodyPr wrap="square">
              <a:noAutofit/>
            </a:bodyPr>
            <a:lstStyle/>
            <a:p>
              <a:r>
                <a:rPr lang="en-US" sz="2200" i="1" dirty="0">
                  <a:solidFill>
                    <a:schemeClr val="tx1">
                      <a:lumMod val="65000"/>
                      <a:lumOff val="35000"/>
                    </a:schemeClr>
                  </a:solidFill>
                  <a:latin typeface="Sherman Sans Book" pitchFamily="50" charset="0"/>
                  <a:ea typeface="Sherman Sans Book" pitchFamily="50" charset="0"/>
                </a:rPr>
                <a:t>Tables</a:t>
              </a:r>
            </a:p>
          </p:txBody>
        </p:sp>
      </p:grpSp>
      <p:grpSp>
        <p:nvGrpSpPr>
          <p:cNvPr id="29" name="Group 28">
            <a:extLst>
              <a:ext uri="{FF2B5EF4-FFF2-40B4-BE49-F238E27FC236}">
                <a16:creationId xmlns:a16="http://schemas.microsoft.com/office/drawing/2014/main" id="{0854D74D-B34A-491C-B5F9-950BABF8A430}"/>
              </a:ext>
            </a:extLst>
          </p:cNvPr>
          <p:cNvGrpSpPr/>
          <p:nvPr/>
        </p:nvGrpSpPr>
        <p:grpSpPr>
          <a:xfrm>
            <a:off x="3731213" y="3877499"/>
            <a:ext cx="2795082" cy="1717921"/>
            <a:chOff x="2207213" y="3877498"/>
            <a:chExt cx="2795082" cy="1717921"/>
          </a:xfrm>
        </p:grpSpPr>
        <p:sp>
          <p:nvSpPr>
            <p:cNvPr id="26" name="Rectangle: Rounded Corners 25">
              <a:extLst>
                <a:ext uri="{FF2B5EF4-FFF2-40B4-BE49-F238E27FC236}">
                  <a16:creationId xmlns:a16="http://schemas.microsoft.com/office/drawing/2014/main" id="{D1E3CDB0-CDA6-47BD-B93F-025A8BD4F141}"/>
                </a:ext>
              </a:extLst>
            </p:cNvPr>
            <p:cNvSpPr/>
            <p:nvPr/>
          </p:nvSpPr>
          <p:spPr>
            <a:xfrm>
              <a:off x="2207213" y="4211508"/>
              <a:ext cx="902823" cy="1383911"/>
            </a:xfrm>
            <a:prstGeom prst="roundRect">
              <a:avLst/>
            </a:prstGeom>
            <a:solidFill>
              <a:srgbClr val="BFBFBF"/>
            </a:solidFill>
            <a:ln w="28575">
              <a:no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27" name="Rectangle: Rounded Corners 26">
              <a:extLst>
                <a:ext uri="{FF2B5EF4-FFF2-40B4-BE49-F238E27FC236}">
                  <a16:creationId xmlns:a16="http://schemas.microsoft.com/office/drawing/2014/main" id="{B411FB25-5AD6-4F0C-951B-B4F3DA9D8774}"/>
                </a:ext>
              </a:extLst>
            </p:cNvPr>
            <p:cNvSpPr/>
            <p:nvPr/>
          </p:nvSpPr>
          <p:spPr>
            <a:xfrm>
              <a:off x="3689840" y="4211508"/>
              <a:ext cx="1312455" cy="1383911"/>
            </a:xfrm>
            <a:prstGeom prst="roundRect">
              <a:avLst/>
            </a:prstGeom>
            <a:solidFill>
              <a:srgbClr val="BFBFBF"/>
            </a:solidFill>
            <a:ln w="28575">
              <a:noFill/>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28" name="Rectangle 27">
              <a:extLst>
                <a:ext uri="{FF2B5EF4-FFF2-40B4-BE49-F238E27FC236}">
                  <a16:creationId xmlns:a16="http://schemas.microsoft.com/office/drawing/2014/main" id="{0B0B7F99-5C2B-4893-B35E-9B37A0594D0D}"/>
                </a:ext>
              </a:extLst>
            </p:cNvPr>
            <p:cNvSpPr/>
            <p:nvPr/>
          </p:nvSpPr>
          <p:spPr>
            <a:xfrm>
              <a:off x="3066942" y="3877498"/>
              <a:ext cx="795411" cy="400110"/>
            </a:xfrm>
            <a:prstGeom prst="rect">
              <a:avLst/>
            </a:prstGeom>
          </p:spPr>
          <p:txBody>
            <a:bodyPr wrap="none">
              <a:noAutofit/>
            </a:bodyPr>
            <a:lstStyle/>
            <a:p>
              <a:r>
                <a:rPr lang="en-US" sz="2000" dirty="0">
                  <a:solidFill>
                    <a:schemeClr val="tx1">
                      <a:lumMod val="65000"/>
                      <a:lumOff val="35000"/>
                    </a:schemeClr>
                  </a:solidFill>
                  <a:latin typeface="Sherman Sans Book" pitchFamily="50" charset="0"/>
                  <a:ea typeface="Sherman Sans Book" pitchFamily="50" charset="0"/>
                </a:rPr>
                <a:t>HFiles</a:t>
              </a:r>
            </a:p>
          </p:txBody>
        </p:sp>
      </p:grpSp>
      <p:sp>
        <p:nvSpPr>
          <p:cNvPr id="22" name="Rectangle 21">
            <a:extLst>
              <a:ext uri="{FF2B5EF4-FFF2-40B4-BE49-F238E27FC236}">
                <a16:creationId xmlns:a16="http://schemas.microsoft.com/office/drawing/2014/main" id="{0DDAD592-5EC3-43BC-B47A-B296A282195C}"/>
              </a:ext>
            </a:extLst>
          </p:cNvPr>
          <p:cNvSpPr/>
          <p:nvPr/>
        </p:nvSpPr>
        <p:spPr>
          <a:xfrm>
            <a:off x="5320891" y="4426073"/>
            <a:ext cx="1116106" cy="1042945"/>
          </a:xfrm>
          <a:prstGeom prst="rect">
            <a:avLst/>
          </a:prstGeom>
          <a:noFill/>
          <a:ln w="38100">
            <a:solidFill>
              <a:srgbClr val="59595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endParaRPr lang="en-US" dirty="0">
              <a:solidFill>
                <a:schemeClr val="tx1">
                  <a:lumMod val="65000"/>
                  <a:lumOff val="35000"/>
                </a:schemeClr>
              </a:solidFill>
            </a:endParaRPr>
          </a:p>
        </p:txBody>
      </p:sp>
      <p:sp>
        <p:nvSpPr>
          <p:cNvPr id="23" name="Rectangle 22">
            <a:extLst>
              <a:ext uri="{FF2B5EF4-FFF2-40B4-BE49-F238E27FC236}">
                <a16:creationId xmlns:a16="http://schemas.microsoft.com/office/drawing/2014/main" id="{F4EDF93E-3A92-48F2-9508-E93C7239B70F}"/>
              </a:ext>
            </a:extLst>
          </p:cNvPr>
          <p:cNvSpPr/>
          <p:nvPr/>
        </p:nvSpPr>
        <p:spPr>
          <a:xfrm>
            <a:off x="3941598" y="4426073"/>
            <a:ext cx="485725" cy="1042945"/>
          </a:xfrm>
          <a:prstGeom prst="rect">
            <a:avLst/>
          </a:prstGeom>
          <a:noFill/>
          <a:ln w="38100">
            <a:solidFill>
              <a:srgbClr val="595959"/>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noAutofit/>
          </a:bodyPr>
          <a:lstStyle/>
          <a:p>
            <a:pPr algn="ctr"/>
            <a:endParaRPr lang="en-US" dirty="0">
              <a:solidFill>
                <a:schemeClr val="tx1">
                  <a:lumMod val="65000"/>
                  <a:lumOff val="35000"/>
                </a:schemeClr>
              </a:solidFill>
            </a:endParaRPr>
          </a:p>
        </p:txBody>
      </p:sp>
      <p:sp>
        <p:nvSpPr>
          <p:cNvPr id="24" name="Rectangle 23">
            <a:extLst>
              <a:ext uri="{FF2B5EF4-FFF2-40B4-BE49-F238E27FC236}">
                <a16:creationId xmlns:a16="http://schemas.microsoft.com/office/drawing/2014/main" id="{3D9B7152-DA1C-4586-BFF1-ECBC6C20A3D9}"/>
              </a:ext>
            </a:extLst>
          </p:cNvPr>
          <p:cNvSpPr/>
          <p:nvPr/>
        </p:nvSpPr>
        <p:spPr>
          <a:xfrm>
            <a:off x="4555435" y="4611618"/>
            <a:ext cx="748923" cy="523220"/>
          </a:xfrm>
          <a:prstGeom prst="rect">
            <a:avLst/>
          </a:prstGeom>
        </p:spPr>
        <p:txBody>
          <a:bodyPr wrap="none">
            <a:noAutofit/>
          </a:bodyPr>
          <a:lstStyle/>
          <a:p>
            <a:r>
              <a:rPr lang="en-US" sz="1400" dirty="0">
                <a:solidFill>
                  <a:schemeClr val="tx1">
                    <a:lumMod val="65000"/>
                    <a:lumOff val="35000"/>
                  </a:schemeClr>
                </a:solidFill>
                <a:latin typeface="Sherman Sans Book" pitchFamily="50" charset="0"/>
                <a:ea typeface="Sherman Sans Book" pitchFamily="50" charset="0"/>
              </a:rPr>
              <a:t>Column</a:t>
            </a:r>
            <a:br>
              <a:rPr lang="en-US" sz="1400" dirty="0">
                <a:solidFill>
                  <a:schemeClr val="tx1">
                    <a:lumMod val="65000"/>
                    <a:lumOff val="35000"/>
                  </a:schemeClr>
                </a:solidFill>
                <a:latin typeface="Sherman Sans Book" pitchFamily="50" charset="0"/>
                <a:ea typeface="Sherman Sans Book" pitchFamily="50" charset="0"/>
              </a:rPr>
            </a:br>
            <a:r>
              <a:rPr lang="en-US" sz="1400" dirty="0">
                <a:solidFill>
                  <a:schemeClr val="tx1">
                    <a:lumMod val="65000"/>
                    <a:lumOff val="35000"/>
                  </a:schemeClr>
                </a:solidFill>
                <a:latin typeface="Sherman Sans Book" pitchFamily="50" charset="0"/>
                <a:ea typeface="Sherman Sans Book" pitchFamily="50" charset="0"/>
              </a:rPr>
              <a:t>families</a:t>
            </a:r>
          </a:p>
        </p:txBody>
      </p:sp>
      <p:grpSp>
        <p:nvGrpSpPr>
          <p:cNvPr id="32" name="Group 31">
            <a:extLst>
              <a:ext uri="{FF2B5EF4-FFF2-40B4-BE49-F238E27FC236}">
                <a16:creationId xmlns:a16="http://schemas.microsoft.com/office/drawing/2014/main" id="{EAAA17DE-682C-4F68-B8DB-1E7BAFD3E7E4}"/>
              </a:ext>
            </a:extLst>
          </p:cNvPr>
          <p:cNvGrpSpPr/>
          <p:nvPr/>
        </p:nvGrpSpPr>
        <p:grpSpPr>
          <a:xfrm>
            <a:off x="5776136" y="4524601"/>
            <a:ext cx="3391320" cy="545829"/>
            <a:chOff x="4252136" y="4524600"/>
            <a:chExt cx="3391320" cy="545829"/>
          </a:xfrm>
        </p:grpSpPr>
        <p:sp>
          <p:nvSpPr>
            <p:cNvPr id="30" name="Rectangle 29">
              <a:extLst>
                <a:ext uri="{FF2B5EF4-FFF2-40B4-BE49-F238E27FC236}">
                  <a16:creationId xmlns:a16="http://schemas.microsoft.com/office/drawing/2014/main" id="{87C06E55-6219-4232-A357-C8F492CA6AAE}"/>
                </a:ext>
              </a:extLst>
            </p:cNvPr>
            <p:cNvSpPr/>
            <p:nvPr/>
          </p:nvSpPr>
          <p:spPr>
            <a:xfrm>
              <a:off x="4252136" y="4771592"/>
              <a:ext cx="315834" cy="298837"/>
            </a:xfrm>
            <a:prstGeom prst="rect">
              <a:avLst/>
            </a:prstGeom>
            <a:ln w="38100">
              <a:prstDash val="sysDot"/>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31" name="Speech Bubble: Rectangle 30">
              <a:extLst>
                <a:ext uri="{FF2B5EF4-FFF2-40B4-BE49-F238E27FC236}">
                  <a16:creationId xmlns:a16="http://schemas.microsoft.com/office/drawing/2014/main" id="{8880E013-3E42-4118-8CA1-E879AE85CE63}"/>
                </a:ext>
              </a:extLst>
            </p:cNvPr>
            <p:cNvSpPr/>
            <p:nvPr/>
          </p:nvSpPr>
          <p:spPr>
            <a:xfrm>
              <a:off x="6688651" y="4524600"/>
              <a:ext cx="954805" cy="493984"/>
            </a:xfrm>
            <a:prstGeom prst="wedgeRectCallout">
              <a:avLst>
                <a:gd name="adj1" fmla="val -282788"/>
                <a:gd name="adj2" fmla="val 33751"/>
              </a:avLst>
            </a:prstGeom>
            <a:ln>
              <a:solidFill>
                <a:srgbClr val="595959"/>
              </a:solidFill>
            </a:ln>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2000" dirty="0">
                  <a:solidFill>
                    <a:schemeClr val="tx1">
                      <a:lumMod val="65000"/>
                      <a:lumOff val="35000"/>
                    </a:schemeClr>
                  </a:solidFill>
                  <a:latin typeface="Sherman Sans Book" pitchFamily="50" charset="0"/>
                  <a:ea typeface="Sherman Sans Book" pitchFamily="50" charset="0"/>
                </a:rPr>
                <a:t>Cell</a:t>
              </a:r>
            </a:p>
          </p:txBody>
        </p:sp>
      </p:grpSp>
    </p:spTree>
    <p:extLst>
      <p:ext uri="{BB962C8B-B14F-4D97-AF65-F5344CB8AC3E}">
        <p14:creationId xmlns:p14="http://schemas.microsoft.com/office/powerpoint/2010/main" val="32058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5ED4-3FF1-4DF6-851B-254ED1EB9D0C}"/>
              </a:ext>
            </a:extLst>
          </p:cNvPr>
          <p:cNvSpPr>
            <a:spLocks noGrp="1"/>
          </p:cNvSpPr>
          <p:nvPr>
            <p:ph type="title"/>
          </p:nvPr>
        </p:nvSpPr>
        <p:spPr/>
        <p:txBody>
          <a:bodyPr>
            <a:noAutofit/>
          </a:bodyPr>
          <a:lstStyle/>
          <a:p>
            <a:r>
              <a:rPr lang="en-US" dirty="0"/>
              <a:t>HBase Logical Data Model</a:t>
            </a:r>
          </a:p>
        </p:txBody>
      </p:sp>
      <p:sp>
        <p:nvSpPr>
          <p:cNvPr id="3" name="Content Placeholder 2">
            <a:extLst>
              <a:ext uri="{FF2B5EF4-FFF2-40B4-BE49-F238E27FC236}">
                <a16:creationId xmlns:a16="http://schemas.microsoft.com/office/drawing/2014/main" id="{681F6C15-BC8C-4B57-89FE-DF7C2804EEE1}"/>
              </a:ext>
            </a:extLst>
          </p:cNvPr>
          <p:cNvSpPr>
            <a:spLocks noGrp="1"/>
          </p:cNvSpPr>
          <p:nvPr>
            <p:ph idx="1"/>
          </p:nvPr>
        </p:nvSpPr>
        <p:spPr/>
        <p:txBody>
          <a:bodyPr>
            <a:noAutofit/>
          </a:bodyPr>
          <a:lstStyle/>
          <a:p>
            <a:r>
              <a:rPr lang="en-US" b="1" dirty="0"/>
              <a:t>Table:</a:t>
            </a:r>
            <a:r>
              <a:rPr lang="en-US" dirty="0"/>
              <a:t> collection of rows and columns</a:t>
            </a:r>
          </a:p>
          <a:p>
            <a:r>
              <a:rPr lang="en-US" b="1" dirty="0" err="1"/>
              <a:t>RowKey</a:t>
            </a:r>
            <a:r>
              <a:rPr lang="en-US" b="1" dirty="0"/>
              <a:t>: </a:t>
            </a:r>
            <a:r>
              <a:rPr lang="en-US" dirty="0"/>
              <a:t>access to columns by row key</a:t>
            </a:r>
          </a:p>
          <a:p>
            <a:r>
              <a:rPr lang="en-US" b="1" dirty="0"/>
              <a:t>Column Family: </a:t>
            </a:r>
            <a:r>
              <a:rPr lang="en-US" dirty="0"/>
              <a:t>a collection of columns physically stored together</a:t>
            </a:r>
          </a:p>
          <a:p>
            <a:r>
              <a:rPr lang="en-US" b="1" dirty="0"/>
              <a:t>Cell: </a:t>
            </a:r>
            <a:r>
              <a:rPr lang="en-US" dirty="0"/>
              <a:t>the most atomic unit in HBase—a cell, row, column family, and column; every cell has a timestamp and value</a:t>
            </a:r>
          </a:p>
          <a:p>
            <a:endParaRPr lang="en-US" sz="2000" dirty="0"/>
          </a:p>
          <a:p>
            <a:endParaRPr lang="en-US" sz="2000" dirty="0"/>
          </a:p>
          <a:p>
            <a:pPr marL="0" indent="0">
              <a:buNone/>
            </a:pPr>
            <a:r>
              <a:rPr lang="en-US" dirty="0">
                <a:latin typeface="Consolas" panose="020B0609020204030204" pitchFamily="49" charset="0"/>
              </a:rPr>
              <a:t> &gt;&gt; get </a:t>
            </a:r>
            <a:r>
              <a:rPr lang="en-US" b="1" dirty="0">
                <a:latin typeface="Consolas" panose="020B0609020204030204" pitchFamily="49" charset="0"/>
              </a:rPr>
              <a:t>'customers', 1, '</a:t>
            </a:r>
            <a:r>
              <a:rPr lang="en-US" b="1" dirty="0" err="1">
                <a:latin typeface="Consolas" panose="020B0609020204030204" pitchFamily="49" charset="0"/>
              </a:rPr>
              <a:t>address:street</a:t>
            </a:r>
            <a:r>
              <a:rPr lang="en-US" b="1" dirty="0">
                <a:latin typeface="Consolas" panose="020B0609020204030204" pitchFamily="49" charset="0"/>
              </a:rPr>
              <a:t>’</a:t>
            </a:r>
          </a:p>
          <a:p>
            <a:pPr marL="0" indent="0">
              <a:buNone/>
            </a:pPr>
            <a:r>
              <a:rPr lang="en-US" dirty="0">
                <a:latin typeface="Consolas" panose="020B0609020204030204" pitchFamily="49" charset="0"/>
              </a:rPr>
              <a:t> timestamp=1533254769041, value=314 Hinds Hall</a:t>
            </a:r>
          </a:p>
        </p:txBody>
      </p:sp>
      <p:sp>
        <p:nvSpPr>
          <p:cNvPr id="6" name="Speech Bubble: Rectangle 5">
            <a:extLst>
              <a:ext uri="{FF2B5EF4-FFF2-40B4-BE49-F238E27FC236}">
                <a16:creationId xmlns:a16="http://schemas.microsoft.com/office/drawing/2014/main" id="{251E35DE-7120-4648-BEFA-B1263D4BB691}"/>
              </a:ext>
            </a:extLst>
          </p:cNvPr>
          <p:cNvSpPr/>
          <p:nvPr/>
        </p:nvSpPr>
        <p:spPr>
          <a:xfrm>
            <a:off x="1863538" y="4181402"/>
            <a:ext cx="1613647" cy="458494"/>
          </a:xfrm>
          <a:prstGeom prst="wedgeRectCallout">
            <a:avLst>
              <a:gd name="adj1" fmla="val 44680"/>
              <a:gd name="adj2" fmla="val 122785"/>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Table</a:t>
            </a:r>
          </a:p>
        </p:txBody>
      </p:sp>
      <p:sp>
        <p:nvSpPr>
          <p:cNvPr id="7" name="Speech Bubble: Rectangle 6">
            <a:extLst>
              <a:ext uri="{FF2B5EF4-FFF2-40B4-BE49-F238E27FC236}">
                <a16:creationId xmlns:a16="http://schemas.microsoft.com/office/drawing/2014/main" id="{8461DC7C-6079-4BF5-B09F-267F3A2F0A7B}"/>
              </a:ext>
            </a:extLst>
          </p:cNvPr>
          <p:cNvSpPr/>
          <p:nvPr/>
        </p:nvSpPr>
        <p:spPr>
          <a:xfrm>
            <a:off x="3736043" y="4181402"/>
            <a:ext cx="1613647" cy="458494"/>
          </a:xfrm>
          <a:prstGeom prst="wedgeRectCallout">
            <a:avLst>
              <a:gd name="adj1" fmla="val 33377"/>
              <a:gd name="adj2" fmla="val 114362"/>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RowKey</a:t>
            </a:r>
          </a:p>
        </p:txBody>
      </p:sp>
      <p:sp>
        <p:nvSpPr>
          <p:cNvPr id="8" name="Speech Bubble: Rectangle 7">
            <a:extLst>
              <a:ext uri="{FF2B5EF4-FFF2-40B4-BE49-F238E27FC236}">
                <a16:creationId xmlns:a16="http://schemas.microsoft.com/office/drawing/2014/main" id="{0D1B6889-D2F4-4DEA-A3FF-83ED0E831A34}"/>
              </a:ext>
            </a:extLst>
          </p:cNvPr>
          <p:cNvSpPr/>
          <p:nvPr/>
        </p:nvSpPr>
        <p:spPr>
          <a:xfrm>
            <a:off x="7363718" y="4181402"/>
            <a:ext cx="1613647" cy="458494"/>
          </a:xfrm>
          <a:prstGeom prst="wedgeRectCallout">
            <a:avLst>
              <a:gd name="adj1" fmla="val -49743"/>
              <a:gd name="adj2" fmla="val 121731"/>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Column</a:t>
            </a:r>
          </a:p>
        </p:txBody>
      </p:sp>
      <p:sp>
        <p:nvSpPr>
          <p:cNvPr id="9" name="Speech Bubble: Rectangle 8">
            <a:extLst>
              <a:ext uri="{FF2B5EF4-FFF2-40B4-BE49-F238E27FC236}">
                <a16:creationId xmlns:a16="http://schemas.microsoft.com/office/drawing/2014/main" id="{BCE65F7B-FAB5-4D68-B562-F09A1C74B30A}"/>
              </a:ext>
            </a:extLst>
          </p:cNvPr>
          <p:cNvSpPr/>
          <p:nvPr/>
        </p:nvSpPr>
        <p:spPr>
          <a:xfrm>
            <a:off x="5491214" y="4181402"/>
            <a:ext cx="1756198" cy="458494"/>
          </a:xfrm>
          <a:prstGeom prst="wedgeRectCallout">
            <a:avLst>
              <a:gd name="adj1" fmla="val -19431"/>
              <a:gd name="adj2" fmla="val 112556"/>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r>
              <a:rPr lang="en-US" dirty="0">
                <a:solidFill>
                  <a:schemeClr val="bg1"/>
                </a:solidFill>
                <a:latin typeface="Sherman Sans Book" pitchFamily="50" charset="0"/>
                <a:ea typeface="Sherman Sans Book" pitchFamily="50" charset="0"/>
              </a:rPr>
              <a:t>Column Family</a:t>
            </a:r>
          </a:p>
        </p:txBody>
      </p:sp>
    </p:spTree>
    <p:extLst>
      <p:ext uri="{BB962C8B-B14F-4D97-AF65-F5344CB8AC3E}">
        <p14:creationId xmlns:p14="http://schemas.microsoft.com/office/powerpoint/2010/main" val="1668206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406E1-1B79-4432-A25E-6CF9A033AC8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20C60F4-202B-4A1C-A6D4-2F020063DF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81647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AB509F-C1CD-4267-84C5-C87E227AC560}"/>
              </a:ext>
            </a:extLst>
          </p:cNvPr>
          <p:cNvSpPr>
            <a:spLocks noGrp="1"/>
          </p:cNvSpPr>
          <p:nvPr>
            <p:ph type="title"/>
          </p:nvPr>
        </p:nvSpPr>
        <p:spPr/>
        <p:txBody>
          <a:bodyPr/>
          <a:lstStyle/>
          <a:p>
            <a:r>
              <a:rPr lang="en-US" dirty="0" err="1"/>
              <a:t>Hbase</a:t>
            </a:r>
            <a:r>
              <a:rPr lang="en-US" dirty="0"/>
              <a:t> Table Commands</a:t>
            </a:r>
          </a:p>
        </p:txBody>
      </p:sp>
      <p:sp>
        <p:nvSpPr>
          <p:cNvPr id="5" name="Content Placeholder 4">
            <a:extLst>
              <a:ext uri="{FF2B5EF4-FFF2-40B4-BE49-F238E27FC236}">
                <a16:creationId xmlns:a16="http://schemas.microsoft.com/office/drawing/2014/main" id="{A0E215C5-84FE-4DB1-A2E7-5505C1489413}"/>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list</a:t>
            </a:r>
            <a:r>
              <a:rPr lang="en-US" dirty="0"/>
              <a:t>—show tables</a:t>
            </a:r>
          </a:p>
          <a:p>
            <a:r>
              <a:rPr lang="en-US" dirty="0">
                <a:latin typeface="Consolas" panose="020B0609020204030204" pitchFamily="49" charset="0"/>
              </a:rPr>
              <a:t>create</a:t>
            </a:r>
            <a:r>
              <a:rPr lang="en-US" dirty="0"/>
              <a:t>—create a table, returns a table reference</a:t>
            </a:r>
          </a:p>
          <a:p>
            <a:r>
              <a:rPr lang="en-US" dirty="0">
                <a:latin typeface="Consolas" panose="020B0609020204030204" pitchFamily="49" charset="0"/>
              </a:rPr>
              <a:t>alter</a:t>
            </a:r>
            <a:r>
              <a:rPr lang="en-US" dirty="0"/>
              <a:t>—add a column family to a table</a:t>
            </a:r>
          </a:p>
          <a:p>
            <a:r>
              <a:rPr lang="en-US" dirty="0">
                <a:latin typeface="Consolas" panose="020B0609020204030204" pitchFamily="49" charset="0"/>
              </a:rPr>
              <a:t>disable</a:t>
            </a:r>
            <a:r>
              <a:rPr lang="en-US" dirty="0"/>
              <a:t>—disable a table</a:t>
            </a:r>
          </a:p>
          <a:p>
            <a:r>
              <a:rPr lang="en-US" dirty="0">
                <a:latin typeface="Consolas" panose="020B0609020204030204" pitchFamily="49" charset="0"/>
              </a:rPr>
              <a:t>drop</a:t>
            </a:r>
            <a:r>
              <a:rPr lang="en-US" dirty="0"/>
              <a:t>—drop a table</a:t>
            </a:r>
          </a:p>
          <a:p>
            <a:r>
              <a:rPr lang="en-US" dirty="0" err="1">
                <a:latin typeface="Consolas" panose="020B0609020204030204" pitchFamily="49" charset="0"/>
              </a:rPr>
              <a:t>get</a:t>
            </a:r>
            <a:r>
              <a:rPr lang="en-US" dirty="0" err="1"/>
              <a:t>_</a:t>
            </a:r>
            <a:r>
              <a:rPr lang="en-US" dirty="0" err="1">
                <a:latin typeface="Consolas" panose="020B0609020204030204" pitchFamily="49" charset="0"/>
              </a:rPr>
              <a:t>table</a:t>
            </a:r>
            <a:r>
              <a:rPr lang="en-US" dirty="0"/>
              <a:t>—get a table reference</a:t>
            </a:r>
          </a:p>
          <a:p>
            <a:r>
              <a:rPr lang="en-US" dirty="0">
                <a:latin typeface="Consolas" panose="020B0609020204030204" pitchFamily="49" charset="0"/>
              </a:rPr>
              <a:t>scan</a:t>
            </a:r>
            <a:r>
              <a:rPr lang="en-US" dirty="0"/>
              <a:t>—query a table</a:t>
            </a:r>
          </a:p>
          <a:p>
            <a:r>
              <a:rPr lang="en-US" dirty="0">
                <a:latin typeface="Consolas" panose="020B0609020204030204" pitchFamily="49" charset="0"/>
              </a:rPr>
              <a:t>get</a:t>
            </a:r>
            <a:r>
              <a:rPr lang="en-US" dirty="0"/>
              <a:t>—read a row key from a table</a:t>
            </a:r>
          </a:p>
          <a:p>
            <a:r>
              <a:rPr lang="en-US" dirty="0">
                <a:latin typeface="Consolas" panose="020B0609020204030204" pitchFamily="49" charset="0"/>
              </a:rPr>
              <a:t>put</a:t>
            </a:r>
            <a:r>
              <a:rPr lang="en-US" dirty="0"/>
              <a:t>—write to a row key in a table</a:t>
            </a:r>
          </a:p>
          <a:p>
            <a:r>
              <a:rPr lang="en-US" dirty="0">
                <a:latin typeface="Consolas" panose="020B0609020204030204" pitchFamily="49" charset="0"/>
              </a:rPr>
              <a:t>delete</a:t>
            </a:r>
            <a:r>
              <a:rPr lang="en-US" dirty="0"/>
              <a:t>—delete a row key from a table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70730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81F1-7D29-44FD-B645-06505E69A5CB}"/>
              </a:ext>
            </a:extLst>
          </p:cNvPr>
          <p:cNvSpPr>
            <a:spLocks noGrp="1"/>
          </p:cNvSpPr>
          <p:nvPr>
            <p:ph type="title"/>
          </p:nvPr>
        </p:nvSpPr>
        <p:spPr/>
        <p:txBody>
          <a:bodyPr/>
          <a:lstStyle/>
          <a:p>
            <a:r>
              <a:rPr lang="en-US"/>
              <a:t>Commands or Table Reference</a:t>
            </a:r>
            <a:endParaRPr lang="en-US" dirty="0"/>
          </a:p>
        </p:txBody>
      </p:sp>
      <p:sp>
        <p:nvSpPr>
          <p:cNvPr id="3" name="Content Placeholder 2">
            <a:extLst>
              <a:ext uri="{FF2B5EF4-FFF2-40B4-BE49-F238E27FC236}">
                <a16:creationId xmlns:a16="http://schemas.microsoft.com/office/drawing/2014/main" id="{71887F63-D64D-46ED-8F2E-9081CD0A2DC4}"/>
              </a:ext>
            </a:extLst>
          </p:cNvPr>
          <p:cNvSpPr>
            <a:spLocks noGrp="1"/>
          </p:cNvSpPr>
          <p:nvPr>
            <p:ph idx="4294967295"/>
          </p:nvPr>
        </p:nvSpPr>
        <p:spPr>
          <a:xfrm>
            <a:off x="1054100" y="1930400"/>
            <a:ext cx="10299699" cy="4378960"/>
          </a:xfrm>
        </p:spPr>
        <p:txBody>
          <a:bodyPr>
            <a:normAutofit/>
          </a:bodyPr>
          <a:lstStyle/>
          <a:p>
            <a:r>
              <a:rPr lang="en-US" dirty="0"/>
              <a:t>Commands can be issued with table name or using a reference.</a:t>
            </a:r>
          </a:p>
          <a:p>
            <a:pPr marL="90000" indent="0">
              <a:buNone/>
            </a:pPr>
            <a:r>
              <a:rPr lang="en-US" dirty="0">
                <a:latin typeface="Consolas" panose="020B0609020204030204" pitchFamily="49" charset="0"/>
              </a:rPr>
              <a:t>&gt; create '</a:t>
            </a:r>
            <a:r>
              <a:rPr lang="en-US" dirty="0" err="1">
                <a:latin typeface="Consolas" panose="020B0609020204030204" pitchFamily="49" charset="0"/>
              </a:rPr>
              <a:t>demotable</a:t>
            </a:r>
            <a:r>
              <a:rPr lang="en-US" dirty="0">
                <a:latin typeface="Consolas" panose="020B0609020204030204" pitchFamily="49" charset="0"/>
              </a:rPr>
              <a:t>', '</a:t>
            </a:r>
            <a:r>
              <a:rPr lang="en-US" dirty="0" err="1">
                <a:latin typeface="Consolas" panose="020B0609020204030204" pitchFamily="49" charset="0"/>
              </a:rPr>
              <a:t>myfamily</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&gt; disable '</a:t>
            </a:r>
            <a:r>
              <a:rPr lang="en-US" dirty="0" err="1">
                <a:latin typeface="Consolas" panose="020B0609020204030204" pitchFamily="49" charset="0"/>
              </a:rPr>
              <a:t>demotable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&gt; drop '</a:t>
            </a:r>
            <a:r>
              <a:rPr lang="en-US" dirty="0" err="1">
                <a:latin typeface="Consolas" panose="020B0609020204030204" pitchFamily="49" charset="0"/>
              </a:rPr>
              <a:t>demotable</a:t>
            </a:r>
            <a:r>
              <a:rPr lang="en-US" dirty="0">
                <a:latin typeface="Consolas" panose="020B0609020204030204" pitchFamily="49" charset="0"/>
              </a:rPr>
              <a:t>'</a:t>
            </a:r>
          </a:p>
          <a:p>
            <a:r>
              <a:rPr lang="en-US" dirty="0"/>
              <a:t>With table references:</a:t>
            </a:r>
          </a:p>
          <a:p>
            <a:pPr marL="90000" indent="0">
              <a:buNone/>
            </a:pPr>
            <a:r>
              <a:rPr lang="en-US" dirty="0">
                <a:latin typeface="Consolas" panose="020B0609020204030204" pitchFamily="49" charset="0"/>
              </a:rPr>
              <a:t>&gt; d = create '</a:t>
            </a:r>
            <a:r>
              <a:rPr lang="en-US" dirty="0" err="1">
                <a:latin typeface="Consolas" panose="020B0609020204030204" pitchFamily="49" charset="0"/>
              </a:rPr>
              <a:t>demotable</a:t>
            </a:r>
            <a:r>
              <a:rPr lang="en-US" dirty="0">
                <a:latin typeface="Consolas" panose="020B0609020204030204" pitchFamily="49" charset="0"/>
              </a:rPr>
              <a:t>', '</a:t>
            </a:r>
            <a:r>
              <a:rPr lang="en-US" dirty="0" err="1">
                <a:latin typeface="Consolas" panose="020B0609020204030204" pitchFamily="49" charset="0"/>
              </a:rPr>
              <a:t>myfamily</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&gt; </a:t>
            </a:r>
            <a:r>
              <a:rPr lang="en-US" dirty="0" err="1">
                <a:latin typeface="Consolas" panose="020B0609020204030204" pitchFamily="49" charset="0"/>
              </a:rPr>
              <a:t>d.disable</a:t>
            </a:r>
            <a:br>
              <a:rPr lang="en-US" dirty="0">
                <a:latin typeface="Consolas" panose="020B0609020204030204" pitchFamily="49" charset="0"/>
              </a:rPr>
            </a:br>
            <a:r>
              <a:rPr lang="en-US" dirty="0">
                <a:latin typeface="Consolas" panose="020B0609020204030204" pitchFamily="49" charset="0"/>
              </a:rPr>
              <a:t>&gt; </a:t>
            </a:r>
            <a:r>
              <a:rPr lang="en-US" dirty="0" err="1">
                <a:latin typeface="Consolas" panose="020B0609020204030204" pitchFamily="49" charset="0"/>
              </a:rPr>
              <a:t>d.drop</a:t>
            </a:r>
            <a:endParaRPr lang="en-US" dirty="0">
              <a:latin typeface="Consolas" panose="020B0609020204030204" pitchFamily="49" charset="0"/>
            </a:endParaRPr>
          </a:p>
        </p:txBody>
      </p:sp>
    </p:spTree>
    <p:extLst>
      <p:ext uri="{BB962C8B-B14F-4D97-AF65-F5344CB8AC3E}">
        <p14:creationId xmlns:p14="http://schemas.microsoft.com/office/powerpoint/2010/main" val="32142695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C18E80-2ECA-4618-B62C-0AE7A58732AF}"/>
              </a:ext>
            </a:extLst>
          </p:cNvPr>
          <p:cNvSpPr>
            <a:spLocks noGrp="1"/>
          </p:cNvSpPr>
          <p:nvPr>
            <p:ph type="title"/>
          </p:nvPr>
        </p:nvSpPr>
        <p:spPr/>
        <p:txBody>
          <a:bodyPr/>
          <a:lstStyle/>
          <a:p>
            <a:r>
              <a:rPr lang="en-US" dirty="0"/>
              <a:t>Demo: </a:t>
            </a:r>
            <a:r>
              <a:rPr lang="en-US" dirty="0" err="1"/>
              <a:t>Hbase</a:t>
            </a:r>
            <a:r>
              <a:rPr lang="en-US" dirty="0"/>
              <a:t> commands</a:t>
            </a:r>
          </a:p>
        </p:txBody>
      </p:sp>
      <p:sp>
        <p:nvSpPr>
          <p:cNvPr id="5" name="Content Placeholder 4">
            <a:extLst>
              <a:ext uri="{FF2B5EF4-FFF2-40B4-BE49-F238E27FC236}">
                <a16:creationId xmlns:a16="http://schemas.microsoft.com/office/drawing/2014/main" id="{4FB5A6DF-8230-4E4D-89F8-6679F23771AE}"/>
              </a:ext>
            </a:extLst>
          </p:cNvPr>
          <p:cNvSpPr>
            <a:spLocks noGrp="1"/>
          </p:cNvSpPr>
          <p:nvPr>
            <p:ph idx="1"/>
          </p:nvPr>
        </p:nvSpPr>
        <p:spPr/>
        <p:txBody>
          <a:bodyPr/>
          <a:lstStyle/>
          <a:p>
            <a:r>
              <a:rPr lang="en-US" dirty="0"/>
              <a:t>Create ‘address’ column family in ‘customers’ table</a:t>
            </a:r>
          </a:p>
          <a:p>
            <a:r>
              <a:rPr lang="en-US" dirty="0"/>
              <a:t>Put data therein</a:t>
            </a:r>
          </a:p>
          <a:p>
            <a:r>
              <a:rPr lang="en-US" dirty="0"/>
              <a:t>Scan it out</a:t>
            </a:r>
          </a:p>
          <a:p>
            <a:r>
              <a:rPr lang="en-US" dirty="0"/>
              <a:t>Get by row key</a:t>
            </a:r>
          </a:p>
          <a:p>
            <a:r>
              <a:rPr lang="en-US" dirty="0"/>
              <a:t>Add another column family</a:t>
            </a:r>
          </a:p>
          <a:p>
            <a:r>
              <a:rPr lang="en-US" dirty="0"/>
              <a:t>Put more data</a:t>
            </a:r>
          </a:p>
          <a:p>
            <a:r>
              <a:rPr lang="en-US" dirty="0"/>
              <a:t>Scan query</a:t>
            </a:r>
          </a:p>
        </p:txBody>
      </p:sp>
    </p:spTree>
    <p:extLst>
      <p:ext uri="{BB962C8B-B14F-4D97-AF65-F5344CB8AC3E}">
        <p14:creationId xmlns:p14="http://schemas.microsoft.com/office/powerpoint/2010/main" val="332854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77866B-9658-4071-9EEB-57055F0C08F1}"/>
              </a:ext>
            </a:extLst>
          </p:cNvPr>
          <p:cNvSpPr>
            <a:spLocks noGrp="1"/>
          </p:cNvSpPr>
          <p:nvPr>
            <p:ph type="title"/>
          </p:nvPr>
        </p:nvSpPr>
        <p:spPr/>
        <p:txBody>
          <a:bodyPr/>
          <a:lstStyle/>
          <a:p>
            <a:r>
              <a:rPr lang="en-US" dirty="0"/>
              <a:t>They did the math…</a:t>
            </a:r>
          </a:p>
        </p:txBody>
      </p:sp>
      <p:sp>
        <p:nvSpPr>
          <p:cNvPr id="5" name="Text Placeholder 4">
            <a:extLst>
              <a:ext uri="{FF2B5EF4-FFF2-40B4-BE49-F238E27FC236}">
                <a16:creationId xmlns:a16="http://schemas.microsoft.com/office/drawing/2014/main" id="{3DC5B874-8BFB-4B08-9DC3-B941A1C20BF5}"/>
              </a:ext>
            </a:extLst>
          </p:cNvPr>
          <p:cNvSpPr>
            <a:spLocks noGrp="1"/>
          </p:cNvSpPr>
          <p:nvPr>
            <p:ph type="body" idx="1"/>
          </p:nvPr>
        </p:nvSpPr>
        <p:spPr/>
        <p:txBody>
          <a:bodyPr/>
          <a:lstStyle/>
          <a:p>
            <a:r>
              <a:rPr lang="en-US" dirty="0"/>
              <a:t>Relational DBMS </a:t>
            </a:r>
          </a:p>
        </p:txBody>
      </p:sp>
      <p:sp>
        <p:nvSpPr>
          <p:cNvPr id="6" name="Content Placeholder 5">
            <a:extLst>
              <a:ext uri="{FF2B5EF4-FFF2-40B4-BE49-F238E27FC236}">
                <a16:creationId xmlns:a16="http://schemas.microsoft.com/office/drawing/2014/main" id="{B0D38B1E-1066-4E84-97B8-4432259B4A98}"/>
              </a:ext>
            </a:extLst>
          </p:cNvPr>
          <p:cNvSpPr>
            <a:spLocks noGrp="1"/>
          </p:cNvSpPr>
          <p:nvPr>
            <p:ph sz="half" idx="2"/>
          </p:nvPr>
        </p:nvSpPr>
        <p:spPr>
          <a:xfrm>
            <a:off x="839788" y="2505075"/>
            <a:ext cx="5157787" cy="1594314"/>
          </a:xfrm>
        </p:spPr>
        <p:txBody>
          <a:bodyPr/>
          <a:lstStyle/>
          <a:p>
            <a:r>
              <a:rPr lang="en-US" dirty="0"/>
              <a:t>60 Minutes to read 500GB of data off the disk on 1 node (assuming 1Gbps)</a:t>
            </a:r>
          </a:p>
        </p:txBody>
      </p:sp>
      <p:sp>
        <p:nvSpPr>
          <p:cNvPr id="7" name="Text Placeholder 6">
            <a:extLst>
              <a:ext uri="{FF2B5EF4-FFF2-40B4-BE49-F238E27FC236}">
                <a16:creationId xmlns:a16="http://schemas.microsoft.com/office/drawing/2014/main" id="{3E2008E4-4AEF-466E-AB78-D8B71007A353}"/>
              </a:ext>
            </a:extLst>
          </p:cNvPr>
          <p:cNvSpPr>
            <a:spLocks noGrp="1"/>
          </p:cNvSpPr>
          <p:nvPr>
            <p:ph type="body" sz="quarter" idx="3"/>
          </p:nvPr>
        </p:nvSpPr>
        <p:spPr/>
        <p:txBody>
          <a:bodyPr/>
          <a:lstStyle/>
          <a:p>
            <a:r>
              <a:rPr lang="en-US" dirty="0"/>
              <a:t>Hadoop</a:t>
            </a:r>
          </a:p>
        </p:txBody>
      </p:sp>
      <p:sp>
        <p:nvSpPr>
          <p:cNvPr id="8" name="Content Placeholder 7">
            <a:extLst>
              <a:ext uri="{FF2B5EF4-FFF2-40B4-BE49-F238E27FC236}">
                <a16:creationId xmlns:a16="http://schemas.microsoft.com/office/drawing/2014/main" id="{72AF7701-D1AA-48C7-A78A-26A16CDF9646}"/>
              </a:ext>
            </a:extLst>
          </p:cNvPr>
          <p:cNvSpPr>
            <a:spLocks noGrp="1"/>
          </p:cNvSpPr>
          <p:nvPr>
            <p:ph sz="quarter" idx="4"/>
          </p:nvPr>
        </p:nvSpPr>
        <p:spPr>
          <a:xfrm>
            <a:off x="6172200" y="2505075"/>
            <a:ext cx="5183188" cy="1594314"/>
          </a:xfrm>
        </p:spPr>
        <p:txBody>
          <a:bodyPr/>
          <a:lstStyle/>
          <a:p>
            <a:r>
              <a:rPr lang="en-US" dirty="0"/>
              <a:t>14 seconds to read the same 500GB with 40 nodes x  8 disks per node.</a:t>
            </a:r>
          </a:p>
        </p:txBody>
      </p:sp>
      <p:sp>
        <p:nvSpPr>
          <p:cNvPr id="9" name="Flowchart: Magnetic Disk 8">
            <a:extLst>
              <a:ext uri="{FF2B5EF4-FFF2-40B4-BE49-F238E27FC236}">
                <a16:creationId xmlns:a16="http://schemas.microsoft.com/office/drawing/2014/main" id="{2B59C1EF-FBA3-4B4D-A123-B2C19E09DD64}"/>
              </a:ext>
            </a:extLst>
          </p:cNvPr>
          <p:cNvSpPr/>
          <p:nvPr/>
        </p:nvSpPr>
        <p:spPr>
          <a:xfrm>
            <a:off x="2226170" y="5106255"/>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500GB</a:t>
            </a:r>
          </a:p>
        </p:txBody>
      </p:sp>
      <p:sp>
        <p:nvSpPr>
          <p:cNvPr id="10" name="Arrow: Up 9">
            <a:extLst>
              <a:ext uri="{FF2B5EF4-FFF2-40B4-BE49-F238E27FC236}">
                <a16:creationId xmlns:a16="http://schemas.microsoft.com/office/drawing/2014/main" id="{6BEFBC14-686B-446E-9C46-C66617C5A1BB}"/>
              </a:ext>
            </a:extLst>
          </p:cNvPr>
          <p:cNvSpPr/>
          <p:nvPr/>
        </p:nvSpPr>
        <p:spPr>
          <a:xfrm>
            <a:off x="2507114" y="4256690"/>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75E8F9FB-D2A3-4FBC-BEEC-1FC71FADD60D}"/>
              </a:ext>
            </a:extLst>
          </p:cNvPr>
          <p:cNvSpPr/>
          <p:nvPr/>
        </p:nvSpPr>
        <p:spPr>
          <a:xfrm>
            <a:off x="1355834" y="4185745"/>
            <a:ext cx="830677" cy="2002221"/>
          </a:xfrm>
          <a:prstGeom prst="lef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C1D805EE-295A-4196-B473-B8F17E48F16E}"/>
              </a:ext>
            </a:extLst>
          </p:cNvPr>
          <p:cNvSpPr txBox="1"/>
          <p:nvPr/>
        </p:nvSpPr>
        <p:spPr>
          <a:xfrm>
            <a:off x="557426" y="4994306"/>
            <a:ext cx="830677" cy="369332"/>
          </a:xfrm>
          <a:prstGeom prst="rect">
            <a:avLst/>
          </a:prstGeom>
          <a:noFill/>
        </p:spPr>
        <p:txBody>
          <a:bodyPr wrap="none" rtlCol="0">
            <a:spAutoFit/>
          </a:bodyPr>
          <a:lstStyle/>
          <a:p>
            <a:r>
              <a:rPr lang="en-US" dirty="0"/>
              <a:t>60 min</a:t>
            </a:r>
          </a:p>
        </p:txBody>
      </p:sp>
      <p:sp>
        <p:nvSpPr>
          <p:cNvPr id="14" name="TextBox 13">
            <a:extLst>
              <a:ext uri="{FF2B5EF4-FFF2-40B4-BE49-F238E27FC236}">
                <a16:creationId xmlns:a16="http://schemas.microsoft.com/office/drawing/2014/main" id="{5DDDDA44-A925-44DD-B043-729236A2DF36}"/>
              </a:ext>
            </a:extLst>
          </p:cNvPr>
          <p:cNvSpPr txBox="1"/>
          <p:nvPr/>
        </p:nvSpPr>
        <p:spPr>
          <a:xfrm>
            <a:off x="2407085" y="6270413"/>
            <a:ext cx="862737" cy="369332"/>
          </a:xfrm>
          <a:prstGeom prst="rect">
            <a:avLst/>
          </a:prstGeom>
          <a:noFill/>
        </p:spPr>
        <p:txBody>
          <a:bodyPr wrap="none" rtlCol="0">
            <a:spAutoFit/>
          </a:bodyPr>
          <a:lstStyle/>
          <a:p>
            <a:r>
              <a:rPr lang="en-US" dirty="0"/>
              <a:t>1 Node</a:t>
            </a:r>
          </a:p>
        </p:txBody>
      </p:sp>
      <p:sp>
        <p:nvSpPr>
          <p:cNvPr id="16" name="TextBox 15">
            <a:extLst>
              <a:ext uri="{FF2B5EF4-FFF2-40B4-BE49-F238E27FC236}">
                <a16:creationId xmlns:a16="http://schemas.microsoft.com/office/drawing/2014/main" id="{7F9E1881-9EBD-4DA9-A4DF-89A620F48EE3}"/>
              </a:ext>
            </a:extLst>
          </p:cNvPr>
          <p:cNvSpPr txBox="1"/>
          <p:nvPr/>
        </p:nvSpPr>
        <p:spPr>
          <a:xfrm>
            <a:off x="6484836" y="6234361"/>
            <a:ext cx="4298778" cy="369332"/>
          </a:xfrm>
          <a:prstGeom prst="rect">
            <a:avLst/>
          </a:prstGeom>
          <a:noFill/>
        </p:spPr>
        <p:txBody>
          <a:bodyPr wrap="square" rtlCol="0">
            <a:spAutoFit/>
          </a:bodyPr>
          <a:lstStyle/>
          <a:p>
            <a:pPr algn="ctr"/>
            <a:r>
              <a:rPr lang="en-US" dirty="0"/>
              <a:t>40 Nodes 8 Disks = 320 Independent reads</a:t>
            </a:r>
          </a:p>
        </p:txBody>
      </p:sp>
      <p:sp>
        <p:nvSpPr>
          <p:cNvPr id="18" name="TextBox 17">
            <a:extLst>
              <a:ext uri="{FF2B5EF4-FFF2-40B4-BE49-F238E27FC236}">
                <a16:creationId xmlns:a16="http://schemas.microsoft.com/office/drawing/2014/main" id="{CBC8D4D7-13D5-4C84-85C3-B10D0862239B}"/>
              </a:ext>
            </a:extLst>
          </p:cNvPr>
          <p:cNvSpPr txBox="1"/>
          <p:nvPr/>
        </p:nvSpPr>
        <p:spPr>
          <a:xfrm>
            <a:off x="9092309" y="4994306"/>
            <a:ext cx="859531" cy="1015663"/>
          </a:xfrm>
          <a:prstGeom prst="rect">
            <a:avLst/>
          </a:prstGeom>
          <a:noFill/>
        </p:spPr>
        <p:txBody>
          <a:bodyPr wrap="none" rtlCol="0">
            <a:spAutoFit/>
          </a:bodyPr>
          <a:lstStyle/>
          <a:p>
            <a:r>
              <a:rPr lang="en-US" sz="6000" b="1" dirty="0"/>
              <a:t>…</a:t>
            </a:r>
            <a:r>
              <a:rPr lang="en-US" sz="4400" dirty="0"/>
              <a:t> </a:t>
            </a:r>
          </a:p>
        </p:txBody>
      </p:sp>
      <p:grpSp>
        <p:nvGrpSpPr>
          <p:cNvPr id="26" name="Group 25">
            <a:extLst>
              <a:ext uri="{FF2B5EF4-FFF2-40B4-BE49-F238E27FC236}">
                <a16:creationId xmlns:a16="http://schemas.microsoft.com/office/drawing/2014/main" id="{AF0BD96F-120A-42EE-954B-D57590350AD4}"/>
              </a:ext>
            </a:extLst>
          </p:cNvPr>
          <p:cNvGrpSpPr/>
          <p:nvPr/>
        </p:nvGrpSpPr>
        <p:grpSpPr>
          <a:xfrm>
            <a:off x="6319950" y="4191493"/>
            <a:ext cx="1192511" cy="1972825"/>
            <a:chOff x="6319950" y="4191493"/>
            <a:chExt cx="1192511" cy="1972825"/>
          </a:xfrm>
        </p:grpSpPr>
        <p:sp>
          <p:nvSpPr>
            <p:cNvPr id="13" name="Flowchart: Magnetic Disk 12">
              <a:extLst>
                <a:ext uri="{FF2B5EF4-FFF2-40B4-BE49-F238E27FC236}">
                  <a16:creationId xmlns:a16="http://schemas.microsoft.com/office/drawing/2014/main" id="{E2D30426-76FA-4978-868D-997559D09960}"/>
                </a:ext>
              </a:extLst>
            </p:cNvPr>
            <p:cNvSpPr/>
            <p:nvPr/>
          </p:nvSpPr>
          <p:spPr>
            <a:xfrm>
              <a:off x="6319950" y="505470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20" name="Arrow: Up 19">
              <a:extLst>
                <a:ext uri="{FF2B5EF4-FFF2-40B4-BE49-F238E27FC236}">
                  <a16:creationId xmlns:a16="http://schemas.microsoft.com/office/drawing/2014/main" id="{1AA35B28-C751-4F3A-AD29-416CCE619E35}"/>
                </a:ext>
              </a:extLst>
            </p:cNvPr>
            <p:cNvSpPr/>
            <p:nvPr/>
          </p:nvSpPr>
          <p:spPr>
            <a:xfrm>
              <a:off x="6600894" y="4191493"/>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AAA68C8-6B31-43FF-B9BD-56B6B71BD12B}"/>
              </a:ext>
            </a:extLst>
          </p:cNvPr>
          <p:cNvGrpSpPr/>
          <p:nvPr/>
        </p:nvGrpSpPr>
        <p:grpSpPr>
          <a:xfrm>
            <a:off x="10078753" y="4256690"/>
            <a:ext cx="1192511" cy="1952968"/>
            <a:chOff x="10078753" y="4256690"/>
            <a:chExt cx="1192511" cy="1952968"/>
          </a:xfrm>
        </p:grpSpPr>
        <p:sp>
          <p:nvSpPr>
            <p:cNvPr id="15" name="Flowchart: Magnetic Disk 14">
              <a:extLst>
                <a:ext uri="{FF2B5EF4-FFF2-40B4-BE49-F238E27FC236}">
                  <a16:creationId xmlns:a16="http://schemas.microsoft.com/office/drawing/2014/main" id="{27B4709C-0F95-4FDE-8F10-FD29C4EB765C}"/>
                </a:ext>
              </a:extLst>
            </p:cNvPr>
            <p:cNvSpPr/>
            <p:nvPr/>
          </p:nvSpPr>
          <p:spPr>
            <a:xfrm>
              <a:off x="10078753" y="510004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22" name="Arrow: Up 21">
              <a:extLst>
                <a:ext uri="{FF2B5EF4-FFF2-40B4-BE49-F238E27FC236}">
                  <a16:creationId xmlns:a16="http://schemas.microsoft.com/office/drawing/2014/main" id="{8D4AD3D1-7A68-4DAA-AA36-DFFB17909078}"/>
                </a:ext>
              </a:extLst>
            </p:cNvPr>
            <p:cNvSpPr/>
            <p:nvPr/>
          </p:nvSpPr>
          <p:spPr>
            <a:xfrm>
              <a:off x="10391771" y="4256690"/>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Left Brace 22">
            <a:extLst>
              <a:ext uri="{FF2B5EF4-FFF2-40B4-BE49-F238E27FC236}">
                <a16:creationId xmlns:a16="http://schemas.microsoft.com/office/drawing/2014/main" id="{B76BF341-F12D-4904-A44C-B8FD466422EC}"/>
              </a:ext>
            </a:extLst>
          </p:cNvPr>
          <p:cNvSpPr/>
          <p:nvPr/>
        </p:nvSpPr>
        <p:spPr>
          <a:xfrm>
            <a:off x="5456712" y="4133737"/>
            <a:ext cx="830677" cy="2002221"/>
          </a:xfrm>
          <a:prstGeom prst="lef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29BB59FC-E324-4C13-9AA5-A4865DC3D07D}"/>
              </a:ext>
            </a:extLst>
          </p:cNvPr>
          <p:cNvSpPr txBox="1"/>
          <p:nvPr/>
        </p:nvSpPr>
        <p:spPr>
          <a:xfrm>
            <a:off x="4658304" y="4942298"/>
            <a:ext cx="774571" cy="369332"/>
          </a:xfrm>
          <a:prstGeom prst="rect">
            <a:avLst/>
          </a:prstGeom>
          <a:noFill/>
        </p:spPr>
        <p:txBody>
          <a:bodyPr wrap="none" rtlCol="0">
            <a:spAutoFit/>
          </a:bodyPr>
          <a:lstStyle/>
          <a:p>
            <a:r>
              <a:rPr lang="en-US" dirty="0"/>
              <a:t>14 sec</a:t>
            </a:r>
          </a:p>
        </p:txBody>
      </p:sp>
      <p:grpSp>
        <p:nvGrpSpPr>
          <p:cNvPr id="67" name="Group 66">
            <a:extLst>
              <a:ext uri="{FF2B5EF4-FFF2-40B4-BE49-F238E27FC236}">
                <a16:creationId xmlns:a16="http://schemas.microsoft.com/office/drawing/2014/main" id="{B5C95E3E-52E0-4D15-8017-46A20FA51F9B}"/>
              </a:ext>
            </a:extLst>
          </p:cNvPr>
          <p:cNvGrpSpPr/>
          <p:nvPr/>
        </p:nvGrpSpPr>
        <p:grpSpPr>
          <a:xfrm>
            <a:off x="7619412" y="4191493"/>
            <a:ext cx="1192511" cy="1972825"/>
            <a:chOff x="6319950" y="4191493"/>
            <a:chExt cx="1192511" cy="1972825"/>
          </a:xfrm>
        </p:grpSpPr>
        <p:sp>
          <p:nvSpPr>
            <p:cNvPr id="68" name="Flowchart: Magnetic Disk 67">
              <a:extLst>
                <a:ext uri="{FF2B5EF4-FFF2-40B4-BE49-F238E27FC236}">
                  <a16:creationId xmlns:a16="http://schemas.microsoft.com/office/drawing/2014/main" id="{52371DE3-2FC0-4237-83C6-838395E15314}"/>
                </a:ext>
              </a:extLst>
            </p:cNvPr>
            <p:cNvSpPr/>
            <p:nvPr/>
          </p:nvSpPr>
          <p:spPr>
            <a:xfrm>
              <a:off x="6319950" y="5054709"/>
              <a:ext cx="1192511" cy="1109609"/>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1.56GB</a:t>
              </a:r>
            </a:p>
          </p:txBody>
        </p:sp>
        <p:sp>
          <p:nvSpPr>
            <p:cNvPr id="69" name="Arrow: Up 68">
              <a:extLst>
                <a:ext uri="{FF2B5EF4-FFF2-40B4-BE49-F238E27FC236}">
                  <a16:creationId xmlns:a16="http://schemas.microsoft.com/office/drawing/2014/main" id="{E6B6AFBD-7A3C-4047-A16F-632CFD419A89}"/>
                </a:ext>
              </a:extLst>
            </p:cNvPr>
            <p:cNvSpPr/>
            <p:nvPr/>
          </p:nvSpPr>
          <p:spPr>
            <a:xfrm>
              <a:off x="6600894" y="4191493"/>
              <a:ext cx="630621" cy="985344"/>
            </a:xfrm>
            <a:prstGeom prst="up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087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BB59-FF93-4069-BA95-FEF5FED78D9D}"/>
              </a:ext>
            </a:extLst>
          </p:cNvPr>
          <p:cNvSpPr>
            <a:spLocks noGrp="1"/>
          </p:cNvSpPr>
          <p:nvPr>
            <p:ph type="title"/>
          </p:nvPr>
        </p:nvSpPr>
        <p:spPr/>
        <p:txBody>
          <a:bodyPr/>
          <a:lstStyle/>
          <a:p>
            <a:r>
              <a:rPr lang="en-US" dirty="0" err="1"/>
              <a:t>HCatalog</a:t>
            </a:r>
            <a:endParaRPr lang="en-US" dirty="0"/>
          </a:p>
        </p:txBody>
      </p:sp>
      <p:sp>
        <p:nvSpPr>
          <p:cNvPr id="3" name="Text Placeholder 2">
            <a:extLst>
              <a:ext uri="{FF2B5EF4-FFF2-40B4-BE49-F238E27FC236}">
                <a16:creationId xmlns:a16="http://schemas.microsoft.com/office/drawing/2014/main" id="{C5D6F7F7-4B78-4148-A53C-3EEFD39CA70E}"/>
              </a:ext>
            </a:extLst>
          </p:cNvPr>
          <p:cNvSpPr>
            <a:spLocks noGrp="1"/>
          </p:cNvSpPr>
          <p:nvPr>
            <p:ph type="body" idx="1"/>
          </p:nvPr>
        </p:nvSpPr>
        <p:spPr/>
        <p:txBody>
          <a:bodyPr/>
          <a:lstStyle/>
          <a:p>
            <a:r>
              <a:rPr lang="en-US" dirty="0"/>
              <a:t>Hive </a:t>
            </a:r>
            <a:r>
              <a:rPr lang="en-US" dirty="0" err="1"/>
              <a:t>metastore</a:t>
            </a:r>
            <a:r>
              <a:rPr lang="en-US" dirty="0"/>
              <a:t> for all Hadoop Applications</a:t>
            </a:r>
          </a:p>
        </p:txBody>
      </p:sp>
    </p:spTree>
    <p:extLst>
      <p:ext uri="{BB962C8B-B14F-4D97-AF65-F5344CB8AC3E}">
        <p14:creationId xmlns:p14="http://schemas.microsoft.com/office/powerpoint/2010/main" val="3937221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32F9-2A36-4B09-B598-FCF5122A785E}"/>
              </a:ext>
            </a:extLst>
          </p:cNvPr>
          <p:cNvSpPr>
            <a:spLocks noGrp="1"/>
          </p:cNvSpPr>
          <p:nvPr>
            <p:ph type="title"/>
          </p:nvPr>
        </p:nvSpPr>
        <p:spPr/>
        <p:txBody>
          <a:bodyPr>
            <a:noAutofit/>
          </a:bodyPr>
          <a:lstStyle/>
          <a:p>
            <a:r>
              <a:rPr lang="en-US" b="1" dirty="0"/>
              <a:t>About HCatalog</a:t>
            </a:r>
            <a:endParaRPr lang="en-IN" b="1" dirty="0"/>
          </a:p>
        </p:txBody>
      </p:sp>
      <p:grpSp>
        <p:nvGrpSpPr>
          <p:cNvPr id="13" name="Group 12">
            <a:extLst>
              <a:ext uri="{FF2B5EF4-FFF2-40B4-BE49-F238E27FC236}">
                <a16:creationId xmlns:a16="http://schemas.microsoft.com/office/drawing/2014/main" id="{087F2CD2-E055-40F1-AC10-0B10C1799013}"/>
              </a:ext>
            </a:extLst>
          </p:cNvPr>
          <p:cNvGrpSpPr/>
          <p:nvPr/>
        </p:nvGrpSpPr>
        <p:grpSpPr>
          <a:xfrm>
            <a:off x="1625600" y="2184401"/>
            <a:ext cx="2725342" cy="2815876"/>
            <a:chOff x="596130" y="2783966"/>
            <a:chExt cx="2230812" cy="2216309"/>
          </a:xfrm>
        </p:grpSpPr>
        <p:pic>
          <p:nvPicPr>
            <p:cNvPr id="5" name="Picture 4" descr="programmerAtWork.png">
              <a:extLst>
                <a:ext uri="{FF2B5EF4-FFF2-40B4-BE49-F238E27FC236}">
                  <a16:creationId xmlns:a16="http://schemas.microsoft.com/office/drawing/2014/main" id="{90A55CDF-E702-4155-8AB4-37B31CC69B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754" y="3616933"/>
              <a:ext cx="2175188" cy="1383342"/>
            </a:xfrm>
            <a:prstGeom prst="rect">
              <a:avLst/>
            </a:prstGeom>
          </p:spPr>
        </p:pic>
        <p:sp>
          <p:nvSpPr>
            <p:cNvPr id="6" name="TextBox 5">
              <a:extLst>
                <a:ext uri="{FF2B5EF4-FFF2-40B4-BE49-F238E27FC236}">
                  <a16:creationId xmlns:a16="http://schemas.microsoft.com/office/drawing/2014/main" id="{D4208C98-157F-4B1F-93BD-2F1E0C67789C}"/>
                </a:ext>
              </a:extLst>
            </p:cNvPr>
            <p:cNvSpPr txBox="1"/>
            <p:nvPr/>
          </p:nvSpPr>
          <p:spPr>
            <a:xfrm>
              <a:off x="596130" y="2783966"/>
              <a:ext cx="2015478" cy="807451"/>
            </a:xfrm>
            <a:prstGeom prst="rect">
              <a:avLst/>
            </a:prstGeom>
            <a:noFill/>
          </p:spPr>
          <p:txBody>
            <a:bodyPr wrap="square" lIns="68122" tIns="34061" rIns="68122" bIns="34061" rtlCol="0">
              <a:noAutofit/>
            </a:bodyPr>
            <a:lstStyle/>
            <a:p>
              <a:r>
                <a:rPr lang="en-US" sz="2000" dirty="0">
                  <a:solidFill>
                    <a:schemeClr val="tx1">
                      <a:lumMod val="65000"/>
                      <a:lumOff val="35000"/>
                    </a:schemeClr>
                  </a:solidFill>
                  <a:latin typeface="Sherman Sans Book" pitchFamily="50" charset="0"/>
                  <a:ea typeface="Sherman Sans Book" pitchFamily="50" charset="0"/>
                </a:rPr>
                <a:t>This is programmer Bob. He uses </a:t>
              </a:r>
              <a:r>
                <a:rPr lang="en-US" sz="2000" dirty="0" err="1">
                  <a:solidFill>
                    <a:schemeClr val="tx1">
                      <a:lumMod val="65000"/>
                      <a:lumOff val="35000"/>
                    </a:schemeClr>
                  </a:solidFill>
                  <a:latin typeface="Sherman Sans Book" pitchFamily="50" charset="0"/>
                  <a:ea typeface="Sherman Sans Book" pitchFamily="50" charset="0"/>
                </a:rPr>
                <a:t>Hbase</a:t>
              </a:r>
              <a:r>
                <a:rPr lang="en-US" sz="2000" dirty="0">
                  <a:solidFill>
                    <a:schemeClr val="tx1">
                      <a:lumMod val="65000"/>
                      <a:lumOff val="35000"/>
                    </a:schemeClr>
                  </a:solidFill>
                  <a:latin typeface="Sherman Sans Book" pitchFamily="50" charset="0"/>
                  <a:ea typeface="Sherman Sans Book" pitchFamily="50" charset="0"/>
                </a:rPr>
                <a:t> to edit data.</a:t>
              </a:r>
            </a:p>
          </p:txBody>
        </p:sp>
      </p:grpSp>
      <p:grpSp>
        <p:nvGrpSpPr>
          <p:cNvPr id="14" name="Group 13">
            <a:extLst>
              <a:ext uri="{FF2B5EF4-FFF2-40B4-BE49-F238E27FC236}">
                <a16:creationId xmlns:a16="http://schemas.microsoft.com/office/drawing/2014/main" id="{04C585FB-1ABC-4B2F-BFCB-A5DD1D521793}"/>
              </a:ext>
            </a:extLst>
          </p:cNvPr>
          <p:cNvGrpSpPr/>
          <p:nvPr/>
        </p:nvGrpSpPr>
        <p:grpSpPr>
          <a:xfrm>
            <a:off x="7778007" y="1993900"/>
            <a:ext cx="2720437" cy="2964377"/>
            <a:chOff x="6254008" y="2506967"/>
            <a:chExt cx="2137638" cy="2451309"/>
          </a:xfrm>
        </p:grpSpPr>
        <p:pic>
          <p:nvPicPr>
            <p:cNvPr id="7" name="Picture 6" descr="analyst.jpg">
              <a:extLst>
                <a:ext uri="{FF2B5EF4-FFF2-40B4-BE49-F238E27FC236}">
                  <a16:creationId xmlns:a16="http://schemas.microsoft.com/office/drawing/2014/main" id="{2F774FDE-3A7D-4CE0-A7DD-BCA8E3C3E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060" y="3574934"/>
              <a:ext cx="1973297" cy="1383342"/>
            </a:xfrm>
            <a:prstGeom prst="rect">
              <a:avLst/>
            </a:prstGeom>
          </p:spPr>
        </p:pic>
        <p:sp>
          <p:nvSpPr>
            <p:cNvPr id="8" name="TextBox 7">
              <a:extLst>
                <a:ext uri="{FF2B5EF4-FFF2-40B4-BE49-F238E27FC236}">
                  <a16:creationId xmlns:a16="http://schemas.microsoft.com/office/drawing/2014/main" id="{2EA2369B-B5EB-4FAC-9A15-60E9A69C84C2}"/>
                </a:ext>
              </a:extLst>
            </p:cNvPr>
            <p:cNvSpPr txBox="1"/>
            <p:nvPr/>
          </p:nvSpPr>
          <p:spPr>
            <a:xfrm>
              <a:off x="6254008" y="2506967"/>
              <a:ext cx="2137638" cy="1053672"/>
            </a:xfrm>
            <a:prstGeom prst="rect">
              <a:avLst/>
            </a:prstGeom>
            <a:noFill/>
          </p:spPr>
          <p:txBody>
            <a:bodyPr wrap="square" lIns="68122" tIns="34061" rIns="68122" bIns="34061" rtlCol="0">
              <a:noAutofit/>
            </a:bodyPr>
            <a:lstStyle/>
            <a:p>
              <a:r>
                <a:rPr lang="en-US" sz="2000" dirty="0">
                  <a:solidFill>
                    <a:schemeClr val="tx1">
                      <a:lumMod val="65000"/>
                      <a:lumOff val="35000"/>
                    </a:schemeClr>
                  </a:solidFill>
                  <a:latin typeface="Sherman Sans Book" pitchFamily="50" charset="0"/>
                  <a:ea typeface="Sherman Sans Book" pitchFamily="50" charset="0"/>
                </a:rPr>
                <a:t>This is analyst Joe. He uses Hive to build reports and answer ad hoc queries.</a:t>
              </a:r>
            </a:p>
          </p:txBody>
        </p:sp>
      </p:grpSp>
      <p:sp>
        <p:nvSpPr>
          <p:cNvPr id="10" name="Oval Callout 18">
            <a:extLst>
              <a:ext uri="{FF2B5EF4-FFF2-40B4-BE49-F238E27FC236}">
                <a16:creationId xmlns:a16="http://schemas.microsoft.com/office/drawing/2014/main" id="{E4070FF6-0DB4-41C5-A409-D87157B767A9}"/>
              </a:ext>
            </a:extLst>
          </p:cNvPr>
          <p:cNvSpPr/>
          <p:nvPr/>
        </p:nvSpPr>
        <p:spPr>
          <a:xfrm>
            <a:off x="5178088" y="3132912"/>
            <a:ext cx="1035144" cy="563877"/>
          </a:xfrm>
          <a:prstGeom prst="wedgeEllipseCallout">
            <a:avLst>
              <a:gd name="adj1" fmla="val -122004"/>
              <a:gd name="adj2" fmla="val 70422"/>
            </a:avLst>
          </a:prstGeom>
          <a:solidFill>
            <a:srgbClr val="595959"/>
          </a:solidFill>
          <a:ln>
            <a:solidFill>
              <a:srgbClr val="595959"/>
            </a:solidFill>
          </a:ln>
        </p:spPr>
        <p:style>
          <a:lnRef idx="2">
            <a:schemeClr val="accent2"/>
          </a:lnRef>
          <a:fillRef idx="1">
            <a:schemeClr val="lt1"/>
          </a:fillRef>
          <a:effectRef idx="0">
            <a:schemeClr val="accent2"/>
          </a:effectRef>
          <a:fontRef idx="minor">
            <a:schemeClr val="dk1"/>
          </a:fontRef>
        </p:style>
        <p:txBody>
          <a:bodyPr lIns="68122" tIns="34061" rIns="68122" bIns="34061" rtlCol="0" anchor="ctr">
            <a:noAutofit/>
          </a:bodyPr>
          <a:lstStyle/>
          <a:p>
            <a:pPr algn="ctr" defTabSz="681072">
              <a:defRPr/>
            </a:pPr>
            <a:r>
              <a:rPr lang="en-US" sz="2000" kern="0" dirty="0">
                <a:solidFill>
                  <a:schemeClr val="bg1"/>
                </a:solidFill>
                <a:latin typeface="Sherman Sans Book" pitchFamily="50" charset="0"/>
                <a:ea typeface="Sherman Sans Book" pitchFamily="50" charset="0"/>
              </a:rPr>
              <a:t>Okay</a:t>
            </a:r>
            <a:r>
              <a:rPr lang="en-US" sz="1600" kern="0" dirty="0">
                <a:solidFill>
                  <a:schemeClr val="bg1"/>
                </a:solidFill>
                <a:latin typeface="Sherman Sans Book" pitchFamily="50" charset="0"/>
                <a:ea typeface="Sherman Sans Book" pitchFamily="50" charset="0"/>
              </a:rPr>
              <a:t>.</a:t>
            </a:r>
          </a:p>
        </p:txBody>
      </p:sp>
      <p:sp>
        <p:nvSpPr>
          <p:cNvPr id="11" name="Oval Callout 19">
            <a:extLst>
              <a:ext uri="{FF2B5EF4-FFF2-40B4-BE49-F238E27FC236}">
                <a16:creationId xmlns:a16="http://schemas.microsoft.com/office/drawing/2014/main" id="{04EE7137-02D0-4434-B120-C7466C3D272B}"/>
              </a:ext>
            </a:extLst>
          </p:cNvPr>
          <p:cNvSpPr/>
          <p:nvPr/>
        </p:nvSpPr>
        <p:spPr>
          <a:xfrm flipH="1">
            <a:off x="4950542" y="1919334"/>
            <a:ext cx="2224958" cy="1168087"/>
          </a:xfrm>
          <a:prstGeom prst="wedgeEllipseCallout">
            <a:avLst>
              <a:gd name="adj1" fmla="val -74730"/>
              <a:gd name="adj2" fmla="val 54759"/>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lIns="68122" tIns="34061" rIns="68122" bIns="34061" rtlCol="0" anchor="ctr">
            <a:noAutofit/>
          </a:bodyPr>
          <a:lstStyle/>
          <a:p>
            <a:pPr defTabSz="681072">
              <a:defRPr/>
            </a:pPr>
            <a:r>
              <a:rPr lang="en-US" sz="2000" kern="0" dirty="0">
                <a:solidFill>
                  <a:schemeClr val="bg1"/>
                </a:solidFill>
                <a:latin typeface="Sherman Sans Book" pitchFamily="50" charset="0"/>
                <a:ea typeface="Sherman Sans Book" pitchFamily="50" charset="0"/>
              </a:rPr>
              <a:t>Bob, I need today’s data.</a:t>
            </a:r>
          </a:p>
        </p:txBody>
      </p:sp>
      <p:sp>
        <p:nvSpPr>
          <p:cNvPr id="12" name="Oval Callout 20">
            <a:extLst>
              <a:ext uri="{FF2B5EF4-FFF2-40B4-BE49-F238E27FC236}">
                <a16:creationId xmlns:a16="http://schemas.microsoft.com/office/drawing/2014/main" id="{137F47D7-EBA3-4CE8-9F19-794D0E40AC4F}"/>
              </a:ext>
            </a:extLst>
          </p:cNvPr>
          <p:cNvSpPr/>
          <p:nvPr/>
        </p:nvSpPr>
        <p:spPr>
          <a:xfrm>
            <a:off x="4950542" y="5950801"/>
            <a:ext cx="2390058" cy="690914"/>
          </a:xfrm>
          <a:prstGeom prst="wedgeEllipseCallout">
            <a:avLst>
              <a:gd name="adj1" fmla="val -78435"/>
              <a:gd name="adj2" fmla="val -207591"/>
            </a:avLst>
          </a:prstGeom>
          <a:solidFill>
            <a:srgbClr val="595959"/>
          </a:solidFill>
          <a:ln>
            <a:solidFill>
              <a:srgbClr val="595959"/>
            </a:solidFill>
          </a:ln>
        </p:spPr>
        <p:style>
          <a:lnRef idx="2">
            <a:schemeClr val="accent2"/>
          </a:lnRef>
          <a:fillRef idx="1">
            <a:schemeClr val="lt1"/>
          </a:fillRef>
          <a:effectRef idx="0">
            <a:schemeClr val="accent2"/>
          </a:effectRef>
          <a:fontRef idx="minor">
            <a:schemeClr val="dk1"/>
          </a:fontRef>
        </p:style>
        <p:txBody>
          <a:bodyPr lIns="68122" tIns="34061" rIns="68122" bIns="34061" rtlCol="0" anchor="ctr">
            <a:noAutofit/>
          </a:bodyPr>
          <a:lstStyle/>
          <a:p>
            <a:pPr algn="ctr" defTabSz="681072">
              <a:defRPr/>
            </a:pPr>
            <a:r>
              <a:rPr lang="en-US" sz="2000" kern="0" dirty="0">
                <a:solidFill>
                  <a:schemeClr val="bg1"/>
                </a:solidFill>
                <a:latin typeface="Sherman Sans Book" pitchFamily="50" charset="0"/>
                <a:ea typeface="Sherman Sans Book" pitchFamily="50" charset="0"/>
              </a:rPr>
              <a:t>Dude, we need HCatalog.</a:t>
            </a:r>
          </a:p>
        </p:txBody>
      </p:sp>
      <p:sp>
        <p:nvSpPr>
          <p:cNvPr id="9" name="Oval Callout 17">
            <a:extLst>
              <a:ext uri="{FF2B5EF4-FFF2-40B4-BE49-F238E27FC236}">
                <a16:creationId xmlns:a16="http://schemas.microsoft.com/office/drawing/2014/main" id="{8DE3A959-8E04-40BE-9075-2118CC588C6E}"/>
              </a:ext>
            </a:extLst>
          </p:cNvPr>
          <p:cNvSpPr/>
          <p:nvPr/>
        </p:nvSpPr>
        <p:spPr>
          <a:xfrm flipH="1">
            <a:off x="4470400" y="3796284"/>
            <a:ext cx="3333606" cy="1956815"/>
          </a:xfrm>
          <a:prstGeom prst="wedgeEllipseCallout">
            <a:avLst>
              <a:gd name="adj1" fmla="val -50558"/>
              <a:gd name="adj2" fmla="val -68258"/>
            </a:avLst>
          </a:prstGeom>
          <a:solidFill>
            <a:schemeClr val="accent2"/>
          </a:solidFill>
          <a:ln>
            <a:solidFill>
              <a:schemeClr val="accent1"/>
            </a:solidFill>
          </a:ln>
        </p:spPr>
        <p:style>
          <a:lnRef idx="2">
            <a:schemeClr val="accent3"/>
          </a:lnRef>
          <a:fillRef idx="1">
            <a:schemeClr val="lt1"/>
          </a:fillRef>
          <a:effectRef idx="0">
            <a:schemeClr val="accent3"/>
          </a:effectRef>
          <a:fontRef idx="minor">
            <a:schemeClr val="dk1"/>
          </a:fontRef>
        </p:style>
        <p:txBody>
          <a:bodyPr lIns="68122" tIns="34061" rIns="68122" bIns="34061" rtlCol="0" anchor="ctr">
            <a:noAutofit/>
          </a:bodyPr>
          <a:lstStyle/>
          <a:p>
            <a:pPr defTabSz="681072">
              <a:defRPr/>
            </a:pPr>
            <a:r>
              <a:rPr lang="en-US" kern="0" dirty="0">
                <a:solidFill>
                  <a:schemeClr val="bg1"/>
                </a:solidFill>
                <a:latin typeface="Sherman Sans Book" pitchFamily="50" charset="0"/>
                <a:ea typeface="Sherman Sans Book" pitchFamily="50" charset="0"/>
              </a:rPr>
              <a:t>Is it done yet? Where is it? What format did you use to store it in today? Is it compressed? And can you help me load it into Hive?</a:t>
            </a:r>
          </a:p>
        </p:txBody>
      </p:sp>
    </p:spTree>
    <p:extLst>
      <p:ext uri="{BB962C8B-B14F-4D97-AF65-F5344CB8AC3E}">
        <p14:creationId xmlns:p14="http://schemas.microsoft.com/office/powerpoint/2010/main" val="39555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10FC-4FF6-4F24-BA80-BB8375713D12}"/>
              </a:ext>
            </a:extLst>
          </p:cNvPr>
          <p:cNvSpPr>
            <a:spLocks noGrp="1"/>
          </p:cNvSpPr>
          <p:nvPr>
            <p:ph type="title"/>
          </p:nvPr>
        </p:nvSpPr>
        <p:spPr/>
        <p:txBody>
          <a:bodyPr/>
          <a:lstStyle/>
          <a:p>
            <a:r>
              <a:rPr lang="en-US" dirty="0" err="1"/>
              <a:t>HCatalog</a:t>
            </a:r>
            <a:endParaRPr lang="en-US" dirty="0"/>
          </a:p>
        </p:txBody>
      </p:sp>
      <p:sp>
        <p:nvSpPr>
          <p:cNvPr id="3" name="Content Placeholder 2">
            <a:extLst>
              <a:ext uri="{FF2B5EF4-FFF2-40B4-BE49-F238E27FC236}">
                <a16:creationId xmlns:a16="http://schemas.microsoft.com/office/drawing/2014/main" id="{B0DA6FF4-A52E-4FA9-B5A4-6BE9F2ED614F}"/>
              </a:ext>
            </a:extLst>
          </p:cNvPr>
          <p:cNvSpPr>
            <a:spLocks noGrp="1"/>
          </p:cNvSpPr>
          <p:nvPr>
            <p:ph sz="half" idx="1"/>
          </p:nvPr>
        </p:nvSpPr>
        <p:spPr>
          <a:xfrm>
            <a:off x="838200" y="1825625"/>
            <a:ext cx="5181600" cy="4667250"/>
          </a:xfrm>
        </p:spPr>
        <p:txBody>
          <a:bodyPr>
            <a:normAutofit lnSpcReduction="10000"/>
          </a:bodyPr>
          <a:lstStyle/>
          <a:p>
            <a:r>
              <a:rPr lang="en-US" dirty="0"/>
              <a:t>Exposes the Hive </a:t>
            </a:r>
            <a:r>
              <a:rPr lang="en-US" dirty="0" err="1"/>
              <a:t>Metastore</a:t>
            </a:r>
            <a:r>
              <a:rPr lang="en-US" dirty="0"/>
              <a:t> to other Hadoop Applications:</a:t>
            </a:r>
          </a:p>
          <a:p>
            <a:pPr lvl="1"/>
            <a:r>
              <a:rPr lang="en-US" dirty="0"/>
              <a:t>Spark, Pig, Impala, </a:t>
            </a:r>
            <a:r>
              <a:rPr lang="en-US" dirty="0" err="1"/>
              <a:t>Hbase</a:t>
            </a:r>
            <a:r>
              <a:rPr lang="en-US" dirty="0"/>
              <a:t>, Whatever!</a:t>
            </a:r>
          </a:p>
          <a:p>
            <a:r>
              <a:rPr lang="en-US" dirty="0"/>
              <a:t>Everything is stored in HDFS, so this makes perfect sense.</a:t>
            </a:r>
          </a:p>
          <a:p>
            <a:r>
              <a:rPr lang="en-US" dirty="0"/>
              <a:t>All that is needed is a schema over the data so that Hadoop understands how to read it contextually!</a:t>
            </a:r>
          </a:p>
          <a:p>
            <a:r>
              <a:rPr lang="en-US" dirty="0"/>
              <a:t>This is </a:t>
            </a:r>
            <a:r>
              <a:rPr lang="en-US" dirty="0" err="1"/>
              <a:t>Hcatalog</a:t>
            </a:r>
            <a:r>
              <a:rPr lang="en-US" dirty="0"/>
              <a:t> – a global schema over your Hadoop data!</a:t>
            </a:r>
          </a:p>
        </p:txBody>
      </p:sp>
      <p:grpSp>
        <p:nvGrpSpPr>
          <p:cNvPr id="44" name="Group 43">
            <a:extLst>
              <a:ext uri="{FF2B5EF4-FFF2-40B4-BE49-F238E27FC236}">
                <a16:creationId xmlns:a16="http://schemas.microsoft.com/office/drawing/2014/main" id="{096B7C8C-1BB5-4D43-A746-3AD0F96A6D76}"/>
              </a:ext>
            </a:extLst>
          </p:cNvPr>
          <p:cNvGrpSpPr/>
          <p:nvPr/>
        </p:nvGrpSpPr>
        <p:grpSpPr>
          <a:xfrm>
            <a:off x="7352694" y="4986761"/>
            <a:ext cx="2442250" cy="1273831"/>
            <a:chOff x="5943286" y="2084832"/>
            <a:chExt cx="2442250" cy="1273831"/>
          </a:xfrm>
        </p:grpSpPr>
        <p:pic>
          <p:nvPicPr>
            <p:cNvPr id="45" name="Graphic 44" descr="List">
              <a:extLst>
                <a:ext uri="{FF2B5EF4-FFF2-40B4-BE49-F238E27FC236}">
                  <a16:creationId xmlns:a16="http://schemas.microsoft.com/office/drawing/2014/main" id="{E58C7176-F61A-4845-84E7-9CF0EC7AA75B}"/>
                </a:ext>
              </a:extLst>
            </p:cNvPr>
            <p:cNvPicPr>
              <a:picLocks noChangeAspect="1"/>
            </p:cNvPicPr>
            <p:nvPr/>
          </p:nvPicPr>
          <p:blipFill>
            <a:blip r:embed="rId2">
              <a:duotone>
                <a:schemeClr val="bg2">
                  <a:shade val="45000"/>
                  <a:satMod val="135000"/>
                </a:schemeClr>
                <a:prstClr val="white"/>
              </a:duotone>
              <a:extLst>
                <a:ext uri="{96DAC541-7B7A-43D3-8B79-37D633B846F1}">
                  <asvg:svgBlip xmlns:asvg="http://schemas.microsoft.com/office/drawing/2016/SVG/main" r:embed="rId3"/>
                </a:ext>
              </a:extLst>
            </a:blip>
            <a:stretch>
              <a:fillRect/>
            </a:stretch>
          </p:blipFill>
          <p:spPr>
            <a:xfrm>
              <a:off x="6707211" y="2084832"/>
              <a:ext cx="914400" cy="914400"/>
            </a:xfrm>
            <a:prstGeom prst="rect">
              <a:avLst/>
            </a:prstGeom>
          </p:spPr>
        </p:pic>
        <p:pic>
          <p:nvPicPr>
            <p:cNvPr id="46" name="Graphic 45" descr="List">
              <a:extLst>
                <a:ext uri="{FF2B5EF4-FFF2-40B4-BE49-F238E27FC236}">
                  <a16:creationId xmlns:a16="http://schemas.microsoft.com/office/drawing/2014/main" id="{DE8A2677-59B5-4A6C-AF76-198C58EF0CED}"/>
                </a:ext>
              </a:extLst>
            </p:cNvPr>
            <p:cNvPicPr>
              <a:picLocks noChangeAspect="1"/>
            </p:cNvPicPr>
            <p:nvPr/>
          </p:nvPicPr>
          <p:blipFill>
            <a:blip r:embed="rId2">
              <a:duotone>
                <a:schemeClr val="bg2">
                  <a:shade val="45000"/>
                  <a:satMod val="135000"/>
                </a:schemeClr>
                <a:prstClr val="white"/>
              </a:duotone>
              <a:extLst>
                <a:ext uri="{96DAC541-7B7A-43D3-8B79-37D633B846F1}">
                  <asvg:svgBlip xmlns:asvg="http://schemas.microsoft.com/office/drawing/2016/SVG/main" r:embed="rId3"/>
                </a:ext>
              </a:extLst>
            </a:blip>
            <a:stretch>
              <a:fillRect/>
            </a:stretch>
          </p:blipFill>
          <p:spPr>
            <a:xfrm>
              <a:off x="5943286" y="2084832"/>
              <a:ext cx="914400" cy="914400"/>
            </a:xfrm>
            <a:prstGeom prst="rect">
              <a:avLst/>
            </a:prstGeom>
          </p:spPr>
        </p:pic>
        <p:pic>
          <p:nvPicPr>
            <p:cNvPr id="47" name="Graphic 46" descr="List">
              <a:extLst>
                <a:ext uri="{FF2B5EF4-FFF2-40B4-BE49-F238E27FC236}">
                  <a16:creationId xmlns:a16="http://schemas.microsoft.com/office/drawing/2014/main" id="{F3DB5D83-3DBA-471D-A848-923450024E56}"/>
                </a:ext>
              </a:extLst>
            </p:cNvPr>
            <p:cNvPicPr>
              <a:picLocks noChangeAspect="1"/>
            </p:cNvPicPr>
            <p:nvPr/>
          </p:nvPicPr>
          <p:blipFill>
            <a:blip r:embed="rId2">
              <a:duotone>
                <a:schemeClr val="bg2">
                  <a:shade val="45000"/>
                  <a:satMod val="135000"/>
                </a:schemeClr>
                <a:prstClr val="white"/>
              </a:duotone>
              <a:extLst>
                <a:ext uri="{96DAC541-7B7A-43D3-8B79-37D633B846F1}">
                  <asvg:svgBlip xmlns:asvg="http://schemas.microsoft.com/office/drawing/2016/SVG/main" r:embed="rId3"/>
                </a:ext>
              </a:extLst>
            </a:blip>
            <a:stretch>
              <a:fillRect/>
            </a:stretch>
          </p:blipFill>
          <p:spPr>
            <a:xfrm>
              <a:off x="7471136" y="2084832"/>
              <a:ext cx="914400" cy="914400"/>
            </a:xfrm>
            <a:prstGeom prst="rect">
              <a:avLst/>
            </a:prstGeom>
          </p:spPr>
        </p:pic>
        <p:sp>
          <p:nvSpPr>
            <p:cNvPr id="48" name="TextBox 47">
              <a:extLst>
                <a:ext uri="{FF2B5EF4-FFF2-40B4-BE49-F238E27FC236}">
                  <a16:creationId xmlns:a16="http://schemas.microsoft.com/office/drawing/2014/main" id="{857503D3-1633-42DC-8E67-230D5F39C93C}"/>
                </a:ext>
              </a:extLst>
            </p:cNvPr>
            <p:cNvSpPr txBox="1"/>
            <p:nvPr/>
          </p:nvSpPr>
          <p:spPr>
            <a:xfrm>
              <a:off x="6795837" y="2927776"/>
              <a:ext cx="837089"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HDFS</a:t>
              </a:r>
            </a:p>
          </p:txBody>
        </p:sp>
      </p:grpSp>
      <p:grpSp>
        <p:nvGrpSpPr>
          <p:cNvPr id="49" name="Group 48">
            <a:extLst>
              <a:ext uri="{FF2B5EF4-FFF2-40B4-BE49-F238E27FC236}">
                <a16:creationId xmlns:a16="http://schemas.microsoft.com/office/drawing/2014/main" id="{0EA355E6-A231-4FCF-A12E-44BFF85C430F}"/>
              </a:ext>
            </a:extLst>
          </p:cNvPr>
          <p:cNvGrpSpPr/>
          <p:nvPr/>
        </p:nvGrpSpPr>
        <p:grpSpPr>
          <a:xfrm>
            <a:off x="6381533" y="3095327"/>
            <a:ext cx="914400" cy="1241634"/>
            <a:chOff x="1525544" y="3591126"/>
            <a:chExt cx="914400" cy="1241634"/>
          </a:xfrm>
        </p:grpSpPr>
        <p:pic>
          <p:nvPicPr>
            <p:cNvPr id="50" name="Graphic 49" descr="Database">
              <a:extLst>
                <a:ext uri="{FF2B5EF4-FFF2-40B4-BE49-F238E27FC236}">
                  <a16:creationId xmlns:a16="http://schemas.microsoft.com/office/drawing/2014/main" id="{1D9712C8-CD2C-407F-A6E3-3DFC2D4DB15B}"/>
                </a:ext>
              </a:extLst>
            </p:cNvPr>
            <p:cNvPicPr>
              <a:picLocks noChangeAspect="1"/>
            </p:cNvPicPr>
            <p:nvPr/>
          </p:nvPicPr>
          <p:blipFill>
            <a:blip r:embed="rId4">
              <a:duotone>
                <a:schemeClr val="bg2">
                  <a:shade val="45000"/>
                  <a:satMod val="135000"/>
                </a:schemeClr>
                <a:prstClr val="white"/>
              </a:duotone>
              <a:extLst>
                <a:ext uri="{96DAC541-7B7A-43D3-8B79-37D633B846F1}">
                  <asvg:svgBlip xmlns:asvg="http://schemas.microsoft.com/office/drawing/2016/SVG/main" r:embed="rId5"/>
                </a:ext>
              </a:extLst>
            </a:blip>
            <a:stretch>
              <a:fillRect/>
            </a:stretch>
          </p:blipFill>
          <p:spPr>
            <a:xfrm>
              <a:off x="1525544" y="3591126"/>
              <a:ext cx="914400" cy="914400"/>
            </a:xfrm>
            <a:prstGeom prst="rect">
              <a:avLst/>
            </a:prstGeom>
          </p:spPr>
        </p:pic>
        <p:sp>
          <p:nvSpPr>
            <p:cNvPr id="51" name="Rectangle 50">
              <a:extLst>
                <a:ext uri="{FF2B5EF4-FFF2-40B4-BE49-F238E27FC236}">
                  <a16:creationId xmlns:a16="http://schemas.microsoft.com/office/drawing/2014/main" id="{8FC8613D-E50D-46FA-8DCC-EB9D00F364FB}"/>
                </a:ext>
              </a:extLst>
            </p:cNvPr>
            <p:cNvSpPr/>
            <p:nvPr/>
          </p:nvSpPr>
          <p:spPr>
            <a:xfrm>
              <a:off x="1672642" y="4401873"/>
              <a:ext cx="677558" cy="430887"/>
            </a:xfrm>
            <a:prstGeom prst="rect">
              <a:avLst/>
            </a:prstGeom>
          </p:spPr>
          <p:txBody>
            <a:bodyPr wrap="none">
              <a:noAutofit/>
            </a:bodyPr>
            <a:lstStyle/>
            <a:p>
              <a:r>
                <a:rPr lang="en-US" sz="2200" dirty="0">
                  <a:solidFill>
                    <a:schemeClr val="tx1">
                      <a:lumMod val="65000"/>
                      <a:lumOff val="35000"/>
                    </a:schemeClr>
                  </a:solidFill>
                  <a:latin typeface="Sherman Sans Book" pitchFamily="50" charset="0"/>
                  <a:ea typeface="Sherman Sans Book" pitchFamily="50" charset="0"/>
                </a:rPr>
                <a:t>Hive</a:t>
              </a:r>
            </a:p>
          </p:txBody>
        </p:sp>
      </p:grpSp>
      <p:grpSp>
        <p:nvGrpSpPr>
          <p:cNvPr id="52" name="Group 51">
            <a:extLst>
              <a:ext uri="{FF2B5EF4-FFF2-40B4-BE49-F238E27FC236}">
                <a16:creationId xmlns:a16="http://schemas.microsoft.com/office/drawing/2014/main" id="{075B9174-BE64-4AC7-84FD-608547DF100A}"/>
              </a:ext>
            </a:extLst>
          </p:cNvPr>
          <p:cNvGrpSpPr/>
          <p:nvPr/>
        </p:nvGrpSpPr>
        <p:grpSpPr>
          <a:xfrm>
            <a:off x="9682809" y="3112364"/>
            <a:ext cx="932647" cy="1151798"/>
            <a:chOff x="4415436" y="2010959"/>
            <a:chExt cx="932647" cy="1151798"/>
          </a:xfrm>
        </p:grpSpPr>
        <p:pic>
          <p:nvPicPr>
            <p:cNvPr id="53" name="Graphic 52" descr="Table">
              <a:extLst>
                <a:ext uri="{FF2B5EF4-FFF2-40B4-BE49-F238E27FC236}">
                  <a16:creationId xmlns:a16="http://schemas.microsoft.com/office/drawing/2014/main" id="{8E855DBC-799B-4AE6-952F-6D13042841BF}"/>
                </a:ext>
              </a:extLst>
            </p:cNvPr>
            <p:cNvPicPr>
              <a:picLocks noChangeAspect="1"/>
            </p:cNvPicPr>
            <p:nvPr/>
          </p:nvPicPr>
          <p:blipFill>
            <a:blip r:embed="rId6">
              <a:duotone>
                <a:schemeClr val="bg2">
                  <a:shade val="45000"/>
                  <a:satMod val="135000"/>
                </a:schemeClr>
                <a:prstClr val="white"/>
              </a:duotone>
              <a:extLst>
                <a:ext uri="{96DAC541-7B7A-43D3-8B79-37D633B846F1}">
                  <asvg:svgBlip xmlns:asvg="http://schemas.microsoft.com/office/drawing/2016/SVG/main" r:embed="rId7"/>
                </a:ext>
              </a:extLst>
            </a:blip>
            <a:stretch>
              <a:fillRect/>
            </a:stretch>
          </p:blipFill>
          <p:spPr>
            <a:xfrm>
              <a:off x="4415436" y="2010959"/>
              <a:ext cx="914400" cy="914400"/>
            </a:xfrm>
            <a:prstGeom prst="rect">
              <a:avLst/>
            </a:prstGeom>
          </p:spPr>
        </p:pic>
        <p:sp>
          <p:nvSpPr>
            <p:cNvPr id="54" name="Rectangle 53">
              <a:extLst>
                <a:ext uri="{FF2B5EF4-FFF2-40B4-BE49-F238E27FC236}">
                  <a16:creationId xmlns:a16="http://schemas.microsoft.com/office/drawing/2014/main" id="{4DD00224-B668-41A6-B53E-7B58405A0FFB}"/>
                </a:ext>
              </a:extLst>
            </p:cNvPr>
            <p:cNvSpPr/>
            <p:nvPr/>
          </p:nvSpPr>
          <p:spPr>
            <a:xfrm>
              <a:off x="4467714" y="2731870"/>
              <a:ext cx="880369" cy="430887"/>
            </a:xfrm>
            <a:prstGeom prst="rect">
              <a:avLst/>
            </a:prstGeom>
          </p:spPr>
          <p:txBody>
            <a:bodyPr wrap="none">
              <a:noAutofit/>
            </a:bodyPr>
            <a:lstStyle/>
            <a:p>
              <a:r>
                <a:rPr lang="en-US" sz="2200" dirty="0">
                  <a:solidFill>
                    <a:schemeClr val="tx1">
                      <a:lumMod val="65000"/>
                      <a:lumOff val="35000"/>
                    </a:schemeClr>
                  </a:solidFill>
                  <a:latin typeface="Sherman Sans Book" pitchFamily="50" charset="0"/>
                  <a:ea typeface="Sherman Sans Book" pitchFamily="50" charset="0"/>
                </a:rPr>
                <a:t>HBase</a:t>
              </a:r>
            </a:p>
          </p:txBody>
        </p:sp>
      </p:grpSp>
      <p:grpSp>
        <p:nvGrpSpPr>
          <p:cNvPr id="55" name="Group 54">
            <a:extLst>
              <a:ext uri="{FF2B5EF4-FFF2-40B4-BE49-F238E27FC236}">
                <a16:creationId xmlns:a16="http://schemas.microsoft.com/office/drawing/2014/main" id="{68C8239D-5280-4B32-A8E7-1A124BFB33A8}"/>
              </a:ext>
            </a:extLst>
          </p:cNvPr>
          <p:cNvGrpSpPr/>
          <p:nvPr/>
        </p:nvGrpSpPr>
        <p:grpSpPr>
          <a:xfrm>
            <a:off x="7946147" y="1825625"/>
            <a:ext cx="1309718" cy="1335834"/>
            <a:chOff x="3970375" y="1832041"/>
            <a:chExt cx="1309718" cy="1335834"/>
          </a:xfrm>
        </p:grpSpPr>
        <p:sp>
          <p:nvSpPr>
            <p:cNvPr id="56" name="Flowchart: Magnetic Disk 55">
              <a:extLst>
                <a:ext uri="{FF2B5EF4-FFF2-40B4-BE49-F238E27FC236}">
                  <a16:creationId xmlns:a16="http://schemas.microsoft.com/office/drawing/2014/main" id="{8FB5ADC3-456A-4834-98B5-1AE1BA482EAC}"/>
                </a:ext>
              </a:extLst>
            </p:cNvPr>
            <p:cNvSpPr/>
            <p:nvPr/>
          </p:nvSpPr>
          <p:spPr>
            <a:xfrm>
              <a:off x="4062722" y="1832041"/>
              <a:ext cx="1070650" cy="904947"/>
            </a:xfrm>
            <a:prstGeom prst="flowChartMagneticDisk">
              <a:avLst/>
            </a:prstGeom>
            <a:solidFill>
              <a:srgbClr val="BFBFBF"/>
            </a:solidFill>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noAutofit/>
            </a:bodyPr>
            <a:lstStyle/>
            <a:p>
              <a:pPr algn="ctr"/>
              <a:endParaRPr lang="en-US" dirty="0"/>
            </a:p>
          </p:txBody>
        </p:sp>
        <p:sp>
          <p:nvSpPr>
            <p:cNvPr id="57" name="Rectangle 56">
              <a:extLst>
                <a:ext uri="{FF2B5EF4-FFF2-40B4-BE49-F238E27FC236}">
                  <a16:creationId xmlns:a16="http://schemas.microsoft.com/office/drawing/2014/main" id="{2017A7A1-18CB-4699-B07E-8D2BF4564040}"/>
                </a:ext>
              </a:extLst>
            </p:cNvPr>
            <p:cNvSpPr/>
            <p:nvPr/>
          </p:nvSpPr>
          <p:spPr>
            <a:xfrm>
              <a:off x="3970375" y="2736988"/>
              <a:ext cx="1309718" cy="430887"/>
            </a:xfrm>
            <a:prstGeom prst="rect">
              <a:avLst/>
            </a:prstGeom>
          </p:spPr>
          <p:txBody>
            <a:bodyPr wrap="none">
              <a:noAutofit/>
            </a:bodyPr>
            <a:lstStyle/>
            <a:p>
              <a:r>
                <a:rPr lang="en-US" sz="2200" dirty="0" err="1">
                  <a:solidFill>
                    <a:schemeClr val="tx1">
                      <a:lumMod val="65000"/>
                      <a:lumOff val="35000"/>
                    </a:schemeClr>
                  </a:solidFill>
                  <a:latin typeface="Sherman Sans Book" pitchFamily="50" charset="0"/>
                  <a:ea typeface="Sherman Sans Book" pitchFamily="50" charset="0"/>
                </a:rPr>
                <a:t>HCatalog</a:t>
              </a:r>
              <a:endParaRPr lang="en-US" sz="2200" dirty="0">
                <a:solidFill>
                  <a:schemeClr val="tx1">
                    <a:lumMod val="65000"/>
                    <a:lumOff val="35000"/>
                  </a:schemeClr>
                </a:solidFill>
                <a:latin typeface="Sherman Sans Book" pitchFamily="50" charset="0"/>
                <a:ea typeface="Sherman Sans Book" pitchFamily="50" charset="0"/>
              </a:endParaRPr>
            </a:p>
          </p:txBody>
        </p:sp>
      </p:grpSp>
      <p:sp>
        <p:nvSpPr>
          <p:cNvPr id="58" name="Arrow: Left-Right 57">
            <a:extLst>
              <a:ext uri="{FF2B5EF4-FFF2-40B4-BE49-F238E27FC236}">
                <a16:creationId xmlns:a16="http://schemas.microsoft.com/office/drawing/2014/main" id="{C0C5E46D-3472-486D-9127-384D7E71EF03}"/>
              </a:ext>
            </a:extLst>
          </p:cNvPr>
          <p:cNvSpPr/>
          <p:nvPr/>
        </p:nvSpPr>
        <p:spPr>
          <a:xfrm rot="3264271">
            <a:off x="6702063" y="4568179"/>
            <a:ext cx="809068" cy="296690"/>
          </a:xfrm>
          <a:prstGeom prst="lef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9" name="Arrow: Left-Right 58">
            <a:extLst>
              <a:ext uri="{FF2B5EF4-FFF2-40B4-BE49-F238E27FC236}">
                <a16:creationId xmlns:a16="http://schemas.microsoft.com/office/drawing/2014/main" id="{8C863379-E684-47AB-A004-C79D3D355CAA}"/>
              </a:ext>
            </a:extLst>
          </p:cNvPr>
          <p:cNvSpPr/>
          <p:nvPr/>
        </p:nvSpPr>
        <p:spPr>
          <a:xfrm rot="7574553">
            <a:off x="9509542" y="4547596"/>
            <a:ext cx="809068" cy="296690"/>
          </a:xfrm>
          <a:prstGeom prst="lef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0" name="Arrow: Left-Right 59">
            <a:extLst>
              <a:ext uri="{FF2B5EF4-FFF2-40B4-BE49-F238E27FC236}">
                <a16:creationId xmlns:a16="http://schemas.microsoft.com/office/drawing/2014/main" id="{98FB8850-DAFA-430B-A923-5DB8BAB39E9A}"/>
              </a:ext>
            </a:extLst>
          </p:cNvPr>
          <p:cNvSpPr/>
          <p:nvPr/>
        </p:nvSpPr>
        <p:spPr>
          <a:xfrm rot="19082255">
            <a:off x="6940524" y="2531020"/>
            <a:ext cx="809068" cy="296690"/>
          </a:xfrm>
          <a:prstGeom prst="lef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1" name="Arrow: Left-Right 60">
            <a:extLst>
              <a:ext uri="{FF2B5EF4-FFF2-40B4-BE49-F238E27FC236}">
                <a16:creationId xmlns:a16="http://schemas.microsoft.com/office/drawing/2014/main" id="{26AC9AAA-4248-4736-86F4-62028D2EABD0}"/>
              </a:ext>
            </a:extLst>
          </p:cNvPr>
          <p:cNvSpPr/>
          <p:nvPr/>
        </p:nvSpPr>
        <p:spPr>
          <a:xfrm rot="2688383">
            <a:off x="9389606" y="2551733"/>
            <a:ext cx="809068" cy="296690"/>
          </a:xfrm>
          <a:prstGeom prst="lef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2" name="TextBox 61">
            <a:extLst>
              <a:ext uri="{FF2B5EF4-FFF2-40B4-BE49-F238E27FC236}">
                <a16:creationId xmlns:a16="http://schemas.microsoft.com/office/drawing/2014/main" id="{17BFD404-AD7C-4BA6-976D-EE98C30ABF83}"/>
              </a:ext>
            </a:extLst>
          </p:cNvPr>
          <p:cNvSpPr txBox="1"/>
          <p:nvPr/>
        </p:nvSpPr>
        <p:spPr>
          <a:xfrm>
            <a:off x="7135784" y="3440748"/>
            <a:ext cx="2658356" cy="461665"/>
          </a:xfrm>
          <a:prstGeom prst="rect">
            <a:avLst/>
          </a:prstGeom>
          <a:noFill/>
        </p:spPr>
        <p:txBody>
          <a:bodyPr wrap="none" rtlCol="0">
            <a:spAutoFit/>
          </a:bodyPr>
          <a:lstStyle/>
          <a:p>
            <a:r>
              <a:rPr lang="en-US" sz="2400" dirty="0">
                <a:solidFill>
                  <a:schemeClr val="tx1">
                    <a:lumMod val="65000"/>
                    <a:lumOff val="35000"/>
                  </a:schemeClr>
                </a:solidFill>
                <a:latin typeface="Sherman Sans Book" pitchFamily="50" charset="0"/>
                <a:ea typeface="Sherman Sans Book" pitchFamily="50" charset="0"/>
              </a:rPr>
              <a:t>Hadoop Applications</a:t>
            </a:r>
            <a:endParaRPr lang="en-US" sz="2400" dirty="0"/>
          </a:p>
        </p:txBody>
      </p:sp>
    </p:spTree>
    <p:extLst>
      <p:ext uri="{BB962C8B-B14F-4D97-AF65-F5344CB8AC3E}">
        <p14:creationId xmlns:p14="http://schemas.microsoft.com/office/powerpoint/2010/main" val="39089848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2C82-C23C-4C8F-80C4-C83572B4C640}"/>
              </a:ext>
            </a:extLst>
          </p:cNvPr>
          <p:cNvSpPr>
            <a:spLocks noGrp="1"/>
          </p:cNvSpPr>
          <p:nvPr>
            <p:ph type="title"/>
          </p:nvPr>
        </p:nvSpPr>
        <p:spPr/>
        <p:txBody>
          <a:bodyPr/>
          <a:lstStyle/>
          <a:p>
            <a:r>
              <a:rPr lang="en-US" dirty="0"/>
              <a:t>Example: Integrating HBase With Hive</a:t>
            </a:r>
          </a:p>
        </p:txBody>
      </p:sp>
      <p:sp>
        <p:nvSpPr>
          <p:cNvPr id="3" name="Content Placeholder 2">
            <a:extLst>
              <a:ext uri="{FF2B5EF4-FFF2-40B4-BE49-F238E27FC236}">
                <a16:creationId xmlns:a16="http://schemas.microsoft.com/office/drawing/2014/main" id="{C2C123CE-3452-4885-A165-16B1867CB54E}"/>
              </a:ext>
            </a:extLst>
          </p:cNvPr>
          <p:cNvSpPr>
            <a:spLocks noGrp="1"/>
          </p:cNvSpPr>
          <p:nvPr>
            <p:ph idx="1"/>
          </p:nvPr>
        </p:nvSpPr>
        <p:spPr/>
        <p:txBody>
          <a:bodyPr/>
          <a:lstStyle/>
          <a:p>
            <a:r>
              <a:rPr lang="en-US" dirty="0"/>
              <a:t>This can be integrated two ways:</a:t>
            </a:r>
          </a:p>
          <a:p>
            <a:pPr marL="630936" lvl="1" indent="-457200">
              <a:buFont typeface="+mj-lt"/>
              <a:buAutoNum type="arabicPeriod"/>
            </a:pPr>
            <a:r>
              <a:rPr lang="en-US" dirty="0"/>
              <a:t>Existing HBase tables can be seen as external tables in Hive.</a:t>
            </a:r>
          </a:p>
          <a:p>
            <a:pPr marL="630936" lvl="1" indent="-457200">
              <a:buFont typeface="+mj-lt"/>
              <a:buAutoNum type="arabicPeriod"/>
            </a:pPr>
            <a:r>
              <a:rPr lang="en-US" dirty="0"/>
              <a:t>New </a:t>
            </a:r>
            <a:r>
              <a:rPr lang="en-US" dirty="0" err="1"/>
              <a:t>HBase</a:t>
            </a:r>
            <a:r>
              <a:rPr lang="en-US" dirty="0"/>
              <a:t> tables can be created in Hive and data loaded into them with HQL.</a:t>
            </a:r>
          </a:p>
          <a:p>
            <a:r>
              <a:rPr lang="en-US" dirty="0"/>
              <a:t>Use the </a:t>
            </a:r>
            <a:r>
              <a:rPr lang="en-US" dirty="0" err="1"/>
              <a:t>HBaseStorageHandler</a:t>
            </a:r>
            <a:r>
              <a:rPr lang="en-US" dirty="0"/>
              <a:t> Class</a:t>
            </a:r>
          </a:p>
          <a:p>
            <a:r>
              <a:rPr lang="en-US" dirty="0"/>
              <a:t>Must set the special serializer/de-serializer mappings, SERDEPROPERTIES</a:t>
            </a:r>
          </a:p>
          <a:p>
            <a:r>
              <a:rPr lang="en-US" dirty="0" err="1"/>
              <a:t>Hcatalog</a:t>
            </a:r>
            <a:r>
              <a:rPr lang="en-US" dirty="0"/>
              <a:t> must know how to “handle” the data format. This is the point of a SERDE.</a:t>
            </a:r>
          </a:p>
        </p:txBody>
      </p:sp>
    </p:spTree>
    <p:extLst>
      <p:ext uri="{BB962C8B-B14F-4D97-AF65-F5344CB8AC3E}">
        <p14:creationId xmlns:p14="http://schemas.microsoft.com/office/powerpoint/2010/main" val="3973645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740CFE-FF8E-45A5-B9BD-51A58D085DDB}"/>
              </a:ext>
            </a:extLst>
          </p:cNvPr>
          <p:cNvSpPr>
            <a:spLocks noGrp="1"/>
          </p:cNvSpPr>
          <p:nvPr>
            <p:ph type="title"/>
          </p:nvPr>
        </p:nvSpPr>
        <p:spPr/>
        <p:txBody>
          <a:bodyPr/>
          <a:lstStyle/>
          <a:p>
            <a:r>
              <a:rPr lang="en-US" dirty="0"/>
              <a:t>Example: Hive Table</a:t>
            </a:r>
          </a:p>
        </p:txBody>
      </p:sp>
      <p:sp>
        <p:nvSpPr>
          <p:cNvPr id="6" name="Content Placeholder 5">
            <a:extLst>
              <a:ext uri="{FF2B5EF4-FFF2-40B4-BE49-F238E27FC236}">
                <a16:creationId xmlns:a16="http://schemas.microsoft.com/office/drawing/2014/main" id="{5422CA46-BEF6-49E9-958F-4219A7A1C8BC}"/>
              </a:ext>
            </a:extLst>
          </p:cNvPr>
          <p:cNvSpPr>
            <a:spLocks noGrp="1"/>
          </p:cNvSpPr>
          <p:nvPr>
            <p:ph idx="1"/>
          </p:nvPr>
        </p:nvSpPr>
        <p:spPr>
          <a:xfrm>
            <a:off x="1104900" y="1940717"/>
            <a:ext cx="10236200" cy="3916363"/>
          </a:xfrm>
        </p:spPr>
        <p:txBody>
          <a:bodyPr>
            <a:normAutofit/>
          </a:bodyPr>
          <a:lstStyle/>
          <a:p>
            <a:pPr marL="0" indent="0">
              <a:buNone/>
            </a:pPr>
            <a:r>
              <a:rPr lang="en-US" dirty="0">
                <a:latin typeface="Consolas" panose="020B0609020204030204" pitchFamily="49" charset="0"/>
              </a:rPr>
              <a:t>CREATE EXTERNAL TABLE people</a:t>
            </a:r>
            <a:br>
              <a:rPr lang="en-US" dirty="0">
                <a:latin typeface="Consolas" panose="020B0609020204030204" pitchFamily="49" charset="0"/>
              </a:rPr>
            </a:br>
            <a:r>
              <a:rPr lang="en-US" dirty="0">
                <a:latin typeface="Consolas" panose="020B0609020204030204" pitchFamily="49" charset="0"/>
              </a:rPr>
              <a:t>  (key int, name string, phone string)</a:t>
            </a:r>
          </a:p>
          <a:p>
            <a:pPr marL="0" indent="0">
              <a:buNone/>
            </a:pPr>
            <a:r>
              <a:rPr lang="en-US" dirty="0">
                <a:latin typeface="Consolas" panose="020B0609020204030204" pitchFamily="49" charset="0"/>
              </a:rPr>
              <a:t>STORED BY '</a:t>
            </a:r>
            <a:r>
              <a:rPr lang="en-US" dirty="0" err="1">
                <a:latin typeface="Consolas" panose="020B0609020204030204" pitchFamily="49" charset="0"/>
              </a:rPr>
              <a:t>org.apache.hadoop.hive.hbase.HBaseStorageHandler</a:t>
            </a:r>
            <a:r>
              <a:rPr lang="en-US" dirty="0">
                <a:latin typeface="Consolas" panose="020B0609020204030204" pitchFamily="49" charset="0"/>
              </a:rPr>
              <a:t>'</a:t>
            </a:r>
          </a:p>
          <a:p>
            <a:pPr marL="0" indent="0">
              <a:buNone/>
            </a:pPr>
            <a:r>
              <a:rPr lang="en-US" dirty="0">
                <a:latin typeface="Consolas" panose="020B0609020204030204" pitchFamily="49" charset="0"/>
              </a:rPr>
              <a:t>WITH SERDEPROPERTIES(</a:t>
            </a:r>
            <a:br>
              <a:rPr lang="en-US" dirty="0">
                <a:latin typeface="Consolas" panose="020B0609020204030204" pitchFamily="49" charset="0"/>
              </a:rPr>
            </a:br>
            <a:r>
              <a:rPr lang="en-US" dirty="0">
                <a:latin typeface="Consolas" panose="020B0609020204030204" pitchFamily="49" charset="0"/>
              </a:rPr>
              <a:t>"</a:t>
            </a:r>
            <a:r>
              <a:rPr lang="en-US" dirty="0" err="1">
                <a:latin typeface="Consolas" panose="020B0609020204030204" pitchFamily="49" charset="0"/>
              </a:rPr>
              <a:t>hbase.columns.mapping</a:t>
            </a:r>
            <a:r>
              <a:rPr lang="en-US" dirty="0">
                <a:latin typeface="Consolas" panose="020B0609020204030204" pitchFamily="49" charset="0"/>
              </a:rPr>
              <a:t>"="</a:t>
            </a:r>
            <a:r>
              <a:rPr lang="en-US" dirty="0" err="1">
                <a:latin typeface="Consolas" panose="020B0609020204030204" pitchFamily="49" charset="0"/>
              </a:rPr>
              <a:t>person:name,person:phone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TBLPROPERTIES (</a:t>
            </a:r>
            <a:br>
              <a:rPr lang="en-US" dirty="0">
                <a:latin typeface="Consolas" panose="020B0609020204030204" pitchFamily="49" charset="0"/>
              </a:rPr>
            </a:br>
            <a:r>
              <a:rPr lang="en-US" dirty="0">
                <a:latin typeface="Consolas" panose="020B0609020204030204" pitchFamily="49" charset="0"/>
              </a:rPr>
              <a:t>"hbase.table.name"="people"</a:t>
            </a:r>
            <a:br>
              <a:rPr lang="en-US" dirty="0">
                <a:latin typeface="Consolas" panose="020B0609020204030204" pitchFamily="49" charset="0"/>
              </a:rPr>
            </a:br>
            <a:r>
              <a:rPr lang="en-US" dirty="0">
                <a:latin typeface="Consolas" panose="020B0609020204030204" pitchFamily="49" charset="0"/>
              </a:rPr>
              <a:t>);</a:t>
            </a:r>
          </a:p>
          <a:p>
            <a:endParaRPr lang="en-US" dirty="0"/>
          </a:p>
        </p:txBody>
      </p:sp>
      <p:sp>
        <p:nvSpPr>
          <p:cNvPr id="7" name="Rectangle 6">
            <a:extLst>
              <a:ext uri="{FF2B5EF4-FFF2-40B4-BE49-F238E27FC236}">
                <a16:creationId xmlns:a16="http://schemas.microsoft.com/office/drawing/2014/main" id="{5E79EA8B-5C90-40A4-BF82-9626070E7026}"/>
              </a:ext>
            </a:extLst>
          </p:cNvPr>
          <p:cNvSpPr/>
          <p:nvPr/>
        </p:nvSpPr>
        <p:spPr>
          <a:xfrm>
            <a:off x="850900" y="1816100"/>
            <a:ext cx="10680700" cy="4165599"/>
          </a:xfrm>
          <a:prstGeom prst="rect">
            <a:avLst/>
          </a:prstGeom>
          <a:noFill/>
          <a:ln w="25400" cap="flat" cmpd="sng" algn="ctr">
            <a:solidFill>
              <a:schemeClr val="accent1"/>
            </a:solidFill>
            <a:prstDash val="solid"/>
            <a:miter lim="800000"/>
          </a:ln>
          <a:effectLst/>
        </p:spPr>
        <p:txBody>
          <a:bodyPr lIns="68122" tIns="34061" rIns="68122" bIns="34061" rtlCol="0" anchor="ctr">
            <a:noAutofit/>
          </a:bodyPr>
          <a:lstStyle/>
          <a:p>
            <a:pPr algn="ctr" defTabSz="681072">
              <a:defRPr/>
            </a:pPr>
            <a:endParaRPr lang="en-US" sz="1350" kern="0" dirty="0">
              <a:ln w="57150" cmpd="sng">
                <a:solidFill>
                  <a:srgbClr val="7EB606"/>
                </a:solidFill>
              </a:ln>
              <a:solidFill>
                <a:sysClr val="windowText" lastClr="000000"/>
              </a:solidFill>
              <a:latin typeface="Arial Black"/>
              <a:cs typeface="Arial Black"/>
            </a:endParaRPr>
          </a:p>
        </p:txBody>
      </p:sp>
    </p:spTree>
    <p:extLst>
      <p:ext uri="{BB962C8B-B14F-4D97-AF65-F5344CB8AC3E}">
        <p14:creationId xmlns:p14="http://schemas.microsoft.com/office/powerpoint/2010/main" val="10389366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95E8E-9653-4B0F-863F-9251B969118D}"/>
              </a:ext>
            </a:extLst>
          </p:cNvPr>
          <p:cNvSpPr>
            <a:spLocks noGrp="1"/>
          </p:cNvSpPr>
          <p:nvPr>
            <p:ph type="title"/>
          </p:nvPr>
        </p:nvSpPr>
        <p:spPr/>
        <p:txBody>
          <a:bodyPr/>
          <a:lstStyle/>
          <a:p>
            <a:r>
              <a:rPr lang="en-US" dirty="0"/>
              <a:t>Demo: </a:t>
            </a:r>
            <a:r>
              <a:rPr lang="en-US" dirty="0" err="1"/>
              <a:t>Hbase</a:t>
            </a:r>
            <a:r>
              <a:rPr lang="en-US" dirty="0"/>
              <a:t> and Hive</a:t>
            </a:r>
          </a:p>
        </p:txBody>
      </p:sp>
      <p:sp>
        <p:nvSpPr>
          <p:cNvPr id="5" name="Content Placeholder 4">
            <a:extLst>
              <a:ext uri="{FF2B5EF4-FFF2-40B4-BE49-F238E27FC236}">
                <a16:creationId xmlns:a16="http://schemas.microsoft.com/office/drawing/2014/main" id="{64C15871-0710-4231-AF07-F088EEAB5797}"/>
              </a:ext>
            </a:extLst>
          </p:cNvPr>
          <p:cNvSpPr>
            <a:spLocks noGrp="1"/>
          </p:cNvSpPr>
          <p:nvPr>
            <p:ph idx="1"/>
          </p:nvPr>
        </p:nvSpPr>
        <p:spPr/>
        <p:txBody>
          <a:bodyPr/>
          <a:lstStyle/>
          <a:p>
            <a:r>
              <a:rPr lang="en-US" dirty="0"/>
              <a:t>In Hive</a:t>
            </a:r>
          </a:p>
          <a:p>
            <a:pPr lvl="1"/>
            <a:r>
              <a:rPr lang="en-US" dirty="0"/>
              <a:t>Create external table for </a:t>
            </a:r>
            <a:r>
              <a:rPr lang="en-US" dirty="0" err="1"/>
              <a:t>Hbase</a:t>
            </a:r>
            <a:r>
              <a:rPr lang="en-US" dirty="0"/>
              <a:t> customers from previous example</a:t>
            </a:r>
          </a:p>
          <a:p>
            <a:pPr lvl="1"/>
            <a:r>
              <a:rPr lang="en-US" dirty="0"/>
              <a:t>Query it in Hive… So much easier than </a:t>
            </a:r>
            <a:r>
              <a:rPr lang="en-US" dirty="0" err="1"/>
              <a:t>Hbase</a:t>
            </a:r>
            <a:r>
              <a:rPr lang="en-US" dirty="0"/>
              <a:t>!</a:t>
            </a:r>
          </a:p>
          <a:p>
            <a:r>
              <a:rPr lang="en-US" dirty="0"/>
              <a:t>In </a:t>
            </a:r>
            <a:r>
              <a:rPr lang="en-US" dirty="0" err="1"/>
              <a:t>Hbase</a:t>
            </a:r>
            <a:endParaRPr lang="en-US" dirty="0"/>
          </a:p>
          <a:p>
            <a:pPr lvl="1"/>
            <a:r>
              <a:rPr lang="en-US" dirty="0"/>
              <a:t>Add a new row key</a:t>
            </a:r>
          </a:p>
          <a:p>
            <a:pPr lvl="1"/>
            <a:r>
              <a:rPr lang="en-US" dirty="0"/>
              <a:t>Update another row </a:t>
            </a:r>
            <a:r>
              <a:rPr lang="en-US" dirty="0" err="1"/>
              <a:t>hkey</a:t>
            </a:r>
            <a:endParaRPr lang="en-US" dirty="0"/>
          </a:p>
          <a:p>
            <a:r>
              <a:rPr lang="en-US" dirty="0"/>
              <a:t>Back to Hive</a:t>
            </a:r>
          </a:p>
          <a:p>
            <a:pPr lvl="1"/>
            <a:r>
              <a:rPr lang="en-US" dirty="0"/>
              <a:t>Query it again and see the updated data!</a:t>
            </a:r>
          </a:p>
        </p:txBody>
      </p:sp>
    </p:spTree>
    <p:extLst>
      <p:ext uri="{BB962C8B-B14F-4D97-AF65-F5344CB8AC3E}">
        <p14:creationId xmlns:p14="http://schemas.microsoft.com/office/powerpoint/2010/main" val="21703832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E771-5218-479B-80DE-5D432C8EF5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8F5721-97E7-43C0-8016-1001CFDFCF1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6A2E7EB-F33D-435A-B526-48944F85E47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3159801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E3B2-1F9F-49A8-9BD6-E113E86E124B}"/>
              </a:ext>
            </a:extLst>
          </p:cNvPr>
          <p:cNvSpPr>
            <a:spLocks noGrp="1"/>
          </p:cNvSpPr>
          <p:nvPr>
            <p:ph type="ctrTitle"/>
          </p:nvPr>
        </p:nvSpPr>
        <p:spPr/>
        <p:txBody>
          <a:bodyPr/>
          <a:lstStyle/>
          <a:p>
            <a:r>
              <a:rPr lang="en-US" dirty="0"/>
              <a:t>Impala</a:t>
            </a:r>
          </a:p>
        </p:txBody>
      </p:sp>
      <p:sp>
        <p:nvSpPr>
          <p:cNvPr id="3" name="Subtitle 2">
            <a:extLst>
              <a:ext uri="{FF2B5EF4-FFF2-40B4-BE49-F238E27FC236}">
                <a16:creationId xmlns:a16="http://schemas.microsoft.com/office/drawing/2014/main" id="{23E1F3F4-2BC1-47C0-8F1A-92E685DAAA57}"/>
              </a:ext>
            </a:extLst>
          </p:cNvPr>
          <p:cNvSpPr>
            <a:spLocks noGrp="1"/>
          </p:cNvSpPr>
          <p:nvPr>
            <p:ph type="subTitle" idx="1"/>
          </p:nvPr>
        </p:nvSpPr>
        <p:spPr/>
        <p:txBody>
          <a:bodyPr/>
          <a:lstStyle/>
          <a:p>
            <a:r>
              <a:rPr lang="en-US" dirty="0"/>
              <a:t>A MPP (Massive Parallel Processing) Database for Hadoop</a:t>
            </a:r>
          </a:p>
        </p:txBody>
      </p:sp>
      <p:pic>
        <p:nvPicPr>
          <p:cNvPr id="5" name="Picture 2" descr="Apache Impala Logo PNG Transparent &amp;amp; SVG Vector - Freebie Supply">
            <a:extLst>
              <a:ext uri="{FF2B5EF4-FFF2-40B4-BE49-F238E27FC236}">
                <a16:creationId xmlns:a16="http://schemas.microsoft.com/office/drawing/2014/main" id="{A8577243-AAC1-4D2C-A2D7-49587552C03D}"/>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634074" y="2554288"/>
            <a:ext cx="1062715" cy="254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0654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052E-35EC-418C-AD08-7ECAF1422C9A}"/>
              </a:ext>
            </a:extLst>
          </p:cNvPr>
          <p:cNvSpPr>
            <a:spLocks noGrp="1"/>
          </p:cNvSpPr>
          <p:nvPr>
            <p:ph type="title"/>
          </p:nvPr>
        </p:nvSpPr>
        <p:spPr/>
        <p:txBody>
          <a:bodyPr/>
          <a:lstStyle/>
          <a:p>
            <a:r>
              <a:rPr lang="en-US" dirty="0"/>
              <a:t>What Is Impala?</a:t>
            </a:r>
          </a:p>
        </p:txBody>
      </p:sp>
      <p:sp>
        <p:nvSpPr>
          <p:cNvPr id="5" name="Content Placeholder 4">
            <a:extLst>
              <a:ext uri="{FF2B5EF4-FFF2-40B4-BE49-F238E27FC236}">
                <a16:creationId xmlns:a16="http://schemas.microsoft.com/office/drawing/2014/main" id="{595EEC16-B722-4057-B360-40B983170CB2}"/>
              </a:ext>
            </a:extLst>
          </p:cNvPr>
          <p:cNvSpPr>
            <a:spLocks noGrp="1"/>
          </p:cNvSpPr>
          <p:nvPr>
            <p:ph idx="4294967295"/>
          </p:nvPr>
        </p:nvSpPr>
        <p:spPr>
          <a:xfrm>
            <a:off x="1028700" y="2286000"/>
            <a:ext cx="10223499" cy="4023360"/>
          </a:xfrm>
        </p:spPr>
        <p:txBody>
          <a:bodyPr>
            <a:normAutofit/>
          </a:bodyPr>
          <a:lstStyle/>
          <a:p>
            <a:r>
              <a:rPr lang="en-US" dirty="0"/>
              <a:t>Impala is an interactive SQL-like query engine for Hadoop</a:t>
            </a:r>
          </a:p>
          <a:p>
            <a:r>
              <a:rPr lang="en-US" dirty="0"/>
              <a:t>Query data are loaded into memory on each worker node to improve processing—MPP architecture</a:t>
            </a:r>
          </a:p>
          <a:p>
            <a:r>
              <a:rPr lang="en-US" dirty="0"/>
              <a:t>Requires a lot of RAM on each worker node to work effectively</a:t>
            </a:r>
          </a:p>
          <a:p>
            <a:r>
              <a:rPr lang="en-US" dirty="0"/>
              <a:t>Impala is an open source created by Cloudera</a:t>
            </a:r>
          </a:p>
          <a:p>
            <a:r>
              <a:rPr lang="en-US" dirty="0"/>
              <a:t>Top-level open source project in 2017</a:t>
            </a:r>
          </a:p>
          <a:p>
            <a:r>
              <a:rPr lang="en-US" dirty="0"/>
              <a:t>Other Non-Hadoop: MPP Systems, SQL Server MPP, Oracle Grid, and </a:t>
            </a:r>
            <a:r>
              <a:rPr lang="en-US" dirty="0" err="1"/>
              <a:t>MemSQL</a:t>
            </a:r>
            <a:endParaRPr lang="en-US" dirty="0"/>
          </a:p>
        </p:txBody>
      </p:sp>
      <p:pic>
        <p:nvPicPr>
          <p:cNvPr id="7" name="Picture 6">
            <a:extLst>
              <a:ext uri="{FF2B5EF4-FFF2-40B4-BE49-F238E27FC236}">
                <a16:creationId xmlns:a16="http://schemas.microsoft.com/office/drawing/2014/main" id="{A6BF7E3E-D963-42E9-A5FF-06E115DD7F75}"/>
              </a:ext>
            </a:extLst>
          </p:cNvPr>
          <p:cNvPicPr>
            <a:picLocks noChangeAspect="1"/>
          </p:cNvPicPr>
          <p:nvPr/>
        </p:nvPicPr>
        <p:blipFill>
          <a:blip r:embed="rId2"/>
          <a:stretch>
            <a:fillRect/>
          </a:stretch>
        </p:blipFill>
        <p:spPr>
          <a:xfrm>
            <a:off x="8654700" y="245398"/>
            <a:ext cx="1085034" cy="2032948"/>
          </a:xfrm>
          <a:prstGeom prst="rect">
            <a:avLst/>
          </a:prstGeom>
        </p:spPr>
      </p:pic>
    </p:spTree>
    <p:extLst>
      <p:ext uri="{BB962C8B-B14F-4D97-AF65-F5344CB8AC3E}">
        <p14:creationId xmlns:p14="http://schemas.microsoft.com/office/powerpoint/2010/main" val="3980092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052E-35EC-418C-AD08-7ECAF1422C9A}"/>
              </a:ext>
            </a:extLst>
          </p:cNvPr>
          <p:cNvSpPr>
            <a:spLocks noGrp="1"/>
          </p:cNvSpPr>
          <p:nvPr>
            <p:ph type="title"/>
          </p:nvPr>
        </p:nvSpPr>
        <p:spPr/>
        <p:txBody>
          <a:bodyPr/>
          <a:lstStyle/>
          <a:p>
            <a:r>
              <a:rPr lang="en-US" dirty="0"/>
              <a:t>Impala vs. Hive (Original Hive)</a:t>
            </a:r>
          </a:p>
        </p:txBody>
      </p:sp>
      <p:sp>
        <p:nvSpPr>
          <p:cNvPr id="6" name="Text Placeholder 5">
            <a:extLst>
              <a:ext uri="{FF2B5EF4-FFF2-40B4-BE49-F238E27FC236}">
                <a16:creationId xmlns:a16="http://schemas.microsoft.com/office/drawing/2014/main" id="{5215FD17-08F2-43EB-9ECD-A6F0D996A272}"/>
              </a:ext>
            </a:extLst>
          </p:cNvPr>
          <p:cNvSpPr>
            <a:spLocks noGrp="1"/>
          </p:cNvSpPr>
          <p:nvPr>
            <p:ph type="body" idx="1"/>
          </p:nvPr>
        </p:nvSpPr>
        <p:spPr/>
        <p:txBody>
          <a:bodyPr/>
          <a:lstStyle/>
          <a:p>
            <a:r>
              <a:rPr lang="en-US" dirty="0"/>
              <a:t>Impala</a:t>
            </a:r>
          </a:p>
        </p:txBody>
      </p:sp>
      <p:sp>
        <p:nvSpPr>
          <p:cNvPr id="5" name="Content Placeholder 4">
            <a:extLst>
              <a:ext uri="{FF2B5EF4-FFF2-40B4-BE49-F238E27FC236}">
                <a16:creationId xmlns:a16="http://schemas.microsoft.com/office/drawing/2014/main" id="{595EEC16-B722-4057-B360-40B983170CB2}"/>
              </a:ext>
            </a:extLst>
          </p:cNvPr>
          <p:cNvSpPr>
            <a:spLocks noGrp="1"/>
          </p:cNvSpPr>
          <p:nvPr>
            <p:ph sz="half" idx="2"/>
          </p:nvPr>
        </p:nvSpPr>
        <p:spPr/>
        <p:txBody>
          <a:bodyPr/>
          <a:lstStyle/>
          <a:p>
            <a:r>
              <a:rPr lang="en-US" dirty="0"/>
              <a:t>Interactive SQL over Hadoop</a:t>
            </a:r>
          </a:p>
          <a:p>
            <a:r>
              <a:rPr lang="en-US" dirty="0"/>
              <a:t>Processes queries in memory on worker nodes</a:t>
            </a:r>
          </a:p>
          <a:p>
            <a:r>
              <a:rPr lang="en-US" dirty="0"/>
              <a:t>Working data loaded into memory for faster query times</a:t>
            </a:r>
          </a:p>
          <a:p>
            <a:r>
              <a:rPr lang="en-US" dirty="0"/>
              <a:t>Does not generate MapReduce jobs</a:t>
            </a:r>
          </a:p>
        </p:txBody>
      </p:sp>
      <p:sp>
        <p:nvSpPr>
          <p:cNvPr id="7" name="Text Placeholder 6">
            <a:extLst>
              <a:ext uri="{FF2B5EF4-FFF2-40B4-BE49-F238E27FC236}">
                <a16:creationId xmlns:a16="http://schemas.microsoft.com/office/drawing/2014/main" id="{ED601C92-E04A-4C75-A775-7329BBCC0F49}"/>
              </a:ext>
            </a:extLst>
          </p:cNvPr>
          <p:cNvSpPr>
            <a:spLocks noGrp="1"/>
          </p:cNvSpPr>
          <p:nvPr>
            <p:ph type="body" sz="quarter" idx="3"/>
          </p:nvPr>
        </p:nvSpPr>
        <p:spPr/>
        <p:txBody>
          <a:bodyPr/>
          <a:lstStyle/>
          <a:p>
            <a:r>
              <a:rPr lang="en-US" dirty="0"/>
              <a:t>Hive </a:t>
            </a:r>
          </a:p>
        </p:txBody>
      </p:sp>
      <p:sp>
        <p:nvSpPr>
          <p:cNvPr id="8" name="Content Placeholder 7">
            <a:extLst>
              <a:ext uri="{FF2B5EF4-FFF2-40B4-BE49-F238E27FC236}">
                <a16:creationId xmlns:a16="http://schemas.microsoft.com/office/drawing/2014/main" id="{03A220F9-E1CA-4576-9045-D2E3F1C2FC00}"/>
              </a:ext>
            </a:extLst>
          </p:cNvPr>
          <p:cNvSpPr>
            <a:spLocks noGrp="1"/>
          </p:cNvSpPr>
          <p:nvPr>
            <p:ph sz="quarter" idx="4"/>
          </p:nvPr>
        </p:nvSpPr>
        <p:spPr/>
        <p:txBody>
          <a:bodyPr/>
          <a:lstStyle/>
          <a:p>
            <a:r>
              <a:rPr lang="en-US" dirty="0"/>
              <a:t>Batch SQL over Hadoop</a:t>
            </a:r>
          </a:p>
          <a:p>
            <a:r>
              <a:rPr lang="en-US" dirty="0"/>
              <a:t>Processes queries via MapReduce</a:t>
            </a:r>
          </a:p>
          <a:p>
            <a:r>
              <a:rPr lang="en-US" dirty="0"/>
              <a:t>Working data remain on disk</a:t>
            </a:r>
          </a:p>
          <a:p>
            <a:r>
              <a:rPr lang="en-US" dirty="0"/>
              <a:t>Query generates a MapReduce job</a:t>
            </a:r>
          </a:p>
        </p:txBody>
      </p:sp>
      <p:sp>
        <p:nvSpPr>
          <p:cNvPr id="9" name="Star: 32 Points 8">
            <a:extLst>
              <a:ext uri="{FF2B5EF4-FFF2-40B4-BE49-F238E27FC236}">
                <a16:creationId xmlns:a16="http://schemas.microsoft.com/office/drawing/2014/main" id="{8B8E5E0F-6134-4C20-86B0-1574604D29CB}"/>
              </a:ext>
            </a:extLst>
          </p:cNvPr>
          <p:cNvSpPr/>
          <p:nvPr/>
        </p:nvSpPr>
        <p:spPr>
          <a:xfrm>
            <a:off x="2819400" y="3333748"/>
            <a:ext cx="5829300" cy="3273425"/>
          </a:xfrm>
          <a:prstGeom prst="star32">
            <a:avLst/>
          </a:prstGeom>
          <a:solidFill>
            <a:schemeClr val="accent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Newest Hive is also MPP and on par with Impala. Our Hadoop version has old Hive.</a:t>
            </a:r>
          </a:p>
        </p:txBody>
      </p:sp>
    </p:spTree>
    <p:extLst>
      <p:ext uri="{BB962C8B-B14F-4D97-AF65-F5344CB8AC3E}">
        <p14:creationId xmlns:p14="http://schemas.microsoft.com/office/powerpoint/2010/main" val="341016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4B9F-FF8C-4F6D-8C22-3B35831AA473}"/>
              </a:ext>
            </a:extLst>
          </p:cNvPr>
          <p:cNvSpPr>
            <a:spLocks noGrp="1"/>
          </p:cNvSpPr>
          <p:nvPr>
            <p:ph type="ctrTitle"/>
          </p:nvPr>
        </p:nvSpPr>
        <p:spPr/>
        <p:txBody>
          <a:bodyPr/>
          <a:lstStyle/>
          <a:p>
            <a:r>
              <a:rPr lang="en-US" dirty="0"/>
              <a:t>How does Hadoop</a:t>
            </a:r>
            <a:br>
              <a:rPr lang="en-US" dirty="0"/>
            </a:br>
            <a:r>
              <a:rPr lang="en-US" dirty="0"/>
              <a:t>Work? </a:t>
            </a:r>
          </a:p>
        </p:txBody>
      </p:sp>
      <p:sp>
        <p:nvSpPr>
          <p:cNvPr id="3" name="Subtitle 2">
            <a:extLst>
              <a:ext uri="{FF2B5EF4-FFF2-40B4-BE49-F238E27FC236}">
                <a16:creationId xmlns:a16="http://schemas.microsoft.com/office/drawing/2014/main" id="{FD6F274D-8F4E-4E3F-AC5C-BA08762C0FA8}"/>
              </a:ext>
            </a:extLst>
          </p:cNvPr>
          <p:cNvSpPr>
            <a:spLocks noGrp="1"/>
          </p:cNvSpPr>
          <p:nvPr>
            <p:ph type="subTitle" idx="1"/>
          </p:nvPr>
        </p:nvSpPr>
        <p:spPr/>
        <p:txBody>
          <a:bodyPr>
            <a:normAutofit fontScale="92500"/>
          </a:bodyPr>
          <a:lstStyle/>
          <a:p>
            <a:pPr marL="0" indent="0">
              <a:buNone/>
            </a:pPr>
            <a:r>
              <a:rPr lang="en-US" dirty="0"/>
              <a:t>Let’s Explore the concepts of Hadoop (Data Lake, Schema On Read)</a:t>
            </a:r>
          </a:p>
        </p:txBody>
      </p:sp>
      <p:pic>
        <p:nvPicPr>
          <p:cNvPr id="6" name="Graphic 5" descr="Elephant with solid fill">
            <a:extLst>
              <a:ext uri="{FF2B5EF4-FFF2-40B4-BE49-F238E27FC236}">
                <a16:creationId xmlns:a16="http://schemas.microsoft.com/office/drawing/2014/main" id="{3B589E35-9E2B-48EE-9964-F3DAEB6D2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5661" y="3142741"/>
            <a:ext cx="1850677" cy="1850677"/>
          </a:xfrm>
          <a:prstGeom prst="rect">
            <a:avLst/>
          </a:prstGeom>
        </p:spPr>
      </p:pic>
    </p:spTree>
    <p:extLst>
      <p:ext uri="{BB962C8B-B14F-4D97-AF65-F5344CB8AC3E}">
        <p14:creationId xmlns:p14="http://schemas.microsoft.com/office/powerpoint/2010/main" val="2731787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117F93-2931-4F7F-8173-650CC3C38E2E}"/>
              </a:ext>
            </a:extLst>
          </p:cNvPr>
          <p:cNvSpPr>
            <a:spLocks noGrp="1"/>
          </p:cNvSpPr>
          <p:nvPr>
            <p:ph type="title"/>
          </p:nvPr>
        </p:nvSpPr>
        <p:spPr/>
        <p:txBody>
          <a:bodyPr/>
          <a:lstStyle/>
          <a:p>
            <a:r>
              <a:rPr lang="en-US" b="1" dirty="0"/>
              <a:t>Metadata Caching</a:t>
            </a:r>
          </a:p>
        </p:txBody>
      </p:sp>
      <p:sp>
        <p:nvSpPr>
          <p:cNvPr id="8" name="Content Placeholder 7">
            <a:extLst>
              <a:ext uri="{FF2B5EF4-FFF2-40B4-BE49-F238E27FC236}">
                <a16:creationId xmlns:a16="http://schemas.microsoft.com/office/drawing/2014/main" id="{20505494-DC6C-4402-B421-1C72ABD4069F}"/>
              </a:ext>
            </a:extLst>
          </p:cNvPr>
          <p:cNvSpPr>
            <a:spLocks noGrp="1"/>
          </p:cNvSpPr>
          <p:nvPr>
            <p:ph idx="1"/>
          </p:nvPr>
        </p:nvSpPr>
        <p:spPr/>
        <p:txBody>
          <a:bodyPr>
            <a:normAutofit fontScale="92500"/>
          </a:bodyPr>
          <a:lstStyle/>
          <a:p>
            <a:pPr>
              <a:spcAft>
                <a:spcPts val="0"/>
              </a:spcAft>
            </a:pPr>
            <a:r>
              <a:rPr lang="en-US" dirty="0"/>
              <a:t>It is the reason the Impala queries improve from the first query to the next.</a:t>
            </a:r>
          </a:p>
          <a:p>
            <a:pPr>
              <a:spcAft>
                <a:spcPts val="0"/>
              </a:spcAft>
            </a:pPr>
            <a:r>
              <a:rPr lang="en-US" dirty="0"/>
              <a:t>Each Impala worker node maintains a copy of Hive </a:t>
            </a:r>
            <a:r>
              <a:rPr lang="en-US" dirty="0" err="1"/>
              <a:t>Metastore</a:t>
            </a:r>
            <a:r>
              <a:rPr lang="en-US" dirty="0"/>
              <a:t> metadata.</a:t>
            </a:r>
          </a:p>
          <a:p>
            <a:pPr>
              <a:spcAft>
                <a:spcPts val="0"/>
              </a:spcAft>
            </a:pPr>
            <a:r>
              <a:rPr lang="en-US" dirty="0"/>
              <a:t>This metadata contains information about the table definition, data format, and block storage in HDFS.</a:t>
            </a:r>
          </a:p>
          <a:p>
            <a:pPr>
              <a:spcAft>
                <a:spcPts val="0"/>
              </a:spcAft>
            </a:pPr>
            <a:r>
              <a:rPr lang="en-US" dirty="0"/>
              <a:t>As a result, table changes in Hive or updates to the underlying data in HDFS or HBase will go unnoticed by Impala.</a:t>
            </a:r>
          </a:p>
          <a:p>
            <a:pPr>
              <a:spcAft>
                <a:spcPts val="0"/>
              </a:spcAft>
            </a:pPr>
            <a:r>
              <a:rPr lang="en-US" dirty="0">
                <a:latin typeface="Consolas" panose="020B0609020204030204" pitchFamily="49" charset="0"/>
              </a:rPr>
              <a:t>REFRESH</a:t>
            </a:r>
            <a:r>
              <a:rPr lang="en-US" dirty="0"/>
              <a:t> command will fix this on the table level</a:t>
            </a:r>
          </a:p>
          <a:p>
            <a:pPr>
              <a:spcAft>
                <a:spcPts val="0"/>
              </a:spcAft>
            </a:pPr>
            <a:r>
              <a:rPr lang="en-US" dirty="0">
                <a:latin typeface="Consolas" panose="020B0609020204030204" pitchFamily="49" charset="0"/>
              </a:rPr>
              <a:t>INVALIDATE METADATA</a:t>
            </a:r>
            <a:r>
              <a:rPr lang="en-US" dirty="0"/>
              <a:t> clears out the metadata entirely. Like querying again for the first time.</a:t>
            </a:r>
          </a:p>
          <a:p>
            <a:endParaRPr lang="en-US" dirty="0"/>
          </a:p>
        </p:txBody>
      </p:sp>
    </p:spTree>
    <p:extLst>
      <p:ext uri="{BB962C8B-B14F-4D97-AF65-F5344CB8AC3E}">
        <p14:creationId xmlns:p14="http://schemas.microsoft.com/office/powerpoint/2010/main" val="16468204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0CC323-1D69-4CDD-ADC8-E81E4CDE7FE6}"/>
              </a:ext>
            </a:extLst>
          </p:cNvPr>
          <p:cNvSpPr>
            <a:spLocks noGrp="1"/>
          </p:cNvSpPr>
          <p:nvPr>
            <p:ph type="title"/>
          </p:nvPr>
        </p:nvSpPr>
        <p:spPr/>
        <p:txBody>
          <a:bodyPr/>
          <a:lstStyle/>
          <a:p>
            <a:r>
              <a:rPr lang="en-US" dirty="0"/>
              <a:t>Demo Impala Vs Hive</a:t>
            </a:r>
          </a:p>
        </p:txBody>
      </p:sp>
      <p:sp>
        <p:nvSpPr>
          <p:cNvPr id="5" name="Content Placeholder 4">
            <a:extLst>
              <a:ext uri="{FF2B5EF4-FFF2-40B4-BE49-F238E27FC236}">
                <a16:creationId xmlns:a16="http://schemas.microsoft.com/office/drawing/2014/main" id="{4D5B3316-377A-4446-9B9E-AEDA49D2BCF1}"/>
              </a:ext>
            </a:extLst>
          </p:cNvPr>
          <p:cNvSpPr>
            <a:spLocks noGrp="1"/>
          </p:cNvSpPr>
          <p:nvPr>
            <p:ph idx="1"/>
          </p:nvPr>
        </p:nvSpPr>
        <p:spPr/>
        <p:txBody>
          <a:bodyPr/>
          <a:lstStyle/>
          <a:p>
            <a:r>
              <a:rPr lang="en-US" dirty="0"/>
              <a:t>Query table in Impala</a:t>
            </a:r>
          </a:p>
          <a:p>
            <a:r>
              <a:rPr lang="en-US" dirty="0"/>
              <a:t>Query it again – lightning fast!</a:t>
            </a:r>
          </a:p>
          <a:p>
            <a:r>
              <a:rPr lang="en-US" dirty="0"/>
              <a:t>Load additional data into an external table through HDFS</a:t>
            </a:r>
          </a:p>
          <a:p>
            <a:r>
              <a:rPr lang="en-US" dirty="0"/>
              <a:t>Query it in Hive—new data are there</a:t>
            </a:r>
          </a:p>
          <a:p>
            <a:r>
              <a:rPr lang="en-US" dirty="0"/>
              <a:t>Query it in Impala—new data are not there!</a:t>
            </a:r>
          </a:p>
          <a:p>
            <a:r>
              <a:rPr lang="en-US" dirty="0"/>
              <a:t>REFRESH table</a:t>
            </a:r>
          </a:p>
          <a:p>
            <a:r>
              <a:rPr lang="en-US" dirty="0"/>
              <a:t>Query it again—data are there </a:t>
            </a:r>
          </a:p>
          <a:p>
            <a:endParaRPr lang="en-US" dirty="0"/>
          </a:p>
        </p:txBody>
      </p:sp>
    </p:spTree>
    <p:extLst>
      <p:ext uri="{BB962C8B-B14F-4D97-AF65-F5344CB8AC3E}">
        <p14:creationId xmlns:p14="http://schemas.microsoft.com/office/powerpoint/2010/main" val="14963303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CB2C08A-63D0-4BB2-B5FD-8115FCA2E962}"/>
              </a:ext>
            </a:extLst>
          </p:cNvPr>
          <p:cNvSpPr>
            <a:spLocks noGrp="1"/>
          </p:cNvSpPr>
          <p:nvPr>
            <p:ph idx="1"/>
          </p:nvPr>
        </p:nvSpPr>
        <p:spPr/>
        <p:txBody>
          <a:bodyPr/>
          <a:lstStyle/>
          <a:p>
            <a:r>
              <a:rPr lang="en-US" dirty="0"/>
              <a:t>Hadoop is a distributed processing and storage system designed for big data</a:t>
            </a:r>
          </a:p>
          <a:p>
            <a:r>
              <a:rPr lang="en-US" dirty="0"/>
              <a:t>HDFS is the file system for Hadoop; All applications store data in HDFS</a:t>
            </a:r>
          </a:p>
          <a:p>
            <a:r>
              <a:rPr lang="en-US" dirty="0"/>
              <a:t>YARN is the resource scheduler for Hadoop; All applications are managed with YARN</a:t>
            </a:r>
          </a:p>
          <a:p>
            <a:r>
              <a:rPr lang="en-US" dirty="0"/>
              <a:t>HIVE is an SQL over Hadoop Application</a:t>
            </a:r>
          </a:p>
          <a:p>
            <a:r>
              <a:rPr lang="en-US" dirty="0" err="1"/>
              <a:t>Hbase</a:t>
            </a:r>
            <a:r>
              <a:rPr lang="en-US" dirty="0"/>
              <a:t> is a wide column family database over Hadoop</a:t>
            </a:r>
          </a:p>
          <a:p>
            <a:r>
              <a:rPr lang="en-US" dirty="0" err="1"/>
              <a:t>Hcatalog</a:t>
            </a:r>
            <a:r>
              <a:rPr lang="en-US" dirty="0"/>
              <a:t> integrates the Hive </a:t>
            </a:r>
            <a:r>
              <a:rPr lang="en-US" dirty="0" err="1"/>
              <a:t>metastore</a:t>
            </a:r>
            <a:r>
              <a:rPr lang="en-US" dirty="0"/>
              <a:t> with other Hadoop applications.</a:t>
            </a:r>
          </a:p>
        </p:txBody>
      </p:sp>
      <p:sp>
        <p:nvSpPr>
          <p:cNvPr id="4" name="Title 3">
            <a:extLst>
              <a:ext uri="{FF2B5EF4-FFF2-40B4-BE49-F238E27FC236}">
                <a16:creationId xmlns:a16="http://schemas.microsoft.com/office/drawing/2014/main" id="{13949D5E-3EBB-4D26-878A-7E5B0D01A991}"/>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252909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F6B9B3-45DF-4E49-8124-8B6892B7BC74}"/>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27278FF5-B76F-4104-B4FB-9E6C356F20B8}"/>
              </a:ext>
            </a:extLst>
          </p:cNvPr>
          <p:cNvSpPr>
            <a:spLocks noGrp="1"/>
          </p:cNvSpPr>
          <p:nvPr>
            <p:ph sz="quarter" idx="13"/>
          </p:nvPr>
        </p:nvSpPr>
        <p:spPr/>
        <p:txBody>
          <a:bodyPr/>
          <a:lstStyle/>
          <a:p>
            <a:r>
              <a:rPr lang="en-US" dirty="0"/>
              <a:t>“Confusion Says”</a:t>
            </a:r>
          </a:p>
          <a:p>
            <a:endParaRPr lang="en-US" dirty="0"/>
          </a:p>
          <a:p>
            <a:r>
              <a:rPr lang="en-US" dirty="0"/>
              <a:t>In there anything from this unit that has you confused?</a:t>
            </a:r>
          </a:p>
        </p:txBody>
      </p:sp>
    </p:spTree>
    <p:extLst>
      <p:ext uri="{BB962C8B-B14F-4D97-AF65-F5344CB8AC3E}">
        <p14:creationId xmlns:p14="http://schemas.microsoft.com/office/powerpoint/2010/main" val="217117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C68124-D7C1-4019-95EF-9734D1E9B4B0}"/>
              </a:ext>
            </a:extLst>
          </p:cNvPr>
          <p:cNvSpPr>
            <a:spLocks noGrp="1"/>
          </p:cNvSpPr>
          <p:nvPr>
            <p:ph type="title"/>
          </p:nvPr>
        </p:nvSpPr>
        <p:spPr/>
        <p:txBody>
          <a:bodyPr/>
          <a:lstStyle/>
          <a:p>
            <a:r>
              <a:rPr lang="en-US" dirty="0"/>
              <a:t>The Hadoop Philosophy is Simple</a:t>
            </a:r>
          </a:p>
        </p:txBody>
      </p:sp>
      <p:sp>
        <p:nvSpPr>
          <p:cNvPr id="6" name="Content Placeholder 5">
            <a:extLst>
              <a:ext uri="{FF2B5EF4-FFF2-40B4-BE49-F238E27FC236}">
                <a16:creationId xmlns:a16="http://schemas.microsoft.com/office/drawing/2014/main" id="{496C97FB-569E-4418-9903-E0017F5BF71C}"/>
              </a:ext>
            </a:extLst>
          </p:cNvPr>
          <p:cNvSpPr>
            <a:spLocks noGrp="1"/>
          </p:cNvSpPr>
          <p:nvPr>
            <p:ph idx="1"/>
          </p:nvPr>
        </p:nvSpPr>
        <p:spPr/>
        <p:txBody>
          <a:bodyPr/>
          <a:lstStyle/>
          <a:p>
            <a:r>
              <a:rPr lang="en-US" dirty="0"/>
              <a:t>Capture data as is and store it do not create a schema for it. </a:t>
            </a:r>
          </a:p>
          <a:p>
            <a:r>
              <a:rPr lang="en-US" dirty="0"/>
              <a:t>Do not transform the data before storing it. We don’t know what we plan to do with it yet!</a:t>
            </a:r>
          </a:p>
          <a:p>
            <a:r>
              <a:rPr lang="en-US" dirty="0"/>
              <a:t>Keep everything.  You never know what you will need when!</a:t>
            </a:r>
          </a:p>
          <a:p>
            <a:r>
              <a:rPr lang="en-US" dirty="0"/>
              <a:t>When you retrieve the data, we then transform it to suit our needs.</a:t>
            </a:r>
          </a:p>
          <a:p>
            <a:r>
              <a:rPr lang="en-US" dirty="0"/>
              <a:t>This is very different from relational modeling where we are not able to store data without creating a table first.</a:t>
            </a:r>
          </a:p>
          <a:p>
            <a:endParaRPr lang="en-US" dirty="0"/>
          </a:p>
          <a:p>
            <a:endParaRPr lang="en-US" dirty="0"/>
          </a:p>
        </p:txBody>
      </p:sp>
    </p:spTree>
    <p:extLst>
      <p:ext uri="{BB962C8B-B14F-4D97-AF65-F5344CB8AC3E}">
        <p14:creationId xmlns:p14="http://schemas.microsoft.com/office/powerpoint/2010/main" val="2559953115"/>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1629</TotalTime>
  <Words>6668</Words>
  <Application>Microsoft Office PowerPoint</Application>
  <PresentationFormat>Widescreen</PresentationFormat>
  <Paragraphs>1007</Paragraphs>
  <Slides>83</Slides>
  <Notes>38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Arial</vt:lpstr>
      <vt:lpstr>Arial Black</vt:lpstr>
      <vt:lpstr>Calibri</vt:lpstr>
      <vt:lpstr>Calibri Light</vt:lpstr>
      <vt:lpstr>Consolas</vt:lpstr>
      <vt:lpstr>Courier New</vt:lpstr>
      <vt:lpstr>Sherman Sans Book</vt:lpstr>
      <vt:lpstr>Tw Cen MT</vt:lpstr>
      <vt:lpstr>Wingdings</vt:lpstr>
      <vt:lpstr>IST769 Theme</vt:lpstr>
      <vt:lpstr>IST769 Unit C</vt:lpstr>
      <vt:lpstr>Agenda</vt:lpstr>
      <vt:lpstr>Get Ready To Follow Along!</vt:lpstr>
      <vt:lpstr>Hadoop</vt:lpstr>
      <vt:lpstr>What is Hadoop?</vt:lpstr>
      <vt:lpstr>Hadoop Origins</vt:lpstr>
      <vt:lpstr>They did the math…</vt:lpstr>
      <vt:lpstr>How does Hadoop Work? </vt:lpstr>
      <vt:lpstr>The Hadoop Philosophy is Simple</vt:lpstr>
      <vt:lpstr>The Data Lake</vt:lpstr>
      <vt:lpstr>Collect and Store Data into the Data Lake</vt:lpstr>
      <vt:lpstr>Apply a Schema on Read/Query</vt:lpstr>
      <vt:lpstr>Analyze Your Data</vt:lpstr>
      <vt:lpstr>What Exactly Is “Schema on Read”? Again?</vt:lpstr>
      <vt:lpstr>Check Yourself! True or False</vt:lpstr>
      <vt:lpstr>Hadoop Architecture</vt:lpstr>
      <vt:lpstr>Two Essential Components of Hadoop</vt:lpstr>
      <vt:lpstr>A Preview: Hadoop Cluster Nodes</vt:lpstr>
      <vt:lpstr>HDFS</vt:lpstr>
      <vt:lpstr>HDFS – Hadoop Distributed File System</vt:lpstr>
      <vt:lpstr>Example: HDFS Write</vt:lpstr>
      <vt:lpstr>Example: HDFS Read</vt:lpstr>
      <vt:lpstr>HDFS: Heartbeat and Block Report</vt:lpstr>
      <vt:lpstr>HDFS</vt:lpstr>
      <vt:lpstr>Example: HDFS Failover</vt:lpstr>
      <vt:lpstr>HDFS Commands</vt:lpstr>
      <vt:lpstr>HDFS File Permissions—Like *nix Permissions</vt:lpstr>
      <vt:lpstr>Demo: HDFS Commands</vt:lpstr>
      <vt:lpstr>HDFS Commands</vt:lpstr>
      <vt:lpstr>YARN (and MapReduce)</vt:lpstr>
      <vt:lpstr>YARN – Hadoop 2.0</vt:lpstr>
      <vt:lpstr>Hadoop 2 vs. Hadoop 1</vt:lpstr>
      <vt:lpstr>MapReduce Algorithm</vt:lpstr>
      <vt:lpstr>Example MapReduce: “Total Orders by State”</vt:lpstr>
      <vt:lpstr>Demo: M-R and YARN</vt:lpstr>
      <vt:lpstr>Check Yourself: YARN</vt:lpstr>
      <vt:lpstr>PowerPoint Presentation</vt:lpstr>
      <vt:lpstr>An Oversimplified Version of the Hadoop Ecosystem in Action</vt:lpstr>
      <vt:lpstr>HIVE</vt:lpstr>
      <vt:lpstr>What is HIVE?</vt:lpstr>
      <vt:lpstr>Hive Metastore</vt:lpstr>
      <vt:lpstr>Hive Architecture</vt:lpstr>
      <vt:lpstr>Demo: Connecting to Hive</vt:lpstr>
      <vt:lpstr>Two Types of Hive Tables</vt:lpstr>
      <vt:lpstr>Defining a Hive-Managed (Internal) Table</vt:lpstr>
      <vt:lpstr>Loading Data Into Hive-Managed Tables</vt:lpstr>
      <vt:lpstr>Demo Internal tables</vt:lpstr>
      <vt:lpstr>Hive Managed Tables</vt:lpstr>
      <vt:lpstr>Defining an External Table</vt:lpstr>
      <vt:lpstr>Demo External tables</vt:lpstr>
      <vt:lpstr>Internal –vs- External Tables</vt:lpstr>
      <vt:lpstr>Query Hive Like SQL!</vt:lpstr>
      <vt:lpstr>Other Hive Features</vt:lpstr>
      <vt:lpstr>Create a Table from a Query</vt:lpstr>
      <vt:lpstr>File Formats</vt:lpstr>
      <vt:lpstr>Storing Results to HDFS</vt:lpstr>
      <vt:lpstr>Creating Views</vt:lpstr>
      <vt:lpstr>Hive</vt:lpstr>
      <vt:lpstr>HBase</vt:lpstr>
      <vt:lpstr>What Is HBase?</vt:lpstr>
      <vt:lpstr>Understanding the column store</vt:lpstr>
      <vt:lpstr>Hbase use cases</vt:lpstr>
      <vt:lpstr>HBase Architecture</vt:lpstr>
      <vt:lpstr>HBase Physical Data Model Visualized</vt:lpstr>
      <vt:lpstr>HBase Logical Data Model</vt:lpstr>
      <vt:lpstr>PowerPoint Presentation</vt:lpstr>
      <vt:lpstr>Hbase Table Commands</vt:lpstr>
      <vt:lpstr>Commands or Table Reference</vt:lpstr>
      <vt:lpstr>Demo: Hbase commands</vt:lpstr>
      <vt:lpstr>HCatalog</vt:lpstr>
      <vt:lpstr>About HCatalog</vt:lpstr>
      <vt:lpstr>HCatalog</vt:lpstr>
      <vt:lpstr>Example: Integrating HBase With Hive</vt:lpstr>
      <vt:lpstr>Example: Hive Table</vt:lpstr>
      <vt:lpstr>Demo: Hbase and Hive</vt:lpstr>
      <vt:lpstr>PowerPoint Presentation</vt:lpstr>
      <vt:lpstr>Impala</vt:lpstr>
      <vt:lpstr>What Is Impala?</vt:lpstr>
      <vt:lpstr>Impala vs. Hive (Original Hive)</vt:lpstr>
      <vt:lpstr>Metadata Caching</vt:lpstr>
      <vt:lpstr>Demo Impala Vs Hive</vt:lpstr>
      <vt:lpstr>Summary</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A Fudge Jr</cp:lastModifiedBy>
  <cp:revision>13</cp:revision>
  <dcterms:created xsi:type="dcterms:W3CDTF">2021-09-12T15:27:46Z</dcterms:created>
  <dcterms:modified xsi:type="dcterms:W3CDTF">2021-09-13T19:07:12Z</dcterms:modified>
</cp:coreProperties>
</file>