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879" r:id="rId4"/>
    <p:sldId id="878" r:id="rId5"/>
    <p:sldId id="918" r:id="rId6"/>
    <p:sldId id="826" r:id="rId7"/>
    <p:sldId id="884" r:id="rId8"/>
    <p:sldId id="881" r:id="rId9"/>
    <p:sldId id="882" r:id="rId10"/>
    <p:sldId id="883" r:id="rId11"/>
    <p:sldId id="258" r:id="rId12"/>
    <p:sldId id="825" r:id="rId13"/>
    <p:sldId id="885" r:id="rId14"/>
    <p:sldId id="824" r:id="rId15"/>
    <p:sldId id="886" r:id="rId16"/>
    <p:sldId id="875" r:id="rId17"/>
    <p:sldId id="876" r:id="rId18"/>
    <p:sldId id="887" r:id="rId19"/>
    <p:sldId id="908" r:id="rId20"/>
    <p:sldId id="891" r:id="rId21"/>
    <p:sldId id="909" r:id="rId22"/>
    <p:sldId id="896" r:id="rId23"/>
    <p:sldId id="839" r:id="rId24"/>
    <p:sldId id="837" r:id="rId25"/>
    <p:sldId id="841" r:id="rId26"/>
    <p:sldId id="912" r:id="rId27"/>
    <p:sldId id="897" r:id="rId28"/>
    <p:sldId id="910" r:id="rId29"/>
    <p:sldId id="911" r:id="rId30"/>
    <p:sldId id="913" r:id="rId31"/>
    <p:sldId id="914" r:id="rId32"/>
    <p:sldId id="880" r:id="rId33"/>
    <p:sldId id="828" r:id="rId34"/>
    <p:sldId id="827" r:id="rId35"/>
    <p:sldId id="833" r:id="rId36"/>
    <p:sldId id="915" r:id="rId37"/>
    <p:sldId id="834" r:id="rId38"/>
    <p:sldId id="832" r:id="rId39"/>
    <p:sldId id="916" r:id="rId40"/>
    <p:sldId id="831" r:id="rId41"/>
    <p:sldId id="842" r:id="rId42"/>
    <p:sldId id="917" r:id="rId43"/>
    <p:sldId id="829" r:id="rId44"/>
    <p:sldId id="905" r:id="rId45"/>
    <p:sldId id="830" r:id="rId46"/>
    <p:sldId id="838" r:id="rId47"/>
    <p:sldId id="87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Wide Column" id="{D21AFCCA-D36A-44F3-9F02-EDEEC5B741E0}">
          <p14:sldIdLst>
            <p14:sldId id="879"/>
            <p14:sldId id="878"/>
            <p14:sldId id="918"/>
            <p14:sldId id="826"/>
            <p14:sldId id="884"/>
            <p14:sldId id="881"/>
            <p14:sldId id="882"/>
            <p14:sldId id="883"/>
          </p14:sldIdLst>
        </p14:section>
        <p14:section name="Relational Vs Document" id="{9D235F3C-C433-45EF-A813-A744253FB45B}">
          <p14:sldIdLst>
            <p14:sldId id="258"/>
            <p14:sldId id="825"/>
            <p14:sldId id="885"/>
            <p14:sldId id="824"/>
            <p14:sldId id="886"/>
          </p14:sldIdLst>
        </p14:section>
        <p14:section name="Designing for Document" id="{B8125DD7-3EDF-4185-9922-3E74562C43AC}">
          <p14:sldIdLst>
            <p14:sldId id="875"/>
            <p14:sldId id="876"/>
            <p14:sldId id="887"/>
          </p14:sldIdLst>
        </p14:section>
        <p14:section name="MongoDb Arch" id="{D51B9783-61E3-4E05-9F60-FA19EFC4680A}">
          <p14:sldIdLst>
            <p14:sldId id="908"/>
            <p14:sldId id="891"/>
            <p14:sldId id="909"/>
            <p14:sldId id="896"/>
            <p14:sldId id="839"/>
            <p14:sldId id="837"/>
            <p14:sldId id="841"/>
            <p14:sldId id="912"/>
            <p14:sldId id="897"/>
            <p14:sldId id="910"/>
            <p14:sldId id="911"/>
            <p14:sldId id="913"/>
            <p14:sldId id="914"/>
            <p14:sldId id="880"/>
            <p14:sldId id="828"/>
            <p14:sldId id="827"/>
            <p14:sldId id="833"/>
            <p14:sldId id="915"/>
            <p14:sldId id="834"/>
            <p14:sldId id="832"/>
            <p14:sldId id="916"/>
            <p14:sldId id="831"/>
            <p14:sldId id="842"/>
            <p14:sldId id="917"/>
            <p14:sldId id="829"/>
            <p14:sldId id="905"/>
            <p14:sldId id="830"/>
            <p14:sldId id="83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59802" autoAdjust="0"/>
  </p:normalViewPr>
  <p:slideViewPr>
    <p:cSldViewPr snapToGrid="0">
      <p:cViewPr varScale="1">
        <p:scale>
          <a:sx n="80" d="100"/>
          <a:sy n="80" d="100"/>
        </p:scale>
        <p:origin x="5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EB870-8465-49E9-AC3F-C320BB739F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492BA-7A71-43AA-BB6B-4D3A2690C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gm:t>
    </dgm:pt>
    <dgm:pt modelId="{6466A3F2-D28E-44C1-982C-216D0EC235D3}" type="parTrans" cxnId="{AE441998-7BC7-4313-B9A0-2B4DF783E93D}">
      <dgm:prSet/>
      <dgm:spPr/>
      <dgm:t>
        <a:bodyPr/>
        <a:lstStyle/>
        <a:p>
          <a:endParaRPr lang="en-US"/>
        </a:p>
      </dgm:t>
    </dgm:pt>
    <dgm:pt modelId="{4A7E3401-B6B4-470F-9566-FDDF069ECA6C}" type="sibTrans" cxnId="{AE441998-7BC7-4313-B9A0-2B4DF783E93D}">
      <dgm:prSet/>
      <dgm:spPr/>
      <dgm:t>
        <a:bodyPr/>
        <a:lstStyle/>
        <a:p>
          <a:endParaRPr lang="en-US"/>
        </a:p>
      </dgm:t>
    </dgm:pt>
    <dgm:pt modelId="{0C11108B-6D65-4296-91E0-C5FD03536B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gm:t>
    </dgm:pt>
    <dgm:pt modelId="{D4C718F5-112F-42FF-8683-4C6EBDE2E6FF}" type="parTrans" cxnId="{9DFBDE3B-4A73-4111-9054-03100CC7A5E4}">
      <dgm:prSet/>
      <dgm:spPr/>
      <dgm:t>
        <a:bodyPr/>
        <a:lstStyle/>
        <a:p>
          <a:endParaRPr lang="en-US"/>
        </a:p>
      </dgm:t>
    </dgm:pt>
    <dgm:pt modelId="{96344F42-21F0-4A0D-A253-C6393ACB9495}" type="sibTrans" cxnId="{9DFBDE3B-4A73-4111-9054-03100CC7A5E4}">
      <dgm:prSet/>
      <dgm:spPr/>
      <dgm:t>
        <a:bodyPr/>
        <a:lstStyle/>
        <a:p>
          <a:endParaRPr lang="en-US"/>
        </a:p>
      </dgm:t>
    </dgm:pt>
    <dgm:pt modelId="{BA1A833F-AF16-4941-87EC-15D35CC393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gm:t>
    </dgm:pt>
    <dgm:pt modelId="{C2116FEA-908D-484F-869B-F1221719F407}" type="parTrans" cxnId="{5593DBA8-A06F-41A5-BCA1-2F3E65D5EB24}">
      <dgm:prSet/>
      <dgm:spPr/>
      <dgm:t>
        <a:bodyPr/>
        <a:lstStyle/>
        <a:p>
          <a:endParaRPr lang="en-US"/>
        </a:p>
      </dgm:t>
    </dgm:pt>
    <dgm:pt modelId="{DC8BCB9A-8427-4CF2-B5C5-5C8CD8866816}" type="sibTrans" cxnId="{5593DBA8-A06F-41A5-BCA1-2F3E65D5EB24}">
      <dgm:prSet/>
      <dgm:spPr/>
      <dgm:t>
        <a:bodyPr/>
        <a:lstStyle/>
        <a:p>
          <a:endParaRPr lang="en-US"/>
        </a:p>
      </dgm:t>
    </dgm:pt>
    <dgm:pt modelId="{E0F9E1C5-2263-40E0-A9B5-A096A8B752F4}" type="pres">
      <dgm:prSet presAssocID="{7F8EB870-8465-49E9-AC3F-C320BB739FB2}" presName="root" presStyleCnt="0">
        <dgm:presLayoutVars>
          <dgm:dir/>
          <dgm:resizeHandles val="exact"/>
        </dgm:presLayoutVars>
      </dgm:prSet>
      <dgm:spPr/>
    </dgm:pt>
    <dgm:pt modelId="{D2EE0A4F-F0CC-498E-A075-6181A7087AA2}" type="pres">
      <dgm:prSet presAssocID="{424492BA-7A71-43AA-BB6B-4D3A2690C753}" presName="compNode" presStyleCnt="0"/>
      <dgm:spPr/>
    </dgm:pt>
    <dgm:pt modelId="{6D6B026F-FB45-4CEB-8AE5-F97393500ADB}" type="pres">
      <dgm:prSet presAssocID="{424492BA-7A71-43AA-BB6B-4D3A2690C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A69BBB-89BE-4915-9F0B-B307523B124E}" type="pres">
      <dgm:prSet presAssocID="{424492BA-7A71-43AA-BB6B-4D3A2690C753}" presName="spaceRect" presStyleCnt="0"/>
      <dgm:spPr/>
    </dgm:pt>
    <dgm:pt modelId="{E25FB9DE-1200-4DD0-991E-295EFEDC905F}" type="pres">
      <dgm:prSet presAssocID="{424492BA-7A71-43AA-BB6B-4D3A2690C753}" presName="textRect" presStyleLbl="revTx" presStyleIdx="0" presStyleCnt="3">
        <dgm:presLayoutVars>
          <dgm:chMax val="1"/>
          <dgm:chPref val="1"/>
        </dgm:presLayoutVars>
      </dgm:prSet>
      <dgm:spPr/>
    </dgm:pt>
    <dgm:pt modelId="{9C9D9ACC-A03F-48BD-8EA1-555EB7300B01}" type="pres">
      <dgm:prSet presAssocID="{4A7E3401-B6B4-470F-9566-FDDF069ECA6C}" presName="sibTrans" presStyleCnt="0"/>
      <dgm:spPr/>
    </dgm:pt>
    <dgm:pt modelId="{0E12191B-D221-48C3-AFBE-EB85E9DADBAD}" type="pres">
      <dgm:prSet presAssocID="{0C11108B-6D65-4296-91E0-C5FD03536B5B}" presName="compNode" presStyleCnt="0"/>
      <dgm:spPr/>
    </dgm:pt>
    <dgm:pt modelId="{C67A21FF-8CF9-4E08-8FEC-D8834D79C0EB}" type="pres">
      <dgm:prSet presAssocID="{0C11108B-6D65-4296-91E0-C5FD03536B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41194F-DB40-4820-B908-870BBE88D144}" type="pres">
      <dgm:prSet presAssocID="{0C11108B-6D65-4296-91E0-C5FD03536B5B}" presName="spaceRect" presStyleCnt="0"/>
      <dgm:spPr/>
    </dgm:pt>
    <dgm:pt modelId="{DA4A8BEA-A297-4374-A1F8-830F826EB710}" type="pres">
      <dgm:prSet presAssocID="{0C11108B-6D65-4296-91E0-C5FD03536B5B}" presName="textRect" presStyleLbl="revTx" presStyleIdx="1" presStyleCnt="3">
        <dgm:presLayoutVars>
          <dgm:chMax val="1"/>
          <dgm:chPref val="1"/>
        </dgm:presLayoutVars>
      </dgm:prSet>
      <dgm:spPr/>
    </dgm:pt>
    <dgm:pt modelId="{47FFCE51-EAA3-4E60-BCF1-A8B54A99E048}" type="pres">
      <dgm:prSet presAssocID="{96344F42-21F0-4A0D-A253-C6393ACB9495}" presName="sibTrans" presStyleCnt="0"/>
      <dgm:spPr/>
    </dgm:pt>
    <dgm:pt modelId="{863AA091-E20F-4E04-803A-C635D5602DE4}" type="pres">
      <dgm:prSet presAssocID="{BA1A833F-AF16-4941-87EC-15D35CC393BF}" presName="compNode" presStyleCnt="0"/>
      <dgm:spPr/>
    </dgm:pt>
    <dgm:pt modelId="{89EE9812-9A04-423E-B566-17D4E3126AA9}" type="pres">
      <dgm:prSet presAssocID="{BA1A833F-AF16-4941-87EC-15D35CC393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C23A41B0-526F-4A1B-9321-D70D2B143FC2}" type="pres">
      <dgm:prSet presAssocID="{BA1A833F-AF16-4941-87EC-15D35CC393BF}" presName="spaceRect" presStyleCnt="0"/>
      <dgm:spPr/>
    </dgm:pt>
    <dgm:pt modelId="{82A97CE6-A337-49D4-B91C-474E79823D46}" type="pres">
      <dgm:prSet presAssocID="{BA1A833F-AF16-4941-87EC-15D35CC393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7AB0A-2969-4B7C-8A61-90E76AF19BCD}" type="presOf" srcId="{BA1A833F-AF16-4941-87EC-15D35CC393BF}" destId="{82A97CE6-A337-49D4-B91C-474E79823D46}" srcOrd="0" destOrd="0" presId="urn:microsoft.com/office/officeart/2018/2/layout/IconLabelList"/>
    <dgm:cxn modelId="{DF918516-9D82-4685-9C06-DDAEF6A3ED17}" type="presOf" srcId="{7F8EB870-8465-49E9-AC3F-C320BB739FB2}" destId="{E0F9E1C5-2263-40E0-A9B5-A096A8B752F4}" srcOrd="0" destOrd="0" presId="urn:microsoft.com/office/officeart/2018/2/layout/IconLabelList"/>
    <dgm:cxn modelId="{9DFBDE3B-4A73-4111-9054-03100CC7A5E4}" srcId="{7F8EB870-8465-49E9-AC3F-C320BB739FB2}" destId="{0C11108B-6D65-4296-91E0-C5FD03536B5B}" srcOrd="1" destOrd="0" parTransId="{D4C718F5-112F-42FF-8683-4C6EBDE2E6FF}" sibTransId="{96344F42-21F0-4A0D-A253-C6393ACB9495}"/>
    <dgm:cxn modelId="{DAA9866E-4179-4496-AA71-2670DA327F76}" type="presOf" srcId="{424492BA-7A71-43AA-BB6B-4D3A2690C753}" destId="{E25FB9DE-1200-4DD0-991E-295EFEDC905F}" srcOrd="0" destOrd="0" presId="urn:microsoft.com/office/officeart/2018/2/layout/IconLabelList"/>
    <dgm:cxn modelId="{AE441998-7BC7-4313-B9A0-2B4DF783E93D}" srcId="{7F8EB870-8465-49E9-AC3F-C320BB739FB2}" destId="{424492BA-7A71-43AA-BB6B-4D3A2690C753}" srcOrd="0" destOrd="0" parTransId="{6466A3F2-D28E-44C1-982C-216D0EC235D3}" sibTransId="{4A7E3401-B6B4-470F-9566-FDDF069ECA6C}"/>
    <dgm:cxn modelId="{5593DBA8-A06F-41A5-BCA1-2F3E65D5EB24}" srcId="{7F8EB870-8465-49E9-AC3F-C320BB739FB2}" destId="{BA1A833F-AF16-4941-87EC-15D35CC393BF}" srcOrd="2" destOrd="0" parTransId="{C2116FEA-908D-484F-869B-F1221719F407}" sibTransId="{DC8BCB9A-8427-4CF2-B5C5-5C8CD8866816}"/>
    <dgm:cxn modelId="{16932DE6-3934-431B-AA13-6015FC52D126}" type="presOf" srcId="{0C11108B-6D65-4296-91E0-C5FD03536B5B}" destId="{DA4A8BEA-A297-4374-A1F8-830F826EB710}" srcOrd="0" destOrd="0" presId="urn:microsoft.com/office/officeart/2018/2/layout/IconLabelList"/>
    <dgm:cxn modelId="{BCE179DA-BC73-4EBD-8F8B-7E025BE49B69}" type="presParOf" srcId="{E0F9E1C5-2263-40E0-A9B5-A096A8B752F4}" destId="{D2EE0A4F-F0CC-498E-A075-6181A7087AA2}" srcOrd="0" destOrd="0" presId="urn:microsoft.com/office/officeart/2018/2/layout/IconLabelList"/>
    <dgm:cxn modelId="{B83CC496-724F-4D9B-8B18-E7AC03C33101}" type="presParOf" srcId="{D2EE0A4F-F0CC-498E-A075-6181A7087AA2}" destId="{6D6B026F-FB45-4CEB-8AE5-F97393500ADB}" srcOrd="0" destOrd="0" presId="urn:microsoft.com/office/officeart/2018/2/layout/IconLabelList"/>
    <dgm:cxn modelId="{11F8CD0D-723C-4232-A267-B9D72971C449}" type="presParOf" srcId="{D2EE0A4F-F0CC-498E-A075-6181A7087AA2}" destId="{63A69BBB-89BE-4915-9F0B-B307523B124E}" srcOrd="1" destOrd="0" presId="urn:microsoft.com/office/officeart/2018/2/layout/IconLabelList"/>
    <dgm:cxn modelId="{E77C5620-9CB6-420F-AA68-36DBE7B6A133}" type="presParOf" srcId="{D2EE0A4F-F0CC-498E-A075-6181A7087AA2}" destId="{E25FB9DE-1200-4DD0-991E-295EFEDC905F}" srcOrd="2" destOrd="0" presId="urn:microsoft.com/office/officeart/2018/2/layout/IconLabelList"/>
    <dgm:cxn modelId="{FF99E192-E5FF-42E2-B8F5-3DF4D874A361}" type="presParOf" srcId="{E0F9E1C5-2263-40E0-A9B5-A096A8B752F4}" destId="{9C9D9ACC-A03F-48BD-8EA1-555EB7300B01}" srcOrd="1" destOrd="0" presId="urn:microsoft.com/office/officeart/2018/2/layout/IconLabelList"/>
    <dgm:cxn modelId="{662DB122-CA96-4CBE-9655-016DC3749F16}" type="presParOf" srcId="{E0F9E1C5-2263-40E0-A9B5-A096A8B752F4}" destId="{0E12191B-D221-48C3-AFBE-EB85E9DADBAD}" srcOrd="2" destOrd="0" presId="urn:microsoft.com/office/officeart/2018/2/layout/IconLabelList"/>
    <dgm:cxn modelId="{780487FA-9D23-4602-9B65-A101038AB465}" type="presParOf" srcId="{0E12191B-D221-48C3-AFBE-EB85E9DADBAD}" destId="{C67A21FF-8CF9-4E08-8FEC-D8834D79C0EB}" srcOrd="0" destOrd="0" presId="urn:microsoft.com/office/officeart/2018/2/layout/IconLabelList"/>
    <dgm:cxn modelId="{CBE8B6C7-2C42-42CF-8C5F-15E88281B493}" type="presParOf" srcId="{0E12191B-D221-48C3-AFBE-EB85E9DADBAD}" destId="{CE41194F-DB40-4820-B908-870BBE88D144}" srcOrd="1" destOrd="0" presId="urn:microsoft.com/office/officeart/2018/2/layout/IconLabelList"/>
    <dgm:cxn modelId="{59841CE0-FC8A-4E1F-A527-1071C1D2AFBB}" type="presParOf" srcId="{0E12191B-D221-48C3-AFBE-EB85E9DADBAD}" destId="{DA4A8BEA-A297-4374-A1F8-830F826EB710}" srcOrd="2" destOrd="0" presId="urn:microsoft.com/office/officeart/2018/2/layout/IconLabelList"/>
    <dgm:cxn modelId="{B8E50B63-669F-4C57-8169-ADA4B5CCDD7B}" type="presParOf" srcId="{E0F9E1C5-2263-40E0-A9B5-A096A8B752F4}" destId="{47FFCE51-EAA3-4E60-BCF1-A8B54A99E048}" srcOrd="3" destOrd="0" presId="urn:microsoft.com/office/officeart/2018/2/layout/IconLabelList"/>
    <dgm:cxn modelId="{8474D896-94D0-4E98-AD2D-3FA897FECAC4}" type="presParOf" srcId="{E0F9E1C5-2263-40E0-A9B5-A096A8B752F4}" destId="{863AA091-E20F-4E04-803A-C635D5602DE4}" srcOrd="4" destOrd="0" presId="urn:microsoft.com/office/officeart/2018/2/layout/IconLabelList"/>
    <dgm:cxn modelId="{4E6B0D3D-2C6F-4171-B01A-C3D4984A3ACB}" type="presParOf" srcId="{863AA091-E20F-4E04-803A-C635D5602DE4}" destId="{89EE9812-9A04-423E-B566-17D4E3126AA9}" srcOrd="0" destOrd="0" presId="urn:microsoft.com/office/officeart/2018/2/layout/IconLabelList"/>
    <dgm:cxn modelId="{FE16DAA4-D58F-4FE4-B096-EBE866E9CD57}" type="presParOf" srcId="{863AA091-E20F-4E04-803A-C635D5602DE4}" destId="{C23A41B0-526F-4A1B-9321-D70D2B143FC2}" srcOrd="1" destOrd="0" presId="urn:microsoft.com/office/officeart/2018/2/layout/IconLabelList"/>
    <dgm:cxn modelId="{1BDDBE59-6BB9-4421-AA4D-AD5919F83A73}" type="presParOf" srcId="{863AA091-E20F-4E04-803A-C635D5602DE4}" destId="{82A97CE6-A337-49D4-B91C-474E79823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026F-FB45-4CEB-8AE5-F97393500ADB}">
      <dsp:nvSpPr>
        <dsp:cNvPr id="0" name=""/>
        <dsp:cNvSpPr/>
      </dsp:nvSpPr>
      <dsp:spPr>
        <a:xfrm>
          <a:off x="948409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B9DE-1200-4DD0-991E-295EFEDC905F}">
      <dsp:nvSpPr>
        <dsp:cNvPr id="0" name=""/>
        <dsp:cNvSpPr/>
      </dsp:nvSpPr>
      <dsp:spPr>
        <a:xfrm>
          <a:off x="181751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sp:txBody>
      <dsp:txXfrm>
        <a:off x="181751" y="2344445"/>
        <a:ext cx="2787850" cy="922500"/>
      </dsp:txXfrm>
    </dsp:sp>
    <dsp:sp modelId="{C67A21FF-8CF9-4E08-8FEC-D8834D79C0EB}">
      <dsp:nvSpPr>
        <dsp:cNvPr id="0" name=""/>
        <dsp:cNvSpPr/>
      </dsp:nvSpPr>
      <dsp:spPr>
        <a:xfrm>
          <a:off x="4224133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8BEA-A297-4374-A1F8-830F826EB710}">
      <dsp:nvSpPr>
        <dsp:cNvPr id="0" name=""/>
        <dsp:cNvSpPr/>
      </dsp:nvSpPr>
      <dsp:spPr>
        <a:xfrm>
          <a:off x="3457475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sp:txBody>
      <dsp:txXfrm>
        <a:off x="3457475" y="2344445"/>
        <a:ext cx="2787850" cy="922500"/>
      </dsp:txXfrm>
    </dsp:sp>
    <dsp:sp modelId="{89EE9812-9A04-423E-B566-17D4E3126AA9}">
      <dsp:nvSpPr>
        <dsp:cNvPr id="0" name=""/>
        <dsp:cNvSpPr/>
      </dsp:nvSpPr>
      <dsp:spPr>
        <a:xfrm>
          <a:off x="7499857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7CE6-A337-49D4-B91C-474E79823D46}">
      <dsp:nvSpPr>
        <dsp:cNvPr id="0" name=""/>
        <dsp:cNvSpPr/>
      </dsp:nvSpPr>
      <dsp:spPr>
        <a:xfrm>
          <a:off x="6733198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sp:txBody>
      <dsp:txXfrm>
        <a:off x="6733198" y="2344445"/>
        <a:ext cx="278785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see, then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normalized. Concerns are separated. i.e there’s a table with only phone numbers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 before data (we make these tables before we can insert rows. This allows for constraints to ensure addresses have valid zip codes at the data access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add a customer we require many writes. At least one to each of these 5 tables, if not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Foreign keys are required to tie the tables together into a single conceptual entity “Customer”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delete all the CRV’s</a:t>
            </a:r>
          </a:p>
          <a:p>
            <a:r>
              <a:rPr lang="en-US" dirty="0"/>
              <a:t>Db.cars.remove( { “model” : “CRV” } )</a:t>
            </a:r>
          </a:p>
          <a:p>
            <a:endParaRPr lang="en-US" dirty="0"/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update – partial does not work</a:t>
            </a:r>
          </a:p>
          <a:p>
            <a:r>
              <a:rPr lang="en-US" dirty="0"/>
              <a:t>db.cars.update ({ "_id" : 1},  { "style" : "sedan" } )</a:t>
            </a:r>
          </a:p>
          <a:p>
            <a:endParaRPr lang="en-US" dirty="0"/>
          </a:p>
          <a:p>
            <a:r>
              <a:rPr lang="en-US" dirty="0"/>
              <a:t>#where did it go?</a:t>
            </a:r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full overwrite, so you must replace</a:t>
            </a:r>
          </a:p>
          <a:p>
            <a:r>
              <a:rPr lang="en-US" dirty="0"/>
              <a:t> db.cars.update ({ "_id" : 1},  { "make" : "Honda", "model" : "Civic", “style” : “sedan”, "_id" : 1 })</a:t>
            </a:r>
          </a:p>
          <a:p>
            <a:endParaRPr lang="en-US" dirty="0"/>
          </a:p>
          <a:p>
            <a:r>
              <a:rPr lang="en-US" dirty="0"/>
              <a:t># easier to do with full JavaScript code</a:t>
            </a:r>
          </a:p>
          <a:p>
            <a:r>
              <a:rPr lang="en-US" dirty="0"/>
              <a:t>var cruze = db.cars.findOne( { "model" : "Cruze", "make" : "Chevy"} )</a:t>
            </a:r>
          </a:p>
          <a:p>
            <a:r>
              <a:rPr lang="en-US" dirty="0"/>
              <a:t>cruze["style"] = "sedan“</a:t>
            </a:r>
          </a:p>
          <a:p>
            <a:r>
              <a:rPr lang="en-US" dirty="0"/>
              <a:t>db.cars.update( {"model" : "Cruze"}, cruze)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column projection: Just the names and websites of the vendors</a:t>
            </a:r>
          </a:p>
          <a:p>
            <a:r>
              <a:rPr lang="en-US" dirty="0"/>
              <a:t>Db.vendors.find({}, {“name”: 1, “website” :2})</a:t>
            </a:r>
          </a:p>
          <a:p>
            <a:endParaRPr lang="en-US" dirty="0"/>
          </a:p>
          <a:p>
            <a:r>
              <a:rPr lang="en-US" dirty="0"/>
              <a:t># use the dot notation to access attributes inside other attributes</a:t>
            </a:r>
          </a:p>
          <a:p>
            <a:r>
              <a:rPr lang="en-US" dirty="0"/>
              <a:t>db.vendors.find( { "products.department" : "Hardware" }, { "name" : 1, “website” : 2 })</a:t>
            </a:r>
          </a:p>
          <a:p>
            <a:endParaRPr lang="en-US" dirty="0"/>
          </a:p>
          <a:p>
            <a:r>
              <a:rPr lang="en-US" dirty="0"/>
              <a:t># name, product name and retail price of sporting goods</a:t>
            </a:r>
          </a:p>
          <a:p>
            <a:r>
              <a:rPr lang="en-US" dirty="0"/>
              <a:t>db.vendors.find( { "products.department" : "Sporting Goods" }, { "name" : 1,  "products.name" :2, “products.retail_price” : 3 })</a:t>
            </a:r>
          </a:p>
          <a:p>
            <a:endParaRPr lang="en-US" dirty="0"/>
          </a:p>
          <a:p>
            <a:r>
              <a:rPr lang="en-US" dirty="0"/>
              <a:t># vendors with no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false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# sort the output </a:t>
            </a:r>
          </a:p>
          <a:p>
            <a:r>
              <a:rPr lang="en-US" dirty="0" err="1"/>
              <a:t>db.vendors.find</a:t>
            </a:r>
            <a:r>
              <a:rPr lang="en-US" dirty="0"/>
              <a:t>( { "</a:t>
            </a:r>
            <a:r>
              <a:rPr lang="en-US" dirty="0" err="1"/>
              <a:t>products.department</a:t>
            </a:r>
            <a:r>
              <a:rPr lang="en-US" dirty="0"/>
              <a:t>" : "Hardware" }, { "name" : 1 }).sort( { "name" : 1}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().limit(3)</a:t>
            </a:r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().sort( “name” : 1)</a:t>
            </a:r>
          </a:p>
          <a:p>
            <a:endParaRPr lang="en-US" dirty="0"/>
          </a:p>
          <a:p>
            <a:r>
              <a:rPr lang="en-US" dirty="0"/>
              <a:t># you can combine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Db.vendors.find</a:t>
            </a:r>
            <a:r>
              <a:rPr lang="en-US" dirty="0"/>
              <a:t>().sort( “name” : 1).limit(4)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vendors with websites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true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querying by region!</a:t>
            </a:r>
          </a:p>
          <a:p>
            <a:r>
              <a:rPr lang="en-US" dirty="0"/>
              <a:t>db.countries.find( {"subregion" : "Eastern Europe"}).explain("executionStats")</a:t>
            </a:r>
          </a:p>
          <a:p>
            <a:endParaRPr lang="en-US" dirty="0"/>
          </a:p>
          <a:p>
            <a:r>
              <a:rPr lang="en-US" dirty="0"/>
              <a:t>Seaches through all 53 countries…. Blah. (docsExamined)</a:t>
            </a:r>
          </a:p>
          <a:p>
            <a:endParaRPr lang="en-US" dirty="0"/>
          </a:p>
          <a:p>
            <a:r>
              <a:rPr lang="en-US" dirty="0"/>
              <a:t># Let’s add an index.</a:t>
            </a:r>
          </a:p>
          <a:p>
            <a:r>
              <a:rPr lang="en-US" dirty="0"/>
              <a:t>db.countries.createIndex( {subregion:1})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"Eastern Europe"}).explain("executionStats")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“Southern Europe"}).explain("executionStats")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data model – reading and writing one “thing” the document. 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Schema-less. The labels are written with the actual data. If I need to add middle initial, I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all the data at once with the conceptual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Harder to perform cross-cutting queries, such as getting a list of phone numbers, or finding two people who share the same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Burden of data integrity shifts from the database management system to the application’s business logic layer.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Cases! The document model is not suited for all data applications! Redundancy is acceptable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essence of Horizonal Scalability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Current Database </a:t>
            </a:r>
          </a:p>
          <a:p>
            <a:r>
              <a:rPr lang="en-US" dirty="0"/>
              <a:t>&gt; db</a:t>
            </a:r>
          </a:p>
          <a:p>
            <a:endParaRPr lang="en-US" dirty="0"/>
          </a:p>
          <a:p>
            <a:r>
              <a:rPr lang="en-US" dirty="0"/>
              <a:t># Show all databases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databases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Use a database, does not have to exist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Use demo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#show collections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collections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 insert some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db.cars.insert({ “make”: “Chevy”, “model” : “Cruze”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“Traverse”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“Trax”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br>
              <a:rPr lang="en-US" dirty="0"/>
            </a:br>
            <a:r>
              <a:rPr lang="en-US" dirty="0"/>
              <a:t># show all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#better looking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Db.cars.find().pretty()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Insert same thing twice … mongo don’t care!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there a generated Id, we can add by specific ID,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but cannot add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added 3 times</a:t>
            </a:r>
          </a:p>
          <a:p>
            <a:endParaRPr lang="en-US" dirty="0"/>
          </a:p>
          <a:p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added once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cannot be added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mongodb.com/manual/replication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Wide-Column / Big Table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G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B959B-14C6-45EB-8AD0-FFED321F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C742D-4E99-4269-9EEA-B0D4877F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5585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Self-Describing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Rigid Schema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4CC125-DB95-4DCF-8102-7A40C2168F36}"/>
              </a:ext>
            </a:extLst>
          </p:cNvPr>
          <p:cNvSpPr txBox="1">
            <a:spLocks/>
          </p:cNvSpPr>
          <p:nvPr/>
        </p:nvSpPr>
        <p:spPr>
          <a:xfrm>
            <a:off x="4551680" y="1868487"/>
            <a:ext cx="4257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Documents of a single subject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Schema is stored in the Document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collection of collections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Anything can be stored in the collection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Smallest unit in a document database</a:t>
            </a:r>
          </a:p>
        </p:txBody>
      </p:sp>
    </p:spTree>
    <p:extLst>
      <p:ext uri="{BB962C8B-B14F-4D97-AF65-F5344CB8AC3E}">
        <p14:creationId xmlns:p14="http://schemas.microsoft.com/office/powerpoint/2010/main" val="184595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vs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the Two Models</a:t>
            </a:r>
          </a:p>
          <a:p>
            <a:r>
              <a:rPr lang="en-US" dirty="0"/>
              <a:t>Differences in design approaches</a:t>
            </a:r>
          </a:p>
        </p:txBody>
      </p:sp>
      <p:pic>
        <p:nvPicPr>
          <p:cNvPr id="7" name="Graphic 6" descr="Venn diagram outline">
            <a:extLst>
              <a:ext uri="{FF2B5EF4-FFF2-40B4-BE49-F238E27FC236}">
                <a16:creationId xmlns:a16="http://schemas.microsoft.com/office/drawing/2014/main" id="{A03FCEC7-90A6-48B6-AB91-6362DA4D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240" y="2667000"/>
            <a:ext cx="2280920" cy="2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EB5-14BC-4F62-9D1B-7FDADE3D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vs. Document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85574-1883-4C69-9E21-815353EF9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E8B590-D2A3-4591-BFDE-E28FDC460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database administrators</a:t>
            </a:r>
          </a:p>
          <a:p>
            <a:r>
              <a:rPr lang="en-US" dirty="0"/>
              <a:t>Complex data model, normalized</a:t>
            </a:r>
          </a:p>
          <a:p>
            <a:r>
              <a:rPr lang="en-US" dirty="0"/>
              <a:t>Flexible, performant query operations</a:t>
            </a:r>
          </a:p>
          <a:p>
            <a:r>
              <a:rPr lang="en-US" dirty="0"/>
              <a:t>Related information stored in individual  tables</a:t>
            </a:r>
          </a:p>
          <a:p>
            <a:r>
              <a:rPr lang="en-US" dirty="0"/>
              <a:t>Data redundancy is exception to the rule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3859E-4B45-47A2-A2BD-DDB8DD873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Document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7A682-BACD-418A-9A6B-C441FDC02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programmers/developers</a:t>
            </a:r>
          </a:p>
          <a:p>
            <a:r>
              <a:rPr lang="en-US" dirty="0"/>
              <a:t>Simplified data model, denormalized</a:t>
            </a:r>
          </a:p>
          <a:p>
            <a:r>
              <a:rPr lang="en-US" dirty="0"/>
              <a:t>Query not as performant</a:t>
            </a:r>
          </a:p>
          <a:p>
            <a:r>
              <a:rPr lang="en-US" dirty="0"/>
              <a:t>Related information stored with document</a:t>
            </a:r>
          </a:p>
          <a:p>
            <a:r>
              <a:rPr lang="en-US" dirty="0"/>
              <a:t>Data redundancy is expected</a:t>
            </a:r>
          </a:p>
        </p:txBody>
      </p:sp>
    </p:spTree>
    <p:extLst>
      <p:ext uri="{BB962C8B-B14F-4D97-AF65-F5344CB8AC3E}">
        <p14:creationId xmlns:p14="http://schemas.microsoft.com/office/powerpoint/2010/main" val="243012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E01323D-C263-4082-B3E7-9B17220E6EB4}"/>
              </a:ext>
            </a:extLst>
          </p:cNvPr>
          <p:cNvGrpSpPr/>
          <p:nvPr/>
        </p:nvGrpSpPr>
        <p:grpSpPr>
          <a:xfrm rot="10800000">
            <a:off x="8224056" y="5067780"/>
            <a:ext cx="198584" cy="369568"/>
            <a:chOff x="2500561" y="2645904"/>
            <a:chExt cx="198584" cy="36956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9E9A36-BBC7-4075-827B-DBA3011EF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689A3D-5ACB-42EE-BDCE-873F1B754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931514-F821-4E71-8529-9FD1DB41275F}"/>
              </a:ext>
            </a:extLst>
          </p:cNvPr>
          <p:cNvGrpSpPr/>
          <p:nvPr/>
        </p:nvGrpSpPr>
        <p:grpSpPr>
          <a:xfrm rot="5400000">
            <a:off x="5181390" y="4051903"/>
            <a:ext cx="759846" cy="228680"/>
            <a:chOff x="3126761" y="3006376"/>
            <a:chExt cx="759846" cy="2286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E58BF2-E5C1-4FF3-ADAD-737BF88BC9C7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314CB9-0D17-4751-9961-2558BFB0CFFD}"/>
                </a:ext>
              </a:extLst>
            </p:cNvPr>
            <p:cNvCxnSpPr/>
            <p:nvPr/>
          </p:nvCxnSpPr>
          <p:spPr>
            <a:xfrm>
              <a:off x="3725588" y="300637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CEAD2-DB08-473D-9F61-53FE8A442F7A}"/>
              </a:ext>
            </a:extLst>
          </p:cNvPr>
          <p:cNvGrpSpPr/>
          <p:nvPr/>
        </p:nvGrpSpPr>
        <p:grpSpPr>
          <a:xfrm rot="5400000">
            <a:off x="5480837" y="3521379"/>
            <a:ext cx="198584" cy="369568"/>
            <a:chOff x="2500561" y="2645904"/>
            <a:chExt cx="198584" cy="3695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8F83E0-B463-4359-BE11-1D0108EB8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3A319F-E55E-4CC9-8A97-AD407FDDA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6BC24-17C4-4EE9-B873-F35B03B21929}"/>
              </a:ext>
            </a:extLst>
          </p:cNvPr>
          <p:cNvGrpSpPr/>
          <p:nvPr/>
        </p:nvGrpSpPr>
        <p:grpSpPr>
          <a:xfrm flipH="1">
            <a:off x="9782146" y="2707158"/>
            <a:ext cx="198584" cy="369568"/>
            <a:chOff x="2500561" y="2645904"/>
            <a:chExt cx="198584" cy="3695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D28791-9AC9-4F58-894C-A644D4D68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E862E5-DFAB-46DD-A5AA-74FB989E86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A6118-5724-4EC4-B6B7-D152035473B7}"/>
              </a:ext>
            </a:extLst>
          </p:cNvPr>
          <p:cNvGrpSpPr/>
          <p:nvPr/>
        </p:nvGrpSpPr>
        <p:grpSpPr>
          <a:xfrm>
            <a:off x="6771350" y="2711377"/>
            <a:ext cx="198584" cy="369568"/>
            <a:chOff x="2500561" y="2645904"/>
            <a:chExt cx="198584" cy="3695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22823F-07AA-4D49-9AE2-1B7B86092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892952-A328-467E-BBEC-FB9E67BB4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2AAA5E-046C-43B9-BA47-00F31F54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Relational Way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833545-1B8B-405F-9044-ECD2CE39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is many other entities like phones and addresses</a:t>
            </a:r>
          </a:p>
          <a:p>
            <a:r>
              <a:rPr lang="en-US" dirty="0"/>
              <a:t>Can update phones / addresses independent from customer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Form; Data Integrity</a:t>
            </a:r>
          </a:p>
          <a:p>
            <a:r>
              <a:rPr lang="en-US" dirty="0"/>
              <a:t>Keys. Keys everywhere!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F05176A-0C0D-4A6E-9824-A52CA6A3B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094473"/>
              </p:ext>
            </p:extLst>
          </p:nvPr>
        </p:nvGraphicFramePr>
        <p:xfrm>
          <a:off x="7711609" y="1973626"/>
          <a:ext cx="131994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42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52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1A01C7D3-03B7-4BA5-9913-6A26E95D7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354945"/>
              </p:ext>
            </p:extLst>
          </p:nvPr>
        </p:nvGraphicFramePr>
        <p:xfrm>
          <a:off x="9969341" y="1939442"/>
          <a:ext cx="191889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94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Customer Phones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Order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Phone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Number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659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AA7FD84-FE96-41FC-9896-39584C257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76832"/>
              </p:ext>
            </p:extLst>
          </p:nvPr>
        </p:nvGraphicFramePr>
        <p:xfrm>
          <a:off x="4625444" y="1973625"/>
          <a:ext cx="2160455" cy="165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55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412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 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Address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E695F4-2597-4ECD-A5B1-24D510E12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45215"/>
              </p:ext>
            </p:extLst>
          </p:nvPr>
        </p:nvGraphicFramePr>
        <p:xfrm>
          <a:off x="4619735" y="449489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AD1B399-339F-4955-9492-C98309576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79600"/>
              </p:ext>
            </p:extLst>
          </p:nvPr>
        </p:nvGraphicFramePr>
        <p:xfrm>
          <a:off x="8422640" y="449911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Postal Codes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596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3153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3ACE73E-26C1-48FD-913C-1F50579DFDBE}"/>
              </a:ext>
            </a:extLst>
          </p:cNvPr>
          <p:cNvGrpSpPr/>
          <p:nvPr/>
        </p:nvGrpSpPr>
        <p:grpSpPr>
          <a:xfrm>
            <a:off x="6941994" y="2794417"/>
            <a:ext cx="759846" cy="228680"/>
            <a:chOff x="3126761" y="3000156"/>
            <a:chExt cx="759846" cy="2286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B03D30-BA07-48CB-ACC4-9EE10EBF738A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10D12B-469A-42DD-8E68-D2A52C07448D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75CE54-C7DF-4DC9-9607-56924203B805}"/>
              </a:ext>
            </a:extLst>
          </p:cNvPr>
          <p:cNvGrpSpPr/>
          <p:nvPr/>
        </p:nvGrpSpPr>
        <p:grpSpPr>
          <a:xfrm flipH="1">
            <a:off x="9026573" y="2782667"/>
            <a:ext cx="759846" cy="228680"/>
            <a:chOff x="3126761" y="3000156"/>
            <a:chExt cx="759846" cy="22868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383053-42D5-4816-B085-537256CB752D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7DEFA3-5C4C-48D9-9764-CEEDB8ADEE19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950485-F148-43FB-9554-63F90B0A9982}"/>
              </a:ext>
            </a:extLst>
          </p:cNvPr>
          <p:cNvGrpSpPr/>
          <p:nvPr/>
        </p:nvGrpSpPr>
        <p:grpSpPr>
          <a:xfrm rot="10800000">
            <a:off x="6491993" y="5120225"/>
            <a:ext cx="1763224" cy="228680"/>
            <a:chOff x="2123383" y="3014011"/>
            <a:chExt cx="1763224" cy="2286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E62F95-5E58-48CA-926F-35C8CAB11B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123383" y="3123353"/>
              <a:ext cx="1763224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F7E23F-8C7A-4FD7-ABD9-250771461F27}"/>
                </a:ext>
              </a:extLst>
            </p:cNvPr>
            <p:cNvCxnSpPr/>
            <p:nvPr/>
          </p:nvCxnSpPr>
          <p:spPr>
            <a:xfrm>
              <a:off x="3760150" y="3014011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80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D059-EDC7-4939-A18C-6C349170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Document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485-5814-4ECD-8736-3B3852B73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9040" y="1825624"/>
            <a:ext cx="700024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 	cid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email: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mafudge@syr.edu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first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last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Fudge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phones: [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555-1234</a:t>
            </a:r>
            <a:r>
              <a:rPr lang="en-US" sz="1800" dirty="0">
                <a:latin typeface="Consolas" panose="020B0609020204030204" pitchFamily="49" charset="0"/>
              </a:rPr>
              <a:t> },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555-9283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addresses: [ { type: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billing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street: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1313 Mockinbird Ln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city: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Syracuse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state: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NY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zip: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13244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9BCA17E-C8C7-4309-8104-149E8155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Self-Describing / Schema-less</a:t>
            </a:r>
          </a:p>
          <a:p>
            <a:r>
              <a:rPr lang="en-US" dirty="0"/>
              <a:t>Denormalized; all related data stored together.</a:t>
            </a:r>
          </a:p>
          <a:p>
            <a:r>
              <a:rPr lang="en-US" dirty="0"/>
              <a:t>Data Integrity shifts from data logic to business logic.</a:t>
            </a:r>
          </a:p>
          <a:p>
            <a:r>
              <a:rPr lang="en-US" dirty="0"/>
              <a:t>Easier to store, harder to query.</a:t>
            </a:r>
          </a:p>
          <a:p>
            <a:pPr lvl="1"/>
            <a:r>
              <a:rPr lang="en-US" dirty="0"/>
              <a:t>Do two customers have the same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relational model, we strive for data normalization, to reduce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document model, we store related data in the document.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 data prevents data redundancy, the document model has data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2463586-AEF0-40AD-AB67-4E9DB7B3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for Document Databases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3A9FD9-7D1F-4B26-814F-E369F959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 Modeling works. Entities are documents in the collection.</a:t>
            </a:r>
          </a:p>
          <a:p>
            <a:r>
              <a:rPr lang="en-US" dirty="0"/>
              <a:t>Reference-Oriented Data </a:t>
            </a:r>
          </a:p>
          <a:p>
            <a:pPr lvl="1"/>
            <a:r>
              <a:rPr lang="en-US" dirty="0"/>
              <a:t>Store composite, Multi-Valued with main Entity</a:t>
            </a:r>
          </a:p>
          <a:p>
            <a:pPr lvl="1"/>
            <a:r>
              <a:rPr lang="en-US" dirty="0"/>
              <a:t>Ensure Slow Rate of Change. High rate of change is not a good use case.</a:t>
            </a:r>
          </a:p>
          <a:p>
            <a:pPr lvl="1"/>
            <a:r>
              <a:rPr lang="en-US" dirty="0"/>
              <a:t>Can support full CRUD</a:t>
            </a:r>
          </a:p>
          <a:p>
            <a:r>
              <a:rPr lang="en-US" dirty="0"/>
              <a:t>Process-Oriented Data</a:t>
            </a:r>
          </a:p>
          <a:p>
            <a:pPr lvl="1"/>
            <a:r>
              <a:rPr lang="en-US" dirty="0"/>
              <a:t>Design to be Immutable or Historical</a:t>
            </a:r>
          </a:p>
          <a:p>
            <a:pPr lvl="1"/>
            <a:r>
              <a:rPr lang="en-US" dirty="0"/>
              <a:t>Should support only CR (no updates or deletes)</a:t>
            </a:r>
          </a:p>
          <a:p>
            <a:r>
              <a:rPr lang="en-US" dirty="0"/>
              <a:t>Minimize the number Entities and Relationships.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1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353D3D-00AB-4CE4-B258-516FB9F6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Enrollment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7897E-F25E-47B4-818B-9DDCDD87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2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entity is an example of a document in a collection. 3 Collections.</a:t>
            </a:r>
          </a:p>
          <a:p>
            <a:r>
              <a:rPr lang="en-US" dirty="0"/>
              <a:t>Student and Course are reference-oriented. Composite data such as majors, minors get stored with student. Full CRUD support for these collections. </a:t>
            </a:r>
          </a:p>
          <a:p>
            <a:r>
              <a:rPr lang="en-US" dirty="0"/>
              <a:t>Enrolment is process-oriented but designed to be document immutable. When a student drops another document is added.</a:t>
            </a:r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0C31C-4885-4A9E-9C1A-A71C2947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78" y="4233085"/>
            <a:ext cx="8610873" cy="25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Software Inventory:</a:t>
            </a:r>
          </a:p>
          <a:p>
            <a:pPr lvl="1"/>
            <a:r>
              <a:rPr lang="en-US" b="1" dirty="0"/>
              <a:t>Computer </a:t>
            </a:r>
            <a:r>
              <a:rPr lang="en-US" dirty="0"/>
              <a:t>– make, model, RAM, Disk Total, Disk Free,  Office computer is in, employee who owns the computer, operating system (version, name).</a:t>
            </a:r>
          </a:p>
          <a:p>
            <a:pPr lvl="1"/>
            <a:r>
              <a:rPr lang="en-US" b="1" dirty="0"/>
              <a:t>Software Application </a:t>
            </a:r>
            <a:r>
              <a:rPr lang="en-US" dirty="0"/>
              <a:t>-  application data (name, version, hardware requirements), publisher information (name, website)</a:t>
            </a:r>
          </a:p>
          <a:p>
            <a:pPr lvl="1"/>
            <a:r>
              <a:rPr lang="en-US" dirty="0"/>
              <a:t>Tracking which application are installed or removed from each computer and when.</a:t>
            </a:r>
          </a:p>
          <a:p>
            <a:r>
              <a:rPr lang="en-US" dirty="0"/>
              <a:t>Design a model suitable for a document database.</a:t>
            </a:r>
          </a:p>
        </p:txBody>
      </p:sp>
    </p:spTree>
    <p:extLst>
      <p:ext uri="{BB962C8B-B14F-4D97-AF65-F5344CB8AC3E}">
        <p14:creationId xmlns:p14="http://schemas.microsoft.com/office/powerpoint/2010/main" val="123289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Wide Column Database?</a:t>
            </a:r>
          </a:p>
          <a:p>
            <a:r>
              <a:rPr lang="en-US" dirty="0"/>
              <a:t>Wide Column Use Cases</a:t>
            </a:r>
          </a:p>
          <a:p>
            <a:r>
              <a:rPr lang="en-US" dirty="0"/>
              <a:t>Comparing the Relational and Wide-Colum Models</a:t>
            </a:r>
          </a:p>
          <a:p>
            <a:r>
              <a:rPr lang="en-US" dirty="0"/>
              <a:t>Cassandra Db Architecture</a:t>
            </a:r>
          </a:p>
          <a:p>
            <a:r>
              <a:rPr lang="en-US" dirty="0"/>
              <a:t>Cassandra Query Language (DDL)</a:t>
            </a:r>
          </a:p>
          <a:p>
            <a:r>
              <a:rPr lang="en-US" dirty="0"/>
              <a:t>Cassandra Query Language (DML)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1C64-640F-4AD7-8A3F-E2CBEF1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1221-EF11-4B3A-A412-BFE41F3C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Document Database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Collections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Documents</a:t>
            </a:r>
          </a:p>
          <a:p>
            <a:pPr lvl="1"/>
            <a:r>
              <a:rPr lang="en-US" dirty="0"/>
              <a:t>Documents are JSON Schemas</a:t>
            </a:r>
          </a:p>
          <a:p>
            <a:r>
              <a:rPr lang="en-US" sz="2400" dirty="0"/>
              <a:t>Single Master Architecture </a:t>
            </a:r>
          </a:p>
          <a:p>
            <a:pPr lvl="1"/>
            <a:r>
              <a:rPr lang="en-US" dirty="0"/>
              <a:t>Scales well horizontally, but has a single point of failure</a:t>
            </a:r>
          </a:p>
          <a:p>
            <a:pPr lvl="1"/>
            <a:r>
              <a:rPr lang="en-US" dirty="0"/>
              <a:t>Supports Consistent reads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sharding</a:t>
            </a:r>
            <a:r>
              <a:rPr lang="en-US" dirty="0"/>
              <a:t> with data replication</a:t>
            </a:r>
          </a:p>
          <a:p>
            <a:r>
              <a:rPr lang="en-US" sz="2400" dirty="0"/>
              <a:t>Data Model </a:t>
            </a:r>
          </a:p>
          <a:p>
            <a:pPr lvl="1"/>
            <a:r>
              <a:rPr lang="en-US" dirty="0"/>
              <a:t>Document data model—schema-less</a:t>
            </a:r>
          </a:p>
          <a:p>
            <a:pPr lvl="1"/>
            <a:r>
              <a:rPr lang="en-US" dirty="0"/>
              <a:t>Every document stored has a key</a:t>
            </a:r>
          </a:p>
          <a:p>
            <a:pPr lvl="1"/>
            <a:r>
              <a:rPr lang="en-US" dirty="0"/>
              <a:t>Uses JavaScript as a query language and JSON as a data format</a:t>
            </a:r>
          </a:p>
          <a:p>
            <a:pPr lvl="1"/>
            <a:r>
              <a:rPr lang="en-US" dirty="0"/>
              <a:t>There are only integrity constraints on the key; it must be unique per collection</a:t>
            </a:r>
          </a:p>
        </p:txBody>
      </p:sp>
      <p:pic>
        <p:nvPicPr>
          <p:cNvPr id="6" name="Picture 2" descr="Image result for Mongodb logo">
            <a:extLst>
              <a:ext uri="{FF2B5EF4-FFF2-40B4-BE49-F238E27FC236}">
                <a16:creationId xmlns:a16="http://schemas.microsoft.com/office/drawing/2014/main" id="{75C7E885-CBEF-4E96-B918-AFF66146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17" y="1871742"/>
            <a:ext cx="1367118" cy="13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7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description of MongoDB, where does it fit in the CAP Theorem? Among Consistency, Availability and Partition Tolerance Which two guarantees does it provide?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3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23965-082E-45FB-BFF0-C120948E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 Db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DD858-70BC-4589-B822-932C9323E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Mongo Db Scales Horizontally.</a:t>
            </a:r>
          </a:p>
        </p:txBody>
      </p:sp>
    </p:spTree>
    <p:extLst>
      <p:ext uri="{BB962C8B-B14F-4D97-AF65-F5344CB8AC3E}">
        <p14:creationId xmlns:p14="http://schemas.microsoft.com/office/powerpoint/2010/main" val="87072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C15E-74E8-4480-A6F7-A86D398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Concepts of Distributed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B7FB39-6111-42B8-AF1A-001DA30EB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Sharding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D42B-9C16-40A4-9674-30B2F638A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Splits the database into partitions so that each node hosts part of it</a:t>
            </a:r>
          </a:p>
          <a:p>
            <a:r>
              <a:rPr lang="en-US" dirty="0"/>
              <a:t>Distributes the I/O over </a:t>
            </a:r>
            <a:br>
              <a:rPr lang="en-US" dirty="0"/>
            </a:br>
            <a:r>
              <a:rPr lang="en-US" dirty="0"/>
              <a:t>several hosts; for performance</a:t>
            </a:r>
          </a:p>
          <a:p>
            <a:r>
              <a:rPr lang="en-US" dirty="0"/>
              <a:t>Data distributed to nodes based on shard key strategy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https://docs.mongodb.com/manual/sharding/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B1AE4-E9DF-4477-8E28-F97FA7C0B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Replica</a:t>
            </a: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74DF7-B625-4619-AE42-68292F1253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Synced copies of shards </a:t>
            </a:r>
          </a:p>
          <a:p>
            <a:r>
              <a:rPr lang="en-US" dirty="0"/>
              <a:t>Each replica contains an exact mirror of the shard</a:t>
            </a:r>
          </a:p>
          <a:p>
            <a:r>
              <a:rPr lang="en-US" dirty="0"/>
              <a:t>For Fault-Tolerance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https://docs.mongodb.com/manual/replication/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57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Consider a mongo database, with sets of data A, B and 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1012B1-5C41-4CED-8542-CDAE60AA3689}"/>
              </a:ext>
            </a:extLst>
          </p:cNvPr>
          <p:cNvGrpSpPr/>
          <p:nvPr/>
        </p:nvGrpSpPr>
        <p:grpSpPr>
          <a:xfrm>
            <a:off x="5329882" y="3540026"/>
            <a:ext cx="1532237" cy="1476244"/>
            <a:chOff x="3348681" y="3254276"/>
            <a:chExt cx="1532237" cy="1476244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D6BB68CF-3F86-40BE-AD0F-73EA4A4D4EF9}"/>
                </a:ext>
              </a:extLst>
            </p:cNvPr>
            <p:cNvSpPr/>
            <p:nvPr/>
          </p:nvSpPr>
          <p:spPr>
            <a:xfrm>
              <a:off x="3348681" y="4191271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175A1719-E294-4CC7-888B-11BB65BA7604}"/>
                </a:ext>
              </a:extLst>
            </p:cNvPr>
            <p:cNvSpPr/>
            <p:nvPr/>
          </p:nvSpPr>
          <p:spPr>
            <a:xfrm>
              <a:off x="3348681" y="371370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5287AE64-31B6-400F-932A-114E6373560A}"/>
                </a:ext>
              </a:extLst>
            </p:cNvPr>
            <p:cNvSpPr/>
            <p:nvPr/>
          </p:nvSpPr>
          <p:spPr>
            <a:xfrm>
              <a:off x="3348681" y="3254276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30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</a:t>
            </a:r>
            <a:r>
              <a:rPr lang="en-US" b="1" i="1" dirty="0"/>
              <a:t>sharded</a:t>
            </a:r>
            <a:r>
              <a:rPr lang="en-US" dirty="0"/>
              <a:t> into three nodes. Each node (hosts 1–3) has different data—no single node has the same data.</a:t>
            </a:r>
          </a:p>
          <a:p>
            <a:r>
              <a:rPr lang="en-US" dirty="0"/>
              <a:t>Each Host holds a single shard.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1F2113-50E2-41CE-9F92-0CEDCFF488A3}"/>
              </a:ext>
            </a:extLst>
          </p:cNvPr>
          <p:cNvGrpSpPr/>
          <p:nvPr/>
        </p:nvGrpSpPr>
        <p:grpSpPr>
          <a:xfrm>
            <a:off x="5006564" y="3385064"/>
            <a:ext cx="1855444" cy="1159329"/>
            <a:chOff x="731195" y="3265714"/>
            <a:chExt cx="1855444" cy="11593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2F09E-997F-46F5-899A-FCD1AB8FFEB1}"/>
                </a:ext>
              </a:extLst>
            </p:cNvPr>
            <p:cNvSpPr/>
            <p:nvPr/>
          </p:nvSpPr>
          <p:spPr>
            <a:xfrm>
              <a:off x="731195" y="3265714"/>
              <a:ext cx="1855444" cy="1159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2</a:t>
              </a:r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C8535BE4-D0F5-462C-BEA8-33B3C85759DA}"/>
                </a:ext>
              </a:extLst>
            </p:cNvPr>
            <p:cNvSpPr/>
            <p:nvPr/>
          </p:nvSpPr>
          <p:spPr>
            <a:xfrm>
              <a:off x="892798" y="372445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BBF2A-AFDE-4FB0-A36E-542FF07FCBED}"/>
              </a:ext>
            </a:extLst>
          </p:cNvPr>
          <p:cNvGrpSpPr/>
          <p:nvPr/>
        </p:nvGrpSpPr>
        <p:grpSpPr>
          <a:xfrm>
            <a:off x="2435964" y="3379493"/>
            <a:ext cx="1855444" cy="1159329"/>
            <a:chOff x="3502764" y="3238109"/>
            <a:chExt cx="1855444" cy="11593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67A47E-7DDC-4519-8DA0-6F9EB4177566}"/>
                </a:ext>
              </a:extLst>
            </p:cNvPr>
            <p:cNvSpPr/>
            <p:nvPr/>
          </p:nvSpPr>
          <p:spPr>
            <a:xfrm>
              <a:off x="3502764" y="3238109"/>
              <a:ext cx="1855444" cy="1159329"/>
            </a:xfrm>
            <a:prstGeom prst="rect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1</a:t>
              </a: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87E68956-2D4B-4FAD-B16B-1DD3462AC65B}"/>
                </a:ext>
              </a:extLst>
            </p:cNvPr>
            <p:cNvSpPr/>
            <p:nvPr/>
          </p:nvSpPr>
          <p:spPr>
            <a:xfrm>
              <a:off x="3664367" y="3698093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487B3B-25B2-4A71-9C75-5625E6AAC584}"/>
              </a:ext>
            </a:extLst>
          </p:cNvPr>
          <p:cNvGrpSpPr/>
          <p:nvPr/>
        </p:nvGrpSpPr>
        <p:grpSpPr>
          <a:xfrm>
            <a:off x="7506459" y="3382423"/>
            <a:ext cx="1855444" cy="1159329"/>
            <a:chOff x="6096759" y="3230022"/>
            <a:chExt cx="1855444" cy="11593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9A453E-E082-49ED-8BA9-D385F7C320F8}"/>
                </a:ext>
              </a:extLst>
            </p:cNvPr>
            <p:cNvSpPr/>
            <p:nvPr/>
          </p:nvSpPr>
          <p:spPr>
            <a:xfrm>
              <a:off x="6096759" y="3230022"/>
              <a:ext cx="1855444" cy="1159329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3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4155FFD1-32AA-4051-9084-E4C74087237B}"/>
                </a:ext>
              </a:extLst>
            </p:cNvPr>
            <p:cNvSpPr/>
            <p:nvPr/>
          </p:nvSpPr>
          <p:spPr>
            <a:xfrm>
              <a:off x="6258362" y="3724450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5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091F-F6C1-4082-AB58-7730EF9B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Shard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1704-3946-4037-9CF9-9F876F6B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Shard Key determines how the data are distributed to the nodes.</a:t>
            </a:r>
          </a:p>
          <a:p>
            <a:r>
              <a:rPr lang="en-US" dirty="0"/>
              <a:t>Two approaches: </a:t>
            </a:r>
          </a:p>
          <a:p>
            <a:pPr lvl="1"/>
            <a:r>
              <a:rPr lang="en-US" dirty="0"/>
              <a:t>Range key</a:t>
            </a:r>
          </a:p>
          <a:p>
            <a:pPr lvl="1"/>
            <a:r>
              <a:rPr lang="en-US" dirty="0"/>
              <a:t>Hash key</a:t>
            </a:r>
          </a:p>
          <a:p>
            <a:r>
              <a:rPr lang="en-US" dirty="0"/>
              <a:t>We want even</a:t>
            </a:r>
            <a:br>
              <a:rPr lang="en-US" dirty="0"/>
            </a:br>
            <a:r>
              <a:rPr lang="en-US" dirty="0"/>
              <a:t>distributions for</a:t>
            </a:r>
            <a:br>
              <a:rPr lang="en-US" dirty="0"/>
            </a:br>
            <a:r>
              <a:rPr lang="en-US" dirty="0"/>
              <a:t>the best performance.</a:t>
            </a:r>
          </a:p>
          <a:p>
            <a:r>
              <a:rPr lang="en-US" dirty="0"/>
              <a:t>Range key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88FAE-3D82-499C-8838-FC1C7A83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45" y="3077852"/>
            <a:ext cx="7211291" cy="34643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3517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36"/>
            <a:ext cx="10515600" cy="4486275"/>
          </a:xfrm>
        </p:spPr>
        <p:txBody>
          <a:bodyPr>
            <a:noAutofit/>
          </a:bodyPr>
          <a:lstStyle/>
          <a:p>
            <a:r>
              <a:rPr lang="en-US" dirty="0"/>
              <a:t>Each of the three nodes has one replica. Hosts 4–6 are a mirror copy of hosts 1–3, respectively.</a:t>
            </a:r>
          </a:p>
          <a:p>
            <a:r>
              <a:rPr lang="en-US" dirty="0"/>
              <a:t>For fault-tolerance we add nodes.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4A8AA-DC8C-423F-9924-37D9AE3AE2BF}"/>
              </a:ext>
            </a:extLst>
          </p:cNvPr>
          <p:cNvGrpSpPr/>
          <p:nvPr/>
        </p:nvGrpSpPr>
        <p:grpSpPr>
          <a:xfrm>
            <a:off x="2627365" y="3238092"/>
            <a:ext cx="6937270" cy="2816217"/>
            <a:chOff x="2481194" y="2974141"/>
            <a:chExt cx="6937270" cy="28162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C45EE1-AB0E-4355-9108-B58D40C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903" y="413640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1F2113-50E2-41CE-9F92-0CEDCFF488A3}"/>
                </a:ext>
              </a:extLst>
            </p:cNvPr>
            <p:cNvGrpSpPr/>
            <p:nvPr/>
          </p:nvGrpSpPr>
          <p:grpSpPr>
            <a:xfrm>
              <a:off x="5063125" y="2979712"/>
              <a:ext cx="1855444" cy="1159329"/>
              <a:chOff x="731195" y="3265714"/>
              <a:chExt cx="1855444" cy="11593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D2F09E-997F-46F5-899A-FCD1AB8FFEB1}"/>
                  </a:ext>
                </a:extLst>
              </p:cNvPr>
              <p:cNvSpPr/>
              <p:nvPr/>
            </p:nvSpPr>
            <p:spPr>
              <a:xfrm>
                <a:off x="731195" y="3265714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2</a:t>
                </a:r>
              </a:p>
            </p:txBody>
          </p:sp>
          <p:sp>
            <p:nvSpPr>
              <p:cNvPr id="31" name="Flowchart: Magnetic Disk 30">
                <a:extLst>
                  <a:ext uri="{FF2B5EF4-FFF2-40B4-BE49-F238E27FC236}">
                    <a16:creationId xmlns:a16="http://schemas.microsoft.com/office/drawing/2014/main" id="{C8535BE4-D0F5-462C-BEA8-33B3C85759DA}"/>
                  </a:ext>
                </a:extLst>
              </p:cNvPr>
              <p:cNvSpPr/>
              <p:nvPr/>
            </p:nvSpPr>
            <p:spPr>
              <a:xfrm>
                <a:off x="892798" y="3724450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6FAFC0-50B4-4717-A1CA-F0CD3AAFFA1C}"/>
                </a:ext>
              </a:extLst>
            </p:cNvPr>
            <p:cNvGrpSpPr/>
            <p:nvPr/>
          </p:nvGrpSpPr>
          <p:grpSpPr>
            <a:xfrm>
              <a:off x="5087580" y="4627715"/>
              <a:ext cx="1855444" cy="1159329"/>
              <a:chOff x="755650" y="4902700"/>
              <a:chExt cx="1855444" cy="115932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5C316-E6DA-439C-8905-92CE1C0F1879}"/>
                  </a:ext>
                </a:extLst>
              </p:cNvPr>
              <p:cNvSpPr/>
              <p:nvPr/>
            </p:nvSpPr>
            <p:spPr>
              <a:xfrm>
                <a:off x="755650" y="4902700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5</a:t>
                </a:r>
              </a:p>
            </p:txBody>
          </p:sp>
          <p:sp>
            <p:nvSpPr>
              <p:cNvPr id="32" name="Flowchart: Magnetic Disk 31">
                <a:extLst>
                  <a:ext uri="{FF2B5EF4-FFF2-40B4-BE49-F238E27FC236}">
                    <a16:creationId xmlns:a16="http://schemas.microsoft.com/office/drawing/2014/main" id="{7BC96EEB-9962-4CE0-909E-3FE11F0D395C}"/>
                  </a:ext>
                </a:extLst>
              </p:cNvPr>
              <p:cNvSpPr/>
              <p:nvPr/>
            </p:nvSpPr>
            <p:spPr>
              <a:xfrm>
                <a:off x="892798" y="5362177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DBBF2A-AFDE-4FB0-A36E-542FF07FCBED}"/>
                </a:ext>
              </a:extLst>
            </p:cNvPr>
            <p:cNvGrpSpPr/>
            <p:nvPr/>
          </p:nvGrpSpPr>
          <p:grpSpPr>
            <a:xfrm>
              <a:off x="2492525" y="2974141"/>
              <a:ext cx="1855444" cy="1159329"/>
              <a:chOff x="3502764" y="3238109"/>
              <a:chExt cx="1855444" cy="11593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67A47E-7DDC-4519-8DA0-6F9EB4177566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1</a:t>
                </a:r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87E68956-2D4B-4FAD-B16B-1DD3462AC65B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F5F2EB-0E16-47F7-983C-391F93A2F634}"/>
                </a:ext>
              </a:extLst>
            </p:cNvPr>
            <p:cNvGrpSpPr/>
            <p:nvPr/>
          </p:nvGrpSpPr>
          <p:grpSpPr>
            <a:xfrm>
              <a:off x="2481194" y="4631029"/>
              <a:ext cx="1855444" cy="1159329"/>
              <a:chOff x="3502764" y="3238109"/>
              <a:chExt cx="1855444" cy="11593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AD61D9-18B9-4131-89F8-F4D406FD70EF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4</a:t>
                </a:r>
              </a:p>
            </p:txBody>
          </p:sp>
          <p:sp>
            <p:nvSpPr>
              <p:cNvPr id="44" name="Flowchart: Magnetic Disk 43">
                <a:extLst>
                  <a:ext uri="{FF2B5EF4-FFF2-40B4-BE49-F238E27FC236}">
                    <a16:creationId xmlns:a16="http://schemas.microsoft.com/office/drawing/2014/main" id="{70364398-08DD-4A81-9BCC-8A8602DCAD7A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487B3B-25B2-4A71-9C75-5625E6AAC584}"/>
                </a:ext>
              </a:extLst>
            </p:cNvPr>
            <p:cNvGrpSpPr/>
            <p:nvPr/>
          </p:nvGrpSpPr>
          <p:grpSpPr>
            <a:xfrm>
              <a:off x="7563020" y="2977071"/>
              <a:ext cx="1855444" cy="1159329"/>
              <a:chOff x="6096759" y="3230022"/>
              <a:chExt cx="1855444" cy="11593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9A453E-E082-49ED-8BA9-D385F7C320F8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3</a:t>
                </a:r>
              </a:p>
            </p:txBody>
          </p:sp>
          <p:sp>
            <p:nvSpPr>
              <p:cNvPr id="49" name="Flowchart: Magnetic Disk 48">
                <a:extLst>
                  <a:ext uri="{FF2B5EF4-FFF2-40B4-BE49-F238E27FC236}">
                    <a16:creationId xmlns:a16="http://schemas.microsoft.com/office/drawing/2014/main" id="{4155FFD1-32AA-4051-9084-E4C74087237B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954999-5023-4CB7-9922-640F5773282F}"/>
                </a:ext>
              </a:extLst>
            </p:cNvPr>
            <p:cNvGrpSpPr/>
            <p:nvPr/>
          </p:nvGrpSpPr>
          <p:grpSpPr>
            <a:xfrm>
              <a:off x="7563019" y="4626446"/>
              <a:ext cx="1855444" cy="1159329"/>
              <a:chOff x="6096759" y="3230022"/>
              <a:chExt cx="1855444" cy="11593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7FECBA-C1F6-4DD9-941A-94A755BE8254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6</a:t>
                </a:r>
              </a:p>
            </p:txBody>
          </p:sp>
          <p:sp>
            <p:nvSpPr>
              <p:cNvPr id="53" name="Flowchart: Magnetic Disk 52">
                <a:extLst>
                  <a:ext uri="{FF2B5EF4-FFF2-40B4-BE49-F238E27FC236}">
                    <a16:creationId xmlns:a16="http://schemas.microsoft.com/office/drawing/2014/main" id="{15A2F132-9644-4347-BAD0-84B6FDEC477C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974475-65D1-4F31-89F1-3ADFC1E77DC4}"/>
                </a:ext>
              </a:extLst>
            </p:cNvPr>
            <p:cNvCxnSpPr>
              <a:cxnSpLocks/>
            </p:cNvCxnSpPr>
            <p:nvPr/>
          </p:nvCxnSpPr>
          <p:spPr>
            <a:xfrm>
              <a:off x="6005291" y="413347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DA7F44-AB8C-477C-AF85-B6A7D67F1DA2}"/>
                </a:ext>
              </a:extLst>
            </p:cNvPr>
            <p:cNvCxnSpPr>
              <a:cxnSpLocks/>
            </p:cNvCxnSpPr>
            <p:nvPr/>
          </p:nvCxnSpPr>
          <p:spPr>
            <a:xfrm>
              <a:off x="8500252" y="4133470"/>
              <a:ext cx="0" cy="492976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4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Fault-Tolerance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contrast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Fault-Tolerance strategy to Hadoop’s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Shard is the equivalent to what in HDFS?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 two similar?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they different?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0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8" y="4311081"/>
            <a:ext cx="6782463" cy="1383527"/>
          </a:xfrm>
        </p:spPr>
        <p:txBody>
          <a:bodyPr/>
          <a:lstStyle/>
          <a:p>
            <a:r>
              <a:rPr lang="en-US" dirty="0"/>
              <a:t>Commands in MQL </a:t>
            </a:r>
            <a:br>
              <a:rPr lang="en-US" dirty="0"/>
            </a:br>
            <a:r>
              <a:rPr lang="en-US" dirty="0"/>
              <a:t>(Mongo Query Language)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Wide Column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8285260" cy="1383527"/>
          </a:xfrm>
        </p:spPr>
        <p:txBody>
          <a:bodyPr/>
          <a:lstStyle/>
          <a:p>
            <a:r>
              <a:rPr lang="en-US" dirty="0"/>
              <a:t>What is a Wide Column Database?</a:t>
            </a:r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FD36E942-5E17-428A-96C0-D69269BA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552" y="2676279"/>
            <a:ext cx="1908312" cy="19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51E18-1968-4E81-8E09-4219D5A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Lab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0639B-7D24-486E-8CEE-06C82823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start the mongo environment.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runs on port 27017</a:t>
            </a:r>
          </a:p>
          <a:p>
            <a:pPr lvl="1"/>
            <a:r>
              <a:rPr lang="en-US" dirty="0"/>
              <a:t>Mongo Express is a Web Db Admin App on port 8081</a:t>
            </a:r>
          </a:p>
          <a:p>
            <a:pPr lvl="1"/>
            <a:r>
              <a:rPr lang="en-US" dirty="0"/>
              <a:t>Mongo Client is a 3</a:t>
            </a:r>
            <a:r>
              <a:rPr lang="en-US" baseline="30000" dirty="0"/>
              <a:t>rd</a:t>
            </a:r>
            <a:r>
              <a:rPr lang="en-US" dirty="0"/>
              <a:t> party Web Client on 8082</a:t>
            </a:r>
          </a:p>
          <a:p>
            <a:pPr lvl="1"/>
            <a:r>
              <a:rPr lang="en-US" dirty="0"/>
              <a:t>There is a Python sample app on port 5000</a:t>
            </a:r>
          </a:p>
          <a:p>
            <a:r>
              <a:rPr lang="en-US" dirty="0"/>
              <a:t>Use the sample App</a:t>
            </a:r>
          </a:p>
          <a:p>
            <a:r>
              <a:rPr lang="en-US" dirty="0"/>
              <a:t>Schema doesn’t matter!</a:t>
            </a:r>
          </a:p>
          <a:p>
            <a:r>
              <a:rPr lang="en-US" dirty="0"/>
              <a:t>Browse the created collections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docker-compose exec mongo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-u admin -p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mongopw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authenticationDatabase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=admin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565-5CEE-4D18-8D49-AE258D05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+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2EC1-BF85-453C-AB11-417637AD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Example to load European country data into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Let’s load the UFO data, too.</a:t>
            </a:r>
          </a:p>
          <a:p>
            <a:r>
              <a:rPr lang="en-US" dirty="0"/>
              <a:t>Check the data in express</a:t>
            </a:r>
          </a:p>
        </p:txBody>
      </p:sp>
    </p:spTree>
    <p:extLst>
      <p:ext uri="{BB962C8B-B14F-4D97-AF65-F5344CB8AC3E}">
        <p14:creationId xmlns:p14="http://schemas.microsoft.com/office/powerpoint/2010/main" val="362771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5C2E-3C08-44DD-92FC-DB0FE2E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5B4A-CA1A-4801-9E41-D5D5E00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i="1" dirty="0">
                <a:latin typeface="Consolas" panose="020B0609020204030204" pitchFamily="49" charset="0"/>
              </a:rPr>
              <a:t>database</a:t>
            </a:r>
          </a:p>
          <a:p>
            <a:r>
              <a:rPr lang="en-US" dirty="0">
                <a:latin typeface="Consolas" panose="020B0609020204030204" pitchFamily="49" charset="0"/>
              </a:rPr>
              <a:t>show collections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.insert(</a:t>
            </a:r>
            <a:r>
              <a:rPr lang="en-US" i="1" dirty="0">
                <a:latin typeface="Consolas" panose="020B0609020204030204" pitchFamily="49" charset="0"/>
              </a:rPr>
              <a:t>jsonData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67C1-A851-47F9-8EB5-8A6106AB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C9B-A0EA-42FB-B2BC-6670007E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75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671-369A-4CE3-BDAE-D1563875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MongoDB Client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A9F5-2C7E-4032-9D12-03D0111C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database</a:t>
            </a:r>
          </a:p>
          <a:p>
            <a:r>
              <a:rPr lang="en-US" dirty="0"/>
              <a:t>See all databases</a:t>
            </a:r>
          </a:p>
          <a:p>
            <a:r>
              <a:rPr lang="en-US" dirty="0"/>
              <a:t>Use the demo database</a:t>
            </a:r>
          </a:p>
          <a:p>
            <a:r>
              <a:rPr lang="en-US" dirty="0"/>
              <a:t>Insert cars into the cars collection</a:t>
            </a:r>
          </a:p>
          <a:p>
            <a:r>
              <a:rPr lang="en-US" dirty="0"/>
              <a:t>Query cars , .pretty()</a:t>
            </a:r>
          </a:p>
          <a:p>
            <a:r>
              <a:rPr lang="en-US" dirty="0"/>
              <a:t>Insert and specify “_id”</a:t>
            </a:r>
          </a:p>
          <a:p>
            <a:r>
              <a:rPr lang="en-US" dirty="0"/>
              <a:t>Query by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2A77-958F-42E0-ABDB-16F0375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1BF9-1417-4C5D-8DDE-C0923E173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123" cy="4351338"/>
          </a:xfrm>
        </p:spPr>
        <p:txBody>
          <a:bodyPr/>
          <a:lstStyle/>
          <a:p>
            <a:r>
              <a:rPr lang="en-US" dirty="0"/>
              <a:t>Every document in a MongoDB collection must have a unique ID. </a:t>
            </a:r>
          </a:p>
          <a:p>
            <a:r>
              <a:rPr lang="en-US" dirty="0"/>
              <a:t>This can be specified when you add the data. If you do not, one will be auto-generated.</a:t>
            </a:r>
          </a:p>
          <a:p>
            <a:r>
              <a:rPr lang="en-US" dirty="0"/>
              <a:t>Data type can be anything, but must be unique</a:t>
            </a:r>
          </a:p>
          <a:p>
            <a:r>
              <a:rPr lang="en-US" dirty="0"/>
              <a:t>Auto-generated is a BSON Object Id. (Binary, JSON object Id)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46606DA9-5B17-4E08-BE33-3DFDE8BF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992" b="15675"/>
          <a:stretch/>
        </p:blipFill>
        <p:spPr>
          <a:xfrm>
            <a:off x="7084916" y="2472861"/>
            <a:ext cx="3864317" cy="23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9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45BA-06A0-4683-9CAF-B3CB9FF2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495F-3801-42A6-97AC-BD732D47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same data—just makes another ID and copies the records</a:t>
            </a:r>
          </a:p>
          <a:p>
            <a:r>
              <a:rPr lang="en-US" dirty="0"/>
              <a:t>Use explicit ID, then you cannot insert data again</a:t>
            </a:r>
          </a:p>
        </p:txBody>
      </p:sp>
    </p:spTree>
    <p:extLst>
      <p:ext uri="{BB962C8B-B14F-4D97-AF65-F5344CB8AC3E}">
        <p14:creationId xmlns:p14="http://schemas.microsoft.com/office/powerpoint/2010/main" val="779006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Ids: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_id must be an integer.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can only be of the same data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document has an _id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are unique to the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cannot specify an _id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5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B499-35E3-4BC4-9573-534D655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Deletes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6CE-FBF3-4B86-9B45-1D2C43CA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find a document and replace it with </a:t>
            </a:r>
            <a:r>
              <a:rPr lang="en-US" b="1" dirty="0"/>
              <a:t>update.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Partial updates are not allowed. You must replace the  entire object.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.update(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You find documents and remove them with </a:t>
            </a:r>
            <a:r>
              <a:rPr lang="en-US" b="1" dirty="0"/>
              <a:t>remove.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.remove(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09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1BEF-09EB-4BC1-A1C5-B28B6B03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Updating and Deleting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DF64-207B-432F-98FE-C593FB81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group on documents</a:t>
            </a:r>
          </a:p>
          <a:p>
            <a:r>
              <a:rPr lang="en-US" dirty="0"/>
              <a:t>Update the CRV and make the vehicle type SUV</a:t>
            </a:r>
          </a:p>
          <a:p>
            <a:r>
              <a:rPr lang="en-US" dirty="0"/>
              <a:t>Partial updates don’t work!</a:t>
            </a:r>
          </a:p>
          <a:p>
            <a:r>
              <a:rPr lang="en-US" dirty="0"/>
              <a:t>The document gets replaced</a:t>
            </a:r>
          </a:p>
          <a:p>
            <a:r>
              <a:rPr lang="en-US" dirty="0"/>
              <a:t>You need to resort to a programming language like JavaScript or Python for partial updates…</a:t>
            </a:r>
          </a:p>
        </p:txBody>
      </p:sp>
    </p:spTree>
    <p:extLst>
      <p:ext uri="{BB962C8B-B14F-4D97-AF65-F5344CB8AC3E}">
        <p14:creationId xmlns:p14="http://schemas.microsoft.com/office/powerpoint/2010/main" val="3094686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Updates: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Mongo Db does not support partial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or </a:t>
            </a:r>
            <a:r>
              <a:rPr lang="en-US" b="1" dirty="0"/>
              <a:t>delete </a:t>
            </a:r>
            <a:r>
              <a:rPr lang="en-US" dirty="0"/>
              <a:t>commands can be applied to only one document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C36B0-859E-4945-8FD8-6AB6BC9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TODO: What </a:t>
            </a:r>
            <a:r>
              <a:rPr lang="en-US" b="1" dirty="0"/>
              <a:t>Exactly is a Document Database?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02DB-C05A-41BF-A7A2-3B45699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Designed to store semi-structured data, in JSON or XML format. This is the “Document”</a:t>
            </a:r>
          </a:p>
          <a:p>
            <a:r>
              <a:rPr lang="en-US" sz="3200" dirty="0"/>
              <a:t>Full CRUD support.</a:t>
            </a:r>
          </a:p>
          <a:p>
            <a:r>
              <a:rPr lang="en-US" sz="3200" dirty="0"/>
              <a:t>Documents Stored in Collections; Fetched by Key</a:t>
            </a:r>
          </a:p>
          <a:p>
            <a:r>
              <a:rPr lang="en-US" sz="3200" dirty="0"/>
              <a:t>Popular Document Databases”</a:t>
            </a:r>
          </a:p>
          <a:p>
            <a:pPr lvl="1"/>
            <a:r>
              <a:rPr lang="en-US" sz="2800" dirty="0"/>
              <a:t>AWS Document Db</a:t>
            </a:r>
          </a:p>
          <a:p>
            <a:pPr lvl="1"/>
            <a:r>
              <a:rPr lang="en-US" sz="2800" dirty="0"/>
              <a:t>Google Firebase</a:t>
            </a:r>
          </a:p>
          <a:p>
            <a:pPr lvl="1"/>
            <a:r>
              <a:rPr lang="en-US" sz="2800" dirty="0" err="1"/>
              <a:t>MongoDb</a:t>
            </a:r>
            <a:endParaRPr lang="en-US" sz="2800" dirty="0"/>
          </a:p>
          <a:p>
            <a:pPr lvl="1"/>
            <a:r>
              <a:rPr lang="en-US" sz="2800" dirty="0" err="1"/>
              <a:t>CouchDb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922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AD0-AAB1-4D8A-8F96-F5B3C6A4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FE9-412E-4F5D-A69A-49AACCD8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method is used to query documents in collections.</a:t>
            </a:r>
          </a:p>
          <a:p>
            <a:r>
              <a:rPr lang="en-US" dirty="0"/>
              <a:t>The first argument is the column and values to match.</a:t>
            </a:r>
          </a:p>
          <a:p>
            <a:r>
              <a:rPr lang="en-US" dirty="0"/>
              <a:t>The second argument, which is optional, specifies the columns </a:t>
            </a:r>
            <a:br>
              <a:rPr lang="en-US" dirty="0"/>
            </a:br>
            <a:r>
              <a:rPr lang="en-US" dirty="0"/>
              <a:t>to return.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.find(query, [columns])</a:t>
            </a:r>
          </a:p>
        </p:txBody>
      </p:sp>
    </p:spTree>
    <p:extLst>
      <p:ext uri="{BB962C8B-B14F-4D97-AF65-F5344CB8AC3E}">
        <p14:creationId xmlns:p14="http://schemas.microsoft.com/office/powerpoint/2010/main" val="569477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EC6B-0151-4E16-8C21-A59D2AE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2B82-D985-4FC7-97CD-86A7807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projections</a:t>
            </a:r>
          </a:p>
          <a:p>
            <a:r>
              <a:rPr lang="en-US" dirty="0"/>
              <a:t>Dot notation ex. products.department</a:t>
            </a:r>
          </a:p>
          <a:p>
            <a:r>
              <a:rPr lang="en-US" dirty="0"/>
              <a:t>Items that exist or do not exist</a:t>
            </a:r>
          </a:p>
          <a:p>
            <a:r>
              <a:rPr lang="en-US" dirty="0"/>
              <a:t>Methods can be attached to the results of the query </a:t>
            </a:r>
          </a:p>
          <a:p>
            <a:pPr lvl="1"/>
            <a:r>
              <a:rPr lang="en-US" dirty="0"/>
              <a:t>Count—still counts documents</a:t>
            </a:r>
          </a:p>
          <a:p>
            <a:pPr lvl="1"/>
            <a:r>
              <a:rPr lang="en-US" dirty="0"/>
              <a:t>Limiting output</a:t>
            </a:r>
          </a:p>
          <a:p>
            <a:pPr lvl="1"/>
            <a:r>
              <a:rPr lang="en-US" dirty="0"/>
              <a:t>Sorting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display State, City and description of UFO sightings in “NY”  sort by City name ascending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28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487C-45A4-45D0-B6CF-4E8A4C44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4A5-DA9A-4E70-B7B0-939269F91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be written in JavaScript </a:t>
            </a:r>
          </a:p>
          <a:p>
            <a:r>
              <a:rPr lang="en-US" dirty="0"/>
              <a:t>Or at least require an understanding of JavaScript programming</a:t>
            </a:r>
          </a:p>
          <a:p>
            <a:r>
              <a:rPr lang="en-US" dirty="0"/>
              <a:t>This is beyond the scope of </a:t>
            </a:r>
            <a:br>
              <a:rPr lang="en-US" dirty="0"/>
            </a:br>
            <a:r>
              <a:rPr lang="en-US" dirty="0"/>
              <a:t>the course</a:t>
            </a:r>
          </a:p>
          <a:p>
            <a:r>
              <a:rPr lang="en-US" dirty="0"/>
              <a:t>Drill to the rescue!</a:t>
            </a:r>
          </a:p>
        </p:txBody>
      </p:sp>
      <p:pic>
        <p:nvPicPr>
          <p:cNvPr id="9" name="Graphic 8" descr="Crying Face with No Fill">
            <a:extLst>
              <a:ext uri="{FF2B5EF4-FFF2-40B4-BE49-F238E27FC236}">
                <a16:creationId xmlns:a16="http://schemas.microsoft.com/office/drawing/2014/main" id="{8FC54D95-9BEE-428D-B76C-EA3D0846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5" t="5291" r="5028" b="6122"/>
          <a:stretch/>
        </p:blipFill>
        <p:spPr>
          <a:xfrm>
            <a:off x="6989550" y="2289059"/>
            <a:ext cx="3323374" cy="3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4E9F-74FC-4059-BC41-A8996086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 Drill!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9099-37C5-4D61-B1BC-6B0480D3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mongo storage plugin</a:t>
            </a:r>
          </a:p>
          <a:p>
            <a:pPr lvl="1"/>
            <a:r>
              <a:rPr lang="en-US" dirty="0"/>
              <a:t>mongodb://admin:mongopw@mongo:27017/</a:t>
            </a:r>
          </a:p>
          <a:p>
            <a:r>
              <a:rPr lang="en-US" dirty="0"/>
              <a:t>The power of the drill driver, use Drill Syntax on </a:t>
            </a:r>
            <a:r>
              <a:rPr lang="en-US" dirty="0" err="1"/>
              <a:t>MongoDb</a:t>
            </a:r>
            <a:r>
              <a:rPr lang="en-US" dirty="0"/>
              <a:t>. No need for MQL!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mongo.demo.cars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name, population, FLATTEN(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) from </a:t>
            </a:r>
            <a:r>
              <a:rPr lang="en-US" dirty="0" err="1">
                <a:latin typeface="Consolas" panose="020B0609020204030204" pitchFamily="49" charset="0"/>
              </a:rPr>
              <a:t>mongo.demo.countries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where name = 'Russia'</a:t>
            </a:r>
          </a:p>
        </p:txBody>
      </p:sp>
    </p:spTree>
    <p:extLst>
      <p:ext uri="{BB962C8B-B14F-4D97-AF65-F5344CB8AC3E}">
        <p14:creationId xmlns:p14="http://schemas.microsoft.com/office/powerpoint/2010/main" val="3850384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A9E-9BD3-4A12-894A-7D55D4F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930-53EC-4843-8B1F-502509AE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indexes work similarly to RDBMS indexes.</a:t>
            </a:r>
          </a:p>
          <a:p>
            <a:r>
              <a:rPr lang="en-US" dirty="0"/>
              <a:t>They improve query performance at the expense of creating an additional index collection of the same data.</a:t>
            </a:r>
          </a:p>
          <a:p>
            <a:r>
              <a:rPr lang="en-US" dirty="0"/>
              <a:t>You are limited to 64 indexes per collection.</a:t>
            </a:r>
          </a:p>
          <a:p>
            <a:r>
              <a:rPr lang="en-US" dirty="0"/>
              <a:t>To create an index over a column in a collection: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columnName</a:t>
            </a:r>
            <a:r>
              <a:rPr lang="en-US" dirty="0">
                <a:latin typeface="Consolas" panose="020B0609020204030204" pitchFamily="49" charset="0"/>
              </a:rPr>
              <a:t>:1)</a:t>
            </a:r>
          </a:p>
          <a:p>
            <a:r>
              <a:rPr lang="en-US" dirty="0"/>
              <a:t>Or over several columns: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colA</a:t>
            </a:r>
            <a:r>
              <a:rPr lang="en-US" dirty="0">
                <a:latin typeface="Consolas" panose="020B0609020204030204" pitchFamily="49" charset="0"/>
              </a:rPr>
              <a:t>:1, </a:t>
            </a:r>
            <a:r>
              <a:rPr lang="en-US" i="1" dirty="0">
                <a:latin typeface="Consolas" panose="020B0609020204030204" pitchFamily="49" charset="0"/>
              </a:rPr>
              <a:t>colB</a:t>
            </a:r>
            <a:r>
              <a:rPr lang="en-US" dirty="0">
                <a:latin typeface="Consolas" panose="020B0609020204030204" pitchFamily="49" charset="0"/>
              </a:rPr>
              <a:t>:2)</a:t>
            </a:r>
          </a:p>
        </p:txBody>
      </p:sp>
    </p:spTree>
    <p:extLst>
      <p:ext uri="{BB962C8B-B14F-4D97-AF65-F5344CB8AC3E}">
        <p14:creationId xmlns:p14="http://schemas.microsoft.com/office/powerpoint/2010/main" val="3684049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9F1F-FAA6-4DFD-8A4B-D4835BB9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4F07-7F75-4AE7-A04F-8C2C5570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</a:t>
            </a:r>
            <a:r>
              <a:rPr lang="en-US" b="1" dirty="0">
                <a:latin typeface="Consolas" panose="020B0609020204030204" pitchFamily="49" charset="0"/>
              </a:rPr>
              <a:t>explain(“executionStats”)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demonstrate the need to index.</a:t>
            </a:r>
          </a:p>
          <a:p>
            <a:r>
              <a:rPr lang="en-US" dirty="0"/>
              <a:t>Add an index over the query column.</a:t>
            </a:r>
          </a:p>
          <a:p>
            <a:r>
              <a:rPr lang="en-US" dirty="0"/>
              <a:t>Now the query only accesses the documents in the filter!</a:t>
            </a:r>
          </a:p>
        </p:txBody>
      </p:sp>
    </p:spTree>
    <p:extLst>
      <p:ext uri="{BB962C8B-B14F-4D97-AF65-F5344CB8AC3E}">
        <p14:creationId xmlns:p14="http://schemas.microsoft.com/office/powerpoint/2010/main" val="304746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FFFF43-F86D-496A-9F77-57BFAFB3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A79C2-C4DA-42BD-BE41-DA465341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71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Storing vast amounts of immutable process-oriented data</a:t>
            </a:r>
          </a:p>
          <a:p>
            <a:pPr lvl="1"/>
            <a:r>
              <a:rPr lang="en-US" dirty="0"/>
              <a:t>Orders</a:t>
            </a:r>
          </a:p>
          <a:p>
            <a:pPr lvl="1"/>
            <a:r>
              <a:rPr lang="en-US" dirty="0"/>
              <a:t>Stadium Attendance</a:t>
            </a:r>
          </a:p>
          <a:p>
            <a:pPr lvl="1"/>
            <a:r>
              <a:rPr lang="en-US" dirty="0"/>
              <a:t>Tracking vehicle movement in real-time.</a:t>
            </a:r>
          </a:p>
          <a:p>
            <a:r>
              <a:rPr lang="en-US" dirty="0"/>
              <a:t>Time-Series Data</a:t>
            </a:r>
          </a:p>
          <a:p>
            <a:pPr lvl="1"/>
            <a:r>
              <a:rPr lang="en-US" dirty="0"/>
              <a:t>IoT Telemetry (data created by IoT devices)</a:t>
            </a:r>
          </a:p>
          <a:p>
            <a:pPr lvl="1"/>
            <a:r>
              <a:rPr lang="en-US" dirty="0"/>
              <a:t>Health tracker data</a:t>
            </a:r>
          </a:p>
          <a:p>
            <a:pPr lvl="1"/>
            <a:r>
              <a:rPr lang="en-US" dirty="0"/>
              <a:t>Weather Data</a:t>
            </a:r>
          </a:p>
          <a:p>
            <a:r>
              <a:rPr lang="en-US" dirty="0"/>
              <a:t>Applications with Specific Query Flow</a:t>
            </a:r>
          </a:p>
          <a:p>
            <a:pPr lvl="1"/>
            <a:r>
              <a:rPr lang="en-US" dirty="0"/>
              <a:t>Search a Region </a:t>
            </a:r>
            <a:r>
              <a:rPr lang="en-US" dirty="0">
                <a:sym typeface="Wingdings" panose="05000000000000000000" pitchFamily="2" charset="2"/>
              </a:rPr>
              <a:t> Select Hotel in Region  Select available Room in Hotel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Find a student by name or id  Select course  view all submitted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9C7-705A-4007-93DE-D4086B1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Document Db Data Model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3002A0-DBE7-42DD-B75A-914DD124065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75747006"/>
              </p:ext>
            </p:extLst>
          </p:nvPr>
        </p:nvGraphicFramePr>
        <p:xfrm>
          <a:off x="1087120" y="2164080"/>
          <a:ext cx="9702800" cy="397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6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198-8DFD-44EB-A8FA-6077FFB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(JSON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FDC-04AE-4533-81B4-C6A0AD881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Tree-like structure</a:t>
            </a:r>
          </a:p>
          <a:p>
            <a:r>
              <a:rPr lang="en-US" dirty="0"/>
              <a:t>Multiple Keys and Values</a:t>
            </a:r>
          </a:p>
          <a:p>
            <a:r>
              <a:rPr lang="en-US" dirty="0"/>
              <a:t>Document has composite data</a:t>
            </a:r>
          </a:p>
          <a:p>
            <a:r>
              <a:rPr lang="en-US" dirty="0"/>
              <a:t>Self-Describing (Schema is with the data)</a:t>
            </a:r>
          </a:p>
          <a:p>
            <a:r>
              <a:rPr lang="en-US" dirty="0"/>
              <a:t>No rigid schema. Anything can be saved in the collection.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BA6923-A975-4850-886F-B8074681D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035" y="1825625"/>
            <a:ext cx="5078748" cy="4667250"/>
          </a:xfrm>
        </p:spPr>
      </p:pic>
    </p:spTree>
    <p:extLst>
      <p:ext uri="{BB962C8B-B14F-4D97-AF65-F5344CB8AC3E}">
        <p14:creationId xmlns:p14="http://schemas.microsoft.com/office/powerpoint/2010/main" val="287295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6A9A5-D573-4712-9FD2-563942A3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0F3CA-35BB-4985-8EDD-AC24FE6B1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1983B1-3CE8-4136-844A-F4A9F2EF62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complex data attributes associated with a single entity.</a:t>
            </a:r>
          </a:p>
          <a:p>
            <a:r>
              <a:rPr lang="en-US" dirty="0"/>
              <a:t>Items retrieved as a whole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Content Management</a:t>
            </a:r>
          </a:p>
          <a:p>
            <a:pPr lvl="1"/>
            <a:r>
              <a:rPr lang="en-US" dirty="0"/>
              <a:t>Product Catalogs</a:t>
            </a:r>
          </a:p>
          <a:p>
            <a:pPr lvl="1"/>
            <a:r>
              <a:rPr lang="en-US" dirty="0"/>
              <a:t>Immutable Data (Orders History)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01A934-9B96-442C-B631-B16C1274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So Good For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85AF6-0CEB-49BA-B644-B078F6ECDA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Data Relationships</a:t>
            </a:r>
          </a:p>
          <a:p>
            <a:r>
              <a:rPr lang="en-US" dirty="0"/>
              <a:t>Retrieving “Part” of the Document</a:t>
            </a:r>
          </a:p>
          <a:p>
            <a:r>
              <a:rPr lang="en-US" dirty="0"/>
              <a:t>Data with a high rate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076D2C-8141-4C13-8984-DCE4F2E7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/>
          <a:lstStyle/>
          <a:p>
            <a:r>
              <a:rPr lang="en-US" dirty="0"/>
              <a:t>Document Databases are Programmer Friendly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3E771-205C-4641-A5AF-0D413ED9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3640" cy="4351338"/>
          </a:xfrm>
        </p:spPr>
        <p:txBody>
          <a:bodyPr/>
          <a:lstStyle/>
          <a:p>
            <a:r>
              <a:rPr lang="en-US" dirty="0"/>
              <a:t>Read and Store Complex Data</a:t>
            </a:r>
          </a:p>
          <a:p>
            <a:r>
              <a:rPr lang="en-US" dirty="0"/>
              <a:t>No Schema Required, No SQL Required</a:t>
            </a:r>
          </a:p>
          <a:p>
            <a:r>
              <a:rPr lang="en-US" dirty="0"/>
              <a:t>Simple CRUD, Limited support for partial updates.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0808F28-CC59-4E5D-91C1-2FF539548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5253" y="3429001"/>
            <a:ext cx="9049908" cy="3317096"/>
          </a:xfr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25161391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1403</TotalTime>
  <Words>3235</Words>
  <Application>Microsoft Office PowerPoint</Application>
  <PresentationFormat>Widescreen</PresentationFormat>
  <Paragraphs>479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Sherman Sans Book</vt:lpstr>
      <vt:lpstr>Wingdings</vt:lpstr>
      <vt:lpstr>IST769 Theme</vt:lpstr>
      <vt:lpstr>IST769 Unit G </vt:lpstr>
      <vt:lpstr>Agenda</vt:lpstr>
      <vt:lpstr>Wide Column Database</vt:lpstr>
      <vt:lpstr>TODO: What Exactly is a Document Database?</vt:lpstr>
      <vt:lpstr>Use cases</vt:lpstr>
      <vt:lpstr>Typical Document Db Data Model</vt:lpstr>
      <vt:lpstr>The Document (JSON Example)</vt:lpstr>
      <vt:lpstr>Document Database Use Cases</vt:lpstr>
      <vt:lpstr>Document Databases are Programmer Friendly</vt:lpstr>
      <vt:lpstr>Document Database Concepts</vt:lpstr>
      <vt:lpstr>Relational vs Document</vt:lpstr>
      <vt:lpstr>Relational vs. Document</vt:lpstr>
      <vt:lpstr>Customer: The Relational Way</vt:lpstr>
      <vt:lpstr>Customer: The Document Way</vt:lpstr>
      <vt:lpstr>Think About it!</vt:lpstr>
      <vt:lpstr>Designing for Document Databases</vt:lpstr>
      <vt:lpstr>Example: Student Enrollment</vt:lpstr>
      <vt:lpstr>Design It!</vt:lpstr>
      <vt:lpstr>Mongo Db</vt:lpstr>
      <vt:lpstr>MongoDB</vt:lpstr>
      <vt:lpstr>Mongo Db CAP</vt:lpstr>
      <vt:lpstr>Mongo Db Clustering</vt:lpstr>
      <vt:lpstr>Two Key Concepts of Distributed Data</vt:lpstr>
      <vt:lpstr>MongoDB Cluster Visualized</vt:lpstr>
      <vt:lpstr>MongoDB Cluster Sharding</vt:lpstr>
      <vt:lpstr>Shard Key</vt:lpstr>
      <vt:lpstr>MongoDB Cluster Replication</vt:lpstr>
      <vt:lpstr>Mongo Db Fault-Tolerance</vt:lpstr>
      <vt:lpstr>Mongo Db</vt:lpstr>
      <vt:lpstr>Mongo Db Lab Setup</vt:lpstr>
      <vt:lpstr>Spark + MongoDb</vt:lpstr>
      <vt:lpstr>Basic MongoDB Commands</vt:lpstr>
      <vt:lpstr>Demo: MongoDB Client Basics</vt:lpstr>
      <vt:lpstr>_id</vt:lpstr>
      <vt:lpstr>Demo: _id</vt:lpstr>
      <vt:lpstr>Mongo Ids: True or False</vt:lpstr>
      <vt:lpstr>Updates and Deletes</vt:lpstr>
      <vt:lpstr>Demo: Updating and Deleting</vt:lpstr>
      <vt:lpstr>Mongo Updates: True or False</vt:lpstr>
      <vt:lpstr>Find Queries</vt:lpstr>
      <vt:lpstr>Demo: Find Queries</vt:lpstr>
      <vt:lpstr>Mongo Queries</vt:lpstr>
      <vt:lpstr>Really Advanced Queries</vt:lpstr>
      <vt:lpstr>Demo: Mongo Drill!</vt:lpstr>
      <vt:lpstr>Simple Indexing</vt:lpstr>
      <vt:lpstr>Demo: Indexing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29</cp:revision>
  <dcterms:created xsi:type="dcterms:W3CDTF">2021-09-15T16:31:23Z</dcterms:created>
  <dcterms:modified xsi:type="dcterms:W3CDTF">2021-10-18T00:10:49Z</dcterms:modified>
</cp:coreProperties>
</file>