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953" r:id="rId4"/>
    <p:sldId id="952" r:id="rId5"/>
    <p:sldId id="1059" r:id="rId6"/>
    <p:sldId id="1074" r:id="rId7"/>
    <p:sldId id="1060" r:id="rId8"/>
    <p:sldId id="1061" r:id="rId9"/>
    <p:sldId id="1067" r:id="rId10"/>
    <p:sldId id="1070" r:id="rId11"/>
    <p:sldId id="1068" r:id="rId12"/>
    <p:sldId id="1069" r:id="rId13"/>
    <p:sldId id="1075" r:id="rId14"/>
    <p:sldId id="1072" r:id="rId15"/>
    <p:sldId id="1073" r:id="rId16"/>
    <p:sldId id="1062" r:id="rId17"/>
    <p:sldId id="1063" r:id="rId18"/>
    <p:sldId id="1064" r:id="rId19"/>
    <p:sldId id="1065" r:id="rId20"/>
    <p:sldId id="1066" r:id="rId21"/>
    <p:sldId id="972" r:id="rId22"/>
    <p:sldId id="1045" r:id="rId23"/>
    <p:sldId id="1046" r:id="rId24"/>
    <p:sldId id="973" r:id="rId25"/>
    <p:sldId id="1024" r:id="rId26"/>
    <p:sldId id="974" r:id="rId27"/>
    <p:sldId id="976" r:id="rId28"/>
    <p:sldId id="1022" r:id="rId29"/>
    <p:sldId id="1023" r:id="rId30"/>
    <p:sldId id="954" r:id="rId31"/>
    <p:sldId id="867" r:id="rId32"/>
    <p:sldId id="1025" r:id="rId33"/>
    <p:sldId id="1026" r:id="rId34"/>
    <p:sldId id="1027" r:id="rId35"/>
    <p:sldId id="1040" r:id="rId36"/>
    <p:sldId id="1048" r:id="rId37"/>
    <p:sldId id="1047" r:id="rId38"/>
    <p:sldId id="1050" r:id="rId39"/>
    <p:sldId id="1037" r:id="rId40"/>
    <p:sldId id="1028" r:id="rId41"/>
    <p:sldId id="1038" r:id="rId42"/>
    <p:sldId id="1051" r:id="rId43"/>
    <p:sldId id="1036" r:id="rId44"/>
    <p:sldId id="1029" r:id="rId45"/>
    <p:sldId id="1030" r:id="rId46"/>
    <p:sldId id="1033" r:id="rId47"/>
    <p:sldId id="1043" r:id="rId48"/>
    <p:sldId id="1052" r:id="rId49"/>
    <p:sldId id="1053" r:id="rId50"/>
    <p:sldId id="1054" r:id="rId51"/>
    <p:sldId id="1041" r:id="rId52"/>
    <p:sldId id="1044" r:id="rId53"/>
    <p:sldId id="1055" r:id="rId54"/>
    <p:sldId id="1056" r:id="rId55"/>
    <p:sldId id="1057" r:id="rId56"/>
    <p:sldId id="1058" r:id="rId57"/>
    <p:sldId id="968" r:id="rId58"/>
    <p:sldId id="87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Key-Value" id="{D21AFCCA-D36A-44F3-9F02-EDEEC5B741E0}">
          <p14:sldIdLst>
            <p14:sldId id="953"/>
            <p14:sldId id="952"/>
            <p14:sldId id="1059"/>
            <p14:sldId id="1074"/>
            <p14:sldId id="1060"/>
            <p14:sldId id="1061"/>
            <p14:sldId id="1067"/>
            <p14:sldId id="1070"/>
            <p14:sldId id="1068"/>
            <p14:sldId id="1069"/>
            <p14:sldId id="1075"/>
            <p14:sldId id="1072"/>
            <p14:sldId id="1073"/>
            <p14:sldId id="1062"/>
            <p14:sldId id="1063"/>
            <p14:sldId id="1064"/>
            <p14:sldId id="1065"/>
            <p14:sldId id="1066"/>
            <p14:sldId id="972"/>
            <p14:sldId id="1045"/>
            <p14:sldId id="1046"/>
            <p14:sldId id="973"/>
            <p14:sldId id="1024"/>
          </p14:sldIdLst>
        </p14:section>
        <p14:section name="Neo4j" id="{8D00063C-BE18-41C0-9003-D9834AA20757}">
          <p14:sldIdLst>
            <p14:sldId id="974"/>
            <p14:sldId id="976"/>
            <p14:sldId id="1022"/>
            <p14:sldId id="1023"/>
            <p14:sldId id="954"/>
            <p14:sldId id="867"/>
            <p14:sldId id="1025"/>
            <p14:sldId id="1026"/>
            <p14:sldId id="1027"/>
            <p14:sldId id="1040"/>
            <p14:sldId id="1048"/>
            <p14:sldId id="1047"/>
            <p14:sldId id="1050"/>
            <p14:sldId id="1037"/>
            <p14:sldId id="1028"/>
            <p14:sldId id="1038"/>
            <p14:sldId id="1051"/>
            <p14:sldId id="1036"/>
            <p14:sldId id="1029"/>
            <p14:sldId id="1030"/>
          </p14:sldIdLst>
        </p14:section>
        <p14:section name="Graph Data Modeling" id="{DD3E4A19-3FB4-47B7-AE23-E17DAE1341BB}">
          <p14:sldIdLst>
            <p14:sldId id="1033"/>
            <p14:sldId id="1043"/>
            <p14:sldId id="1052"/>
            <p14:sldId id="1053"/>
            <p14:sldId id="1054"/>
          </p14:sldIdLst>
        </p14:section>
        <p14:section name="Graph Data Science" id="{C6315058-6A12-41F1-A994-0BC293973D1E}">
          <p14:sldIdLst>
            <p14:sldId id="1041"/>
            <p14:sldId id="1044"/>
            <p14:sldId id="1055"/>
            <p14:sldId id="1056"/>
            <p14:sldId id="1057"/>
            <p14:sldId id="1058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77" d="100"/>
          <a:sy n="77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</a:p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rating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&gt;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70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p1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p1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a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d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mike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Faculty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"Mike</a:t>
            </a:r>
            <a:r>
              <a:rPr lang="en-US" dirty="0">
                <a:solidFill>
                  <a:srgbClr val="B58900"/>
                </a:solidFill>
                <a:effectLst/>
              </a:rPr>
              <a:t>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Course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'IST769'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merge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mike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mike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ist769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'IST256'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4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elastic.co/guide/en/logstash/current/index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lastic.co/guide/en/beats/libbeat/current/index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lastic.co/guide/en/kibana/current/index.ht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M9bB4ytGao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K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BF4C2-9781-41F3-9A44-5738132E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Parts are </a:t>
            </a:r>
            <a:r>
              <a:rPr lang="en-US"/>
              <a:t>Elastic Community?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96BD2F-7A22-46B9-BB6A-A2FB9C18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 Stack (Apache License)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D9F0A8-5A9A-4B02-9B55-94C70BDFE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  <a:p>
            <a:r>
              <a:rPr lang="en-US" dirty="0"/>
              <a:t>Elastic Search</a:t>
            </a:r>
          </a:p>
          <a:p>
            <a:r>
              <a:rPr lang="en-US" dirty="0"/>
              <a:t>Logstash and Beats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D61CE8-BC78-4206-89D8-352690E6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X-Pack (Elastic License)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48E09E-B2CA-43EC-937A-94445C8449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4280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C4C-283B-4843-95B3-005FE07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0899-D6E9-4A70-889E-D16AD6D3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  <a:p>
            <a:r>
              <a:rPr lang="en-US" dirty="0"/>
              <a:t>Ingest data from a variety of sources</a:t>
            </a:r>
          </a:p>
          <a:p>
            <a:r>
              <a:rPr lang="en-US" dirty="0"/>
              <a:t>Apply transformations before storing in Elasticsearch </a:t>
            </a:r>
          </a:p>
          <a:p>
            <a:pPr lvl="1"/>
            <a:r>
              <a:rPr lang="en-US" dirty="0" err="1"/>
              <a:t>GeoIP</a:t>
            </a:r>
            <a:r>
              <a:rPr lang="en-US" dirty="0"/>
              <a:t>, or DNS lookups</a:t>
            </a:r>
          </a:p>
          <a:p>
            <a:pPr lvl="1"/>
            <a:r>
              <a:rPr lang="en-US" dirty="0"/>
              <a:t>Date parsing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Advanced transformations in Python or other languages</a:t>
            </a:r>
          </a:p>
          <a:p>
            <a:r>
              <a:rPr lang="en-US" dirty="0">
                <a:hlinkClick r:id="rId2"/>
              </a:rPr>
              <a:t>https://www.elastic.co/guide/en/logstash/current/index.html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2050" name="Picture 2" descr="Elastic Logstash [ Download - Logo - icon ] png svg">
            <a:extLst>
              <a:ext uri="{FF2B5EF4-FFF2-40B4-BE49-F238E27FC236}">
                <a16:creationId xmlns:a16="http://schemas.microsoft.com/office/drawing/2014/main" id="{3AF459A1-545F-4E6E-97C0-1CD9421A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93618"/>
            <a:ext cx="1513040" cy="15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AC2C-E125-49DD-9E52-55AF857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D71-3F6B-4E38-BC1D-0156F30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Beats are data shippers</a:t>
            </a:r>
          </a:p>
          <a:p>
            <a:r>
              <a:rPr lang="en-US" dirty="0"/>
              <a:t>You install them on your hosts as agents</a:t>
            </a:r>
          </a:p>
          <a:p>
            <a:r>
              <a:rPr lang="en-US" dirty="0"/>
              <a:t>There are different types of beats, more than one can be installed on a host.</a:t>
            </a:r>
          </a:p>
          <a:p>
            <a:pPr lvl="1"/>
            <a:r>
              <a:rPr lang="en-US" dirty="0" err="1"/>
              <a:t>Filebeat</a:t>
            </a:r>
            <a:r>
              <a:rPr lang="en-US" dirty="0"/>
              <a:t> – watch file output (logs)</a:t>
            </a:r>
          </a:p>
          <a:p>
            <a:pPr lvl="1"/>
            <a:r>
              <a:rPr lang="en-US" dirty="0"/>
              <a:t>Heartbeat – check availability (of host or service)</a:t>
            </a:r>
          </a:p>
          <a:p>
            <a:pPr lvl="1"/>
            <a:r>
              <a:rPr lang="en-US" dirty="0" err="1"/>
              <a:t>Packetbeat</a:t>
            </a:r>
            <a:r>
              <a:rPr lang="en-US" dirty="0"/>
              <a:t> – inspect network traffic</a:t>
            </a:r>
          </a:p>
          <a:p>
            <a:pPr lvl="1"/>
            <a:r>
              <a:rPr lang="en-US" dirty="0" err="1"/>
              <a:t>Metricbeat</a:t>
            </a:r>
            <a:r>
              <a:rPr lang="en-US" dirty="0"/>
              <a:t> – check host metrics</a:t>
            </a:r>
          </a:p>
          <a:p>
            <a:r>
              <a:rPr lang="en-US" dirty="0">
                <a:hlinkClick r:id="rId2"/>
              </a:rPr>
              <a:t>https://www.elastic.co/guide/en/beats/libbeat/current/index.html</a:t>
            </a:r>
            <a:r>
              <a:rPr lang="en-U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DC6C2-1021-4071-A2B5-7DCA27C6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52" y="230188"/>
            <a:ext cx="958948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4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42-FA4E-4A93-A77B-DFC1D7D5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6469-2B7B-42E2-8F57-E8EF0333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Search, Observe, Manage, and Monitor data in Elastic Search</a:t>
            </a:r>
          </a:p>
          <a:p>
            <a:r>
              <a:rPr lang="en-US" dirty="0"/>
              <a:t>Allows for building Dashboards</a:t>
            </a:r>
          </a:p>
          <a:p>
            <a:r>
              <a:rPr lang="en-US" dirty="0"/>
              <a:t>Supports custom query language Kibana Query Language KQL</a:t>
            </a:r>
          </a:p>
          <a:p>
            <a:r>
              <a:rPr lang="en-US" dirty="0">
                <a:hlinkClick r:id="rId2"/>
              </a:rPr>
              <a:t>https://www.elastic.co/guide/en/kibana/current/index.html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100" name="Picture 4" descr="Elastic Kibana [ Download - Logo - icon ] png svg">
            <a:extLst>
              <a:ext uri="{FF2B5EF4-FFF2-40B4-BE49-F238E27FC236}">
                <a16:creationId xmlns:a16="http://schemas.microsoft.com/office/drawing/2014/main" id="{BF784C29-8AFF-4BB6-B421-A27E68BD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6" y="0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4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1B21-C0E4-44F7-B6D5-270B8FA5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Architecture and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D85D-D789-47CA-8C8D-92175249D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 consists of nodes</a:t>
            </a:r>
          </a:p>
          <a:p>
            <a:r>
              <a:rPr lang="en-US" dirty="0"/>
              <a:t>Documents are stored in an index</a:t>
            </a:r>
          </a:p>
          <a:p>
            <a:r>
              <a:rPr lang="en-US" dirty="0"/>
              <a:t>Indexes can be divided into types</a:t>
            </a:r>
          </a:p>
          <a:p>
            <a:r>
              <a:rPr lang="en-US" dirty="0"/>
              <a:t>Indexes can be sharded</a:t>
            </a:r>
          </a:p>
          <a:p>
            <a:r>
              <a:rPr lang="en-US" dirty="0"/>
              <a:t>Shards are replicated across the nodes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D800E90-CA87-4ABB-B89D-0D0C436535C5}"/>
              </a:ext>
            </a:extLst>
          </p:cNvPr>
          <p:cNvSpPr/>
          <p:nvPr/>
        </p:nvSpPr>
        <p:spPr>
          <a:xfrm>
            <a:off x="6400800" y="1690687"/>
            <a:ext cx="2793304" cy="496063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Node1</a:t>
            </a:r>
            <a:br>
              <a:rPr lang="en-US" sz="2400" b="1" dirty="0">
                <a:latin typeface="Consolas" panose="020B0609020204030204" pitchFamily="49" charset="0"/>
              </a:rPr>
            </a:b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</a:rPr>
              <a:t>: Orders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customer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order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A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D6C9194-29C8-45C9-BB67-355508585F12}"/>
              </a:ext>
            </a:extLst>
          </p:cNvPr>
          <p:cNvSpPr/>
          <p:nvPr/>
        </p:nvSpPr>
        <p:spPr>
          <a:xfrm>
            <a:off x="9883036" y="2079516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Node2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BCC079E-7763-4C86-A65E-2464000AAA82}"/>
              </a:ext>
            </a:extLst>
          </p:cNvPr>
          <p:cNvSpPr/>
          <p:nvPr/>
        </p:nvSpPr>
        <p:spPr>
          <a:xfrm>
            <a:off x="9883036" y="3957181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Node3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435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763F-F236-4AFE-B9C0-6DC36D5D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248-36AB-47A9-8A5A-0D0BDFBF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are like tables, or collections in document databases.</a:t>
            </a:r>
          </a:p>
          <a:p>
            <a:r>
              <a:rPr lang="en-US" dirty="0"/>
              <a:t>Documents are like rows 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B00-45B0-4542-968E-88CAADC6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A66F-0FDF-4614-9685-719151F8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941-BCB4-4702-AC3C-6BB9D632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94F6-0A27-4505-A91D-65C46A9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1818-9635-42FF-99F2-20447BA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F87D-9D8B-483A-830A-71016935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55AF-1B7D-4F06-AC1D-8A36BBF8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500E-B71D-49E5-8942-6BB678BA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Search Database?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Elasticsearch Architecture</a:t>
            </a:r>
          </a:p>
          <a:p>
            <a:r>
              <a:rPr lang="en-US" dirty="0"/>
              <a:t>Data ingestion methods</a:t>
            </a:r>
          </a:p>
          <a:p>
            <a:r>
              <a:rPr lang="en-US" dirty="0"/>
              <a:t>Kibana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A2A6-18B7-41E4-88D8-5B1C4CF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EF34-5017-4CD0-AC40-B03DA399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24CD7-5C54-4FB6-9D58-E61B0AB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Vs Relational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AAE9-01FF-4032-BE59-84CFBF15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9AA306-2A10-47EB-9EAD-48620D281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Node Property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Relationship Direction</a:t>
            </a:r>
          </a:p>
          <a:p>
            <a:r>
              <a:rPr lang="en-US" dirty="0"/>
              <a:t>Relationship Attributes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C802B-E625-4448-9973-B747A60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23E31-B341-41A4-9733-9375D59CE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  <a:p>
            <a:r>
              <a:rPr lang="en-US" dirty="0"/>
              <a:t>Row in Table</a:t>
            </a:r>
          </a:p>
          <a:p>
            <a:r>
              <a:rPr lang="en-US" dirty="0"/>
              <a:t>Column in Table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(No equivalent)</a:t>
            </a:r>
          </a:p>
          <a:p>
            <a:r>
              <a:rPr lang="en-US" dirty="0"/>
              <a:t>Associative Entity / Bridge table</a:t>
            </a:r>
          </a:p>
        </p:txBody>
      </p:sp>
    </p:spTree>
    <p:extLst>
      <p:ext uri="{BB962C8B-B14F-4D97-AF65-F5344CB8AC3E}">
        <p14:creationId xmlns:p14="http://schemas.microsoft.com/office/powerpoint/2010/main" val="159197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93594-9DD7-45F5-810A-47D5FBEE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E6BC-B480-4C1E-9DA5-7AB63C8B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w/ Associative Entity</a:t>
            </a:r>
          </a:p>
        </p:txBody>
      </p:sp>
      <p:pic>
        <p:nvPicPr>
          <p:cNvPr id="1028" name="Picture 4" descr="relational as graph">
            <a:extLst>
              <a:ext uri="{FF2B5EF4-FFF2-40B4-BE49-F238E27FC236}">
                <a16:creationId xmlns:a16="http://schemas.microsoft.com/office/drawing/2014/main" id="{74175EBD-C257-44EC-9B60-D4DC832E1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5815"/>
          <a:stretch/>
        </p:blipFill>
        <p:spPr bwMode="auto">
          <a:xfrm>
            <a:off x="1093808" y="2464805"/>
            <a:ext cx="1016257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1FCA9-1BE2-4487-82ED-0F8C77E3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98" y="2245724"/>
            <a:ext cx="9146907" cy="7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AB9B-3982-4530-B339-8A287FA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C1A1-AFEF-4C24-8355-9A3BB324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– Relationships are pointers to Nodes</a:t>
            </a:r>
          </a:p>
        </p:txBody>
      </p:sp>
      <p:pic>
        <p:nvPicPr>
          <p:cNvPr id="2050" name="Picture 2" descr="relational graph model">
            <a:extLst>
              <a:ext uri="{FF2B5EF4-FFF2-40B4-BE49-F238E27FC236}">
                <a16:creationId xmlns:a16="http://schemas.microsoft.com/office/drawing/2014/main" id="{84C6DEE5-1A99-43BB-8D30-275C7B20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4954"/>
          <a:stretch/>
        </p:blipFill>
        <p:spPr bwMode="auto">
          <a:xfrm>
            <a:off x="1390891" y="2165253"/>
            <a:ext cx="9547185" cy="39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4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315DD-776C-41E3-91D3-ADA5D87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Graph instead of Relational?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70B84-4B14-4A66-BD86-DEBE8ADE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5049621"/>
          </a:xfrm>
        </p:spPr>
        <p:txBody>
          <a:bodyPr>
            <a:normAutofit/>
          </a:bodyPr>
          <a:lstStyle/>
          <a:p>
            <a:r>
              <a:rPr lang="en-US" dirty="0"/>
              <a:t>Relational is not good for complex relationships</a:t>
            </a:r>
          </a:p>
          <a:p>
            <a:pPr lvl="1"/>
            <a:r>
              <a:rPr lang="en-US" dirty="0"/>
              <a:t>One-way Relationships (Most Common)</a:t>
            </a:r>
          </a:p>
          <a:p>
            <a:pPr lvl="2"/>
            <a:r>
              <a:rPr lang="en-US" dirty="0"/>
              <a:t>Paying an Invoice, Enrolling in a course</a:t>
            </a:r>
          </a:p>
          <a:p>
            <a:pPr lvl="1"/>
            <a:r>
              <a:rPr lang="en-US" dirty="0"/>
              <a:t>Recursive Relationships (Parent-Child)</a:t>
            </a:r>
          </a:p>
          <a:p>
            <a:pPr lvl="2"/>
            <a:r>
              <a:rPr lang="en-US" dirty="0"/>
              <a:t>Organizational Charts</a:t>
            </a:r>
          </a:p>
          <a:p>
            <a:pPr lvl="2"/>
            <a:r>
              <a:rPr lang="en-US" dirty="0"/>
              <a:t>Product Categories</a:t>
            </a:r>
          </a:p>
          <a:p>
            <a:pPr lvl="2"/>
            <a:r>
              <a:rPr lang="en-US" dirty="0"/>
              <a:t>Security Permissions</a:t>
            </a:r>
          </a:p>
          <a:p>
            <a:pPr lvl="2"/>
            <a:r>
              <a:rPr lang="en-US" dirty="0"/>
              <a:t>File Systems</a:t>
            </a:r>
          </a:p>
          <a:p>
            <a:pPr lvl="1"/>
            <a:r>
              <a:rPr lang="en-US" dirty="0"/>
              <a:t>Complex Relationships (True Graphs)</a:t>
            </a:r>
          </a:p>
          <a:p>
            <a:pPr lvl="2"/>
            <a:r>
              <a:rPr lang="en-US" dirty="0"/>
              <a:t>Email Interactions / Social Media – Community detection</a:t>
            </a:r>
          </a:p>
          <a:p>
            <a:pPr lvl="2"/>
            <a:r>
              <a:rPr lang="en-US" dirty="0"/>
              <a:t>Path finding</a:t>
            </a:r>
          </a:p>
          <a:p>
            <a:pPr lvl="2"/>
            <a:r>
              <a:rPr lang="en-US" dirty="0"/>
              <a:t>Centrality – like Google’s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065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Relationships in the graph data model are two-way.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cannot store attributes with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is better suited for parent-child relationships than the relational data model.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8CD14-9D39-4747-B284-A717C5B2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5623C-D38D-4084-9FCF-84B5B611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Graph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ABAA79-514A-44DE-AAF7-5110E72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035777"/>
            <a:ext cx="3074980" cy="1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3A83B-35DB-4484-B138-83D210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46F04-8312-4990-A578-DC7880D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Graph Model Database</a:t>
            </a:r>
          </a:p>
          <a:p>
            <a:r>
              <a:rPr lang="en-US" dirty="0"/>
              <a:t>ACID-Compliant</a:t>
            </a:r>
          </a:p>
          <a:p>
            <a:r>
              <a:rPr lang="en-US" dirty="0"/>
              <a:t>Commercial Version supports High-Availability</a:t>
            </a:r>
          </a:p>
          <a:p>
            <a:r>
              <a:rPr lang="en-US" dirty="0"/>
              <a:t>Custom Query Language called Cypher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Very performant:</a:t>
            </a:r>
          </a:p>
          <a:p>
            <a:pPr lvl="1"/>
            <a:r>
              <a:rPr lang="en-US" dirty="0"/>
              <a:t>Can handle billions of nodes on a single instance</a:t>
            </a:r>
          </a:p>
          <a:p>
            <a:pPr lvl="1"/>
            <a:r>
              <a:rPr lang="en-US" dirty="0"/>
              <a:t>Can traverse 1000’s of relationships in sub-second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35945-CE93-4894-93FE-0D68034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Physical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1288-630E-4184-94A1-C42958762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Labels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Defined Relationships</a:t>
            </a:r>
          </a:p>
          <a:p>
            <a:pPr lvl="1"/>
            <a:r>
              <a:rPr lang="en-US" dirty="0"/>
              <a:t>Pointers to other nodes that satisfy the relationship</a:t>
            </a:r>
          </a:p>
          <a:p>
            <a:r>
              <a:rPr lang="en-US" dirty="0"/>
              <a:t>Relationship data stored, not calculated</a:t>
            </a:r>
          </a:p>
          <a:p>
            <a:r>
              <a:rPr lang="en-US" dirty="0"/>
              <a:t>Faster than relational indexing</a:t>
            </a:r>
          </a:p>
          <a:p>
            <a:r>
              <a:rPr lang="en-US" dirty="0"/>
              <a:t>Can’t be queried with Standard SQL – Need a different Language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C33FE13-143A-49E0-AD7A-4393FF3B9113}"/>
              </a:ext>
            </a:extLst>
          </p:cNvPr>
          <p:cNvSpPr/>
          <p:nvPr/>
        </p:nvSpPr>
        <p:spPr>
          <a:xfrm>
            <a:off x="6019800" y="1816616"/>
            <a:ext cx="1966586" cy="373241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ORDERS: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7642D4F-CF8C-4B17-8F49-1227BB45AA40}"/>
              </a:ext>
            </a:extLst>
          </p:cNvPr>
          <p:cNvSpPr/>
          <p:nvPr/>
        </p:nvSpPr>
        <p:spPr>
          <a:xfrm>
            <a:off x="9823537" y="1857368"/>
            <a:ext cx="1782349" cy="196306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AB12</a:t>
            </a:r>
          </a:p>
          <a:p>
            <a:pPr algn="ctr"/>
            <a:r>
              <a:rPr lang="en-US" dirty="0"/>
              <a:t>Amount: $25</a:t>
            </a:r>
          </a:p>
          <a:p>
            <a:pPr algn="ctr"/>
            <a:r>
              <a:rPr lang="en-US" dirty="0"/>
              <a:t>Name: Mouse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4D6D219-E2C7-4109-BDAA-64E40C4CBD13}"/>
              </a:ext>
            </a:extLst>
          </p:cNvPr>
          <p:cNvSpPr/>
          <p:nvPr/>
        </p:nvSpPr>
        <p:spPr>
          <a:xfrm>
            <a:off x="9823537" y="4265112"/>
            <a:ext cx="1782349" cy="191185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AB17</a:t>
            </a:r>
          </a:p>
          <a:p>
            <a:pPr algn="ctr"/>
            <a:r>
              <a:rPr lang="en-US" dirty="0"/>
              <a:t>Amount: $75</a:t>
            </a:r>
          </a:p>
          <a:p>
            <a:pPr algn="ctr"/>
            <a:r>
              <a:rPr lang="en-US" dirty="0"/>
              <a:t>Name: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3093F-C473-4B15-83F7-51A31CC7302B}"/>
              </a:ext>
            </a:extLst>
          </p:cNvPr>
          <p:cNvCxnSpPr>
            <a:cxnSpLocks/>
          </p:cNvCxnSpPr>
          <p:nvPr/>
        </p:nvCxnSpPr>
        <p:spPr>
          <a:xfrm flipV="1">
            <a:off x="7790145" y="2605414"/>
            <a:ext cx="2033392" cy="18037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B0308-C2A5-4F8C-BE1E-0825D4049508}"/>
              </a:ext>
            </a:extLst>
          </p:cNvPr>
          <p:cNvCxnSpPr>
            <a:cxnSpLocks/>
          </p:cNvCxnSpPr>
          <p:nvPr/>
        </p:nvCxnSpPr>
        <p:spPr>
          <a:xfrm flipV="1">
            <a:off x="7790145" y="5004145"/>
            <a:ext cx="2033392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7AC41B-683D-405E-8EAF-BC292E5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What is Neo4j?</a:t>
            </a:r>
          </a:p>
        </p:txBody>
      </p:sp>
      <p:pic>
        <p:nvPicPr>
          <p:cNvPr id="13" name="Online Media 12" title="What Is Neo4j?">
            <a:hlinkClick r:id="" action="ppaction://media"/>
            <a:extLst>
              <a:ext uri="{FF2B5EF4-FFF2-40B4-BE49-F238E27FC236}">
                <a16:creationId xmlns:a16="http://schemas.microsoft.com/office/drawing/2014/main" id="{070FD342-0DB8-4748-A12E-903EB7E2A7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3310" y="1725744"/>
            <a:ext cx="8825380" cy="4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B61282DE-A3A9-4A10-84D1-B6AE0603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533" y="3238017"/>
            <a:ext cx="1363883" cy="13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Neo4j stores relationships within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does not require an index to find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is open source.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Neo4j in docker</a:t>
            </a:r>
          </a:p>
          <a:p>
            <a:r>
              <a:rPr lang="en-US" dirty="0"/>
              <a:t>Connect to web UI:</a:t>
            </a:r>
          </a:p>
          <a:p>
            <a:pPr lvl="1"/>
            <a:r>
              <a:rPr lang="en-US" dirty="0">
                <a:hlinkClick r:id="rId3"/>
              </a:rPr>
              <a:t>http://localhost:7474/</a:t>
            </a:r>
            <a:endParaRPr lang="en-US" dirty="0"/>
          </a:p>
          <a:p>
            <a:r>
              <a:rPr lang="en-US" dirty="0"/>
              <a:t>Load up some sample data:</a:t>
            </a:r>
          </a:p>
          <a:p>
            <a:pPr lvl="1"/>
            <a:r>
              <a:rPr lang="en-US" dirty="0"/>
              <a:t>:play movie graph</a:t>
            </a:r>
          </a:p>
          <a:p>
            <a:r>
              <a:rPr lang="en-US" dirty="0"/>
              <a:t>Over To Spark</a:t>
            </a:r>
          </a:p>
          <a:p>
            <a:pPr lvl="1"/>
            <a:r>
              <a:rPr lang="en-US" dirty="0"/>
              <a:t>Query Notes from Neo4j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4B7A4-B49E-41B2-AD37-7BB4EC4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BB37-90AB-4FA6-A207-4D23C345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1825625"/>
            <a:ext cx="112968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Community Edition limited to single database - </a:t>
            </a:r>
            <a:r>
              <a:rPr lang="en-US" sz="2400" b="1" dirty="0"/>
              <a:t>neo4j</a:t>
            </a:r>
            <a:endParaRPr lang="en-US" sz="2400" dirty="0"/>
          </a:p>
          <a:p>
            <a:r>
              <a:rPr lang="en-US" sz="2400" b="1" dirty="0"/>
              <a:t>Labels</a:t>
            </a:r>
            <a:r>
              <a:rPr lang="en-US" sz="2400" dirty="0"/>
              <a:t> allow us to group common nodes together.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:Label</a:t>
            </a:r>
          </a:p>
          <a:p>
            <a:pPr lvl="1"/>
            <a:r>
              <a:rPr lang="en-US" sz="2000" dirty="0"/>
              <a:t>These are like a table, but with no required schema!</a:t>
            </a:r>
          </a:p>
          <a:p>
            <a:pPr lvl="1"/>
            <a:r>
              <a:rPr lang="en-US" sz="2000" dirty="0"/>
              <a:t>They just categorize common nodes.</a:t>
            </a:r>
          </a:p>
          <a:p>
            <a:r>
              <a:rPr lang="en-US" sz="2400" b="1" dirty="0"/>
              <a:t>Relationships </a:t>
            </a:r>
            <a:r>
              <a:rPr lang="en-US" sz="2400" dirty="0"/>
              <a:t>connect nodes together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–[RELATIONSHIP]-&gt;</a:t>
            </a:r>
          </a:p>
          <a:p>
            <a:pPr lvl="1"/>
            <a:r>
              <a:rPr lang="en-US" sz="2000" dirty="0"/>
              <a:t>Relationships are one way or two way</a:t>
            </a:r>
          </a:p>
          <a:p>
            <a:r>
              <a:rPr lang="en-US" sz="2400" b="1" dirty="0"/>
              <a:t>Attributes </a:t>
            </a:r>
            <a:r>
              <a:rPr lang="en-US" sz="2400" dirty="0"/>
              <a:t>– key value pairs 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key:value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/>
              <a:t>Can be assigned to nodes or relationships</a:t>
            </a:r>
          </a:p>
          <a:p>
            <a:r>
              <a:rPr lang="en-US" sz="2400" dirty="0"/>
              <a:t>Every node and relationship gets its own id, globally unique to the db.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})-[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0BF40-0B98-4FB3-B7CC-15F6A0E8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D5951-7B77-4D7A-BF04-8F51F0D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Cypher Query Language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E955FA6-F260-4F19-9E4B-A8DCC13DA7A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99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34-E0D1-4DF9-B22C-BF1DC16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A1AB-B70C-45FC-B660-C90FFF3E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825625"/>
            <a:ext cx="11482086" cy="4598324"/>
          </a:xfrm>
        </p:spPr>
        <p:txBody>
          <a:bodyPr>
            <a:normAutofit/>
          </a:bodyPr>
          <a:lstStyle/>
          <a:p>
            <a:r>
              <a:rPr lang="en-US" dirty="0"/>
              <a:t>CREATE Adds a node and/or relationship. It will re-add the same data.</a:t>
            </a:r>
          </a:p>
          <a:p>
            <a:r>
              <a:rPr lang="en-US" dirty="0"/>
              <a:t>MERGE Will not a add the same data.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'Jill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51BC-1B09-4362-9104-8118A5B7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66" y="2757855"/>
            <a:ext cx="2632864" cy="36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is used to query data. </a:t>
            </a:r>
          </a:p>
          <a:p>
            <a:r>
              <a:rPr lang="en-US" dirty="0"/>
              <a:t>Here is the SELECT * Equivalent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,t,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695A-8ED9-42D0-95F3-37F85FD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71" y="1825625"/>
            <a:ext cx="3414531" cy="4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professor of record for IST659?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C349-ED35-44E1-A583-1FD6106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65" y="4606629"/>
            <a:ext cx="4421373" cy="14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3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A6E-E865-44A2-9D8A-64408E1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D70E-BDE5-4684-B5F0-0D64BA16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 comes after the return. Makes sense as at this point the query has been materialized.</a:t>
            </a:r>
          </a:p>
          <a:p>
            <a:r>
              <a:rPr lang="en-US" dirty="0"/>
              <a:t>List of course codes sorted.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A5BB-F716-4EC4-8BDB-9900BC21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4" y="2600203"/>
            <a:ext cx="2683736" cy="3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Movie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movies and reviewers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same thing, but only review ratings over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actors and directors with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people who acted and directed the same movie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6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EB2-B5BD-41BF-AA48-A5A56A5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93C1-6C74-4346-8B50-1F545AB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UPDATE to update an existing node adding attributes</a:t>
            </a:r>
          </a:p>
          <a:p>
            <a:r>
              <a:rPr lang="en-US" dirty="0"/>
              <a:t>This adds an attribute called "type" to add more.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"Undergraduate"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database dedicated to search.</a:t>
            </a:r>
          </a:p>
          <a:p>
            <a:r>
              <a:rPr lang="en-US" dirty="0"/>
              <a:t>Designed to support the retrieval of documents.</a:t>
            </a:r>
          </a:p>
          <a:p>
            <a:r>
              <a:rPr lang="en-US" dirty="0"/>
              <a:t>Not full CRUD, Typically CR</a:t>
            </a:r>
          </a:p>
          <a:p>
            <a:r>
              <a:rPr lang="en-US" dirty="0"/>
              <a:t>BASE, not ACID</a:t>
            </a:r>
          </a:p>
          <a:p>
            <a:r>
              <a:rPr lang="en-US" dirty="0"/>
              <a:t>Fast search is retrieved with an inverted index.</a:t>
            </a:r>
          </a:p>
          <a:p>
            <a:r>
              <a:rPr lang="en-US" dirty="0"/>
              <a:t>Commonly used in concert with other databases.</a:t>
            </a:r>
          </a:p>
          <a:p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C98687F-B5D4-4AE4-956F-8B9DA587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18653" r="11440" b="11992"/>
          <a:stretch/>
        </p:blipFill>
        <p:spPr bwMode="auto">
          <a:xfrm>
            <a:off x="6690167" y="1825624"/>
            <a:ext cx="461198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BBC-8FF2-4797-927A-5C64BCC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1F-C379-46AB-887A-EC8A5B7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Remove to delete properties or labels.</a:t>
            </a:r>
          </a:p>
          <a:p>
            <a:r>
              <a:rPr lang="en-US" dirty="0"/>
              <a:t>This removes the attribute we made in the previous step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4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DDB-1E10-4B5D-878D-3EA6F44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F867-7265-4766-A559-5FCC4225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can delete relationships or nodes.</a:t>
            </a:r>
          </a:p>
          <a:p>
            <a:r>
              <a:rPr lang="en-US" dirty="0"/>
              <a:t>WHERE clause can be used for exact match</a:t>
            </a:r>
          </a:p>
          <a:p>
            <a:r>
              <a:rPr lang="en-US" dirty="0"/>
              <a:t>Force Delete All Faculty nodes with relationships</a:t>
            </a: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n:Faculty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effectLst/>
              </a:rPr>
            </a:br>
            <a:endParaRPr lang="pt-BR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I add credits = 3 to every course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"Mike" at the professor of record for IST769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IST256 from 3 credits to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9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EA3-BC90-49C1-9CDA-A318E2A8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192AD-0D15-4DB2-86C8-54679082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01907F0E-1AF2-499A-9FE3-FECA1386237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7354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63F-CED3-4494-9DD5-05713C5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D9BC-3384-4B20-AD9D-D801BFD8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easily import CSV data. </a:t>
            </a:r>
          </a:p>
          <a:p>
            <a:r>
              <a:rPr lang="en-US" dirty="0"/>
              <a:t>This example uses a named map to alias the row as n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"http://data.neo4j.com/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/products.csv"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71C-9E2C-4389-9B27-37F0030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18-13E2-45B3-BE37-48BB2700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“Awesome Procedures on Cypher” plugin (APOC)</a:t>
            </a:r>
          </a:p>
          <a:p>
            <a:r>
              <a:rPr lang="en-US" dirty="0"/>
              <a:t>This example uses yield which waits for the call to complete.</a:t>
            </a:r>
          </a:p>
          <a:p>
            <a:r>
              <a:rPr lang="en-US" dirty="0"/>
              <a:t>You can query API's in this way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'https://raw.githubusercontent.com/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mafudge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/ist769/main/datasets/json-samples/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stocks.json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apoc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3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0EE4-6A78-4885-8B6E-5BD7515C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9A2-2257-48EA-9A99-FC6EAA67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https://neo4j.com/developer/data-modeling/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BACC3CBC-F4E8-4326-82BA-C63AFEA8FC7E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15" y="3173257"/>
            <a:ext cx="2990928" cy="11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0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9258F-D75A-46E2-8100-31044D6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"Whiteboard Friendly"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E1718-9F16-411A-BB71-CFDA31FB3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6AA-4793-4584-8B62-FDC08E68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trix whiteboard model1">
            <a:extLst>
              <a:ext uri="{FF2B5EF4-FFF2-40B4-BE49-F238E27FC236}">
                <a16:creationId xmlns:a16="http://schemas.microsoft.com/office/drawing/2014/main" id="{937FA823-E149-42B6-8BE1-8A3C26D8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1929355"/>
            <a:ext cx="4854273" cy="28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trix whiteboard model3">
            <a:extLst>
              <a:ext uri="{FF2B5EF4-FFF2-40B4-BE49-F238E27FC236}">
                <a16:creationId xmlns:a16="http://schemas.microsoft.com/office/drawing/2014/main" id="{5FE2D37B-13CC-4F39-9CBB-83CC4172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3" y="1873713"/>
            <a:ext cx="4930072" cy="23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A5AE2-D35F-4B85-83C0-53F976C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8A1B-6B9F-471E-A5B1-97AAC3E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E-R Modeling works</a:t>
            </a:r>
          </a:p>
          <a:p>
            <a:pPr lvl="1"/>
            <a:r>
              <a:rPr lang="en-US" dirty="0"/>
              <a:t>Entities Become Nodes Labeled to match the Entity</a:t>
            </a:r>
          </a:p>
          <a:p>
            <a:pPr lvl="1"/>
            <a:r>
              <a:rPr lang="en-US" dirty="0"/>
              <a:t>Relationships become Relationships of course</a:t>
            </a:r>
          </a:p>
          <a:p>
            <a:pPr lvl="1"/>
            <a:r>
              <a:rPr lang="en-US" dirty="0"/>
              <a:t>Cardinality doesn't matter</a:t>
            </a:r>
          </a:p>
          <a:p>
            <a:pPr lvl="1"/>
            <a:r>
              <a:rPr lang="en-US" dirty="0"/>
              <a:t>Resolve Multi-valued attributes to Relationships</a:t>
            </a:r>
          </a:p>
          <a:p>
            <a:pPr lvl="1"/>
            <a:r>
              <a:rPr lang="en-US" dirty="0"/>
              <a:t>Lots of relationships are fine. This is what graph is for!</a:t>
            </a:r>
          </a:p>
          <a:p>
            <a:r>
              <a:rPr lang="en-US" dirty="0"/>
              <a:t>When is doubt:</a:t>
            </a:r>
          </a:p>
          <a:p>
            <a:pPr lvl="1"/>
            <a:r>
              <a:rPr lang="en-US" dirty="0"/>
              <a:t>more nodes and relationships with fewer attributes</a:t>
            </a:r>
          </a:p>
          <a:p>
            <a:pPr lvl="1"/>
            <a:r>
              <a:rPr lang="en-US" dirty="0"/>
              <a:t>Instead of fewer nodes / relationships with more attributes</a:t>
            </a:r>
          </a:p>
          <a:p>
            <a:pPr lvl="1"/>
            <a:r>
              <a:rPr lang="en-US" dirty="0"/>
              <a:t>Think: Exact opposite of the Document Model!!!</a:t>
            </a:r>
          </a:p>
        </p:txBody>
      </p:sp>
    </p:spTree>
    <p:extLst>
      <p:ext uri="{BB962C8B-B14F-4D97-AF65-F5344CB8AC3E}">
        <p14:creationId xmlns:p14="http://schemas.microsoft.com/office/powerpoint/2010/main" val="55512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06707-A99D-4384-ADF8-F5997EA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84" y="1498395"/>
            <a:ext cx="6772116" cy="4508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2F605B-00E7-4F80-A137-67DDDFF8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 This!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A960E-7345-4E7C-8384-7659C335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25129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Properties?</a:t>
            </a:r>
          </a:p>
          <a:p>
            <a:r>
              <a:rPr lang="en-US" dirty="0"/>
              <a:t>White Board </a:t>
            </a:r>
            <a:br>
              <a:rPr lang="en-US" dirty="0"/>
            </a:br>
            <a:r>
              <a:rPr lang="en-US" dirty="0"/>
              <a:t>it with real data!</a:t>
            </a:r>
          </a:p>
        </p:txBody>
      </p:sp>
    </p:spTree>
    <p:extLst>
      <p:ext uri="{BB962C8B-B14F-4D97-AF65-F5344CB8AC3E}">
        <p14:creationId xmlns:p14="http://schemas.microsoft.com/office/powerpoint/2010/main" val="18481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ACF05E-03D7-4A3D-AF1F-637B97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74D57-6F61-48D8-B798-06110825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search over documents</a:t>
            </a:r>
          </a:p>
          <a:p>
            <a:pPr lvl="1"/>
            <a:r>
              <a:rPr lang="en-US" dirty="0"/>
              <a:t>Traditional search over HTML </a:t>
            </a:r>
          </a:p>
          <a:p>
            <a:pPr lvl="1"/>
            <a:r>
              <a:rPr lang="en-US" dirty="0"/>
              <a:t>Custom search engine</a:t>
            </a:r>
          </a:p>
          <a:p>
            <a:r>
              <a:rPr lang="en-US" dirty="0"/>
              <a:t>Log Analytics</a:t>
            </a:r>
          </a:p>
          <a:p>
            <a:pPr lvl="1"/>
            <a:r>
              <a:rPr lang="en-US" dirty="0"/>
              <a:t>Observe what is happening on your systems in near-real time</a:t>
            </a:r>
          </a:p>
          <a:p>
            <a:r>
              <a:rPr lang="en-US" dirty="0"/>
              <a:t>Marketing </a:t>
            </a:r>
          </a:p>
          <a:p>
            <a:pPr lvl="1"/>
            <a:r>
              <a:rPr lang="en-US" dirty="0"/>
              <a:t>Discover what customers are doing </a:t>
            </a:r>
          </a:p>
          <a:p>
            <a:r>
              <a:rPr lang="en-US" dirty="0"/>
              <a:t>Metrics / Operations</a:t>
            </a:r>
          </a:p>
          <a:p>
            <a:pPr lvl="1"/>
            <a:r>
              <a:rPr lang="en-US" dirty="0"/>
              <a:t>Real-time measurements of data over short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2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C0A-0524-423F-9808-5748B30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9F9A-2F42-4FD0-9471-6A5842FA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191"/>
            <a:ext cx="5215359" cy="34723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54CBB-C9E7-4FE9-B785-58A384C4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40" y="1690687"/>
            <a:ext cx="4709262" cy="47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2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B5A-F0F7-40C3-B6C0-288DA1331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166A-037A-41EB-90F9-4B4E9F65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https://neo4j.com/product/graph-data-science-library/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CD1AA4CF-7E38-4624-A4A8-FF8670F5AE97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147025"/>
            <a:ext cx="3060457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0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A5F8D-DF7D-420E-A8F3-0F22252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Graph Data Science Library?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F1DB5-DDF1-4BEB-BAFA-FD3B89A5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Reasoning over your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65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AE0F-84DC-4150-9DF7-800712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2739A-D783-4BBC-982A-41A124A9E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Community Detection</a:t>
            </a:r>
            <a:r>
              <a:rPr lang="en-US" dirty="0"/>
              <a:t> – find significant interactions (relationships) among nodes.</a:t>
            </a:r>
          </a:p>
          <a:p>
            <a:r>
              <a:rPr lang="en-US" b="1" dirty="0"/>
              <a:t>Centrality (Importance)</a:t>
            </a:r>
            <a:r>
              <a:rPr lang="en-US" dirty="0"/>
              <a:t> – Find influential nodes (PageRank)</a:t>
            </a:r>
          </a:p>
          <a:p>
            <a:r>
              <a:rPr lang="en-US" b="1" dirty="0"/>
              <a:t>Similarity </a:t>
            </a:r>
            <a:r>
              <a:rPr lang="en-US" dirty="0"/>
              <a:t>– Discover similar nodes based on relationships / properties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7B70-67E9-4D04-86BF-7E74FF717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Heuristic Link Prediction </a:t>
            </a:r>
            <a:r>
              <a:rPr lang="en-US" dirty="0"/>
              <a:t>– predict the likelihood of a new relationship being formed.</a:t>
            </a:r>
          </a:p>
          <a:p>
            <a:r>
              <a:rPr lang="en-US" b="1" dirty="0"/>
              <a:t>Pathfinding </a:t>
            </a:r>
            <a:r>
              <a:rPr lang="en-US" dirty="0"/>
              <a:t>– find shortest, or most efficient paths between  nodes.</a:t>
            </a:r>
            <a:endParaRPr lang="en-US" b="1" dirty="0"/>
          </a:p>
          <a:p>
            <a:r>
              <a:rPr lang="en-US" b="1" dirty="0"/>
              <a:t>Node Embedding</a:t>
            </a:r>
            <a:r>
              <a:rPr lang="en-US" dirty="0"/>
              <a:t> – Convert node relationships to vectors for ML tasks</a:t>
            </a:r>
          </a:p>
        </p:txBody>
      </p:sp>
    </p:spTree>
    <p:extLst>
      <p:ext uri="{BB962C8B-B14F-4D97-AF65-F5344CB8AC3E}">
        <p14:creationId xmlns:p14="http://schemas.microsoft.com/office/powerpoint/2010/main" val="294733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A1E-2DD7-4DBA-85C7-1EF3D35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1FC-7938-4B2E-8FD1-5CD9F9551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e: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f: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}]-&gt;(b),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}]-&gt;(c),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(b)-[: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}]-&gt;(f), (e)-[: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0DE2F-05CC-4D32-BBB4-91968ACF0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'ROAD'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relationshipProperties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5CD0E-0081-4E24-B7CD-C12F7E80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8614"/>
            <a:ext cx="5074756" cy="23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4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73E95-B43A-4D72-B342-CFD6A8B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Algorithm Call on '</a:t>
            </a:r>
            <a:r>
              <a:rPr lang="en-US" dirty="0" err="1"/>
              <a:t>myGraph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BDAE-1A18-4036-8C6F-4A56F7F5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7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source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elationshipWeightProperty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nodeNames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nodes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837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B30-0112-40D9-9F2B-CEBBAE2D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36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36633-E12A-49C3-A88A-CAD6325C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57" y="2526182"/>
            <a:ext cx="4486286" cy="4331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8E52-9F7F-4468-9BA8-1FB0589F831F}"/>
              </a:ext>
            </a:extLst>
          </p:cNvPr>
          <p:cNvSpPr txBox="1"/>
          <p:nvPr/>
        </p:nvSpPr>
        <p:spPr>
          <a:xfrm>
            <a:off x="4906153" y="45344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D2CD-2C43-439C-B35D-392C885E35E3}"/>
              </a:ext>
            </a:extLst>
          </p:cNvPr>
          <p:cNvSpPr txBox="1"/>
          <p:nvPr/>
        </p:nvSpPr>
        <p:spPr>
          <a:xfrm>
            <a:off x="6096000" y="52539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B00E-1FBB-4A01-AF23-4D80ACA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98" y="1744284"/>
            <a:ext cx="10244520" cy="11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Matching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Google </a:t>
            </a:r>
            <a:r>
              <a:rPr lang="en-US" dirty="0" err="1"/>
              <a:t>Pagerank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APOC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Associative Entity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Delete a property on 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Implemented in Graph as relationships with properties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Required to load JSON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Upsert</a:t>
            </a:r>
            <a:r>
              <a:rPr lang="en-US" dirty="0"/>
              <a:t> into the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Centrality Algorithm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6A118-8BE5-41FF-B429-DF209D90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02495"/>
            <a:ext cx="8511540" cy="1325563"/>
          </a:xfrm>
        </p:spPr>
        <p:txBody>
          <a:bodyPr/>
          <a:lstStyle/>
          <a:p>
            <a:r>
              <a:rPr lang="en-US" dirty="0"/>
              <a:t>Check yourself – True/False?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714-352D-4AF7-8F5C-DC771BF9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37688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are eventually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common use case for search is CRUD of reference data like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store data in an inverted index.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7EFA-14B4-4190-882F-3366501A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350939-DF50-4AC0-AA9E-329E2D86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8902878-CD86-4C2A-A216-6EDA156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9ABD-734F-4167-983E-1642166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927F-AE46-4529-B771-D4BF6266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Apache Lucene</a:t>
            </a:r>
          </a:p>
          <a:p>
            <a:r>
              <a:rPr lang="en-US" dirty="0"/>
              <a:t>Scales horizontally through data shards across nodes (like Cassandra and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Consists </a:t>
            </a:r>
            <a:r>
              <a:rPr lang="en-US" b="1" dirty="0"/>
              <a:t>inverted indexes </a:t>
            </a:r>
            <a:r>
              <a:rPr lang="en-US" dirty="0"/>
              <a:t>(like </a:t>
            </a:r>
            <a:r>
              <a:rPr lang="en-US" dirty="0" err="1"/>
              <a:t>MongoDb</a:t>
            </a:r>
            <a:r>
              <a:rPr lang="en-US" dirty="0"/>
              <a:t> collections) of documents.</a:t>
            </a:r>
          </a:p>
          <a:p>
            <a:r>
              <a:rPr lang="en-US" dirty="0"/>
              <a:t>Inverted index lists every unique word appearing any document within the collection.</a:t>
            </a:r>
          </a:p>
          <a:p>
            <a:r>
              <a:rPr lang="en-US" dirty="0"/>
              <a:t>Complete REST API for adding documents and querying them.</a:t>
            </a:r>
          </a:p>
          <a:p>
            <a:r>
              <a:rPr lang="en-US" dirty="0"/>
              <a:t>Near-real time query capability.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6B91-3756-4224-8C7C-ED6396CF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Elastic Stack ELK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775F-0381-45E9-A0A4-B81B3F5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  <a:p>
            <a:pPr lvl="1"/>
            <a:r>
              <a:rPr lang="en-US" b="1" dirty="0"/>
              <a:t>Logstash </a:t>
            </a:r>
            <a:r>
              <a:rPr lang="en-US" dirty="0"/>
              <a:t>– batch ingestion of log data or output from any application</a:t>
            </a:r>
          </a:p>
          <a:p>
            <a:pPr lvl="1"/>
            <a:r>
              <a:rPr lang="en-US" b="1" dirty="0"/>
              <a:t>Beats </a:t>
            </a:r>
            <a:r>
              <a:rPr lang="en-US" dirty="0"/>
              <a:t>– real-time metrics lightweight data shipper of transactions from a variety of sources.</a:t>
            </a:r>
          </a:p>
          <a:p>
            <a:r>
              <a:rPr lang="en-US" dirty="0"/>
              <a:t>Elastic Search</a:t>
            </a:r>
          </a:p>
          <a:p>
            <a:pPr lvl="1"/>
            <a:r>
              <a:rPr lang="en-US" dirty="0"/>
              <a:t>Creates indexes on ingested documents</a:t>
            </a:r>
          </a:p>
          <a:p>
            <a:pPr lvl="1"/>
            <a:r>
              <a:rPr lang="en-US" dirty="0"/>
              <a:t>Distributes documents across the Elastic cluster for better performance</a:t>
            </a:r>
          </a:p>
          <a:p>
            <a:pPr lvl="1"/>
            <a:r>
              <a:rPr lang="en-US" dirty="0"/>
              <a:t>Provides a HTTP REST API to search, add data.</a:t>
            </a:r>
          </a:p>
          <a:p>
            <a:r>
              <a:rPr lang="en-US" dirty="0"/>
              <a:t>Kibana</a:t>
            </a:r>
          </a:p>
          <a:p>
            <a:pPr lvl="1"/>
            <a:r>
              <a:rPr lang="en-US" dirty="0"/>
              <a:t>Analysis / Dashboarding tool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6753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4146</TotalTime>
  <Words>2467</Words>
  <Application>Microsoft Office PowerPoint</Application>
  <PresentationFormat>Widescreen</PresentationFormat>
  <Paragraphs>406</Paragraphs>
  <Slides>58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Sherman Sans Book</vt:lpstr>
      <vt:lpstr>IST769 Theme</vt:lpstr>
      <vt:lpstr>IST769 Unit K </vt:lpstr>
      <vt:lpstr>Agenda</vt:lpstr>
      <vt:lpstr>Search Databases</vt:lpstr>
      <vt:lpstr>Search Databases</vt:lpstr>
      <vt:lpstr>Use Cases</vt:lpstr>
      <vt:lpstr>Check yourself – True/False?</vt:lpstr>
      <vt:lpstr>Elastic Search</vt:lpstr>
      <vt:lpstr>Elasticsearch</vt:lpstr>
      <vt:lpstr>The Elastic Stack ELK</vt:lpstr>
      <vt:lpstr>Which Parts are Elastic Community?</vt:lpstr>
      <vt:lpstr>Logstash </vt:lpstr>
      <vt:lpstr>Beats</vt:lpstr>
      <vt:lpstr>Kibana</vt:lpstr>
      <vt:lpstr>Elastic Search Architecture and Data Model</vt:lpstr>
      <vt:lpstr>Search vs Relational</vt:lpstr>
      <vt:lpstr>Lots of integrations</vt:lpstr>
      <vt:lpstr>Data Streams</vt:lpstr>
      <vt:lpstr>PowerPoint Presentation</vt:lpstr>
      <vt:lpstr>PowerPoint Presentation</vt:lpstr>
      <vt:lpstr>PowerPoint Presentation</vt:lpstr>
      <vt:lpstr>Graph Vs Relational</vt:lpstr>
      <vt:lpstr>Relational</vt:lpstr>
      <vt:lpstr>Graph</vt:lpstr>
      <vt:lpstr>Why Graph instead of Relational?</vt:lpstr>
      <vt:lpstr>Check Yourself – True or False</vt:lpstr>
      <vt:lpstr>Neo4j</vt:lpstr>
      <vt:lpstr>Neo4j</vt:lpstr>
      <vt:lpstr>Neo4J Physical Data Model</vt:lpstr>
      <vt:lpstr>Video: What is Neo4j?</vt:lpstr>
      <vt:lpstr>Check Yourself – True or False</vt:lpstr>
      <vt:lpstr>Demo: Neo4J</vt:lpstr>
      <vt:lpstr>Neo4j Data Model</vt:lpstr>
      <vt:lpstr>Cypher Basics</vt:lpstr>
      <vt:lpstr>CREATE / MERGE</vt:lpstr>
      <vt:lpstr>MATCH</vt:lpstr>
      <vt:lpstr>MATCH with WHERE</vt:lpstr>
      <vt:lpstr>MATCH with ORDER BY</vt:lpstr>
      <vt:lpstr>Check Yourself – Neo4J Movie Graph</vt:lpstr>
      <vt:lpstr>UPDATE data</vt:lpstr>
      <vt:lpstr>REMOVE</vt:lpstr>
      <vt:lpstr>DELETE</vt:lpstr>
      <vt:lpstr>Check Yourself – Neo4J Updates</vt:lpstr>
      <vt:lpstr>Importing Data</vt:lpstr>
      <vt:lpstr>Import CSV</vt:lpstr>
      <vt:lpstr>Importing JSON</vt:lpstr>
      <vt:lpstr>Graph Data Modeling</vt:lpstr>
      <vt:lpstr>"Whiteboard Friendly"</vt:lpstr>
      <vt:lpstr>Graph Data Modeling</vt:lpstr>
      <vt:lpstr>Graph model This!</vt:lpstr>
      <vt:lpstr>Solution?</vt:lpstr>
      <vt:lpstr>Graph Data Science Library</vt:lpstr>
      <vt:lpstr>What is the Graph Data Science Library?</vt:lpstr>
      <vt:lpstr>Algorithms</vt:lpstr>
      <vt:lpstr>Example: Shortest Path</vt:lpstr>
      <vt:lpstr>Example: The Algorithm Call on 'myGraph'</vt:lpstr>
      <vt:lpstr>Example: Results</vt:lpstr>
      <vt:lpstr>Check Yourself – Matching 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54</cp:revision>
  <dcterms:created xsi:type="dcterms:W3CDTF">2021-09-15T16:31:23Z</dcterms:created>
  <dcterms:modified xsi:type="dcterms:W3CDTF">2021-11-08T20:34:18Z</dcterms:modified>
</cp:coreProperties>
</file>