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876" r:id="rId6"/>
    <p:sldId id="877" r:id="rId7"/>
    <p:sldId id="875" r:id="rId8"/>
    <p:sldId id="878" r:id="rId9"/>
    <p:sldId id="879" r:id="rId10"/>
    <p:sldId id="882" r:id="rId11"/>
    <p:sldId id="883" r:id="rId12"/>
    <p:sldId id="880" r:id="rId13"/>
    <p:sldId id="881" r:id="rId14"/>
    <p:sldId id="888" r:id="rId15"/>
    <p:sldId id="884" r:id="rId16"/>
    <p:sldId id="889" r:id="rId17"/>
    <p:sldId id="890" r:id="rId18"/>
    <p:sldId id="885" r:id="rId19"/>
    <p:sldId id="898" r:id="rId20"/>
    <p:sldId id="899" r:id="rId21"/>
    <p:sldId id="891" r:id="rId22"/>
    <p:sldId id="892" r:id="rId23"/>
    <p:sldId id="894" r:id="rId24"/>
    <p:sldId id="893" r:id="rId25"/>
    <p:sldId id="895" r:id="rId26"/>
    <p:sldId id="887" r:id="rId27"/>
    <p:sldId id="8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Minio" id="{D21AFCCA-D36A-44F3-9F02-EDEEC5B741E0}">
          <p14:sldIdLst>
            <p14:sldId id="258"/>
            <p14:sldId id="259"/>
            <p14:sldId id="876"/>
            <p14:sldId id="877"/>
            <p14:sldId id="875"/>
            <p14:sldId id="878"/>
            <p14:sldId id="879"/>
            <p14:sldId id="882"/>
            <p14:sldId id="883"/>
            <p14:sldId id="880"/>
            <p14:sldId id="881"/>
            <p14:sldId id="888"/>
            <p14:sldId id="884"/>
            <p14:sldId id="889"/>
            <p14:sldId id="890"/>
            <p14:sldId id="885"/>
            <p14:sldId id="898"/>
            <p14:sldId id="899"/>
            <p14:sldId id="891"/>
            <p14:sldId id="892"/>
            <p14:sldId id="894"/>
            <p14:sldId id="893"/>
            <p14:sldId id="895"/>
            <p14:sldId id="887"/>
          </p14:sldIdLst>
        </p14:section>
        <p14:section name="Spark" id="{65B70AED-E09B-4CE1-9B99-7A00BF63B056}">
          <p14:sldIdLst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2444" autoAdjust="0"/>
  </p:normalViewPr>
  <p:slideViewPr>
    <p:cSldViewPr snapToGrid="0">
      <p:cViewPr varScale="1">
        <p:scale>
          <a:sx n="135" d="100"/>
          <a:sy n="135" d="100"/>
        </p:scale>
        <p:origin x="11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 (SQL 2003)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 (Foreman)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0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ntile</a:t>
            </a:r>
            <a:r>
              <a:rPr lang="en-US" dirty="0"/>
              <a:t>(4) over (order by </a:t>
            </a:r>
            <a:r>
              <a:rPr lang="en-US" dirty="0" err="1"/>
              <a:t>student_score</a:t>
            </a:r>
            <a:r>
              <a:rPr lang="en-US" dirty="0"/>
              <a:t> desc) as ranking,* from s3.`excel/exam-scores.xlsx`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avg(</a:t>
            </a:r>
            <a:r>
              <a:rPr lang="en-US" dirty="0" err="1"/>
              <a:t>Student_Score</a:t>
            </a:r>
            <a:r>
              <a:rPr lang="en-US" dirty="0"/>
              <a:t>) over (partition by </a:t>
            </a:r>
            <a:r>
              <a:rPr lang="en-US" dirty="0" err="1"/>
              <a:t>exam_version</a:t>
            </a:r>
            <a:r>
              <a:rPr lang="en-US" dirty="0"/>
              <a:t> ) as </a:t>
            </a:r>
            <a:r>
              <a:rPr lang="en-US" dirty="0" err="1"/>
              <a:t>avg_by_exam_version,avg</a:t>
            </a:r>
            <a:r>
              <a:rPr lang="en-US" dirty="0"/>
              <a:t>(</a:t>
            </a:r>
            <a:r>
              <a:rPr lang="en-US" dirty="0" err="1"/>
              <a:t>Student_Score</a:t>
            </a:r>
            <a:r>
              <a:rPr lang="en-US" dirty="0"/>
              <a:t>) over( partition by </a:t>
            </a:r>
            <a:r>
              <a:rPr lang="en-US" dirty="0" err="1"/>
              <a:t>class_section</a:t>
            </a:r>
            <a:r>
              <a:rPr lang="en-US" dirty="0"/>
              <a:t>) as </a:t>
            </a:r>
            <a:r>
              <a:rPr lang="en-US" dirty="0" err="1"/>
              <a:t>avg_by_class_section</a:t>
            </a:r>
            <a:r>
              <a:rPr lang="en-US" dirty="0"/>
              <a:t>,* from s3.`excel/exam-scores.xlsx`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Consolas" panose="020B0609020204030204" pitchFamily="49" charset="0"/>
              </a:rPr>
              <a:t>-- does not know how to delimit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Consolas" panose="020B0609020204030204" pitchFamily="49" charset="0"/>
              </a:rPr>
              <a:t>SELECT * FROM s3.</a:t>
            </a:r>
            <a:r>
              <a:rPr lang="en-US" sz="4000" dirty="0">
                <a:effectLst/>
                <a:latin typeface="Calibri" panose="020F0502020204030204" pitchFamily="34" charset="0"/>
              </a:rPr>
              <a:t> `grades/*`</a:t>
            </a:r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-- no schema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Consolas" panose="020B0609020204030204" pitchFamily="49" charset="0"/>
              </a:rPr>
              <a:t>SELECT * FROM s3.</a:t>
            </a:r>
            <a:r>
              <a:rPr lang="en-US" sz="4000" dirty="0">
                <a:effectLst/>
                <a:latin typeface="Calibri" panose="020F0502020204030204" pitchFamily="34" charset="0"/>
              </a:rPr>
              <a:t> `grades/*.</a:t>
            </a:r>
            <a:r>
              <a:rPr lang="en-US" sz="4000" dirty="0" err="1">
                <a:effectLst/>
                <a:latin typeface="Calibri" panose="020F0502020204030204" pitchFamily="34" charset="0"/>
              </a:rPr>
              <a:t>tsv</a:t>
            </a:r>
            <a:r>
              <a:rPr lang="en-US" sz="4000" dirty="0">
                <a:effectLst/>
                <a:latin typeface="Calibri" panose="020F0502020204030204" pitchFamily="34" charset="0"/>
              </a:rPr>
              <a:t>`</a:t>
            </a:r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-- schema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Consolas" panose="020B0609020204030204" pitchFamily="49" charset="0"/>
              </a:rPr>
              <a:t>SELECT COLUMNS[0], COLUMNS[1] FROM s3.</a:t>
            </a:r>
            <a:r>
              <a:rPr lang="en-US" sz="4000" dirty="0">
                <a:effectLst/>
                <a:latin typeface="Calibri" panose="020F0502020204030204" pitchFamily="34" charset="0"/>
              </a:rPr>
              <a:t> `grades/*.</a:t>
            </a:r>
            <a:r>
              <a:rPr lang="en-US" sz="4000" dirty="0" err="1">
                <a:effectLst/>
                <a:latin typeface="Calibri" panose="020F0502020204030204" pitchFamily="34" charset="0"/>
              </a:rPr>
              <a:t>tsv</a:t>
            </a:r>
            <a:r>
              <a:rPr lang="en-US" sz="4000" dirty="0">
                <a:effectLst/>
                <a:latin typeface="Calibri" panose="020F0502020204030204" pitchFamily="34" charset="0"/>
              </a:rPr>
              <a:t>`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--with names and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panose="020B0609020204030204" pitchFamily="49" charset="0"/>
              </a:rPr>
              <a:t>SELECT cast(COLUMNS[0] as int) as year, COLUMNS[1] FROM s3.</a:t>
            </a:r>
            <a:r>
              <a:rPr lang="en-US" sz="1800" dirty="0">
                <a:effectLst/>
                <a:latin typeface="Calibri" panose="020F0502020204030204" pitchFamily="34" charset="0"/>
              </a:rPr>
              <a:t>.`grades/*.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tsv</a:t>
            </a:r>
            <a:r>
              <a:rPr lang="en-US" sz="1800" dirty="0">
                <a:effectLst/>
                <a:latin typeface="Calibri" panose="020F0502020204030204" pitchFamily="34" charset="0"/>
              </a:rPr>
              <a:t>`</a:t>
            </a:r>
            <a:endParaRPr lang="en-US" sz="1800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-- as a CTE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with grades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  select cast(COLUMNS[0] as int) as year,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COLUMNS[1] as semester,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COLUMNS[2] as course,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cast(COLUMNS[3] as int) as credits,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COLUMNS[4] 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letter_grade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from s3.`grades/*.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tsv</a:t>
            </a:r>
            <a:r>
              <a:rPr lang="en-US" sz="1800" dirty="0">
                <a:effectLst/>
                <a:latin typeface="Calibri" panose="020F0502020204030204" pitchFamily="34" charset="0"/>
              </a:rPr>
              <a:t>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 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select * from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gp.geometry.location.lat</a:t>
            </a:r>
            <a:r>
              <a:rPr lang="en-US" dirty="0"/>
              <a:t>, </a:t>
            </a:r>
            <a:r>
              <a:rPr lang="en-US" dirty="0" err="1"/>
              <a:t>gp.geometry.location.lngfrom</a:t>
            </a:r>
            <a:r>
              <a:rPr lang="en-US" dirty="0"/>
              <a:t> s3.`google-places/google-</a:t>
            </a:r>
            <a:r>
              <a:rPr lang="en-US" dirty="0" err="1"/>
              <a:t>places.json</a:t>
            </a:r>
            <a:r>
              <a:rPr lang="en-US" dirty="0"/>
              <a:t>` as </a:t>
            </a:r>
            <a:r>
              <a:rPr lang="en-US" dirty="0" err="1"/>
              <a:t>gp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name, FLATTEN(types)from s3.`google-places/google-</a:t>
            </a:r>
            <a:r>
              <a:rPr lang="en-US" dirty="0" err="1"/>
              <a:t>places.json</a:t>
            </a:r>
            <a:r>
              <a:rPr lang="en-US" dirty="0"/>
              <a:t>` as </a:t>
            </a:r>
            <a:r>
              <a:rPr lang="en-US" dirty="0" err="1"/>
              <a:t>gp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    from s3.`customers/customers.csv` as c    left join s3.`customers/surveys.csv` as s        on </a:t>
            </a:r>
            <a:r>
              <a:rPr lang="en-US" dirty="0" err="1"/>
              <a:t>c.Email</a:t>
            </a:r>
            <a:r>
              <a:rPr lang="en-US" dirty="0"/>
              <a:t> = </a:t>
            </a:r>
            <a:r>
              <a:rPr lang="en-US" dirty="0" err="1"/>
              <a:t>s.Email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_Database_Connectivity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docs/drill-query-executio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hyperlink" Target="http://localhost:8047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ackage.mapr.com/tools/MapR-ODBC/MapR_Drill/MapRDrill_odbc_v1.3.22.1055/" TargetMode="External"/><Relationship Id="rId4" Type="http://schemas.openxmlformats.org/officeDocument/2006/relationships/hyperlink" Target="http://localhost:900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docs/plugin-configuration-basic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pefile" TargetMode="External"/><Relationship Id="rId2" Type="http://schemas.openxmlformats.org/officeDocument/2006/relationships/hyperlink" Target="https://en.wikipedia.org/wiki/Common_Log_Format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248521/apache-drill-querying-mongo-colle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:2003" TargetMode="External"/><Relationship Id="rId2" Type="http://schemas.openxmlformats.org/officeDocument/2006/relationships/hyperlink" Target="https://drill.apache.org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Over Anything with Apache Drill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E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4162-90F4-4F81-AD1B-0A770AAB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Drill?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BE1F-B7F2-4C13-8FC2-5C6F2EED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at Source: No need to move or transform data to query it</a:t>
            </a:r>
          </a:p>
          <a:p>
            <a:r>
              <a:rPr lang="en-US" dirty="0"/>
              <a:t>Schema on Read: No need for pre-defined schemas</a:t>
            </a:r>
          </a:p>
          <a:p>
            <a:r>
              <a:rPr lang="en-US" dirty="0"/>
              <a:t>Scalable, column store execution engine offers high performance</a:t>
            </a:r>
          </a:p>
          <a:p>
            <a:r>
              <a:rPr lang="en-US" dirty="0"/>
              <a:t>Query optimizer pushes the operations down to the source </a:t>
            </a:r>
          </a:p>
          <a:p>
            <a:r>
              <a:rPr lang="en-US" dirty="0"/>
              <a:t>Supports ODBC to connect to other tools</a:t>
            </a:r>
          </a:p>
          <a:p>
            <a:pPr lvl="1"/>
            <a:r>
              <a:rPr lang="en-US" dirty="0">
                <a:hlinkClick r:id="rId2"/>
              </a:rPr>
              <a:t>https://en.wikipedia.org/wiki/Open_Database_Connectivity</a:t>
            </a:r>
            <a:endParaRPr lang="en-US" dirty="0"/>
          </a:p>
          <a:p>
            <a:pPr lvl="1"/>
            <a:r>
              <a:rPr lang="en-US" dirty="0"/>
              <a:t>Allows query output to be used in other applications like Excel, Tableau, or </a:t>
            </a:r>
            <a:r>
              <a:rPr lang="en-US" dirty="0" err="1"/>
              <a:t>PowerBI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3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D4A4-AAA2-4B0D-B79F-1EC6DA28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3D5723-12B6-4A18-B5D4-A1744EE5F07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92" y="1825625"/>
            <a:ext cx="4955765" cy="290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128DC-14E8-4F32-A62F-DE0F1DA79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SQL Queries sent from clients to drill cluster</a:t>
            </a:r>
          </a:p>
          <a:p>
            <a:r>
              <a:rPr lang="en-US" dirty="0"/>
              <a:t>The </a:t>
            </a:r>
            <a:r>
              <a:rPr lang="en-US" dirty="0" err="1"/>
              <a:t>drillbit</a:t>
            </a:r>
            <a:r>
              <a:rPr lang="en-US" dirty="0"/>
              <a:t> service that receives the SQL is the </a:t>
            </a:r>
            <a:r>
              <a:rPr lang="en-US" b="1" dirty="0"/>
              <a:t>foreman</a:t>
            </a:r>
            <a:r>
              <a:rPr lang="en-US" dirty="0"/>
              <a:t>, responsible for parsing the SQL into a distributed execution plan.</a:t>
            </a:r>
          </a:p>
          <a:p>
            <a:r>
              <a:rPr lang="en-US" dirty="0"/>
              <a:t>The physical plan is carried out by each </a:t>
            </a:r>
            <a:r>
              <a:rPr lang="en-US" dirty="0" err="1"/>
              <a:t>drillbit</a:t>
            </a:r>
            <a:r>
              <a:rPr lang="en-US" dirty="0"/>
              <a:t> in the cluster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https://drill.apache.org/docs/drill-query-execution/</a:t>
            </a:r>
            <a:r>
              <a:rPr lang="en-US" sz="1600" dirty="0"/>
              <a:t>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AE5EF6C-8EA4-44D0-8C4A-F5809F61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01" y="5790513"/>
            <a:ext cx="8220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074A9D-6B57-4BBA-B66E-E48180BCB33D}"/>
              </a:ext>
            </a:extLst>
          </p:cNvPr>
          <p:cNvSpPr/>
          <p:nvPr/>
        </p:nvSpPr>
        <p:spPr>
          <a:xfrm>
            <a:off x="150829" y="1690688"/>
            <a:ext cx="834272" cy="1047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18D845-FA7C-4B94-A6E2-0D48DCAC23AB}"/>
              </a:ext>
            </a:extLst>
          </p:cNvPr>
          <p:cNvSpPr/>
          <p:nvPr/>
        </p:nvSpPr>
        <p:spPr>
          <a:xfrm>
            <a:off x="119813" y="3477394"/>
            <a:ext cx="834272" cy="1047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Drill</a:t>
            </a:r>
            <a:br>
              <a:rPr lang="en-US" sz="1200" b="1" dirty="0"/>
            </a:br>
            <a:r>
              <a:rPr lang="en-US" sz="1200" b="1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58442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1C4F-F760-4F88-8BA0-20BAD444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Walk-Thru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9A1D-5999-49B2-93FA-3917D16A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Docker-Compose</a:t>
            </a:r>
          </a:p>
          <a:p>
            <a:pPr lvl="1"/>
            <a:r>
              <a:rPr lang="en-US" dirty="0"/>
              <a:t>Drill Server</a:t>
            </a:r>
          </a:p>
          <a:p>
            <a:pPr lvl="1"/>
            <a:r>
              <a:rPr lang="en-US" dirty="0"/>
              <a:t>Drill Web Client </a:t>
            </a:r>
            <a:r>
              <a:rPr lang="en-US" dirty="0">
                <a:hlinkClick r:id="rId2"/>
              </a:rPr>
              <a:t>http://localhost:8047/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Jupyter/Spark </a:t>
            </a:r>
            <a:r>
              <a:rPr lang="en-US" dirty="0">
                <a:hlinkClick r:id="rId3"/>
              </a:rPr>
              <a:t>http://localhost:8888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Minio</a:t>
            </a:r>
            <a:r>
              <a:rPr lang="en-US" dirty="0"/>
              <a:t> S3 </a:t>
            </a:r>
            <a:r>
              <a:rPr lang="en-US" dirty="0">
                <a:hlinkClick r:id="rId4"/>
              </a:rPr>
              <a:t>http://localhost:9001</a:t>
            </a:r>
            <a:endParaRPr lang="en-US" dirty="0"/>
          </a:p>
          <a:p>
            <a:r>
              <a:rPr lang="en-US" dirty="0"/>
              <a:t>Walk-Thru Your First Drill Query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cp.`</a:t>
            </a:r>
            <a:r>
              <a:rPr lang="en-US" dirty="0" err="1">
                <a:latin typeface="Consolas" panose="020B0609020204030204" pitchFamily="49" charset="0"/>
              </a:rPr>
              <a:t>employee.json</a:t>
            </a:r>
            <a:r>
              <a:rPr lang="en-US" dirty="0">
                <a:latin typeface="Consolas" panose="020B0609020204030204" pitchFamily="49" charset="0"/>
              </a:rPr>
              <a:t>` </a:t>
            </a:r>
          </a:p>
          <a:p>
            <a:r>
              <a:rPr lang="en-US" dirty="0"/>
              <a:t>Drill ODBC / Excel Demo	</a:t>
            </a:r>
          </a:p>
          <a:p>
            <a:pPr lvl="1"/>
            <a:r>
              <a:rPr lang="en-US" dirty="0"/>
              <a:t>Driver: </a:t>
            </a:r>
            <a:r>
              <a:rPr lang="en-US" dirty="0">
                <a:hlinkClick r:id="rId5"/>
              </a:rPr>
              <a:t>https://package.mapr.com/tools/MapR-ODBC/MapR_Drill/MapRDrill_odbc_v1.3.22.1055/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9E07A-C6A3-47C2-ABA3-C18DE9D9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C73E3-73B1-4722-A3F1-3EA8BE3A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Drill is a distributed SQL query engine.</a:t>
            </a:r>
          </a:p>
          <a:p>
            <a:r>
              <a:rPr lang="en-US" dirty="0"/>
              <a:t>Drill supports the SQL 2007 standard</a:t>
            </a:r>
          </a:p>
          <a:p>
            <a:r>
              <a:rPr lang="en-US" dirty="0"/>
              <a:t>Drill has a web client. </a:t>
            </a:r>
          </a:p>
          <a:p>
            <a:r>
              <a:rPr lang="en-US" dirty="0"/>
              <a:t>The node that received the SQL is called the master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0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0EAB37-109A-4CC7-9F14-6F1CE35D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Concepts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F47196-149C-4276-9721-3F6448B70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ow to configure apache drill cluster | Techrunnr">
            <a:extLst>
              <a:ext uri="{FF2B5EF4-FFF2-40B4-BE49-F238E27FC236}">
                <a16:creationId xmlns:a16="http://schemas.microsoft.com/office/drawing/2014/main" id="{78F9ED9D-1C8B-4155-915C-425F81EFE574}"/>
              </a:ext>
            </a:extLst>
          </p:cNvPr>
          <p:cNvPicPr>
            <a:picLocks noGrp="1" noChangeAspect="1" noChangeArrowheads="1"/>
          </p:cNvPicPr>
          <p:nvPr>
            <p:ph type="media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28" y="3011354"/>
            <a:ext cx="1723533" cy="12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7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4F96-64C6-4D28-8F00-7203E856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Plugins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D7D05-CFEF-47BE-B203-64F3AD57A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Drill talks to Relational, NoSQL, and file-based sources using a plugin architecture</a:t>
            </a:r>
          </a:p>
          <a:p>
            <a:r>
              <a:rPr lang="en-US" dirty="0"/>
              <a:t>The configuration is in JSON format defines how to connect to the remote storage using a named alias</a:t>
            </a:r>
          </a:p>
          <a:p>
            <a:r>
              <a:rPr lang="en-US" dirty="0"/>
              <a:t>The SQL FROM clause must identify the storage plugin to use.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b="1" dirty="0">
                <a:latin typeface="Consolas" panose="020B0609020204030204" pitchFamily="49" charset="0"/>
              </a:rPr>
              <a:t>cp</a:t>
            </a:r>
            <a:r>
              <a:rPr lang="en-US" dirty="0">
                <a:latin typeface="Consolas" panose="020B0609020204030204" pitchFamily="49" charset="0"/>
              </a:rPr>
              <a:t>.`</a:t>
            </a:r>
            <a:r>
              <a:rPr lang="en-US" dirty="0" err="1">
                <a:latin typeface="Consolas" panose="020B0609020204030204" pitchFamily="49" charset="0"/>
              </a:rPr>
              <a:t>employee.json</a:t>
            </a:r>
            <a:r>
              <a:rPr lang="en-US" dirty="0">
                <a:latin typeface="Consolas" panose="020B0609020204030204" pitchFamily="49" charset="0"/>
              </a:rPr>
              <a:t>`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9ADDB3-9E06-4EAB-8E7B-1E59A4525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Supported plugins:</a:t>
            </a:r>
          </a:p>
          <a:p>
            <a:pPr lvl="1"/>
            <a:r>
              <a:rPr lang="en-US" i="1" dirty="0"/>
              <a:t>Relational: </a:t>
            </a:r>
            <a:r>
              <a:rPr lang="en-US" dirty="0"/>
              <a:t>Via ODBC/JDBC</a:t>
            </a:r>
          </a:p>
          <a:p>
            <a:pPr lvl="1"/>
            <a:r>
              <a:rPr lang="en-US" i="1" dirty="0"/>
              <a:t>Hadoop: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, Hive, HDFS</a:t>
            </a:r>
          </a:p>
          <a:p>
            <a:pPr lvl="1"/>
            <a:r>
              <a:rPr lang="en-US" i="1" dirty="0"/>
              <a:t>NoSQL: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Cassadra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, Kafka</a:t>
            </a:r>
          </a:p>
          <a:p>
            <a:pPr lvl="1"/>
            <a:r>
              <a:rPr lang="en-US" i="1" dirty="0"/>
              <a:t>Object:</a:t>
            </a:r>
            <a:r>
              <a:rPr lang="en-US" dirty="0"/>
              <a:t> S3, </a:t>
            </a:r>
            <a:r>
              <a:rPr lang="en-US" dirty="0" err="1"/>
              <a:t>Minio</a:t>
            </a:r>
            <a:endParaRPr lang="en-US" dirty="0"/>
          </a:p>
          <a:p>
            <a:pPr lvl="1"/>
            <a:r>
              <a:rPr lang="en-US" i="1" dirty="0"/>
              <a:t>File System:</a:t>
            </a:r>
            <a:r>
              <a:rPr lang="en-US" dirty="0"/>
              <a:t> Local path, Java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/>
              <a:t>HTTP for Web API’s</a:t>
            </a:r>
          </a:p>
          <a:p>
            <a:pPr lvl="1"/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2608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642E-4E87-4AE5-958F-60F9415B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Config Spec</a:t>
            </a:r>
          </a:p>
        </p:txBody>
      </p:sp>
      <p:pic>
        <p:nvPicPr>
          <p:cNvPr id="10" name="Picture 2" descr="dfs plugin">
            <a:extLst>
              <a:ext uri="{FF2B5EF4-FFF2-40B4-BE49-F238E27FC236}">
                <a16:creationId xmlns:a16="http://schemas.microsoft.com/office/drawing/2014/main" id="{A836E1E6-FF00-4E04-AAC3-67EA4A911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9154580" cy="45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9B2AF6-1B0C-4D15-8F59-9E955201E21D}"/>
              </a:ext>
            </a:extLst>
          </p:cNvPr>
          <p:cNvSpPr txBox="1"/>
          <p:nvPr/>
        </p:nvSpPr>
        <p:spPr>
          <a:xfrm>
            <a:off x="1101758" y="6308209"/>
            <a:ext cx="609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https://drill.apache.org/docs/plugin-configuration-basics/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25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8994-8AD1-4212-9D8C-5A02C6F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A9F5-E6EE-4484-9176-67D75398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Files, Common Log Format: </a:t>
            </a:r>
            <a:r>
              <a:rPr lang="en-US" dirty="0">
                <a:hlinkClick r:id="rId2"/>
              </a:rPr>
              <a:t>https://en.wikipedia.org/wiki/Common_Log_Format</a:t>
            </a:r>
            <a:r>
              <a:rPr lang="en-US" dirty="0"/>
              <a:t> </a:t>
            </a:r>
          </a:p>
          <a:p>
            <a:r>
              <a:rPr lang="en-US" dirty="0"/>
              <a:t>Text Files: CSV, TSV, PSV, Any Delimited</a:t>
            </a:r>
          </a:p>
          <a:p>
            <a:r>
              <a:rPr lang="en-US" dirty="0"/>
              <a:t>JSON files</a:t>
            </a:r>
          </a:p>
          <a:p>
            <a:r>
              <a:rPr lang="en-US" dirty="0"/>
              <a:t>XML Files</a:t>
            </a:r>
          </a:p>
          <a:p>
            <a:r>
              <a:rPr lang="en-US" dirty="0"/>
              <a:t>Excel Files</a:t>
            </a:r>
          </a:p>
          <a:p>
            <a:r>
              <a:rPr lang="en-US" dirty="0"/>
              <a:t>ESRI Shape files </a:t>
            </a:r>
            <a:r>
              <a:rPr lang="en-US" dirty="0">
                <a:hlinkClick r:id="rId3"/>
              </a:rPr>
              <a:t>https://en.wikipedia.org/wiki/Shapefile</a:t>
            </a:r>
            <a:r>
              <a:rPr lang="en-US" dirty="0"/>
              <a:t> </a:t>
            </a:r>
          </a:p>
          <a:p>
            <a:r>
              <a:rPr lang="en-US" dirty="0"/>
              <a:t>Big Data File formats: Parquet, HDF5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40AE5-2846-4974-9EA2-5C798B5B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Drill to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A1C7A-EE96-4173-8DF5-7976DAB1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4979812" cy="4351338"/>
          </a:xfrm>
        </p:spPr>
        <p:txBody>
          <a:bodyPr/>
          <a:lstStyle/>
          <a:p>
            <a:r>
              <a:rPr lang="en-US" dirty="0"/>
              <a:t>Let’s connect Drill to </a:t>
            </a:r>
            <a:r>
              <a:rPr lang="en-US" dirty="0" err="1"/>
              <a:t>Minio</a:t>
            </a:r>
            <a:endParaRPr lang="en-US" dirty="0"/>
          </a:p>
          <a:p>
            <a:pPr lvl="1"/>
            <a:r>
              <a:rPr lang="en-US" dirty="0"/>
              <a:t>Connect to Drill-Demo bucket</a:t>
            </a:r>
          </a:p>
          <a:p>
            <a:pPr lvl="1"/>
            <a:r>
              <a:rPr lang="en-US" dirty="0"/>
              <a:t>SHOW DATABASES</a:t>
            </a:r>
          </a:p>
          <a:p>
            <a:pPr lvl="1"/>
            <a:r>
              <a:rPr lang="en-US" dirty="0"/>
              <a:t>Excel file format to read excel</a:t>
            </a:r>
          </a:p>
          <a:p>
            <a:pPr lvl="1"/>
            <a:r>
              <a:rPr lang="en-US" dirty="0"/>
              <a:t>Complex queries can be written over your Excel Data!</a:t>
            </a:r>
          </a:p>
          <a:p>
            <a:pPr lvl="2"/>
            <a:r>
              <a:rPr lang="en-US" dirty="0"/>
              <a:t>Bin student scores into quartiles</a:t>
            </a:r>
          </a:p>
          <a:p>
            <a:pPr lvl="2"/>
            <a:r>
              <a:rPr lang="en-US" dirty="0"/>
              <a:t> Averages by class section and exam version.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5D5D9-A492-4F58-BE7C-EA130FC58208}"/>
              </a:ext>
            </a:extLst>
          </p:cNvPr>
          <p:cNvSpPr txBox="1"/>
          <p:nvPr/>
        </p:nvSpPr>
        <p:spPr>
          <a:xfrm>
            <a:off x="8521831" y="74235"/>
            <a:ext cx="3549191" cy="670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"s3a://drill-demo/"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"fs.s3a.access.key"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minio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"fs.s3a.secret.key"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"SU2orange!"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"fs.s3a.endpoint"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"http://minio:9000"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"fs.s3a.connection.ssl.enabled"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"fs.s3a.path.style.access"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"workspaces"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"writable"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defaultInputFormat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allowAccessOutsideWorkspace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"formats"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tsv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"extensions"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tsv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fieldDelimiter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"excel"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"excel"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"extensions"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"xlsx"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lastRow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1048576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"json"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"extensions"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"enabled"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27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E3FD9-4D9F-455D-9A42-C3632E84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D9A5-3D2A-4201-ACBA-46DAEB556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Scope each table by </a:t>
            </a:r>
            <a:r>
              <a:rPr lang="en-US" sz="3600" b="1" dirty="0"/>
              <a:t>storage plugin provider </a:t>
            </a:r>
            <a:r>
              <a:rPr lang="en-US" sz="3600" dirty="0"/>
              <a:t>then </a:t>
            </a:r>
            <a:r>
              <a:rPr lang="en-US" sz="3600" b="1" dirty="0"/>
              <a:t>workspace. </a:t>
            </a:r>
          </a:p>
          <a:p>
            <a:r>
              <a:rPr lang="en-US" sz="3600" dirty="0"/>
              <a:t>Used in the FROM clause to access a table. </a:t>
            </a:r>
          </a:p>
          <a:p>
            <a:r>
              <a:rPr lang="en-US" sz="3600" dirty="0"/>
              <a:t>If workspace is omitted, root is used.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 myprovider.root.`</a:t>
            </a:r>
            <a:r>
              <a:rPr lang="en-US" sz="3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filespec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3300" dirty="0"/>
              <a:t>Same as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3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myprovider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.`</a:t>
            </a:r>
            <a:r>
              <a:rPr lang="en-US" sz="3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filespec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489EB-A88E-4C97-AB78-49264101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672" y="1825625"/>
            <a:ext cx="503312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"workspaces"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"writable"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defaultInputFormat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allowAccessOutsideWorkspace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"stuff"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"/stuff"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"writable"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defaultInputFormat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allowAccessOutsideWorkspace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3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evolution of Big Data</a:t>
            </a:r>
          </a:p>
          <a:p>
            <a:r>
              <a:rPr lang="en-US" dirty="0"/>
              <a:t>SQL over anything</a:t>
            </a:r>
          </a:p>
          <a:p>
            <a:r>
              <a:rPr lang="en-US" dirty="0"/>
              <a:t>Apache Drill Architecture</a:t>
            </a:r>
          </a:p>
          <a:p>
            <a:r>
              <a:rPr lang="en-US" dirty="0"/>
              <a:t>Drill Concepts </a:t>
            </a:r>
          </a:p>
          <a:p>
            <a:r>
              <a:rPr lang="en-US" dirty="0"/>
              <a:t>Drill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DDEA97-FA57-4411-AE7A-08141CC9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providers and namespaces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C00D1-40FE-4F5B-959C-00215362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SQL command queries the foo provider and bar namespace for the </a:t>
            </a:r>
            <a:r>
              <a:rPr lang="en-US" dirty="0" err="1"/>
              <a:t>baz</a:t>
            </a:r>
            <a:r>
              <a:rPr lang="en-US" dirty="0"/>
              <a:t> resource?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foo,bar,baz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bar.foo.baz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foo.baz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foo.bar.baz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bar.baz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9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E3FD9-4D9F-455D-9A42-C3632E84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 lack of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D9A5-3D2A-4201-ACBA-46DAEB55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COLUMNS[n] structure to extract columns from data without a schema.</a:t>
            </a:r>
          </a:p>
          <a:p>
            <a:r>
              <a:rPr lang="en-US" dirty="0"/>
              <a:t>Use CAST() to change type from string to int or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COLUMNS[0] as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first_col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CAST(COLUMNS[1] as decimal) as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second_col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provider.filespec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2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40AE5-2846-4974-9EA2-5C798B5B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a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A1C7A-EE96-4173-8DF5-7976DAB1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back to grades</a:t>
            </a:r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Using the COLUMNS[n] Data structure</a:t>
            </a:r>
          </a:p>
          <a:p>
            <a:pPr lvl="1"/>
            <a:r>
              <a:rPr lang="en-US" dirty="0"/>
              <a:t>Using CAST to set the data type.</a:t>
            </a:r>
          </a:p>
          <a:p>
            <a:pPr lvl="1"/>
            <a:r>
              <a:rPr lang="en-US" dirty="0"/>
              <a:t>Common-Table Expression to simplify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2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E3FD9-4D9F-455D-9A42-C3632E84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Nested JSON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D9A5-3D2A-4201-ACBA-46DAEB55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11771" cy="4351338"/>
          </a:xfrm>
        </p:spPr>
        <p:txBody>
          <a:bodyPr>
            <a:normAutofit/>
          </a:bodyPr>
          <a:lstStyle/>
          <a:p>
            <a:r>
              <a:rPr lang="en-US" dirty="0"/>
              <a:t>You must alias the table!</a:t>
            </a:r>
          </a:p>
          <a:p>
            <a:r>
              <a:rPr lang="en-US" dirty="0"/>
              <a:t>Use dot notation for JSON values</a:t>
            </a:r>
          </a:p>
          <a:p>
            <a:r>
              <a:rPr lang="en-US" dirty="0"/>
              <a:t>Use FLATTEN(col) for JSON arrays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SELECT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s.name.first</a:t>
            </a:r>
            <a:r>
              <a:rPr lang="en-US" sz="2400" dirty="0">
                <a:latin typeface="Consolas" panose="020B0609020204030204" pitchFamily="49" charset="0"/>
              </a:rPr>
              <a:t> as </a:t>
            </a:r>
            <a:r>
              <a:rPr lang="en-US" sz="2400" dirty="0" err="1">
                <a:latin typeface="Consolas" panose="020B0609020204030204" pitchFamily="49" charset="0"/>
              </a:rPr>
              <a:t>first_name</a:t>
            </a:r>
            <a:r>
              <a:rPr lang="en-US" sz="2400" dirty="0">
                <a:latin typeface="Consolas" panose="020B0609020204030204" pitchFamily="49" charset="0"/>
              </a:rPr>
              <a:t>, 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FLATTEN(</a:t>
            </a:r>
            <a:r>
              <a:rPr lang="en-US" sz="2400" dirty="0" err="1">
                <a:latin typeface="Consolas" panose="020B0609020204030204" pitchFamily="49" charset="0"/>
              </a:rPr>
              <a:t>s.grades</a:t>
            </a:r>
            <a:r>
              <a:rPr lang="en-US" sz="2400" dirty="0">
                <a:latin typeface="Consolas" panose="020B0609020204030204" pitchFamily="49" charset="0"/>
              </a:rPr>
              <a:t>) as grade    FROM s3.`sample.json` 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21A91-605C-4814-A794-F9F6187AC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6855" y="1632376"/>
            <a:ext cx="4476945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andy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"grades"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"grades"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72B0E-38F3-4079-9AB2-F463635D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55" y="4001294"/>
            <a:ext cx="3855561" cy="26988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F44B090-518B-4718-A184-904E03FD68DB}"/>
              </a:ext>
            </a:extLst>
          </p:cNvPr>
          <p:cNvSpPr/>
          <p:nvPr/>
        </p:nvSpPr>
        <p:spPr>
          <a:xfrm>
            <a:off x="5849331" y="4242026"/>
            <a:ext cx="1027523" cy="8531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2D2C-D627-48F3-B6CB-936AE95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Querying Nested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2F92-BBFE-4EC5-9E70-1A439E89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Google Places API output.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>
                <a:hlinkClick r:id="rId3"/>
              </a:rPr>
              <a:t>https://stackoverflow.com/questions/38248521/apache-drill-querying-mongo-collection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ALTER SYSTEM SET `</a:t>
            </a:r>
            <a:r>
              <a:rPr lang="en-US" dirty="0" err="1"/>
              <a:t>exec.enable_union_type</a:t>
            </a:r>
            <a:r>
              <a:rPr lang="en-US" dirty="0"/>
              <a:t>` = true;</a:t>
            </a:r>
          </a:p>
          <a:p>
            <a:r>
              <a:rPr lang="en-US" dirty="0"/>
              <a:t>Dealing with nested JSON values</a:t>
            </a:r>
          </a:p>
          <a:p>
            <a:r>
              <a:rPr lang="en-US" dirty="0"/>
              <a:t>Dealing with nested JSON arrays</a:t>
            </a:r>
          </a:p>
        </p:txBody>
      </p:sp>
    </p:spTree>
    <p:extLst>
      <p:ext uri="{BB962C8B-B14F-4D97-AF65-F5344CB8AC3E}">
        <p14:creationId xmlns:p14="http://schemas.microsoft.com/office/powerpoint/2010/main" val="97507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E3FD9-4D9F-455D-9A42-C3632E84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Joins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D9A5-3D2A-4201-ACBA-46DAEB55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behave as expected.</a:t>
            </a:r>
          </a:p>
          <a:p>
            <a:r>
              <a:rPr lang="en-US" dirty="0"/>
              <a:t>Tables from different storage providers and/or workspaces can be joined.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SELECT *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FROM s3.`customers/customers.csv` AS c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LEFT JOIN s3.`customers/surveys.csv` AS s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	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c.Email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s.Email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5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6EFE-EA61-400C-B592-28A73342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E726-9996-4D0E-9B7F-D6C970F0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customers/customers.csv  and</a:t>
            </a:r>
            <a:br>
              <a:rPr lang="en-US" dirty="0"/>
            </a:br>
            <a:r>
              <a:rPr lang="en-US" dirty="0"/>
              <a:t>customers/surveys.csv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names, emails and favorite department of married males.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those who have placed at least 1 order and have completed the household income question on the survey, create a quartile based on total purchased. Show relevant columns.</a:t>
            </a:r>
          </a:p>
        </p:txBody>
      </p:sp>
    </p:spTree>
    <p:extLst>
      <p:ext uri="{BB962C8B-B14F-4D97-AF65-F5344CB8AC3E}">
        <p14:creationId xmlns:p14="http://schemas.microsoft.com/office/powerpoint/2010/main" val="299245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lesson?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Big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26AD27-6E0A-4746-81ED-AB01510B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7453201" cy="138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Data Warehouses, To Data Lakes, to Serverless Data Warehouses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0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E1478-BDB9-44DB-8170-CD1BD12E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Data Warehouses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16D34-0549-4424-A0B3-01F5E0A8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8598"/>
          </a:xfrm>
        </p:spPr>
        <p:txBody>
          <a:bodyPr>
            <a:normAutofit/>
          </a:bodyPr>
          <a:lstStyle/>
          <a:p>
            <a:r>
              <a:rPr lang="en-US" dirty="0"/>
              <a:t>Organizations use data warehouses for business intelligence and data analytics.</a:t>
            </a:r>
          </a:p>
          <a:p>
            <a:r>
              <a:rPr lang="en-US" dirty="0"/>
              <a:t>Data in the DW is heavily cleaned and transformed</a:t>
            </a:r>
          </a:p>
          <a:p>
            <a:endParaRPr lang="en-US" dirty="0"/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2F38BC90-68FE-4F70-9946-6895ED79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661" y="3721230"/>
            <a:ext cx="1242767" cy="1242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FB2FED55-3E68-4C07-BA25-BD19C62DC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550" y="3519160"/>
            <a:ext cx="1652834" cy="1652834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C2D72766-5336-4146-8CCF-AAD11BD29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7250" y="3220186"/>
            <a:ext cx="914400" cy="914400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36A82B79-52A7-47B9-A6DB-C0C454D5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222" y="4295873"/>
            <a:ext cx="914400" cy="914400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D73447AA-1E23-4098-836F-0796A10CF1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090" y="537092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5793C0-87A3-439A-9E2C-53CE3E9D0EFD}"/>
              </a:ext>
            </a:extLst>
          </p:cNvPr>
          <p:cNvSpPr txBox="1"/>
          <p:nvPr/>
        </p:nvSpPr>
        <p:spPr>
          <a:xfrm>
            <a:off x="1765876" y="397328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460EE-67E6-4CAC-9A52-55DB8BD3DAE6}"/>
              </a:ext>
            </a:extLst>
          </p:cNvPr>
          <p:cNvSpPr txBox="1"/>
          <p:nvPr/>
        </p:nvSpPr>
        <p:spPr>
          <a:xfrm>
            <a:off x="214743" y="5139482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A330-E497-4A91-93D8-3EB3F7B16841}"/>
              </a:ext>
            </a:extLst>
          </p:cNvPr>
          <p:cNvSpPr txBox="1"/>
          <p:nvPr/>
        </p:nvSpPr>
        <p:spPr>
          <a:xfrm>
            <a:off x="1765441" y="59941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E24DD-7224-472F-B67C-32CE736B6446}"/>
              </a:ext>
            </a:extLst>
          </p:cNvPr>
          <p:cNvSpPr txBox="1"/>
          <p:nvPr/>
        </p:nvSpPr>
        <p:spPr>
          <a:xfrm>
            <a:off x="5449514" y="5139482"/>
            <a:ext cx="1744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Warehouse</a:t>
            </a:r>
          </a:p>
          <a:p>
            <a:pPr algn="ctr"/>
            <a:r>
              <a:rPr lang="en-US" dirty="0"/>
              <a:t>(Relational</a:t>
            </a:r>
            <a:br>
              <a:rPr lang="en-US" dirty="0"/>
            </a:br>
            <a:r>
              <a:rPr lang="en-US" dirty="0"/>
              <a:t>Database)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8882F-5312-4C70-8632-EEA84D6475D8}"/>
              </a:ext>
            </a:extLst>
          </p:cNvPr>
          <p:cNvSpPr txBox="1"/>
          <p:nvPr/>
        </p:nvSpPr>
        <p:spPr>
          <a:xfrm>
            <a:off x="9034006" y="4851152"/>
            <a:ext cx="195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Analytics:</a:t>
            </a:r>
          </a:p>
          <a:p>
            <a:pPr algn="ctr"/>
            <a:r>
              <a:rPr lang="en-US" dirty="0"/>
              <a:t>Who buys what?</a:t>
            </a:r>
          </a:p>
          <a:p>
            <a:pPr algn="ctr"/>
            <a:r>
              <a:rPr lang="en-US" dirty="0"/>
              <a:t>When is it bought?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223157-0F49-497E-92C7-E234F0E6F1DB}"/>
              </a:ext>
            </a:extLst>
          </p:cNvPr>
          <p:cNvSpPr/>
          <p:nvPr/>
        </p:nvSpPr>
        <p:spPr>
          <a:xfrm>
            <a:off x="2960016" y="3860276"/>
            <a:ext cx="2389952" cy="17015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 Data Transformations (ETL)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CB8BC-19E0-4569-8661-5D4A0657DD9A}"/>
              </a:ext>
            </a:extLst>
          </p:cNvPr>
          <p:cNvSpPr txBox="1"/>
          <p:nvPr/>
        </p:nvSpPr>
        <p:spPr>
          <a:xfrm>
            <a:off x="3055856" y="5244092"/>
            <a:ext cx="1807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Cleaning</a:t>
            </a:r>
          </a:p>
          <a:p>
            <a:pPr algn="ctr"/>
            <a:r>
              <a:rPr lang="en-US" dirty="0"/>
              <a:t>De-normalization</a:t>
            </a:r>
          </a:p>
          <a:p>
            <a:pPr algn="ctr"/>
            <a:r>
              <a:rPr lang="en-US" dirty="0"/>
              <a:t>Data Lookups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095E92-3213-4DBC-A8F6-1B5C7D68BBE6}"/>
              </a:ext>
            </a:extLst>
          </p:cNvPr>
          <p:cNvSpPr/>
          <p:nvPr/>
        </p:nvSpPr>
        <p:spPr>
          <a:xfrm>
            <a:off x="7048362" y="3605393"/>
            <a:ext cx="2389952" cy="17015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67800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E1478-BDB9-44DB-8170-CD1BD12E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Data Warehouse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16D34-0549-4424-A0B3-01F5E0A8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573" cy="1558598"/>
          </a:xfrm>
        </p:spPr>
        <p:txBody>
          <a:bodyPr>
            <a:normAutofit/>
          </a:bodyPr>
          <a:lstStyle/>
          <a:p>
            <a:r>
              <a:rPr lang="en-US" dirty="0"/>
              <a:t>Modern data is complex and comes from a variety of sources (polyglot). </a:t>
            </a:r>
          </a:p>
          <a:p>
            <a:r>
              <a:rPr lang="en-US" dirty="0"/>
              <a:t>Relational Db DW cannot keep up with the data volume, so we use Hadoop. </a:t>
            </a:r>
          </a:p>
          <a:p>
            <a:endParaRPr lang="en-US" dirty="0"/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2F38BC90-68FE-4F70-9946-6895ED79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661" y="3721230"/>
            <a:ext cx="1242767" cy="1242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FB2FED55-3E68-4C07-BA25-BD19C62DC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0036" y="4320259"/>
            <a:ext cx="1391495" cy="1391495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C2D72766-5336-4146-8CCF-AAD11BD29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7250" y="3220186"/>
            <a:ext cx="914400" cy="914400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36A82B79-52A7-47B9-A6DB-C0C454D5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222" y="4295873"/>
            <a:ext cx="914400" cy="914400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D73447AA-1E23-4098-836F-0796A10CF1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090" y="537092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5793C0-87A3-439A-9E2C-53CE3E9D0EFD}"/>
              </a:ext>
            </a:extLst>
          </p:cNvPr>
          <p:cNvSpPr txBox="1"/>
          <p:nvPr/>
        </p:nvSpPr>
        <p:spPr>
          <a:xfrm>
            <a:off x="1765876" y="397328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460EE-67E6-4CAC-9A52-55DB8BD3DAE6}"/>
              </a:ext>
            </a:extLst>
          </p:cNvPr>
          <p:cNvSpPr txBox="1"/>
          <p:nvPr/>
        </p:nvSpPr>
        <p:spPr>
          <a:xfrm>
            <a:off x="214743" y="5139482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A330-E497-4A91-93D8-3EB3F7B16841}"/>
              </a:ext>
            </a:extLst>
          </p:cNvPr>
          <p:cNvSpPr txBox="1"/>
          <p:nvPr/>
        </p:nvSpPr>
        <p:spPr>
          <a:xfrm>
            <a:off x="1765441" y="59941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E24DD-7224-472F-B67C-32CE736B6446}"/>
              </a:ext>
            </a:extLst>
          </p:cNvPr>
          <p:cNvSpPr txBox="1"/>
          <p:nvPr/>
        </p:nvSpPr>
        <p:spPr>
          <a:xfrm>
            <a:off x="5930778" y="3542613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Data Lake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8882F-5312-4C70-8632-EEA84D6475D8}"/>
              </a:ext>
            </a:extLst>
          </p:cNvPr>
          <p:cNvSpPr txBox="1"/>
          <p:nvPr/>
        </p:nvSpPr>
        <p:spPr>
          <a:xfrm>
            <a:off x="8900515" y="4851152"/>
            <a:ext cx="2225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Analytics:</a:t>
            </a:r>
          </a:p>
          <a:p>
            <a:pPr algn="ctr"/>
            <a:r>
              <a:rPr lang="en-US" dirty="0"/>
              <a:t>Who buys what?</a:t>
            </a:r>
          </a:p>
          <a:p>
            <a:pPr algn="ctr"/>
            <a:r>
              <a:rPr lang="en-US" dirty="0"/>
              <a:t>When is it bought?</a:t>
            </a:r>
          </a:p>
          <a:p>
            <a:pPr algn="ctr"/>
            <a:r>
              <a:rPr lang="en-US" dirty="0"/>
              <a:t>What products are </a:t>
            </a:r>
            <a:br>
              <a:rPr lang="en-US" dirty="0"/>
            </a:br>
            <a:r>
              <a:rPr lang="en-US" dirty="0"/>
              <a:t>people talking about?</a:t>
            </a:r>
          </a:p>
          <a:p>
            <a:pPr algn="ctr"/>
            <a:r>
              <a:rPr lang="en-US" dirty="0"/>
              <a:t>Verified purchases.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223157-0F49-497E-92C7-E234F0E6F1DB}"/>
              </a:ext>
            </a:extLst>
          </p:cNvPr>
          <p:cNvSpPr/>
          <p:nvPr/>
        </p:nvSpPr>
        <p:spPr>
          <a:xfrm>
            <a:off x="3164798" y="4586722"/>
            <a:ext cx="2389952" cy="17015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 Data Transformations (ETL)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CB8BC-19E0-4569-8661-5D4A0657DD9A}"/>
              </a:ext>
            </a:extLst>
          </p:cNvPr>
          <p:cNvSpPr txBox="1"/>
          <p:nvPr/>
        </p:nvSpPr>
        <p:spPr>
          <a:xfrm>
            <a:off x="3578142" y="5970538"/>
            <a:ext cx="117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Sources</a:t>
            </a:r>
          </a:p>
        </p:txBody>
      </p:sp>
      <p:pic>
        <p:nvPicPr>
          <p:cNvPr id="4" name="Graphic 3" descr="Customer review outline">
            <a:extLst>
              <a:ext uri="{FF2B5EF4-FFF2-40B4-BE49-F238E27FC236}">
                <a16:creationId xmlns:a16="http://schemas.microsoft.com/office/drawing/2014/main" id="{0752C91F-1751-4C39-B95A-79A57A78A8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508" y="5561814"/>
            <a:ext cx="914400" cy="914400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BF479C07-B80F-42D4-B6A6-FDB0DBCAA0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963" y="3095527"/>
            <a:ext cx="914400" cy="914400"/>
          </a:xfrm>
          <a:prstGeom prst="rect">
            <a:avLst/>
          </a:prstGeom>
        </p:spPr>
      </p:pic>
      <p:pic>
        <p:nvPicPr>
          <p:cNvPr id="13" name="Graphic 12" descr="World with solid fill">
            <a:extLst>
              <a:ext uri="{FF2B5EF4-FFF2-40B4-BE49-F238E27FC236}">
                <a16:creationId xmlns:a16="http://schemas.microsoft.com/office/drawing/2014/main" id="{DAF049E7-D9E9-4E7A-9CCA-87D1A8855B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52464" y="432941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55F6AC-15B7-480F-81B9-657189DC12CC}"/>
              </a:ext>
            </a:extLst>
          </p:cNvPr>
          <p:cNvSpPr txBox="1"/>
          <p:nvPr/>
        </p:nvSpPr>
        <p:spPr>
          <a:xfrm>
            <a:off x="332371" y="368533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2BBFF-F606-443E-9BE9-3C1950BE147B}"/>
              </a:ext>
            </a:extLst>
          </p:cNvPr>
          <p:cNvSpPr txBox="1"/>
          <p:nvPr/>
        </p:nvSpPr>
        <p:spPr>
          <a:xfrm>
            <a:off x="208059" y="6339738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Social Media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3A9BF-5A7E-4852-97B3-B9C0304D843F}"/>
              </a:ext>
            </a:extLst>
          </p:cNvPr>
          <p:cNvSpPr txBox="1"/>
          <p:nvPr/>
        </p:nvSpPr>
        <p:spPr>
          <a:xfrm>
            <a:off x="1673438" y="5122703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Logs</a:t>
            </a:r>
          </a:p>
        </p:txBody>
      </p:sp>
      <p:pic>
        <p:nvPicPr>
          <p:cNvPr id="28" name="Graphic 27" descr="Elephant outline">
            <a:extLst>
              <a:ext uri="{FF2B5EF4-FFF2-40B4-BE49-F238E27FC236}">
                <a16:creationId xmlns:a16="http://schemas.microsoft.com/office/drawing/2014/main" id="{2B7FB114-E4C7-48A2-8D2D-DE85E8FE2C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20585" y="277389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705961-738C-40E7-8260-96848E644E3F}"/>
              </a:ext>
            </a:extLst>
          </p:cNvPr>
          <p:cNvSpPr txBox="1"/>
          <p:nvPr/>
        </p:nvSpPr>
        <p:spPr>
          <a:xfrm>
            <a:off x="5675958" y="5834548"/>
            <a:ext cx="1744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Data Warehouse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ECBB77D-53A1-4F4F-A1EA-B6069499686B}"/>
              </a:ext>
            </a:extLst>
          </p:cNvPr>
          <p:cNvSpPr/>
          <p:nvPr/>
        </p:nvSpPr>
        <p:spPr>
          <a:xfrm>
            <a:off x="3081066" y="2668391"/>
            <a:ext cx="2389952" cy="1701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As-Is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344EE-CC84-4D2E-9CEA-EE1A56C6532E}"/>
              </a:ext>
            </a:extLst>
          </p:cNvPr>
          <p:cNvSpPr txBox="1"/>
          <p:nvPr/>
        </p:nvSpPr>
        <p:spPr>
          <a:xfrm>
            <a:off x="3013262" y="3997093"/>
            <a:ext cx="163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Non-Relational </a:t>
            </a:r>
          </a:p>
          <a:p>
            <a:pPr algn="ctr"/>
            <a:r>
              <a:rPr lang="en-US" dirty="0"/>
              <a:t>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B62189F-3515-4A34-9C03-91AC6030F588}"/>
              </a:ext>
            </a:extLst>
          </p:cNvPr>
          <p:cNvSpPr/>
          <p:nvPr/>
        </p:nvSpPr>
        <p:spPr>
          <a:xfrm>
            <a:off x="7048362" y="3605393"/>
            <a:ext cx="2389952" cy="17015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Query (Hive)</a:t>
            </a:r>
          </a:p>
        </p:txBody>
      </p:sp>
    </p:spTree>
    <p:extLst>
      <p:ext uri="{BB962C8B-B14F-4D97-AF65-F5344CB8AC3E}">
        <p14:creationId xmlns:p14="http://schemas.microsoft.com/office/powerpoint/2010/main" val="23619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ble Wave 6">
            <a:extLst>
              <a:ext uri="{FF2B5EF4-FFF2-40B4-BE49-F238E27FC236}">
                <a16:creationId xmlns:a16="http://schemas.microsoft.com/office/drawing/2014/main" id="{E147C09A-12F3-4102-9064-DF77E4B6B359}"/>
              </a:ext>
            </a:extLst>
          </p:cNvPr>
          <p:cNvSpPr/>
          <p:nvPr/>
        </p:nvSpPr>
        <p:spPr>
          <a:xfrm>
            <a:off x="2918096" y="3605393"/>
            <a:ext cx="4130266" cy="2116677"/>
          </a:xfrm>
          <a:prstGeom prst="doubleWav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7E1478-BDB9-44DB-8170-CD1BD12E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Serverless Data Warehouse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16D34-0549-4424-A0B3-01F5E0A8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85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 up-front investment make Hadoop costly and impractical for all but the largest of use cases. </a:t>
            </a:r>
          </a:p>
          <a:p>
            <a:r>
              <a:rPr lang="en-US" dirty="0"/>
              <a:t>Agility is needed to query data from anywhere especially as cloud adoption increases.</a:t>
            </a:r>
          </a:p>
          <a:p>
            <a:endParaRPr lang="en-US" dirty="0"/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2F38BC90-68FE-4F70-9946-6895ED79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661" y="3721230"/>
            <a:ext cx="1242767" cy="1242767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C2D72766-5336-4146-8CCF-AAD11BD29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7250" y="3220186"/>
            <a:ext cx="914400" cy="914400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36A82B79-52A7-47B9-A6DB-C0C454D5B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222" y="4295873"/>
            <a:ext cx="914400" cy="914400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D73447AA-1E23-4098-836F-0796A10CF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3090" y="537092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5793C0-87A3-439A-9E2C-53CE3E9D0EFD}"/>
              </a:ext>
            </a:extLst>
          </p:cNvPr>
          <p:cNvSpPr txBox="1"/>
          <p:nvPr/>
        </p:nvSpPr>
        <p:spPr>
          <a:xfrm>
            <a:off x="1765876" y="397328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460EE-67E6-4CAC-9A52-55DB8BD3DAE6}"/>
              </a:ext>
            </a:extLst>
          </p:cNvPr>
          <p:cNvSpPr txBox="1"/>
          <p:nvPr/>
        </p:nvSpPr>
        <p:spPr>
          <a:xfrm>
            <a:off x="214743" y="5139482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A330-E497-4A91-93D8-3EB3F7B16841}"/>
              </a:ext>
            </a:extLst>
          </p:cNvPr>
          <p:cNvSpPr txBox="1"/>
          <p:nvPr/>
        </p:nvSpPr>
        <p:spPr>
          <a:xfrm>
            <a:off x="1765441" y="59941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8882F-5312-4C70-8632-EEA84D6475D8}"/>
              </a:ext>
            </a:extLst>
          </p:cNvPr>
          <p:cNvSpPr txBox="1"/>
          <p:nvPr/>
        </p:nvSpPr>
        <p:spPr>
          <a:xfrm>
            <a:off x="8900515" y="4851152"/>
            <a:ext cx="2225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Analytics:</a:t>
            </a:r>
          </a:p>
          <a:p>
            <a:pPr algn="ctr"/>
            <a:r>
              <a:rPr lang="en-US" dirty="0"/>
              <a:t>Who buys what?</a:t>
            </a:r>
          </a:p>
          <a:p>
            <a:pPr algn="ctr"/>
            <a:r>
              <a:rPr lang="en-US" dirty="0"/>
              <a:t>When is it bought?</a:t>
            </a:r>
          </a:p>
          <a:p>
            <a:pPr algn="ctr"/>
            <a:r>
              <a:rPr lang="en-US" dirty="0"/>
              <a:t>What products are </a:t>
            </a:r>
            <a:br>
              <a:rPr lang="en-US" dirty="0"/>
            </a:br>
            <a:r>
              <a:rPr lang="en-US" dirty="0"/>
              <a:t>people talking about?</a:t>
            </a:r>
          </a:p>
          <a:p>
            <a:pPr algn="ctr"/>
            <a:r>
              <a:rPr lang="en-US" dirty="0"/>
              <a:t>Verified purchases.</a:t>
            </a:r>
          </a:p>
        </p:txBody>
      </p:sp>
      <p:pic>
        <p:nvPicPr>
          <p:cNvPr id="4" name="Graphic 3" descr="Customer review outline">
            <a:extLst>
              <a:ext uri="{FF2B5EF4-FFF2-40B4-BE49-F238E27FC236}">
                <a16:creationId xmlns:a16="http://schemas.microsoft.com/office/drawing/2014/main" id="{0752C91F-1751-4C39-B95A-79A57A78A8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508" y="5561814"/>
            <a:ext cx="914400" cy="914400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BF479C07-B80F-42D4-B6A6-FDB0DBCAA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963" y="3095527"/>
            <a:ext cx="914400" cy="914400"/>
          </a:xfrm>
          <a:prstGeom prst="rect">
            <a:avLst/>
          </a:prstGeom>
        </p:spPr>
      </p:pic>
      <p:pic>
        <p:nvPicPr>
          <p:cNvPr id="13" name="Graphic 12" descr="World with solid fill">
            <a:extLst>
              <a:ext uri="{FF2B5EF4-FFF2-40B4-BE49-F238E27FC236}">
                <a16:creationId xmlns:a16="http://schemas.microsoft.com/office/drawing/2014/main" id="{DAF049E7-D9E9-4E7A-9CCA-87D1A8855B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52464" y="432941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55F6AC-15B7-480F-81B9-657189DC12CC}"/>
              </a:ext>
            </a:extLst>
          </p:cNvPr>
          <p:cNvSpPr txBox="1"/>
          <p:nvPr/>
        </p:nvSpPr>
        <p:spPr>
          <a:xfrm>
            <a:off x="332371" y="368533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2BBFF-F606-443E-9BE9-3C1950BE147B}"/>
              </a:ext>
            </a:extLst>
          </p:cNvPr>
          <p:cNvSpPr txBox="1"/>
          <p:nvPr/>
        </p:nvSpPr>
        <p:spPr>
          <a:xfrm>
            <a:off x="208059" y="6339738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Social Media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3A9BF-5A7E-4852-97B3-B9C0304D843F}"/>
              </a:ext>
            </a:extLst>
          </p:cNvPr>
          <p:cNvSpPr txBox="1"/>
          <p:nvPr/>
        </p:nvSpPr>
        <p:spPr>
          <a:xfrm>
            <a:off x="1673438" y="5122703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Logs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B62189F-3515-4A34-9C03-91AC6030F588}"/>
              </a:ext>
            </a:extLst>
          </p:cNvPr>
          <p:cNvSpPr/>
          <p:nvPr/>
        </p:nvSpPr>
        <p:spPr>
          <a:xfrm>
            <a:off x="7048362" y="3605393"/>
            <a:ext cx="2389952" cy="17015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SQL Query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397375-5421-4C42-94E1-95D27D2F812E}"/>
              </a:ext>
            </a:extLst>
          </p:cNvPr>
          <p:cNvSpPr txBox="1"/>
          <p:nvPr/>
        </p:nvSpPr>
        <p:spPr>
          <a:xfrm>
            <a:off x="3204126" y="4106602"/>
            <a:ext cx="377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RDBMS Connector for </a:t>
            </a:r>
          </a:p>
          <a:p>
            <a:pPr algn="ctr"/>
            <a:r>
              <a:rPr lang="en-US" dirty="0"/>
              <a:t>Customers, Orders Products</a:t>
            </a:r>
          </a:p>
          <a:p>
            <a:pPr algn="ctr"/>
            <a:r>
              <a:rPr lang="en-US" dirty="0"/>
              <a:t>S3 connector for Reviews and weblogs</a:t>
            </a:r>
          </a:p>
          <a:p>
            <a:pPr algn="ctr"/>
            <a:r>
              <a:rPr lang="en-US" dirty="0"/>
              <a:t>HTTP connect for social media API’s</a:t>
            </a:r>
          </a:p>
        </p:txBody>
      </p:sp>
    </p:spTree>
    <p:extLst>
      <p:ext uri="{BB962C8B-B14F-4D97-AF65-F5344CB8AC3E}">
        <p14:creationId xmlns:p14="http://schemas.microsoft.com/office/powerpoint/2010/main" val="303169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38656-6102-464A-A05E-1903E50A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SQL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46AB91-C830-413E-A729-73BFCD10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any source of data with SQL</a:t>
            </a:r>
          </a:p>
          <a:p>
            <a:r>
              <a:rPr lang="en-US" dirty="0"/>
              <a:t>Any Sources? Just about any</a:t>
            </a:r>
          </a:p>
          <a:p>
            <a:pPr lvl="1"/>
            <a:r>
              <a:rPr lang="en-US" dirty="0"/>
              <a:t>Hadoop, Relational Db, NoSQL Db, Object storage, Web API</a:t>
            </a:r>
          </a:p>
          <a:p>
            <a:r>
              <a:rPr lang="en-US" dirty="0"/>
              <a:t>Cloud Providers:</a:t>
            </a:r>
          </a:p>
          <a:p>
            <a:pPr lvl="1"/>
            <a:r>
              <a:rPr lang="en-US" dirty="0"/>
              <a:t>AWS Athena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Open Source: </a:t>
            </a:r>
          </a:p>
          <a:p>
            <a:pPr lvl="1"/>
            <a:r>
              <a:rPr lang="en-US" dirty="0"/>
              <a:t>Apache Drill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0EAB37-109A-4CC7-9F14-6F1CE35D8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Drill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F47196-149C-4276-9721-3F6448B70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Over anything</a:t>
            </a:r>
          </a:p>
        </p:txBody>
      </p:sp>
      <p:pic>
        <p:nvPicPr>
          <p:cNvPr id="1026" name="Picture 2" descr="how to configure apache drill cluster | Techrunnr">
            <a:extLst>
              <a:ext uri="{FF2B5EF4-FFF2-40B4-BE49-F238E27FC236}">
                <a16:creationId xmlns:a16="http://schemas.microsoft.com/office/drawing/2014/main" id="{78F9ED9D-1C8B-4155-915C-425F81EFE574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94" y="2870530"/>
            <a:ext cx="2758982" cy="19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06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AC42-D1B3-45C7-B619-2130502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Drill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C61E-9B32-4A75-A480-91EAB1D5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https://drill.apache.org/</a:t>
            </a:r>
            <a:r>
              <a:rPr lang="en-US" dirty="0"/>
              <a:t> </a:t>
            </a:r>
          </a:p>
          <a:p>
            <a:r>
              <a:rPr lang="en-US" dirty="0"/>
              <a:t>Based on Google’s Dremel system which powers </a:t>
            </a:r>
            <a:r>
              <a:rPr lang="en-US" dirty="0" err="1"/>
              <a:t>BigTable</a:t>
            </a:r>
            <a:endParaRPr lang="en-US" dirty="0"/>
          </a:p>
          <a:p>
            <a:r>
              <a:rPr lang="en-US" dirty="0"/>
              <a:t>“Open Source SQL Query Engine for </a:t>
            </a:r>
            <a:r>
              <a:rPr lang="en-US" dirty="0" err="1"/>
              <a:t>BigData</a:t>
            </a:r>
            <a:r>
              <a:rPr lang="en-US" dirty="0"/>
              <a:t>”</a:t>
            </a:r>
          </a:p>
          <a:p>
            <a:r>
              <a:rPr lang="en-US" dirty="0"/>
              <a:t>Distributed MPP Architecture </a:t>
            </a:r>
          </a:p>
          <a:p>
            <a:r>
              <a:rPr lang="en-US" dirty="0"/>
              <a:t>Supports the SQL2003 Standard</a:t>
            </a:r>
          </a:p>
          <a:p>
            <a:pPr lvl="1"/>
            <a:r>
              <a:rPr lang="en-US" dirty="0">
                <a:hlinkClick r:id="rId3"/>
              </a:rPr>
              <a:t>https://en.wikipedia.org/wiki/SQL:2003</a:t>
            </a:r>
            <a:r>
              <a:rPr lang="en-US" dirty="0"/>
              <a:t> (Window functions, CTE’s)</a:t>
            </a:r>
          </a:p>
          <a:p>
            <a:r>
              <a:rPr lang="en-US" dirty="0"/>
              <a:t>Queries a wide variety of sources</a:t>
            </a:r>
          </a:p>
          <a:p>
            <a:r>
              <a:rPr lang="en-US" dirty="0"/>
              <a:t>Supports a wide variety of file formats</a:t>
            </a:r>
          </a:p>
        </p:txBody>
      </p:sp>
    </p:spTree>
    <p:extLst>
      <p:ext uri="{BB962C8B-B14F-4D97-AF65-F5344CB8AC3E}">
        <p14:creationId xmlns:p14="http://schemas.microsoft.com/office/powerpoint/2010/main" val="1024650306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1382</TotalTime>
  <Words>2270</Words>
  <Application>Microsoft Office PowerPoint</Application>
  <PresentationFormat>Widescreen</PresentationFormat>
  <Paragraphs>313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IST769 Theme</vt:lpstr>
      <vt:lpstr>IST769 Unit E </vt:lpstr>
      <vt:lpstr>Agenda</vt:lpstr>
      <vt:lpstr>Evolution of Big Data</vt:lpstr>
      <vt:lpstr>RDBMS Data Warehouses</vt:lpstr>
      <vt:lpstr>Hadoop Data Warehouse</vt:lpstr>
      <vt:lpstr>The Serverless Data Warehouse</vt:lpstr>
      <vt:lpstr>Direct SQL Query</vt:lpstr>
      <vt:lpstr>Apache Drill</vt:lpstr>
      <vt:lpstr>Apache Drill</vt:lpstr>
      <vt:lpstr>Why Drill?</vt:lpstr>
      <vt:lpstr>Drill Architecture</vt:lpstr>
      <vt:lpstr>Drill Walk-Thru and Demo</vt:lpstr>
      <vt:lpstr>True or False</vt:lpstr>
      <vt:lpstr>Drill Concepts</vt:lpstr>
      <vt:lpstr>Data Storage Plugins</vt:lpstr>
      <vt:lpstr>Plugin Config Spec</vt:lpstr>
      <vt:lpstr>File Formats Supported</vt:lpstr>
      <vt:lpstr>Connecting Drill to Minio</vt:lpstr>
      <vt:lpstr>Querying Basics</vt:lpstr>
      <vt:lpstr>Understanding providers and namespaces</vt:lpstr>
      <vt:lpstr>Dealing with a lack of Schema</vt:lpstr>
      <vt:lpstr>Demo: Creating a schema</vt:lpstr>
      <vt:lpstr>Querying Nested JSON</vt:lpstr>
      <vt:lpstr>Demo Querying Nested JSON</vt:lpstr>
      <vt:lpstr>Table Joins</vt:lpstr>
      <vt:lpstr>Now You Try It!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22</cp:revision>
  <dcterms:created xsi:type="dcterms:W3CDTF">2021-09-15T16:31:23Z</dcterms:created>
  <dcterms:modified xsi:type="dcterms:W3CDTF">2021-09-28T17:17:49Z</dcterms:modified>
</cp:coreProperties>
</file>