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953" r:id="rId4"/>
    <p:sldId id="952" r:id="rId5"/>
    <p:sldId id="1059" r:id="rId6"/>
    <p:sldId id="1074" r:id="rId7"/>
    <p:sldId id="1060" r:id="rId8"/>
    <p:sldId id="1061" r:id="rId9"/>
    <p:sldId id="1067" r:id="rId10"/>
    <p:sldId id="1070" r:id="rId11"/>
    <p:sldId id="1068" r:id="rId12"/>
    <p:sldId id="1069" r:id="rId13"/>
    <p:sldId id="1075" r:id="rId14"/>
    <p:sldId id="1076" r:id="rId15"/>
    <p:sldId id="1096" r:id="rId16"/>
    <p:sldId id="1077" r:id="rId17"/>
    <p:sldId id="1072" r:id="rId18"/>
    <p:sldId id="1078" r:id="rId19"/>
    <p:sldId id="1079" r:id="rId20"/>
    <p:sldId id="1094" r:id="rId21"/>
    <p:sldId id="1083" r:id="rId22"/>
    <p:sldId id="1080" r:id="rId23"/>
    <p:sldId id="1084" r:id="rId24"/>
    <p:sldId id="1082" r:id="rId25"/>
    <p:sldId id="1081" r:id="rId26"/>
    <p:sldId id="1090" r:id="rId27"/>
    <p:sldId id="1091" r:id="rId28"/>
    <p:sldId id="1093" r:id="rId29"/>
    <p:sldId id="1085" r:id="rId30"/>
    <p:sldId id="1062" r:id="rId31"/>
    <p:sldId id="1086" r:id="rId32"/>
    <p:sldId id="1092" r:id="rId33"/>
    <p:sldId id="8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Search" id="{D21AFCCA-D36A-44F3-9F02-EDEEC5B741E0}">
          <p14:sldIdLst>
            <p14:sldId id="953"/>
            <p14:sldId id="952"/>
            <p14:sldId id="1059"/>
            <p14:sldId id="1074"/>
            <p14:sldId id="1060"/>
            <p14:sldId id="1061"/>
            <p14:sldId id="1067"/>
            <p14:sldId id="1070"/>
            <p14:sldId id="1068"/>
            <p14:sldId id="1069"/>
            <p14:sldId id="1075"/>
            <p14:sldId id="1076"/>
          </p14:sldIdLst>
        </p14:section>
        <p14:section name="In-Depth Elasticsearch" id="{980CBBD0-AE5A-4E74-AC2B-9C48BBFA442C}">
          <p14:sldIdLst>
            <p14:sldId id="1096"/>
            <p14:sldId id="1077"/>
            <p14:sldId id="1072"/>
            <p14:sldId id="1078"/>
            <p14:sldId id="1079"/>
            <p14:sldId id="1094"/>
            <p14:sldId id="1083"/>
            <p14:sldId id="1080"/>
            <p14:sldId id="1084"/>
          </p14:sldIdLst>
        </p14:section>
        <p14:section name="Kibana" id="{134BBEB4-7249-421A-8C2D-89286252C3A8}">
          <p14:sldIdLst>
            <p14:sldId id="1082"/>
            <p14:sldId id="1081"/>
            <p14:sldId id="1090"/>
            <p14:sldId id="1091"/>
            <p14:sldId id="1093"/>
            <p14:sldId id="1085"/>
            <p14:sldId id="1062"/>
            <p14:sldId id="1086"/>
            <p14:sldId id="1092"/>
          </p14:sldIdLst>
        </p14:section>
        <p14:section name="Summary" id="{D51B9783-61E3-4E05-9F60-FA19EFC4680A}">
          <p14:sldIdLst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67333" autoAdjust="0"/>
  </p:normalViewPr>
  <p:slideViewPr>
    <p:cSldViewPr snapToGrid="0">
      <p:cViewPr varScale="1">
        <p:scale>
          <a:sx n="76" d="100"/>
          <a:sy n="76" d="100"/>
        </p:scale>
        <p:origin x="11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3DF85-70F4-4CBE-9DC7-65FCDD74C06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89ABBF-D467-491E-A675-7757E3CA58AF}">
      <dgm:prSet/>
      <dgm:spPr/>
      <dgm:t>
        <a:bodyPr/>
        <a:lstStyle/>
        <a:p>
          <a:r>
            <a:rPr lang="en-US"/>
            <a:t>Load in Data Sets via the Kibana interface</a:t>
          </a:r>
        </a:p>
      </dgm:t>
    </dgm:pt>
    <dgm:pt modelId="{88D0FF01-49F1-44C6-B77A-2AF7DCF9AAD5}" type="parTrans" cxnId="{AC6FEA04-854A-4511-94DF-1E823AE5D411}">
      <dgm:prSet/>
      <dgm:spPr/>
      <dgm:t>
        <a:bodyPr/>
        <a:lstStyle/>
        <a:p>
          <a:endParaRPr lang="en-US"/>
        </a:p>
      </dgm:t>
    </dgm:pt>
    <dgm:pt modelId="{4783894B-B816-4832-BD6D-127C24DBCAE9}" type="sibTrans" cxnId="{AC6FEA04-854A-4511-94DF-1E823AE5D411}">
      <dgm:prSet/>
      <dgm:spPr/>
      <dgm:t>
        <a:bodyPr/>
        <a:lstStyle/>
        <a:p>
          <a:endParaRPr lang="en-US"/>
        </a:p>
      </dgm:t>
    </dgm:pt>
    <dgm:pt modelId="{78E09D1C-02A6-49C1-A47C-C2626EC932FD}">
      <dgm:prSet/>
      <dgm:spPr/>
      <dgm:t>
        <a:bodyPr/>
        <a:lstStyle/>
        <a:p>
          <a:r>
            <a:rPr lang="en-US"/>
            <a:t>Use the API</a:t>
          </a:r>
        </a:p>
      </dgm:t>
    </dgm:pt>
    <dgm:pt modelId="{BAC9EF50-35AB-43E4-BC2A-4DF00DC01ADD}" type="parTrans" cxnId="{33702AC9-57F8-4965-8C8D-39FD98AC539C}">
      <dgm:prSet/>
      <dgm:spPr/>
      <dgm:t>
        <a:bodyPr/>
        <a:lstStyle/>
        <a:p>
          <a:endParaRPr lang="en-US"/>
        </a:p>
      </dgm:t>
    </dgm:pt>
    <dgm:pt modelId="{26731D64-0318-4523-BF45-A12CEA99E143}" type="sibTrans" cxnId="{33702AC9-57F8-4965-8C8D-39FD98AC539C}">
      <dgm:prSet/>
      <dgm:spPr/>
      <dgm:t>
        <a:bodyPr/>
        <a:lstStyle/>
        <a:p>
          <a:endParaRPr lang="en-US"/>
        </a:p>
      </dgm:t>
    </dgm:pt>
    <dgm:pt modelId="{CEF17CDB-4284-47E3-A91E-88EF071AC28C}">
      <dgm:prSet/>
      <dgm:spPr/>
      <dgm:t>
        <a:bodyPr/>
        <a:lstStyle/>
        <a:p>
          <a:r>
            <a:rPr lang="en-US"/>
            <a:t>Logstash</a:t>
          </a:r>
        </a:p>
      </dgm:t>
    </dgm:pt>
    <dgm:pt modelId="{6AF386C4-C691-4D24-9D29-0F5174F478B5}" type="parTrans" cxnId="{09CC1E34-3DDC-41FB-843E-DAF62ED67BD1}">
      <dgm:prSet/>
      <dgm:spPr/>
      <dgm:t>
        <a:bodyPr/>
        <a:lstStyle/>
        <a:p>
          <a:endParaRPr lang="en-US"/>
        </a:p>
      </dgm:t>
    </dgm:pt>
    <dgm:pt modelId="{5F3E9F7D-5045-4380-8B36-648D82638FBD}" type="sibTrans" cxnId="{09CC1E34-3DDC-41FB-843E-DAF62ED67BD1}">
      <dgm:prSet/>
      <dgm:spPr/>
      <dgm:t>
        <a:bodyPr/>
        <a:lstStyle/>
        <a:p>
          <a:endParaRPr lang="en-US"/>
        </a:p>
      </dgm:t>
    </dgm:pt>
    <dgm:pt modelId="{EA362F2C-1A4B-4A4D-953D-3FB0A63DCFAD}">
      <dgm:prSet/>
      <dgm:spPr/>
      <dgm:t>
        <a:bodyPr/>
        <a:lstStyle/>
        <a:p>
          <a:r>
            <a:rPr lang="en-US"/>
            <a:t>Beats</a:t>
          </a:r>
        </a:p>
      </dgm:t>
    </dgm:pt>
    <dgm:pt modelId="{F2A44912-AE35-4574-BF45-26EFCD542249}" type="parTrans" cxnId="{7D9CC081-3DEF-4A8C-8BF5-340222A2E6C5}">
      <dgm:prSet/>
      <dgm:spPr/>
      <dgm:t>
        <a:bodyPr/>
        <a:lstStyle/>
        <a:p>
          <a:endParaRPr lang="en-US"/>
        </a:p>
      </dgm:t>
    </dgm:pt>
    <dgm:pt modelId="{EB140A2B-117F-482E-A161-A731926873D2}" type="sibTrans" cxnId="{7D9CC081-3DEF-4A8C-8BF5-340222A2E6C5}">
      <dgm:prSet/>
      <dgm:spPr/>
      <dgm:t>
        <a:bodyPr/>
        <a:lstStyle/>
        <a:p>
          <a:endParaRPr lang="en-US"/>
        </a:p>
      </dgm:t>
    </dgm:pt>
    <dgm:pt modelId="{84DD4C51-9100-42D0-BB49-190114E1874D}" type="pres">
      <dgm:prSet presAssocID="{3BC3DF85-70F4-4CBE-9DC7-65FCDD74C060}" presName="vert0" presStyleCnt="0">
        <dgm:presLayoutVars>
          <dgm:dir/>
          <dgm:animOne val="branch"/>
          <dgm:animLvl val="lvl"/>
        </dgm:presLayoutVars>
      </dgm:prSet>
      <dgm:spPr/>
    </dgm:pt>
    <dgm:pt modelId="{16A92C1F-0085-442F-A58B-933B126BBBFD}" type="pres">
      <dgm:prSet presAssocID="{B689ABBF-D467-491E-A675-7757E3CA58AF}" presName="thickLine" presStyleLbl="alignNode1" presStyleIdx="0" presStyleCnt="4"/>
      <dgm:spPr/>
    </dgm:pt>
    <dgm:pt modelId="{02565E86-ACAA-43E1-9547-8DCB81FB27CE}" type="pres">
      <dgm:prSet presAssocID="{B689ABBF-D467-491E-A675-7757E3CA58AF}" presName="horz1" presStyleCnt="0"/>
      <dgm:spPr/>
    </dgm:pt>
    <dgm:pt modelId="{E60D0B00-03DD-4E85-B611-BF2D32FE9B12}" type="pres">
      <dgm:prSet presAssocID="{B689ABBF-D467-491E-A675-7757E3CA58AF}" presName="tx1" presStyleLbl="revTx" presStyleIdx="0" presStyleCnt="4"/>
      <dgm:spPr/>
    </dgm:pt>
    <dgm:pt modelId="{AB7E3223-ECFD-4C2A-9A76-3EC0E1303E38}" type="pres">
      <dgm:prSet presAssocID="{B689ABBF-D467-491E-A675-7757E3CA58AF}" presName="vert1" presStyleCnt="0"/>
      <dgm:spPr/>
    </dgm:pt>
    <dgm:pt modelId="{28095A19-62DF-491A-BE05-A203BE0AF20B}" type="pres">
      <dgm:prSet presAssocID="{78E09D1C-02A6-49C1-A47C-C2626EC932FD}" presName="thickLine" presStyleLbl="alignNode1" presStyleIdx="1" presStyleCnt="4"/>
      <dgm:spPr/>
    </dgm:pt>
    <dgm:pt modelId="{E7C3FDEE-FADC-426B-8CD6-AB7831E07017}" type="pres">
      <dgm:prSet presAssocID="{78E09D1C-02A6-49C1-A47C-C2626EC932FD}" presName="horz1" presStyleCnt="0"/>
      <dgm:spPr/>
    </dgm:pt>
    <dgm:pt modelId="{433BD331-549E-44E9-83E0-D32406314130}" type="pres">
      <dgm:prSet presAssocID="{78E09D1C-02A6-49C1-A47C-C2626EC932FD}" presName="tx1" presStyleLbl="revTx" presStyleIdx="1" presStyleCnt="4"/>
      <dgm:spPr/>
    </dgm:pt>
    <dgm:pt modelId="{3253AE44-6F17-4595-B75F-1EE73F2C67FF}" type="pres">
      <dgm:prSet presAssocID="{78E09D1C-02A6-49C1-A47C-C2626EC932FD}" presName="vert1" presStyleCnt="0"/>
      <dgm:spPr/>
    </dgm:pt>
    <dgm:pt modelId="{D09B1CC2-6CE5-4C7B-8871-715E4E9AD347}" type="pres">
      <dgm:prSet presAssocID="{CEF17CDB-4284-47E3-A91E-88EF071AC28C}" presName="thickLine" presStyleLbl="alignNode1" presStyleIdx="2" presStyleCnt="4"/>
      <dgm:spPr/>
    </dgm:pt>
    <dgm:pt modelId="{42CBC808-580A-4FB2-A155-BA31FA242C76}" type="pres">
      <dgm:prSet presAssocID="{CEF17CDB-4284-47E3-A91E-88EF071AC28C}" presName="horz1" presStyleCnt="0"/>
      <dgm:spPr/>
    </dgm:pt>
    <dgm:pt modelId="{6BF80C77-F230-473C-B5CE-281343254347}" type="pres">
      <dgm:prSet presAssocID="{CEF17CDB-4284-47E3-A91E-88EF071AC28C}" presName="tx1" presStyleLbl="revTx" presStyleIdx="2" presStyleCnt="4"/>
      <dgm:spPr/>
    </dgm:pt>
    <dgm:pt modelId="{DEA00E1F-18BD-4ED7-AE22-D72A1C38D2DD}" type="pres">
      <dgm:prSet presAssocID="{CEF17CDB-4284-47E3-A91E-88EF071AC28C}" presName="vert1" presStyleCnt="0"/>
      <dgm:spPr/>
    </dgm:pt>
    <dgm:pt modelId="{1750E00F-07D2-44B3-9C84-47E1D52A72B6}" type="pres">
      <dgm:prSet presAssocID="{EA362F2C-1A4B-4A4D-953D-3FB0A63DCFAD}" presName="thickLine" presStyleLbl="alignNode1" presStyleIdx="3" presStyleCnt="4"/>
      <dgm:spPr/>
    </dgm:pt>
    <dgm:pt modelId="{AA2F6EFC-C279-428C-BA61-4DA610669261}" type="pres">
      <dgm:prSet presAssocID="{EA362F2C-1A4B-4A4D-953D-3FB0A63DCFAD}" presName="horz1" presStyleCnt="0"/>
      <dgm:spPr/>
    </dgm:pt>
    <dgm:pt modelId="{8FC4E1A8-77BA-4C55-896A-ABE2EAC239DC}" type="pres">
      <dgm:prSet presAssocID="{EA362F2C-1A4B-4A4D-953D-3FB0A63DCFAD}" presName="tx1" presStyleLbl="revTx" presStyleIdx="3" presStyleCnt="4"/>
      <dgm:spPr/>
    </dgm:pt>
    <dgm:pt modelId="{CAD0AE3A-852A-42AB-9075-644871EF6C72}" type="pres">
      <dgm:prSet presAssocID="{EA362F2C-1A4B-4A4D-953D-3FB0A63DCFAD}" presName="vert1" presStyleCnt="0"/>
      <dgm:spPr/>
    </dgm:pt>
  </dgm:ptLst>
  <dgm:cxnLst>
    <dgm:cxn modelId="{AC6FEA04-854A-4511-94DF-1E823AE5D411}" srcId="{3BC3DF85-70F4-4CBE-9DC7-65FCDD74C060}" destId="{B689ABBF-D467-491E-A675-7757E3CA58AF}" srcOrd="0" destOrd="0" parTransId="{88D0FF01-49F1-44C6-B77A-2AF7DCF9AAD5}" sibTransId="{4783894B-B816-4832-BD6D-127C24DBCAE9}"/>
    <dgm:cxn modelId="{86EDDA0E-AEC7-408F-AB9D-ACA0262D8E2B}" type="presOf" srcId="{EA362F2C-1A4B-4A4D-953D-3FB0A63DCFAD}" destId="{8FC4E1A8-77BA-4C55-896A-ABE2EAC239DC}" srcOrd="0" destOrd="0" presId="urn:microsoft.com/office/officeart/2008/layout/LinedList"/>
    <dgm:cxn modelId="{9A723314-E8F8-40EF-B69E-A9B6BF3CBC0F}" type="presOf" srcId="{3BC3DF85-70F4-4CBE-9DC7-65FCDD74C060}" destId="{84DD4C51-9100-42D0-BB49-190114E1874D}" srcOrd="0" destOrd="0" presId="urn:microsoft.com/office/officeart/2008/layout/LinedList"/>
    <dgm:cxn modelId="{E8931732-D5E8-4056-82C0-8D1C2368DC78}" type="presOf" srcId="{B689ABBF-D467-491E-A675-7757E3CA58AF}" destId="{E60D0B00-03DD-4E85-B611-BF2D32FE9B12}" srcOrd="0" destOrd="0" presId="urn:microsoft.com/office/officeart/2008/layout/LinedList"/>
    <dgm:cxn modelId="{09CC1E34-3DDC-41FB-843E-DAF62ED67BD1}" srcId="{3BC3DF85-70F4-4CBE-9DC7-65FCDD74C060}" destId="{CEF17CDB-4284-47E3-A91E-88EF071AC28C}" srcOrd="2" destOrd="0" parTransId="{6AF386C4-C691-4D24-9D29-0F5174F478B5}" sibTransId="{5F3E9F7D-5045-4380-8B36-648D82638FBD}"/>
    <dgm:cxn modelId="{872A694C-A797-41F3-9939-C8123F014575}" type="presOf" srcId="{CEF17CDB-4284-47E3-A91E-88EF071AC28C}" destId="{6BF80C77-F230-473C-B5CE-281343254347}" srcOrd="0" destOrd="0" presId="urn:microsoft.com/office/officeart/2008/layout/LinedList"/>
    <dgm:cxn modelId="{7D9CC081-3DEF-4A8C-8BF5-340222A2E6C5}" srcId="{3BC3DF85-70F4-4CBE-9DC7-65FCDD74C060}" destId="{EA362F2C-1A4B-4A4D-953D-3FB0A63DCFAD}" srcOrd="3" destOrd="0" parTransId="{F2A44912-AE35-4574-BF45-26EFCD542249}" sibTransId="{EB140A2B-117F-482E-A161-A731926873D2}"/>
    <dgm:cxn modelId="{F4526AAA-9773-4D22-A4E9-4ED953FD54A9}" type="presOf" srcId="{78E09D1C-02A6-49C1-A47C-C2626EC932FD}" destId="{433BD331-549E-44E9-83E0-D32406314130}" srcOrd="0" destOrd="0" presId="urn:microsoft.com/office/officeart/2008/layout/LinedList"/>
    <dgm:cxn modelId="{33702AC9-57F8-4965-8C8D-39FD98AC539C}" srcId="{3BC3DF85-70F4-4CBE-9DC7-65FCDD74C060}" destId="{78E09D1C-02A6-49C1-A47C-C2626EC932FD}" srcOrd="1" destOrd="0" parTransId="{BAC9EF50-35AB-43E4-BC2A-4DF00DC01ADD}" sibTransId="{26731D64-0318-4523-BF45-A12CEA99E143}"/>
    <dgm:cxn modelId="{E8375C55-E707-49AE-9B2D-6E3535AC985C}" type="presParOf" srcId="{84DD4C51-9100-42D0-BB49-190114E1874D}" destId="{16A92C1F-0085-442F-A58B-933B126BBBFD}" srcOrd="0" destOrd="0" presId="urn:microsoft.com/office/officeart/2008/layout/LinedList"/>
    <dgm:cxn modelId="{76638E18-83E2-48C2-95E9-574B268D88AE}" type="presParOf" srcId="{84DD4C51-9100-42D0-BB49-190114E1874D}" destId="{02565E86-ACAA-43E1-9547-8DCB81FB27CE}" srcOrd="1" destOrd="0" presId="urn:microsoft.com/office/officeart/2008/layout/LinedList"/>
    <dgm:cxn modelId="{8C3CAE36-804D-4DEF-8D4C-D425E3A16375}" type="presParOf" srcId="{02565E86-ACAA-43E1-9547-8DCB81FB27CE}" destId="{E60D0B00-03DD-4E85-B611-BF2D32FE9B12}" srcOrd="0" destOrd="0" presId="urn:microsoft.com/office/officeart/2008/layout/LinedList"/>
    <dgm:cxn modelId="{C47690AE-E21D-431D-8F63-34775C0E0EE0}" type="presParOf" srcId="{02565E86-ACAA-43E1-9547-8DCB81FB27CE}" destId="{AB7E3223-ECFD-4C2A-9A76-3EC0E1303E38}" srcOrd="1" destOrd="0" presId="urn:microsoft.com/office/officeart/2008/layout/LinedList"/>
    <dgm:cxn modelId="{A1219C27-710D-4CAB-8652-959A3624BA34}" type="presParOf" srcId="{84DD4C51-9100-42D0-BB49-190114E1874D}" destId="{28095A19-62DF-491A-BE05-A203BE0AF20B}" srcOrd="2" destOrd="0" presId="urn:microsoft.com/office/officeart/2008/layout/LinedList"/>
    <dgm:cxn modelId="{39D3DEA6-35C4-4AD9-A1DB-40EF557719EC}" type="presParOf" srcId="{84DD4C51-9100-42D0-BB49-190114E1874D}" destId="{E7C3FDEE-FADC-426B-8CD6-AB7831E07017}" srcOrd="3" destOrd="0" presId="urn:microsoft.com/office/officeart/2008/layout/LinedList"/>
    <dgm:cxn modelId="{D48055D4-FAFA-41BF-B40D-0CB9F1E91DEE}" type="presParOf" srcId="{E7C3FDEE-FADC-426B-8CD6-AB7831E07017}" destId="{433BD331-549E-44E9-83E0-D32406314130}" srcOrd="0" destOrd="0" presId="urn:microsoft.com/office/officeart/2008/layout/LinedList"/>
    <dgm:cxn modelId="{8E480E4F-0216-44F9-8350-099B2223AE94}" type="presParOf" srcId="{E7C3FDEE-FADC-426B-8CD6-AB7831E07017}" destId="{3253AE44-6F17-4595-B75F-1EE73F2C67FF}" srcOrd="1" destOrd="0" presId="urn:microsoft.com/office/officeart/2008/layout/LinedList"/>
    <dgm:cxn modelId="{B48DC581-FAD1-4252-A0D1-D5A1570C5BA4}" type="presParOf" srcId="{84DD4C51-9100-42D0-BB49-190114E1874D}" destId="{D09B1CC2-6CE5-4C7B-8871-715E4E9AD347}" srcOrd="4" destOrd="0" presId="urn:microsoft.com/office/officeart/2008/layout/LinedList"/>
    <dgm:cxn modelId="{1CB90F31-11B4-4D0C-93D6-B2FB723C2DFD}" type="presParOf" srcId="{84DD4C51-9100-42D0-BB49-190114E1874D}" destId="{42CBC808-580A-4FB2-A155-BA31FA242C76}" srcOrd="5" destOrd="0" presId="urn:microsoft.com/office/officeart/2008/layout/LinedList"/>
    <dgm:cxn modelId="{63743FE4-40A3-4D33-B1A5-2176B6EEA129}" type="presParOf" srcId="{42CBC808-580A-4FB2-A155-BA31FA242C76}" destId="{6BF80C77-F230-473C-B5CE-281343254347}" srcOrd="0" destOrd="0" presId="urn:microsoft.com/office/officeart/2008/layout/LinedList"/>
    <dgm:cxn modelId="{ED725969-AA9C-4904-A038-C75C76682187}" type="presParOf" srcId="{42CBC808-580A-4FB2-A155-BA31FA242C76}" destId="{DEA00E1F-18BD-4ED7-AE22-D72A1C38D2DD}" srcOrd="1" destOrd="0" presId="urn:microsoft.com/office/officeart/2008/layout/LinedList"/>
    <dgm:cxn modelId="{B0D0286A-CB19-4F46-9460-6635396C2CB4}" type="presParOf" srcId="{84DD4C51-9100-42D0-BB49-190114E1874D}" destId="{1750E00F-07D2-44B3-9C84-47E1D52A72B6}" srcOrd="6" destOrd="0" presId="urn:microsoft.com/office/officeart/2008/layout/LinedList"/>
    <dgm:cxn modelId="{28711C4F-82DF-4817-AF7C-CDA450F5D25C}" type="presParOf" srcId="{84DD4C51-9100-42D0-BB49-190114E1874D}" destId="{AA2F6EFC-C279-428C-BA61-4DA610669261}" srcOrd="7" destOrd="0" presId="urn:microsoft.com/office/officeart/2008/layout/LinedList"/>
    <dgm:cxn modelId="{885DAC19-7776-4EBE-A413-90D22EC5C45C}" type="presParOf" srcId="{AA2F6EFC-C279-428C-BA61-4DA610669261}" destId="{8FC4E1A8-77BA-4C55-896A-ABE2EAC239DC}" srcOrd="0" destOrd="0" presId="urn:microsoft.com/office/officeart/2008/layout/LinedList"/>
    <dgm:cxn modelId="{D7AFD452-8FDB-49A3-B051-9E80DB71FAE0}" type="presParOf" srcId="{AA2F6EFC-C279-428C-BA61-4DA610669261}" destId="{CAD0AE3A-852A-42AB-9075-644871EF6C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92C1F-0085-442F-A58B-933B126BBBFD}">
      <dsp:nvSpPr>
        <dsp:cNvPr id="0" name=""/>
        <dsp:cNvSpPr/>
      </dsp:nvSpPr>
      <dsp:spPr>
        <a:xfrm>
          <a:off x="0" y="0"/>
          <a:ext cx="7403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D0B00-03DD-4E85-B611-BF2D32FE9B12}">
      <dsp:nvSpPr>
        <dsp:cNvPr id="0" name=""/>
        <dsp:cNvSpPr/>
      </dsp:nvSpPr>
      <dsp:spPr>
        <a:xfrm>
          <a:off x="0" y="0"/>
          <a:ext cx="7403869" cy="142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Load in Data Sets via the Kibana interface</a:t>
          </a:r>
        </a:p>
      </dsp:txBody>
      <dsp:txXfrm>
        <a:off x="0" y="0"/>
        <a:ext cx="7403869" cy="1425632"/>
      </dsp:txXfrm>
    </dsp:sp>
    <dsp:sp modelId="{28095A19-62DF-491A-BE05-A203BE0AF20B}">
      <dsp:nvSpPr>
        <dsp:cNvPr id="0" name=""/>
        <dsp:cNvSpPr/>
      </dsp:nvSpPr>
      <dsp:spPr>
        <a:xfrm>
          <a:off x="0" y="1425632"/>
          <a:ext cx="7403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BD331-549E-44E9-83E0-D32406314130}">
      <dsp:nvSpPr>
        <dsp:cNvPr id="0" name=""/>
        <dsp:cNvSpPr/>
      </dsp:nvSpPr>
      <dsp:spPr>
        <a:xfrm>
          <a:off x="0" y="1425632"/>
          <a:ext cx="7403869" cy="142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Use the API</a:t>
          </a:r>
        </a:p>
      </dsp:txBody>
      <dsp:txXfrm>
        <a:off x="0" y="1425632"/>
        <a:ext cx="7403869" cy="1425632"/>
      </dsp:txXfrm>
    </dsp:sp>
    <dsp:sp modelId="{D09B1CC2-6CE5-4C7B-8871-715E4E9AD347}">
      <dsp:nvSpPr>
        <dsp:cNvPr id="0" name=""/>
        <dsp:cNvSpPr/>
      </dsp:nvSpPr>
      <dsp:spPr>
        <a:xfrm>
          <a:off x="0" y="2851264"/>
          <a:ext cx="7403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80C77-F230-473C-B5CE-281343254347}">
      <dsp:nvSpPr>
        <dsp:cNvPr id="0" name=""/>
        <dsp:cNvSpPr/>
      </dsp:nvSpPr>
      <dsp:spPr>
        <a:xfrm>
          <a:off x="0" y="2851264"/>
          <a:ext cx="7403869" cy="142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Logstash</a:t>
          </a:r>
        </a:p>
      </dsp:txBody>
      <dsp:txXfrm>
        <a:off x="0" y="2851264"/>
        <a:ext cx="7403869" cy="1425632"/>
      </dsp:txXfrm>
    </dsp:sp>
    <dsp:sp modelId="{1750E00F-07D2-44B3-9C84-47E1D52A72B6}">
      <dsp:nvSpPr>
        <dsp:cNvPr id="0" name=""/>
        <dsp:cNvSpPr/>
      </dsp:nvSpPr>
      <dsp:spPr>
        <a:xfrm>
          <a:off x="0" y="4276897"/>
          <a:ext cx="7403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4E1A8-77BA-4C55-896A-ABE2EAC239DC}">
      <dsp:nvSpPr>
        <dsp:cNvPr id="0" name=""/>
        <dsp:cNvSpPr/>
      </dsp:nvSpPr>
      <dsp:spPr>
        <a:xfrm>
          <a:off x="0" y="4276897"/>
          <a:ext cx="7403869" cy="142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Beats</a:t>
          </a:r>
        </a:p>
      </dsp:txBody>
      <dsp:txXfrm>
        <a:off x="0" y="4276897"/>
        <a:ext cx="7403869" cy="1425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r>
              <a:rPr lang="en-US" dirty="0"/>
              <a:t>F</a:t>
            </a:r>
          </a:p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5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True</a:t>
            </a:r>
          </a:p>
          <a:p>
            <a:pPr marL="228600" indent="-228600">
              <a:buAutoNum type="arabicPeriod"/>
            </a:pPr>
            <a:r>
              <a:rPr lang="en-US" dirty="0"/>
              <a:t>True</a:t>
            </a:r>
          </a:p>
          <a:p>
            <a:pPr marL="228600" indent="-228600">
              <a:buAutoNum type="arabicPeriod"/>
            </a:pPr>
            <a:r>
              <a:rPr lang="en-US" dirty="0"/>
              <a:t>True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6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Add </a:t>
            </a:r>
            <a:r>
              <a:rPr lang="en-US" dirty="0" err="1"/>
              <a:t>threee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curl -X POST "http://localhost:9200/people/students" -H 'Content-Type: application/json' -d '{ "name" : "mike", "major" : "math", "</a:t>
            </a:r>
            <a:r>
              <a:rPr lang="en-US" dirty="0" err="1"/>
              <a:t>gpa</a:t>
            </a:r>
            <a:r>
              <a:rPr lang="en-US" dirty="0"/>
              <a:t>" : 3.4 }'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curl -X POST "http://localhost:9200/people/students" -H 'Content-Type: application/json' -d '{ "name" : "</a:t>
            </a:r>
            <a:r>
              <a:rPr lang="en-US" dirty="0" err="1"/>
              <a:t>phil</a:t>
            </a:r>
            <a:r>
              <a:rPr lang="en-US" dirty="0"/>
              <a:t>", "major" : "math", "</a:t>
            </a:r>
            <a:r>
              <a:rPr lang="en-US" dirty="0" err="1"/>
              <a:t>gpa</a:t>
            </a:r>
            <a:r>
              <a:rPr lang="en-US" dirty="0"/>
              <a:t>" : 3.2 }'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curl -X POST "http://localhost:9200/people/students" -H 'Content-Type: application/json' -d '{ "name" : "</a:t>
            </a:r>
            <a:r>
              <a:rPr lang="en-US" dirty="0" err="1"/>
              <a:t>pete</a:t>
            </a:r>
            <a:r>
              <a:rPr lang="en-US" dirty="0"/>
              <a:t>", "major" : "bio", "</a:t>
            </a:r>
            <a:r>
              <a:rPr lang="en-US" dirty="0" err="1"/>
              <a:t>gpa</a:t>
            </a:r>
            <a:r>
              <a:rPr lang="en-US" dirty="0"/>
              <a:t>" : 3.7 }'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GET INFO ON INDEX </a:t>
            </a:r>
          </a:p>
          <a:p>
            <a:r>
              <a:rPr lang="en-US" dirty="0"/>
              <a:t>curl -X GET "http://localhost:9200/_cat/count/people"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Math majors</a:t>
            </a:r>
          </a:p>
          <a:p>
            <a:endParaRPr lang="en-US" dirty="0"/>
          </a:p>
          <a:p>
            <a:r>
              <a:rPr lang="en-US" dirty="0"/>
              <a:t> curl -X GET "http://localhost:9200/people/_</a:t>
            </a:r>
            <a:r>
              <a:rPr lang="en-US" dirty="0" err="1"/>
              <a:t>search?pretty&amp;q</a:t>
            </a:r>
            <a:r>
              <a:rPr lang="en-US" dirty="0"/>
              <a:t>=</a:t>
            </a:r>
            <a:r>
              <a:rPr lang="en-US" dirty="0" err="1"/>
              <a:t>major:math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r>
              <a:rPr lang="en-US" dirty="0"/>
              <a:t>F</a:t>
            </a:r>
          </a:p>
          <a:p>
            <a:pPr marL="228600" indent="-228600">
              <a:buAutoNum type="arabicPeriod"/>
            </a:pPr>
            <a:r>
              <a:rPr lang="en-US" dirty="0"/>
              <a:t>T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821DA97-DF19-4B3A-8C53-5400D5B51E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8BE222-313A-4897-A391-4C78A90FA72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287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D34B342-F7FD-4A14-B389-6348228F9AC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16E71D9-D43F-4AA3-8BD9-8981B390BD8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72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116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  <p:sldLayoutId id="2147483679" r:id="rId26"/>
    <p:sldLayoutId id="2147483682" r:id="rId27"/>
    <p:sldLayoutId id="2147483684" r:id="rId28"/>
    <p:sldLayoutId id="214748368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elastic.co/guide/en/logstash/current/index.html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elastic.co/guide/en/beats/libbeat/current/index.html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elastic.co/guide/en/kibana/current/index.html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01/" TargetMode="External"/><Relationship Id="rId2" Type="http://schemas.openxmlformats.org/officeDocument/2006/relationships/hyperlink" Target="http://localhost:9200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hadoop/current/spark.html#spark-python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Search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K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BF4C2-9781-41F3-9A44-5738132E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Parts are </a:t>
            </a:r>
            <a:r>
              <a:rPr lang="en-US"/>
              <a:t>Elastic Community?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96BD2F-7A22-46B9-BB6A-A2FB9C189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Elastic Stack (Apache License)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D9F0A8-5A9A-4B02-9B55-94C70BDFE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  <a:p>
            <a:r>
              <a:rPr lang="en-US" dirty="0"/>
              <a:t>Elastic Search</a:t>
            </a:r>
          </a:p>
          <a:p>
            <a:r>
              <a:rPr lang="en-US" dirty="0"/>
              <a:t>Logstash and Beats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D61CE8-BC78-4206-89D8-352690E68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X-Pack (Elastic License)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48E09E-B2CA-43EC-937A-94445C8449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42808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C4C-283B-4843-95B3-005FE072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0899-D6E9-4A70-889E-D16AD6D3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 pipeline</a:t>
            </a:r>
          </a:p>
          <a:p>
            <a:r>
              <a:rPr lang="en-US" dirty="0"/>
              <a:t>Ingest data from a variety of sources</a:t>
            </a:r>
          </a:p>
          <a:p>
            <a:r>
              <a:rPr lang="en-US" dirty="0"/>
              <a:t>Apply transformations before storing in Elasticsearch </a:t>
            </a:r>
          </a:p>
          <a:p>
            <a:pPr lvl="1"/>
            <a:r>
              <a:rPr lang="en-US" dirty="0" err="1"/>
              <a:t>GeoIP</a:t>
            </a:r>
            <a:r>
              <a:rPr lang="en-US" dirty="0"/>
              <a:t>, or DNS lookups</a:t>
            </a:r>
          </a:p>
          <a:p>
            <a:pPr lvl="1"/>
            <a:r>
              <a:rPr lang="en-US" dirty="0"/>
              <a:t>Date parsing</a:t>
            </a:r>
          </a:p>
          <a:p>
            <a:pPr lvl="1"/>
            <a:r>
              <a:rPr lang="en-US" dirty="0"/>
              <a:t>Hashing</a:t>
            </a:r>
          </a:p>
          <a:p>
            <a:pPr lvl="1"/>
            <a:r>
              <a:rPr lang="en-US" dirty="0"/>
              <a:t>Advanced transformations in Python or other languages</a:t>
            </a:r>
          </a:p>
          <a:p>
            <a:r>
              <a:rPr lang="en-US" dirty="0">
                <a:hlinkClick r:id="rId2"/>
              </a:rPr>
              <a:t>https://www.elastic.co/guide/en/logstash/current/index.html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2050" name="Picture 2" descr="Elastic Logstash [ Download - Logo - icon ] png svg">
            <a:extLst>
              <a:ext uri="{FF2B5EF4-FFF2-40B4-BE49-F238E27FC236}">
                <a16:creationId xmlns:a16="http://schemas.microsoft.com/office/drawing/2014/main" id="{3AF459A1-545F-4E6E-97C0-1CD9421A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93618"/>
            <a:ext cx="1513040" cy="151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5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AC2C-E125-49DD-9E52-55AF857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8D71-3F6B-4E38-BC1D-0156F306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Beats are data shippers</a:t>
            </a:r>
          </a:p>
          <a:p>
            <a:r>
              <a:rPr lang="en-US" dirty="0"/>
              <a:t>Newer approach than </a:t>
            </a:r>
            <a:r>
              <a:rPr lang="en-US" dirty="0" err="1"/>
              <a:t>logstash</a:t>
            </a:r>
            <a:endParaRPr lang="en-US" dirty="0"/>
          </a:p>
          <a:p>
            <a:r>
              <a:rPr lang="en-US" dirty="0"/>
              <a:t>You install them on your hosts as agents</a:t>
            </a:r>
          </a:p>
          <a:p>
            <a:r>
              <a:rPr lang="en-US" dirty="0"/>
              <a:t>There are different types of beats, more than one can be installed on a host.</a:t>
            </a:r>
          </a:p>
          <a:p>
            <a:pPr lvl="1"/>
            <a:r>
              <a:rPr lang="en-US" dirty="0" err="1"/>
              <a:t>Filebeat</a:t>
            </a:r>
            <a:r>
              <a:rPr lang="en-US" dirty="0"/>
              <a:t> – watch file output (logs)</a:t>
            </a:r>
          </a:p>
          <a:p>
            <a:pPr lvl="1"/>
            <a:r>
              <a:rPr lang="en-US" dirty="0"/>
              <a:t>Heartbeat – check availability (of host or service)</a:t>
            </a:r>
          </a:p>
          <a:p>
            <a:pPr lvl="1"/>
            <a:r>
              <a:rPr lang="en-US" dirty="0" err="1"/>
              <a:t>Packetbeat</a:t>
            </a:r>
            <a:r>
              <a:rPr lang="en-US" dirty="0"/>
              <a:t> – inspect network traffic</a:t>
            </a:r>
          </a:p>
          <a:p>
            <a:pPr lvl="1"/>
            <a:r>
              <a:rPr lang="en-US" dirty="0" err="1"/>
              <a:t>Metricbeat</a:t>
            </a:r>
            <a:r>
              <a:rPr lang="en-US" dirty="0"/>
              <a:t> – check host metrics</a:t>
            </a:r>
          </a:p>
          <a:p>
            <a:r>
              <a:rPr lang="en-US" dirty="0">
                <a:hlinkClick r:id="rId2"/>
              </a:rPr>
              <a:t>https://www.elastic.co/guide/en/beats/libbeat/current/index.html</a:t>
            </a:r>
            <a:r>
              <a:rPr lang="en-US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7DC6C2-1021-4071-A2B5-7DCA27C67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52" y="230188"/>
            <a:ext cx="958948" cy="1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4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42-FA4E-4A93-A77B-DFC1D7D5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6469-2B7B-42E2-8F57-E8EF0333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Search, Observe, Manage, and Monitor data in Elastic Search</a:t>
            </a:r>
          </a:p>
          <a:p>
            <a:r>
              <a:rPr lang="en-US" dirty="0"/>
              <a:t>Allows for building Dashboards</a:t>
            </a:r>
          </a:p>
          <a:p>
            <a:r>
              <a:rPr lang="en-US" dirty="0"/>
              <a:t>Serves as GUI client for Elastic Search</a:t>
            </a:r>
          </a:p>
          <a:p>
            <a:r>
              <a:rPr lang="en-US" dirty="0"/>
              <a:t>Supports custom query language Kibana Query Language KQL</a:t>
            </a:r>
          </a:p>
          <a:p>
            <a:r>
              <a:rPr lang="en-US" dirty="0">
                <a:hlinkClick r:id="rId2"/>
              </a:rPr>
              <a:t>https://www.elastic.co/guide/en/kibana/current/index.html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100" name="Picture 4" descr="Elastic Kibana [ Download - Logo - icon ] png svg">
            <a:extLst>
              <a:ext uri="{FF2B5EF4-FFF2-40B4-BE49-F238E27FC236}">
                <a16:creationId xmlns:a16="http://schemas.microsoft.com/office/drawing/2014/main" id="{BF784C29-8AFF-4BB6-B421-A27E68BD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6" y="0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4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BBEE-102F-4DD6-B56E-AE61916A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 - Matching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20E746-399A-488F-BBAE-F228F2C0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40284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Search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Batch Data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Near Real Time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Visualization Client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E7A61C9-720C-4221-99B7-615949A21A84}"/>
              </a:ext>
            </a:extLst>
          </p:cNvPr>
          <p:cNvSpPr txBox="1">
            <a:spLocks/>
          </p:cNvSpPr>
          <p:nvPr/>
        </p:nvSpPr>
        <p:spPr>
          <a:xfrm>
            <a:off x="4659630" y="1831974"/>
            <a:ext cx="4028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Beats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Elasticsearch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Kibana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Logstash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A7EFA-14B4-4190-882F-3366501A8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Search</a:t>
            </a:r>
            <a:br>
              <a:rPr lang="en-US" dirty="0"/>
            </a:br>
            <a:r>
              <a:rPr lang="en-US" dirty="0"/>
              <a:t>In-Depth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350939-DF50-4AC0-AA9E-329E2D86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ree and Open Search: The Creators of Elasticsearch, ELK &amp;amp; Kibana | Elastic">
            <a:extLst>
              <a:ext uri="{FF2B5EF4-FFF2-40B4-BE49-F238E27FC236}">
                <a16:creationId xmlns:a16="http://schemas.microsoft.com/office/drawing/2014/main" id="{88902878-CD86-4C2A-A216-6EDA1562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868" y="27551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6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18290-071A-42BF-951A-95A23BF9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Elastic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54336-E738-4F76-91C9-FC00844A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start the elastic stack!</a:t>
            </a:r>
          </a:p>
          <a:p>
            <a:r>
              <a:rPr lang="en-US" dirty="0">
                <a:sym typeface="Wingdings" panose="05000000000000000000" pitchFamily="2" charset="2"/>
              </a:rPr>
              <a:t>Elastic Search API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http://localhost:9200/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/>
              <a:t>Kibana UI </a:t>
            </a:r>
            <a:r>
              <a:rPr lang="en-US" dirty="0">
                <a:hlinkClick r:id="rId3"/>
              </a:rPr>
              <a:t>http://localhost:5601/</a:t>
            </a:r>
            <a:r>
              <a:rPr lang="en-US" dirty="0"/>
              <a:t> </a:t>
            </a:r>
          </a:p>
          <a:p>
            <a:r>
              <a:rPr lang="en-US" dirty="0"/>
              <a:t>Two sections:</a:t>
            </a:r>
          </a:p>
          <a:p>
            <a:pPr lvl="1"/>
            <a:r>
              <a:rPr lang="en-US" dirty="0"/>
              <a:t>Management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Stack Management</a:t>
            </a:r>
          </a:p>
          <a:p>
            <a:pPr lvl="2"/>
            <a:r>
              <a:rPr lang="en-US" dirty="0"/>
              <a:t>Index Management</a:t>
            </a:r>
          </a:p>
          <a:p>
            <a:pPr lvl="2"/>
            <a:r>
              <a:rPr lang="en-US" dirty="0"/>
              <a:t>Index Patterns</a:t>
            </a:r>
          </a:p>
          <a:p>
            <a:pPr lvl="1"/>
            <a:r>
              <a:rPr lang="en-US" dirty="0"/>
              <a:t>Analytics </a:t>
            </a:r>
            <a:r>
              <a:rPr lang="en-US" dirty="0">
                <a:sym typeface="Wingdings" panose="05000000000000000000" pitchFamily="2" charset="2"/>
              </a:rPr>
              <a:t> Discover</a:t>
            </a:r>
          </a:p>
        </p:txBody>
      </p:sp>
    </p:spTree>
    <p:extLst>
      <p:ext uri="{BB962C8B-B14F-4D97-AF65-F5344CB8AC3E}">
        <p14:creationId xmlns:p14="http://schemas.microsoft.com/office/powerpoint/2010/main" val="299363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1B21-C0E4-44F7-B6D5-270B8FA5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Architecture and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D85D-D789-47CA-8C8D-92175249D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Cluster consists of nodes</a:t>
            </a:r>
          </a:p>
          <a:p>
            <a:r>
              <a:rPr lang="en-US" dirty="0"/>
              <a:t>Documents are stored in an index</a:t>
            </a:r>
          </a:p>
          <a:p>
            <a:r>
              <a:rPr lang="en-US" dirty="0"/>
              <a:t>Indexes can be divided into types. Types are required; default type is _doc.</a:t>
            </a:r>
          </a:p>
          <a:p>
            <a:r>
              <a:rPr lang="en-US" dirty="0"/>
              <a:t>Indexes can be sharded</a:t>
            </a:r>
          </a:p>
          <a:p>
            <a:r>
              <a:rPr lang="en-US" dirty="0"/>
              <a:t>Shards are replicated across the nodes</a:t>
            </a:r>
          </a:p>
          <a:p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D800E90-CA87-4ABB-B89D-0D0C436535C5}"/>
              </a:ext>
            </a:extLst>
          </p:cNvPr>
          <p:cNvSpPr/>
          <p:nvPr/>
        </p:nvSpPr>
        <p:spPr>
          <a:xfrm>
            <a:off x="6400800" y="1690687"/>
            <a:ext cx="2793304" cy="496063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Node1</a:t>
            </a:r>
            <a:br>
              <a:rPr lang="en-US" sz="2400" b="1" dirty="0">
                <a:latin typeface="Consolas" panose="020B0609020204030204" pitchFamily="49" charset="0"/>
              </a:rPr>
            </a:b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</a:rPr>
              <a:t>: Orders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: customer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Customer 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Customer 2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: order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Order A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Doc</a:t>
            </a:r>
            <a:r>
              <a:rPr lang="en-US" dirty="0">
                <a:latin typeface="Consolas" panose="020B0609020204030204" pitchFamily="49" charset="0"/>
              </a:rPr>
              <a:t>: Order 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D6C9194-29C8-45C9-BB67-355508585F12}"/>
              </a:ext>
            </a:extLst>
          </p:cNvPr>
          <p:cNvSpPr/>
          <p:nvPr/>
        </p:nvSpPr>
        <p:spPr>
          <a:xfrm>
            <a:off x="9883036" y="2079516"/>
            <a:ext cx="1290180" cy="1488837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Node2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1BCC079E-7763-4C86-A65E-2464000AAA82}"/>
              </a:ext>
            </a:extLst>
          </p:cNvPr>
          <p:cNvSpPr/>
          <p:nvPr/>
        </p:nvSpPr>
        <p:spPr>
          <a:xfrm>
            <a:off x="9883036" y="3957181"/>
            <a:ext cx="1290180" cy="1488837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Node3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435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E3B4-A5EE-4758-912B-FF1A4114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74E9-ADBF-4905-8DE3-A265CAFD73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ACTIONS HTTP VERBS</a:t>
            </a:r>
          </a:p>
          <a:p>
            <a:pPr lvl="1"/>
            <a:r>
              <a:rPr lang="en-US" dirty="0"/>
              <a:t>Fetch HTTP GET</a:t>
            </a:r>
          </a:p>
          <a:p>
            <a:pPr lvl="1"/>
            <a:r>
              <a:rPr lang="en-US" dirty="0"/>
              <a:t>Create HTTP POST</a:t>
            </a:r>
          </a:p>
          <a:p>
            <a:pPr lvl="1"/>
            <a:r>
              <a:rPr lang="en-US" dirty="0"/>
              <a:t>Update HTTP PUT</a:t>
            </a:r>
          </a:p>
          <a:p>
            <a:pPr lvl="1"/>
            <a:r>
              <a:rPr lang="en-US" dirty="0"/>
              <a:t>Remove HTTP DELETE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98DE2-18C6-4E2D-BC22-FE61BA406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Common Endpoints:</a:t>
            </a:r>
          </a:p>
          <a:p>
            <a:pPr lvl="1"/>
            <a:r>
              <a:rPr lang="en-US" dirty="0"/>
              <a:t>_bulk – import data in newline JSON format</a:t>
            </a:r>
          </a:p>
          <a:p>
            <a:pPr lvl="1"/>
            <a:r>
              <a:rPr lang="en-US" dirty="0"/>
              <a:t>_search – search documents in an index</a:t>
            </a:r>
          </a:p>
          <a:p>
            <a:pPr lvl="1"/>
            <a:r>
              <a:rPr lang="en-US" dirty="0"/>
              <a:t>_mapping – set the mappings (how to infer types from the data)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3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Elastic Search REST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dirty="0"/>
              <a:t>Let's create an index and documents with the rest API</a:t>
            </a:r>
          </a:p>
          <a:p>
            <a:r>
              <a:rPr lang="en-US" dirty="0"/>
              <a:t>Create people index of students type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curl -X POST "http://localhost:9200/people/students"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-H 'Content-Type: application/json'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-d '{ "name" : "mike", "major" : "math", "</a:t>
            </a:r>
            <a:r>
              <a:rPr lang="en-US" sz="1800" dirty="0" err="1">
                <a:latin typeface="Consolas" panose="020B0609020204030204" pitchFamily="49" charset="0"/>
              </a:rPr>
              <a:t>gpa</a:t>
            </a:r>
            <a:r>
              <a:rPr lang="en-US" sz="1800" dirty="0">
                <a:latin typeface="Consolas" panose="020B0609020204030204" pitchFamily="49" charset="0"/>
              </a:rPr>
              <a:t>" : 3.4 }'</a:t>
            </a:r>
          </a:p>
          <a:p>
            <a:r>
              <a:rPr lang="en-US" dirty="0"/>
              <a:t>Get count on index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curl -X GET "http://localhost:9200/_cat/count/people"</a:t>
            </a:r>
          </a:p>
          <a:p>
            <a:r>
              <a:rPr lang="en-US" dirty="0"/>
              <a:t>Search for Math majors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curl -X GET  "http://localhost:9200/people/_</a:t>
            </a:r>
            <a:r>
              <a:rPr lang="en-US" sz="1800" dirty="0" err="1">
                <a:latin typeface="Consolas" panose="020B0609020204030204" pitchFamily="49" charset="0"/>
              </a:rPr>
              <a:t>search?pretty&amp;q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major:math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Search Database?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Elasticsearch Architecture</a:t>
            </a:r>
          </a:p>
          <a:p>
            <a:r>
              <a:rPr lang="en-US" dirty="0"/>
              <a:t>Data ingestion methods</a:t>
            </a:r>
          </a:p>
          <a:p>
            <a:r>
              <a:rPr lang="en-US" dirty="0"/>
              <a:t>Kibana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86684-4ABF-45F7-A307-7CD32BC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Yourself: Elasticsearch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BFD59-BCFC-4F22-8DCB-56D037B1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 or False?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only way to integrate with Elasticsearch is through its HTTP REST API?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index represents a single document stored in Elasticsearch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index requires a type.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5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Kibana Is A Client of Elastic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dirty="0"/>
              <a:t>View People Index in Kibana</a:t>
            </a:r>
          </a:p>
          <a:p>
            <a:r>
              <a:rPr lang="en-US" dirty="0"/>
              <a:t>Kibana cannot search without an index pattern</a:t>
            </a:r>
          </a:p>
          <a:p>
            <a:r>
              <a:rPr lang="en-US" dirty="0"/>
              <a:t>Create an index Pattern for people</a:t>
            </a:r>
          </a:p>
          <a:p>
            <a:pPr lvl="1"/>
            <a:r>
              <a:rPr lang="en-US" dirty="0"/>
              <a:t>Creates fields automatically</a:t>
            </a:r>
          </a:p>
          <a:p>
            <a:pPr lvl="1"/>
            <a:r>
              <a:rPr lang="en-US" dirty="0"/>
              <a:t>Keyword type for term level queries (match entire value)</a:t>
            </a:r>
          </a:p>
          <a:p>
            <a:pPr lvl="1"/>
            <a:r>
              <a:rPr lang="en-US" dirty="0"/>
              <a:t>Add Dean's list field 3.5 or higher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43741"/>
                </a:solidFill>
                <a:effectLst/>
                <a:latin typeface="Roboto Mono"/>
              </a:rPr>
              <a:t>	emit</a:t>
            </a:r>
            <a:r>
              <a:rPr lang="en-US" b="0" dirty="0">
                <a:solidFill>
                  <a:srgbClr val="69707D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343741"/>
                </a:solidFill>
                <a:effectLst/>
                <a:latin typeface="Roboto Mono"/>
              </a:rPr>
              <a:t> doc</a:t>
            </a:r>
            <a:r>
              <a:rPr lang="en-US" b="0" dirty="0">
                <a:solidFill>
                  <a:srgbClr val="69707D"/>
                </a:solidFill>
                <a:effectLst/>
                <a:latin typeface="Roboto Mono"/>
              </a:rPr>
              <a:t>[</a:t>
            </a:r>
            <a:r>
              <a:rPr lang="en-US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b="0" dirty="0" err="1">
                <a:solidFill>
                  <a:srgbClr val="BD271E"/>
                </a:solidFill>
                <a:effectLst/>
                <a:latin typeface="Roboto Mono"/>
              </a:rPr>
              <a:t>gpa</a:t>
            </a:r>
            <a:r>
              <a:rPr lang="en-US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b="0" dirty="0">
                <a:solidFill>
                  <a:srgbClr val="69707D"/>
                </a:solidFill>
                <a:effectLst/>
                <a:latin typeface="Roboto Mono"/>
              </a:rPr>
              <a:t>].</a:t>
            </a:r>
            <a:r>
              <a:rPr lang="en-US" b="0" dirty="0">
                <a:solidFill>
                  <a:srgbClr val="343741"/>
                </a:solidFill>
                <a:effectLst/>
                <a:latin typeface="Roboto Mono"/>
              </a:rPr>
              <a:t>value &gt; </a:t>
            </a:r>
            <a:r>
              <a:rPr lang="en-US" b="0" dirty="0">
                <a:solidFill>
                  <a:srgbClr val="F04E98"/>
                </a:solidFill>
                <a:effectLst/>
                <a:latin typeface="Roboto Mono"/>
              </a:rPr>
              <a:t>3.5</a:t>
            </a:r>
            <a:r>
              <a:rPr lang="en-US" b="0" dirty="0">
                <a:solidFill>
                  <a:srgbClr val="69707D"/>
                </a:solidFill>
                <a:effectLst/>
                <a:latin typeface="Roboto Mono"/>
              </a:rPr>
              <a:t>)</a:t>
            </a:r>
            <a:endParaRPr lang="en-US" dirty="0"/>
          </a:p>
          <a:p>
            <a:r>
              <a:rPr lang="en-US" dirty="0"/>
              <a:t>Kibana Discover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83DCE-0159-4891-8A0A-3098796B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</p:spPr>
        <p:txBody>
          <a:bodyPr anchor="ctr">
            <a:normAutofit/>
          </a:bodyPr>
          <a:lstStyle/>
          <a:p>
            <a:r>
              <a:rPr lang="en-US" sz="4400" dirty="0"/>
              <a:t>Data Ingestion</a:t>
            </a:r>
            <a:br>
              <a:rPr lang="en-US" sz="4400" dirty="0"/>
            </a:br>
            <a:r>
              <a:rPr lang="en-US" sz="4400" dirty="0"/>
              <a:t>Options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3ECD232-37F8-41DE-B495-AB37218AB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212347"/>
              </p:ext>
            </p:extLst>
          </p:nvPr>
        </p:nvGraphicFramePr>
        <p:xfrm>
          <a:off x="4422370" y="457201"/>
          <a:ext cx="7403869" cy="570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36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Data Ingestion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dirty="0"/>
              <a:t>Kibana UI</a:t>
            </a:r>
          </a:p>
          <a:p>
            <a:r>
              <a:rPr lang="en-US" dirty="0"/>
              <a:t>Python Script VIA API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Instructions for Beats and Logstash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8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60FBBC-2C82-4C41-87CD-3213D7322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Kibana Details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A917F8-F72D-4A4E-B535-7A370D3B8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 descr="Elastic Kibana [ Download - Logo - icon ] png svg">
            <a:extLst>
              <a:ext uri="{FF2B5EF4-FFF2-40B4-BE49-F238E27FC236}">
                <a16:creationId xmlns:a16="http://schemas.microsoft.com/office/drawing/2014/main" id="{0F679AB0-30A1-4F48-AE34-3A6ADDDA56FC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14637"/>
            <a:ext cx="2024063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1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5F0E-8DFE-46E2-8226-6F99B99B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DF4F-EE9E-4189-83ED-7BB7A651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– Ad Hoc Search and Insights</a:t>
            </a:r>
          </a:p>
          <a:p>
            <a:r>
              <a:rPr lang="en-US" dirty="0"/>
              <a:t>Dashboard – Create interactions  among the data</a:t>
            </a:r>
          </a:p>
          <a:p>
            <a:r>
              <a:rPr lang="en-US" dirty="0"/>
              <a:t>Canvas – pixel perfect presentations of data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Machine learning – Licensed instances only!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of  Kibana Visualizations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Flight Visualizations Demo Data</a:t>
            </a:r>
          </a:p>
          <a:p>
            <a:pPr lvl="1"/>
            <a:r>
              <a:rPr lang="en-US" sz="2800" dirty="0"/>
              <a:t>Dashboard - Flights</a:t>
            </a:r>
          </a:p>
          <a:p>
            <a:pPr lvl="1"/>
            <a:r>
              <a:rPr lang="en-US" sz="2800" dirty="0"/>
              <a:t>Canvas – Flights Overview</a:t>
            </a:r>
          </a:p>
          <a:p>
            <a:pPr lvl="1"/>
            <a:r>
              <a:rPr lang="en-US" sz="2800" dirty="0"/>
              <a:t>Map – Origin Time Delayed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42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Kibana Visualizations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Fudgemart</a:t>
            </a:r>
            <a:r>
              <a:rPr lang="en-US" sz="3200" dirty="0"/>
              <a:t> Tweets</a:t>
            </a:r>
          </a:p>
          <a:p>
            <a:pPr lvl="1"/>
            <a:r>
              <a:rPr lang="en-US" sz="2800" dirty="0"/>
              <a:t>Turn on the Tweet Machine</a:t>
            </a:r>
          </a:p>
          <a:p>
            <a:pPr lvl="1"/>
            <a:r>
              <a:rPr lang="en-US" sz="2800" dirty="0"/>
              <a:t>Create Dashboard – Overview of Types</a:t>
            </a:r>
          </a:p>
          <a:p>
            <a:pPr lvl="1"/>
            <a:r>
              <a:rPr lang="en-US" sz="2800" dirty="0"/>
              <a:t>Create Map – Tweet Users</a:t>
            </a:r>
          </a:p>
          <a:p>
            <a:pPr lvl="2"/>
            <a:r>
              <a:rPr lang="en-US" sz="2400" dirty="0"/>
              <a:t>Need to add a new column to the index pattern</a:t>
            </a:r>
          </a:p>
          <a:p>
            <a:pPr lvl="2"/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emit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(</a:t>
            </a:r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doc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[</a:t>
            </a:r>
            <a:r>
              <a:rPr lang="en-US" sz="2000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sz="2000" b="0" dirty="0" err="1">
                <a:solidFill>
                  <a:srgbClr val="BD271E"/>
                </a:solidFill>
                <a:effectLst/>
                <a:latin typeface="Roboto Mono"/>
              </a:rPr>
              <a:t>lat</a:t>
            </a:r>
            <a:r>
              <a:rPr lang="en-US" sz="2000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].</a:t>
            </a:r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value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,</a:t>
            </a:r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 doc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[</a:t>
            </a:r>
            <a:r>
              <a:rPr lang="en-US" sz="2000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sz="2000" b="0" dirty="0" err="1">
                <a:solidFill>
                  <a:srgbClr val="BD271E"/>
                </a:solidFill>
                <a:effectLst/>
                <a:latin typeface="Roboto Mono"/>
              </a:rPr>
              <a:t>lon</a:t>
            </a:r>
            <a:r>
              <a:rPr lang="en-US" sz="2000" b="0" dirty="0">
                <a:solidFill>
                  <a:srgbClr val="BD271E"/>
                </a:solidFill>
                <a:effectLst/>
                <a:latin typeface="Roboto Mono"/>
              </a:rPr>
              <a:t>'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].</a:t>
            </a:r>
            <a:r>
              <a:rPr lang="en-US" sz="2000" b="0" dirty="0">
                <a:solidFill>
                  <a:srgbClr val="343741"/>
                </a:solidFill>
                <a:effectLst/>
                <a:latin typeface="Roboto Mono"/>
              </a:rPr>
              <a:t>value</a:t>
            </a:r>
            <a:r>
              <a:rPr lang="en-US" sz="2000" b="0" dirty="0">
                <a:solidFill>
                  <a:srgbClr val="69707D"/>
                </a:solidFill>
                <a:effectLst/>
                <a:latin typeface="Roboto Mono"/>
              </a:rPr>
              <a:t>);</a:t>
            </a:r>
          </a:p>
          <a:p>
            <a:pPr lvl="1"/>
            <a:r>
              <a:rPr lang="en-US" sz="2800" dirty="0"/>
              <a:t>Create Canvas of Hashtags / tweet counts?</a:t>
            </a:r>
          </a:p>
          <a:p>
            <a:pPr lvl="1"/>
            <a:endParaRPr lang="en-US" b="0" dirty="0">
              <a:solidFill>
                <a:srgbClr val="343741"/>
              </a:solidFill>
              <a:effectLst/>
              <a:latin typeface="Roboto Mono"/>
            </a:endParaRPr>
          </a:p>
          <a:p>
            <a:pPr lvl="2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8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2597E0-AD7C-4092-A94A-280B23D0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Yourself: Kibana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9B7D3-0760-4E72-8FEC-AFCF72AF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 or False: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Canvas visualizations are display only.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Maps can include more than one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dashboard allows for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938648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E8C5B-CAC7-4458-B29A-59D32095E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Search with Spark and Drill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1F1294-7D56-4BC3-AF87-535C3B41C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Drill and Spark Support</a:t>
            </a:r>
          </a:p>
        </p:txBody>
      </p:sp>
      <p:pic>
        <p:nvPicPr>
          <p:cNvPr id="7" name="Picture 2" descr="Free and Open Search: The Creators of Elasticsearch, ELK &amp;amp; Kibana | Elastic">
            <a:extLst>
              <a:ext uri="{FF2B5EF4-FFF2-40B4-BE49-F238E27FC236}">
                <a16:creationId xmlns:a16="http://schemas.microsoft.com/office/drawing/2014/main" id="{83821214-9C0C-42AF-99A8-3AAA9850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868" y="27551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16759-F4B6-4BBD-A616-2308262D9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Databases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A556F3-20A4-468B-98B1-D91BD1C5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B61282DE-A3A9-4A10-84D1-B6AE06031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533" y="3238017"/>
            <a:ext cx="1363883" cy="13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8B00-45B0-4542-968E-88CAADC6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Drill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A265-34C8-4129-8DC8-7DD6B4738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29D80-BC9E-461B-BEAD-B8FDC942BA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"type": "elastic",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"hosts":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"http://es01:9200"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],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"enabled":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113C1-89D5-4E24-A16B-CAE5A1A05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A3D965-7E1F-4503-A5F3-6FD481846C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select * from </a:t>
            </a:r>
            <a:r>
              <a:rPr lang="en-US" sz="3200" dirty="0" err="1">
                <a:latin typeface="Consolas" panose="020B0609020204030204" pitchFamily="49" charset="0"/>
              </a:rPr>
              <a:t>elastic.people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</a:rPr>
              <a:t>t.text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</a:rPr>
              <a:t>t.user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</a:rPr>
              <a:t>t.timestamp_formatfrom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elastic.tweets</a:t>
            </a:r>
            <a:r>
              <a:rPr lang="en-US" sz="3200" dirty="0">
                <a:latin typeface="Consolas" panose="020B0609020204030204" pitchFamily="49" charset="0"/>
              </a:rPr>
              <a:t> as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6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D46B5-5D55-429A-B1CD-C5633962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PySpark</a:t>
            </a:r>
            <a:r>
              <a:rPr lang="en-US" b="1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D50D2-5D2E-4E6B-A920-3640DAC6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Elasticsearch-Spark connector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https://www.elastic.co/guide/en/elasticsearch/hadoop/current/spark.html#spark-python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84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B8D55-CE24-429C-80DF-5177B2F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Elastic Integrations with Spark/Drill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7AF0-6E1E-41B4-AE75-F1602F64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19837"/>
            <a:ext cx="8656982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Load Customer Data into Elasticsearch Using Spark</a:t>
            </a:r>
          </a:p>
          <a:p>
            <a:r>
              <a:rPr lang="en-US" sz="3200" dirty="0"/>
              <a:t>Query It with Kibana</a:t>
            </a:r>
          </a:p>
          <a:p>
            <a:r>
              <a:rPr lang="en-US" sz="3200" dirty="0"/>
              <a:t>Query it with Drill</a:t>
            </a:r>
          </a:p>
          <a:p>
            <a:pPr lvl="1"/>
            <a:endParaRPr lang="en-US" b="0" dirty="0">
              <a:solidFill>
                <a:srgbClr val="343741"/>
              </a:solidFill>
              <a:effectLst/>
              <a:latin typeface="Roboto Mono"/>
            </a:endParaRPr>
          </a:p>
          <a:p>
            <a:pPr lvl="2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7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93B91-D790-430E-976F-B3BD667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30940-C3A4-4051-A50C-9A7BB51DB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Non-Relational database dedicated to search.</a:t>
            </a:r>
          </a:p>
          <a:p>
            <a:r>
              <a:rPr lang="en-US" dirty="0"/>
              <a:t>Designed to support the retrieval of documents.</a:t>
            </a:r>
          </a:p>
          <a:p>
            <a:r>
              <a:rPr lang="en-US" dirty="0"/>
              <a:t>Not full CRUD, Typically CR</a:t>
            </a:r>
          </a:p>
          <a:p>
            <a:r>
              <a:rPr lang="en-US" dirty="0"/>
              <a:t>BASE, not ACID</a:t>
            </a:r>
          </a:p>
          <a:p>
            <a:r>
              <a:rPr lang="en-US" dirty="0"/>
              <a:t>Fast search is retrieved with an inverted index.</a:t>
            </a:r>
          </a:p>
          <a:p>
            <a:r>
              <a:rPr lang="en-US" dirty="0"/>
              <a:t>Commonly used in concert with other databases.</a:t>
            </a:r>
          </a:p>
          <a:p>
            <a:endParaRPr 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C98687F-B5D4-4AE4-956F-8B9DA587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" t="18653" r="11440" b="11992"/>
          <a:stretch/>
        </p:blipFill>
        <p:spPr bwMode="auto">
          <a:xfrm>
            <a:off x="6690167" y="1825624"/>
            <a:ext cx="461198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4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ACF05E-03D7-4A3D-AF1F-637B9730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74D57-6F61-48D8-B798-06110825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search over documents</a:t>
            </a:r>
          </a:p>
          <a:p>
            <a:pPr lvl="1"/>
            <a:r>
              <a:rPr lang="en-US" dirty="0"/>
              <a:t>Traditional search over HTML </a:t>
            </a:r>
          </a:p>
          <a:p>
            <a:pPr lvl="1"/>
            <a:r>
              <a:rPr lang="en-US" dirty="0"/>
              <a:t>Custom search engine</a:t>
            </a:r>
          </a:p>
          <a:p>
            <a:r>
              <a:rPr lang="en-US" dirty="0"/>
              <a:t>Log Analytics</a:t>
            </a:r>
          </a:p>
          <a:p>
            <a:pPr lvl="1"/>
            <a:r>
              <a:rPr lang="en-US" dirty="0"/>
              <a:t>Observe what is happening on your systems in near-real time</a:t>
            </a:r>
          </a:p>
          <a:p>
            <a:r>
              <a:rPr lang="en-US" dirty="0"/>
              <a:t>Marketing </a:t>
            </a:r>
          </a:p>
          <a:p>
            <a:pPr lvl="1"/>
            <a:r>
              <a:rPr lang="en-US" dirty="0"/>
              <a:t>Discover what customers are doing </a:t>
            </a:r>
          </a:p>
          <a:p>
            <a:r>
              <a:rPr lang="en-US" dirty="0"/>
              <a:t>Metrics / Operations</a:t>
            </a:r>
          </a:p>
          <a:p>
            <a:pPr lvl="1"/>
            <a:r>
              <a:rPr lang="en-US" dirty="0"/>
              <a:t>Real-time measurements of data over short windows.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6A118-8BE5-41FF-B429-DF209D90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02495"/>
            <a:ext cx="8511540" cy="1325563"/>
          </a:xfrm>
        </p:spPr>
        <p:txBody>
          <a:bodyPr/>
          <a:lstStyle/>
          <a:p>
            <a:r>
              <a:rPr lang="en-US" dirty="0"/>
              <a:t>Check yourself – True/False?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E9714-352D-4AF7-8F5C-DC771BF9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37688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databases are eventually consistent?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common use case for search is CRUD of reference data like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databases store data in an inverted index.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A7EFA-14B4-4190-882F-3366501A8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Search</a:t>
            </a:r>
            <a:br>
              <a:rPr lang="en-US" dirty="0"/>
            </a:br>
            <a:r>
              <a:rPr lang="en-US" dirty="0"/>
              <a:t>Elastic Stack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350939-DF50-4AC0-AA9E-329E2D86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Tour of The Elastic Stack</a:t>
            </a:r>
          </a:p>
        </p:txBody>
      </p:sp>
      <p:pic>
        <p:nvPicPr>
          <p:cNvPr id="1026" name="Picture 2" descr="Free and Open Search: The Creators of Elasticsearch, ELK &amp;amp; Kibana | Elastic">
            <a:extLst>
              <a:ext uri="{FF2B5EF4-FFF2-40B4-BE49-F238E27FC236}">
                <a16:creationId xmlns:a16="http://schemas.microsoft.com/office/drawing/2014/main" id="{88902878-CD86-4C2A-A216-6EDA1562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868" y="27551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4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9ABD-734F-4167-983E-16421663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927F-AE46-4529-B771-D4BF6266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Apache Lucene</a:t>
            </a:r>
          </a:p>
          <a:p>
            <a:r>
              <a:rPr lang="en-US" dirty="0"/>
              <a:t>Scales horizontally through data shards across nodes (like Cassandra and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r>
              <a:rPr lang="en-US" dirty="0"/>
              <a:t>Consists </a:t>
            </a:r>
            <a:r>
              <a:rPr lang="en-US" b="1" dirty="0"/>
              <a:t>inverted indexes </a:t>
            </a:r>
            <a:r>
              <a:rPr lang="en-US" dirty="0"/>
              <a:t>(like </a:t>
            </a:r>
            <a:r>
              <a:rPr lang="en-US" dirty="0" err="1"/>
              <a:t>MongoDb</a:t>
            </a:r>
            <a:r>
              <a:rPr lang="en-US" dirty="0"/>
              <a:t> collections) of documents.</a:t>
            </a:r>
          </a:p>
          <a:p>
            <a:r>
              <a:rPr lang="en-US" dirty="0"/>
              <a:t>Inverted index lists every unique word appearing any document within the collection.</a:t>
            </a:r>
          </a:p>
          <a:p>
            <a:r>
              <a:rPr lang="en-US" dirty="0"/>
              <a:t>Complete REST API for adding documents and querying them.</a:t>
            </a:r>
          </a:p>
          <a:p>
            <a:r>
              <a:rPr lang="en-US" dirty="0"/>
              <a:t>Near-real time query capability.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6B91-3756-4224-8C7C-ED6396CF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Elastic Stack ELK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775F-0381-45E9-A0A4-B81B3F56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  <a:p>
            <a:pPr lvl="1"/>
            <a:r>
              <a:rPr lang="en-US" b="1" dirty="0"/>
              <a:t>Logstash </a:t>
            </a:r>
            <a:r>
              <a:rPr lang="en-US" dirty="0"/>
              <a:t>– batch ingestion of log data or output from any application</a:t>
            </a:r>
          </a:p>
          <a:p>
            <a:pPr lvl="1"/>
            <a:r>
              <a:rPr lang="en-US" b="1" dirty="0"/>
              <a:t>Beats </a:t>
            </a:r>
            <a:r>
              <a:rPr lang="en-US" dirty="0"/>
              <a:t>– real-time metrics lightweight data shipper of transactions from a variety of sources.</a:t>
            </a:r>
          </a:p>
          <a:p>
            <a:r>
              <a:rPr lang="en-US" dirty="0"/>
              <a:t>Elastic Search</a:t>
            </a:r>
          </a:p>
          <a:p>
            <a:pPr lvl="1"/>
            <a:r>
              <a:rPr lang="en-US" dirty="0"/>
              <a:t>Creates indexes on ingested documents</a:t>
            </a:r>
          </a:p>
          <a:p>
            <a:pPr lvl="1"/>
            <a:r>
              <a:rPr lang="en-US" dirty="0"/>
              <a:t>Distributes documents across the Elastic cluster for better performance</a:t>
            </a:r>
          </a:p>
          <a:p>
            <a:pPr lvl="1"/>
            <a:r>
              <a:rPr lang="en-US" dirty="0"/>
              <a:t>Provides a HTTP REST API to search, add data.</a:t>
            </a:r>
          </a:p>
          <a:p>
            <a:r>
              <a:rPr lang="en-US" dirty="0"/>
              <a:t>Kibana</a:t>
            </a:r>
          </a:p>
          <a:p>
            <a:pPr lvl="1"/>
            <a:r>
              <a:rPr lang="en-US" dirty="0"/>
              <a:t>Analysis / Dashboarding tool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6753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4386</TotalTime>
  <Words>1424</Words>
  <Application>Microsoft Office PowerPoint</Application>
  <PresentationFormat>Widescreen</PresentationFormat>
  <Paragraphs>258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Roboto Mono</vt:lpstr>
      <vt:lpstr>Sherman Sans Book</vt:lpstr>
      <vt:lpstr>IST769 Theme</vt:lpstr>
      <vt:lpstr>IST769 Unit K </vt:lpstr>
      <vt:lpstr>Agenda</vt:lpstr>
      <vt:lpstr>Search Databases</vt:lpstr>
      <vt:lpstr>Search Databases</vt:lpstr>
      <vt:lpstr>Use Cases</vt:lpstr>
      <vt:lpstr>Check yourself – True/False?</vt:lpstr>
      <vt:lpstr>Elastic Search Elastic Stack</vt:lpstr>
      <vt:lpstr>Elasticsearch</vt:lpstr>
      <vt:lpstr>The Elastic Stack ELK</vt:lpstr>
      <vt:lpstr>Which Parts are Elastic Community?</vt:lpstr>
      <vt:lpstr>Logstash </vt:lpstr>
      <vt:lpstr>Beats</vt:lpstr>
      <vt:lpstr>Kibana</vt:lpstr>
      <vt:lpstr>Check Yourself - Matching Concepts</vt:lpstr>
      <vt:lpstr>Elastic Search In-Depth</vt:lpstr>
      <vt:lpstr>Starting The Elastic Stack</vt:lpstr>
      <vt:lpstr>Elastic Search Architecture and Data Model</vt:lpstr>
      <vt:lpstr>Elastic Search REST API</vt:lpstr>
      <vt:lpstr>Demo: Elastic Search REST API</vt:lpstr>
      <vt:lpstr>Check Yourself: Elasticsearch</vt:lpstr>
      <vt:lpstr>Demo: Kibana Is A Client of Elastic Search</vt:lpstr>
      <vt:lpstr>Data Ingestion Options</vt:lpstr>
      <vt:lpstr>Demo: Data Ingestion Options</vt:lpstr>
      <vt:lpstr>Kibana Details</vt:lpstr>
      <vt:lpstr>Kibana Visualizations</vt:lpstr>
      <vt:lpstr>Tour of  Kibana Visualizations</vt:lpstr>
      <vt:lpstr>Creating Kibana Visualizations</vt:lpstr>
      <vt:lpstr>Check Yourself: Kibana</vt:lpstr>
      <vt:lpstr>Elastic Search with Spark and Drill</vt:lpstr>
      <vt:lpstr>Apache Drill</vt:lpstr>
      <vt:lpstr>PySpark </vt:lpstr>
      <vt:lpstr>Demo Elastic Integrations with Spark/Drill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61</cp:revision>
  <dcterms:created xsi:type="dcterms:W3CDTF">2021-09-15T16:31:23Z</dcterms:created>
  <dcterms:modified xsi:type="dcterms:W3CDTF">2021-11-09T17:52:47Z</dcterms:modified>
</cp:coreProperties>
</file>