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953" r:id="rId4"/>
    <p:sldId id="952" r:id="rId5"/>
    <p:sldId id="972" r:id="rId6"/>
    <p:sldId id="1045" r:id="rId7"/>
    <p:sldId id="1046" r:id="rId8"/>
    <p:sldId id="973" r:id="rId9"/>
    <p:sldId id="1024" r:id="rId10"/>
    <p:sldId id="974" r:id="rId11"/>
    <p:sldId id="976" r:id="rId12"/>
    <p:sldId id="1022" r:id="rId13"/>
    <p:sldId id="1023" r:id="rId14"/>
    <p:sldId id="954" r:id="rId15"/>
    <p:sldId id="867" r:id="rId16"/>
    <p:sldId id="1025" r:id="rId17"/>
    <p:sldId id="1026" r:id="rId18"/>
    <p:sldId id="1027" r:id="rId19"/>
    <p:sldId id="1040" r:id="rId20"/>
    <p:sldId id="1048" r:id="rId21"/>
    <p:sldId id="1047" r:id="rId22"/>
    <p:sldId id="1050" r:id="rId23"/>
    <p:sldId id="1037" r:id="rId24"/>
    <p:sldId id="1028" r:id="rId25"/>
    <p:sldId id="1038" r:id="rId26"/>
    <p:sldId id="1051" r:id="rId27"/>
    <p:sldId id="1036" r:id="rId28"/>
    <p:sldId id="1029" r:id="rId29"/>
    <p:sldId id="1030" r:id="rId30"/>
    <p:sldId id="1033" r:id="rId31"/>
    <p:sldId id="1043" r:id="rId32"/>
    <p:sldId id="1052" r:id="rId33"/>
    <p:sldId id="1053" r:id="rId34"/>
    <p:sldId id="1054" r:id="rId35"/>
    <p:sldId id="1041" r:id="rId36"/>
    <p:sldId id="1044" r:id="rId37"/>
    <p:sldId id="1055" r:id="rId38"/>
    <p:sldId id="1056" r:id="rId39"/>
    <p:sldId id="1057" r:id="rId40"/>
    <p:sldId id="1058" r:id="rId41"/>
    <p:sldId id="968" r:id="rId42"/>
    <p:sldId id="87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Graph" id="{D21AFCCA-D36A-44F3-9F02-EDEEC5B741E0}">
          <p14:sldIdLst>
            <p14:sldId id="953"/>
            <p14:sldId id="952"/>
            <p14:sldId id="972"/>
            <p14:sldId id="1045"/>
            <p14:sldId id="1046"/>
            <p14:sldId id="973"/>
            <p14:sldId id="1024"/>
          </p14:sldIdLst>
        </p14:section>
        <p14:section name="Neo4j" id="{8D00063C-BE18-41C0-9003-D9834AA20757}">
          <p14:sldIdLst>
            <p14:sldId id="974"/>
            <p14:sldId id="976"/>
            <p14:sldId id="1022"/>
            <p14:sldId id="1023"/>
            <p14:sldId id="954"/>
            <p14:sldId id="867"/>
            <p14:sldId id="1025"/>
            <p14:sldId id="1026"/>
            <p14:sldId id="1027"/>
            <p14:sldId id="1040"/>
            <p14:sldId id="1048"/>
            <p14:sldId id="1047"/>
            <p14:sldId id="1050"/>
            <p14:sldId id="1037"/>
            <p14:sldId id="1028"/>
            <p14:sldId id="1038"/>
            <p14:sldId id="1051"/>
            <p14:sldId id="1036"/>
            <p14:sldId id="1029"/>
            <p14:sldId id="1030"/>
          </p14:sldIdLst>
        </p14:section>
        <p14:section name="Graph Data Modeling" id="{DD3E4A19-3FB4-47B7-AE23-E17DAE1341BB}">
          <p14:sldIdLst>
            <p14:sldId id="1033"/>
            <p14:sldId id="1043"/>
            <p14:sldId id="1052"/>
            <p14:sldId id="1053"/>
            <p14:sldId id="1054"/>
          </p14:sldIdLst>
        </p14:section>
        <p14:section name="Graph Data Science" id="{C6315058-6A12-41F1-A994-0BC293973D1E}">
          <p14:sldIdLst>
            <p14:sldId id="1041"/>
            <p14:sldId id="1044"/>
            <p14:sldId id="1055"/>
            <p14:sldId id="1056"/>
            <p14:sldId id="1057"/>
            <p14:sldId id="1058"/>
          </p14:sldIdLst>
        </p14:section>
        <p14:section name="Summary" id="{D51B9783-61E3-4E05-9F60-FA19EFC4680A}">
          <p14:sldIdLst>
            <p14:sldId id="968"/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67333" autoAdjust="0"/>
  </p:normalViewPr>
  <p:slideViewPr>
    <p:cSldViewPr snapToGrid="0">
      <p:cViewPr varScale="1">
        <p:scale>
          <a:sx n="77" d="100"/>
          <a:sy n="77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6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1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0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1.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REVIEWED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REVIEWED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rating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&gt;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70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p1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)&lt;-[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>
                <a:solidFill>
                  <a:srgbClr val="333333"/>
                </a:solidFill>
                <a:effectLst/>
              </a:rPr>
              <a:t>p2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p1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a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d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p2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)&lt;-[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>
                <a:solidFill>
                  <a:srgbClr val="333333"/>
                </a:solidFill>
                <a:effectLst/>
              </a:rPr>
              <a:t>p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1.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credits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</a:rPr>
              <a:t>c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mike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Faculty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name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B58900"/>
                </a:solidFill>
                <a:effectLst/>
              </a:rPr>
              <a:t>"Mike</a:t>
            </a:r>
            <a:r>
              <a:rPr lang="en-US" dirty="0">
                <a:solidFill>
                  <a:srgbClr val="B58900"/>
                </a:solidFill>
                <a:effectLst/>
              </a:rPr>
              <a:t>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ist769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Course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'IST769'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merge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mike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333333"/>
                </a:solidFill>
                <a:effectLst/>
              </a:rPr>
              <a:t>r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PROFESSOR_OF_RECORD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ist769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mike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r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ist769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code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'IST256'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credits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4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</a:rPr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9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821DA97-DF19-4B3A-8C53-5400D5B51E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28BE222-313A-4897-A391-4C78A90FA72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287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D34B342-F7FD-4A14-B389-6348228F9A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16E71D9-D43F-4AA3-8BD9-8981B390BD8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72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116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  <p:sldLayoutId id="2147483679" r:id="rId26"/>
    <p:sldLayoutId id="2147483682" r:id="rId27"/>
    <p:sldLayoutId id="2147483684" r:id="rId28"/>
    <p:sldLayoutId id="214748368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GM9bB4ytGao?feature=oemb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I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78CD14-9D39-4747-B284-A717C5B2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5F5623C-D38D-4084-9FCF-84B5B6116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Graph Database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ABAA79-514A-44DE-AAF7-5110E721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3" y="3035777"/>
            <a:ext cx="3074980" cy="116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63A83B-35DB-4484-B138-83D210DF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46F04-8312-4990-A578-DC7880DF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Graph Model Database</a:t>
            </a:r>
          </a:p>
          <a:p>
            <a:r>
              <a:rPr lang="en-US" dirty="0"/>
              <a:t>ACID-Compliant</a:t>
            </a:r>
          </a:p>
          <a:p>
            <a:r>
              <a:rPr lang="en-US" dirty="0"/>
              <a:t>Commercial Version supports High-Availability</a:t>
            </a:r>
          </a:p>
          <a:p>
            <a:r>
              <a:rPr lang="en-US" dirty="0"/>
              <a:t>Custom Query Language called Cypher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Very performant:</a:t>
            </a:r>
          </a:p>
          <a:p>
            <a:pPr lvl="1"/>
            <a:r>
              <a:rPr lang="en-US" dirty="0"/>
              <a:t>Can handle billions of nodes on a single instance</a:t>
            </a:r>
          </a:p>
          <a:p>
            <a:pPr lvl="1"/>
            <a:r>
              <a:rPr lang="en-US" dirty="0"/>
              <a:t>Can traverse 1000’s of relationships in sub-second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35945-CE93-4894-93FE-0D680347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Physical 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A1288-630E-4184-94A1-C42958762B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Node Contains:</a:t>
            </a:r>
          </a:p>
          <a:p>
            <a:pPr lvl="1"/>
            <a:r>
              <a:rPr lang="en-US" dirty="0"/>
              <a:t>Labels 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Defined Relationships</a:t>
            </a:r>
          </a:p>
          <a:p>
            <a:pPr lvl="1"/>
            <a:r>
              <a:rPr lang="en-US" dirty="0"/>
              <a:t>Pointers to other nodes that satisfy the relationship</a:t>
            </a:r>
          </a:p>
          <a:p>
            <a:r>
              <a:rPr lang="en-US" dirty="0"/>
              <a:t>Relationship data stored, not calculated</a:t>
            </a:r>
          </a:p>
          <a:p>
            <a:r>
              <a:rPr lang="en-US" dirty="0"/>
              <a:t>Faster than relational indexing</a:t>
            </a:r>
          </a:p>
          <a:p>
            <a:r>
              <a:rPr lang="en-US" dirty="0"/>
              <a:t>Can’t be queried with Standard SQL – Need a different Language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C33FE13-143A-49E0-AD7A-4393FF3B9113}"/>
              </a:ext>
            </a:extLst>
          </p:cNvPr>
          <p:cNvSpPr/>
          <p:nvPr/>
        </p:nvSpPr>
        <p:spPr>
          <a:xfrm>
            <a:off x="6019800" y="1816616"/>
            <a:ext cx="1966586" cy="373241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Customer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ORDERS:</a:t>
            </a:r>
          </a:p>
          <a:p>
            <a:pPr algn="ctr"/>
            <a:r>
              <a:rPr lang="en-US" dirty="0"/>
              <a:t>Number: 1234</a:t>
            </a:r>
            <a:br>
              <a:rPr lang="en-US" dirty="0"/>
            </a:br>
            <a:r>
              <a:rPr lang="en-US" dirty="0"/>
              <a:t>&lt;product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Number: 1234</a:t>
            </a:r>
            <a:br>
              <a:rPr lang="en-US" dirty="0"/>
            </a:br>
            <a:r>
              <a:rPr lang="en-US" dirty="0"/>
              <a:t>&lt;product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7642D4F-CF8C-4B17-8F49-1227BB45AA40}"/>
              </a:ext>
            </a:extLst>
          </p:cNvPr>
          <p:cNvSpPr/>
          <p:nvPr/>
        </p:nvSpPr>
        <p:spPr>
          <a:xfrm>
            <a:off x="9823537" y="1857368"/>
            <a:ext cx="1782349" cy="196306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AB12</a:t>
            </a:r>
          </a:p>
          <a:p>
            <a:pPr algn="ctr"/>
            <a:r>
              <a:rPr lang="en-US" dirty="0"/>
              <a:t>Amount: $25</a:t>
            </a:r>
          </a:p>
          <a:p>
            <a:pPr algn="ctr"/>
            <a:r>
              <a:rPr lang="en-US" dirty="0"/>
              <a:t>Name: Mouse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84D6D219-E2C7-4109-BDAA-64E40C4CBD13}"/>
              </a:ext>
            </a:extLst>
          </p:cNvPr>
          <p:cNvSpPr/>
          <p:nvPr/>
        </p:nvSpPr>
        <p:spPr>
          <a:xfrm>
            <a:off x="9823537" y="4265112"/>
            <a:ext cx="1782349" cy="191185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AB17</a:t>
            </a:r>
          </a:p>
          <a:p>
            <a:pPr algn="ctr"/>
            <a:r>
              <a:rPr lang="en-US" dirty="0"/>
              <a:t>Amount: $75</a:t>
            </a:r>
          </a:p>
          <a:p>
            <a:pPr algn="ctr"/>
            <a:r>
              <a:rPr lang="en-US" dirty="0"/>
              <a:t>Name: Keyboard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3093F-C473-4B15-83F7-51A31CC7302B}"/>
              </a:ext>
            </a:extLst>
          </p:cNvPr>
          <p:cNvCxnSpPr>
            <a:cxnSpLocks/>
          </p:cNvCxnSpPr>
          <p:nvPr/>
        </p:nvCxnSpPr>
        <p:spPr>
          <a:xfrm flipV="1">
            <a:off x="7790145" y="2605414"/>
            <a:ext cx="2033392" cy="180374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B0308-C2A5-4F8C-BE1E-0825D4049508}"/>
              </a:ext>
            </a:extLst>
          </p:cNvPr>
          <p:cNvCxnSpPr>
            <a:cxnSpLocks/>
          </p:cNvCxnSpPr>
          <p:nvPr/>
        </p:nvCxnSpPr>
        <p:spPr>
          <a:xfrm flipV="1">
            <a:off x="7790145" y="5004145"/>
            <a:ext cx="2033392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2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27AC41B-683D-405E-8EAF-BC292E5E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What is Neo4j?</a:t>
            </a:r>
          </a:p>
        </p:txBody>
      </p:sp>
      <p:pic>
        <p:nvPicPr>
          <p:cNvPr id="13" name="Online Media 12" title="What Is Neo4j?">
            <a:hlinkClick r:id="" action="ppaction://media"/>
            <a:extLst>
              <a:ext uri="{FF2B5EF4-FFF2-40B4-BE49-F238E27FC236}">
                <a16:creationId xmlns:a16="http://schemas.microsoft.com/office/drawing/2014/main" id="{070FD342-0DB8-4748-A12E-903EB7E2A78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3310" y="1725744"/>
            <a:ext cx="8825380" cy="49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Neo4j stores relationships within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Neo4j does not require an index to find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Neo4j is open source.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8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6B8-945F-4F6C-814C-72D730E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3560-827C-488D-96FA-D69AC5DE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Neo4j in docker</a:t>
            </a:r>
          </a:p>
          <a:p>
            <a:r>
              <a:rPr lang="en-US" dirty="0"/>
              <a:t>Connect to web UI:</a:t>
            </a:r>
          </a:p>
          <a:p>
            <a:pPr lvl="1"/>
            <a:r>
              <a:rPr lang="en-US" dirty="0">
                <a:hlinkClick r:id="rId3"/>
              </a:rPr>
              <a:t>http://localhost:7474/</a:t>
            </a:r>
            <a:endParaRPr lang="en-US" dirty="0"/>
          </a:p>
          <a:p>
            <a:r>
              <a:rPr lang="en-US" dirty="0"/>
              <a:t>Load up some sample data:</a:t>
            </a:r>
          </a:p>
          <a:p>
            <a:pPr lvl="1"/>
            <a:r>
              <a:rPr lang="en-US" dirty="0"/>
              <a:t>:play movie graph</a:t>
            </a:r>
          </a:p>
          <a:p>
            <a:r>
              <a:rPr lang="en-US" dirty="0"/>
              <a:t>Over To Spark</a:t>
            </a:r>
          </a:p>
          <a:p>
            <a:pPr lvl="1"/>
            <a:r>
              <a:rPr lang="en-US" dirty="0"/>
              <a:t>Query Notes from Neo4j</a:t>
            </a:r>
          </a:p>
        </p:txBody>
      </p:sp>
    </p:spTree>
    <p:extLst>
      <p:ext uri="{BB962C8B-B14F-4D97-AF65-F5344CB8AC3E}">
        <p14:creationId xmlns:p14="http://schemas.microsoft.com/office/powerpoint/2010/main" val="338391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4B7A4-B49E-41B2-AD37-7BB4EC4B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4BB37-90AB-4FA6-A207-4D23C345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05" y="1825625"/>
            <a:ext cx="1129689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Community Edition limited to single database - </a:t>
            </a:r>
            <a:r>
              <a:rPr lang="en-US" sz="2400" b="1" dirty="0"/>
              <a:t>neo4j</a:t>
            </a:r>
            <a:endParaRPr lang="en-US" sz="2400" dirty="0"/>
          </a:p>
          <a:p>
            <a:r>
              <a:rPr lang="en-US" sz="2400" b="1" dirty="0"/>
              <a:t>Labels</a:t>
            </a:r>
            <a:r>
              <a:rPr lang="en-US" sz="2400" dirty="0"/>
              <a:t> allow us to group common nodes together.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:Label</a:t>
            </a:r>
          </a:p>
          <a:p>
            <a:pPr lvl="1"/>
            <a:r>
              <a:rPr lang="en-US" sz="2000" dirty="0"/>
              <a:t>These are like a table, but with no required schema!</a:t>
            </a:r>
          </a:p>
          <a:p>
            <a:pPr lvl="1"/>
            <a:r>
              <a:rPr lang="en-US" sz="2000" dirty="0"/>
              <a:t>They just categorize common nodes.</a:t>
            </a:r>
          </a:p>
          <a:p>
            <a:r>
              <a:rPr lang="en-US" sz="2400" b="1" dirty="0"/>
              <a:t>Relationships </a:t>
            </a:r>
            <a:r>
              <a:rPr lang="en-US" sz="2400" dirty="0"/>
              <a:t>connect nodes together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–[RELATIONSHIP]-&gt;</a:t>
            </a:r>
          </a:p>
          <a:p>
            <a:pPr lvl="1"/>
            <a:r>
              <a:rPr lang="en-US" sz="2000" dirty="0"/>
              <a:t>Relationships are one way or two way</a:t>
            </a:r>
          </a:p>
          <a:p>
            <a:r>
              <a:rPr lang="en-US" sz="2400" b="1" dirty="0"/>
              <a:t>Attributes </a:t>
            </a:r>
            <a:r>
              <a:rPr lang="en-US" sz="2400" dirty="0"/>
              <a:t>– key value pairs 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key:value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/>
              <a:t>Can be assigned to nodes or relationships</a:t>
            </a:r>
          </a:p>
          <a:p>
            <a:r>
              <a:rPr lang="en-US" sz="2400" dirty="0"/>
              <a:t>Every node and relationship gets its own id, globally unique to the db.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'Mike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})-[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'IST769'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9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0BF40-0B98-4FB3-B7CC-15F6A0E82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Cypher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6D5951-7B77-4D7A-BF04-8F51F0DBD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Cypher Query Language</a:t>
            </a:r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2E955FA6-F260-4F19-9E4B-A8DCC13DA7A6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8899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634-E0D1-4DF9-B22C-BF1DC16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/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A1AB-B70C-45FC-B660-C90FFF3E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825625"/>
            <a:ext cx="11482086" cy="4598324"/>
          </a:xfrm>
        </p:spPr>
        <p:txBody>
          <a:bodyPr>
            <a:normAutofit/>
          </a:bodyPr>
          <a:lstStyle/>
          <a:p>
            <a:r>
              <a:rPr lang="en-US" dirty="0"/>
              <a:t>CREATE Adds a node and/or relationship. It will re-add the same data.</a:t>
            </a:r>
          </a:p>
          <a:p>
            <a:r>
              <a:rPr lang="en-US" dirty="0"/>
              <a:t>MERGE Will not a add the same data.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'Mike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	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'IST769'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PROFESSOR_OF_RECORD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'IST659'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'Jill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551BC-1B09-4362-9104-8118A5B7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66" y="2757855"/>
            <a:ext cx="2632864" cy="36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494-6EA3-458F-A119-A35517E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278D-E0A6-4506-9330-CE3B005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is used to query data. </a:t>
            </a:r>
          </a:p>
          <a:p>
            <a:r>
              <a:rPr lang="en-US" dirty="0"/>
              <a:t>Here is the SELECT * Equivalent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</a:t>
            </a:r>
          </a:p>
          <a:p>
            <a:pPr marL="0" indent="0">
              <a:buNone/>
            </a:pPr>
            <a:r>
              <a:rPr lang="en-US" dirty="0">
                <a:solidFill>
                  <a:srgbClr val="586E7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</a:t>
            </a:r>
            <a:b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,t,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695A-8ED9-42D0-95F3-37F85FD0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71" y="1825625"/>
            <a:ext cx="3414531" cy="47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Graph Database?</a:t>
            </a:r>
          </a:p>
          <a:p>
            <a:r>
              <a:rPr lang="en-US" dirty="0"/>
              <a:t>Neo4j Architecture</a:t>
            </a:r>
          </a:p>
          <a:p>
            <a:r>
              <a:rPr lang="en-US" dirty="0"/>
              <a:t>Cipher Query Language</a:t>
            </a:r>
          </a:p>
          <a:p>
            <a:r>
              <a:rPr lang="en-US" dirty="0"/>
              <a:t>Import / Export Data</a:t>
            </a:r>
          </a:p>
          <a:p>
            <a:r>
              <a:rPr lang="en-US" dirty="0"/>
              <a:t>Designing for the Graph Model</a:t>
            </a:r>
          </a:p>
          <a:p>
            <a:r>
              <a:rPr lang="en-US" dirty="0"/>
              <a:t>Graph </a:t>
            </a:r>
            <a:r>
              <a:rPr lang="en-US"/>
              <a:t>Data Science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494-6EA3-458F-A119-A35517E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278D-E0A6-4506-9330-CE3B005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professor of record for IST659?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</a:t>
            </a:r>
            <a:b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PROFESSOR_OF_RECORD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'IST659'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3C349-ED35-44E1-A583-1FD6106E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965" y="4606629"/>
            <a:ext cx="4421373" cy="14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3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A6E-E865-44A2-9D8A-64408E1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D70E-BDE5-4684-B5F0-0D64BA16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BY comes after the return. Makes sense as at this point the query has been materialized.</a:t>
            </a:r>
          </a:p>
          <a:p>
            <a:r>
              <a:rPr lang="en-US" dirty="0"/>
              <a:t>List of course codes sorted.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0A5BB-F716-4EC4-8BDB-9900BC21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64" y="2600203"/>
            <a:ext cx="2683736" cy="37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Neo4J Movie 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movies and reviewers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the same thing, but only review ratings over 70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actors and directors with movies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people who acted and directed the same movie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6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8EB2-B5BD-41BF-AA48-A5A56A5C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93C1-6C74-4346-8B50-1F545ABA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UPDATE to update an existing node adding attributes</a:t>
            </a:r>
          </a:p>
          <a:p>
            <a:r>
              <a:rPr lang="en-US" dirty="0"/>
              <a:t>This adds an attribute called "type" to add more.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"Undergraduate"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effectLst/>
              </a:rPr>
            </a:br>
            <a:endParaRPr lang="en-US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5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2BBC-8FF2-4797-927A-5C64BCCD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EF1F-C379-46AB-887A-EC8A5B78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Remove to delete properties or labels.</a:t>
            </a:r>
          </a:p>
          <a:p>
            <a:r>
              <a:rPr lang="en-US" dirty="0"/>
              <a:t>This removes the attribute we made in the previous step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04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DDDB-1E10-4B5D-878D-3EA6F44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F867-7265-4766-A559-5FCC4225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can delete relationships or nodes.</a:t>
            </a:r>
          </a:p>
          <a:p>
            <a:r>
              <a:rPr lang="en-US" dirty="0"/>
              <a:t>WHERE clause can be used for exact match</a:t>
            </a:r>
          </a:p>
          <a:p>
            <a:r>
              <a:rPr lang="en-US" dirty="0"/>
              <a:t>Force Delete All Faculty nodes with relationships</a:t>
            </a:r>
          </a:p>
          <a:p>
            <a:pPr marL="0" indent="0">
              <a:buNone/>
            </a:pP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match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n:Faculty</a:t>
            </a:r>
            <a:r>
              <a:rPr lang="pt-BR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endParaRPr lang="pt-B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effectLst/>
              </a:rPr>
            </a:br>
            <a:endParaRPr lang="pt-BR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Neo4J Updates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I add credits = 3 to every course node?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"Mike" at the professor of record for IST769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IST256 from 3 credits to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7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4EA3-BC90-49C1-9CDA-A318E2A83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6192AD-0D15-4DB2-86C8-54679082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01907F0E-1AF2-499A-9FE3-FECA13862376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7354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63F-CED3-4494-9DD5-05713C5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D9BC-3384-4B20-AD9D-D801BFD8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easily import CSV data. </a:t>
            </a:r>
          </a:p>
          <a:p>
            <a:r>
              <a:rPr lang="en-US" dirty="0"/>
              <a:t>This example uses a named map to alias the row as n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"http://data.neo4j.com/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/products.csv"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row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row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toFloat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reorderLevel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reorderLevel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discontinued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discontinued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671C-9E2C-4389-9B27-37F0030A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1618-13E2-45B3-BE37-48BB2700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the “Awesome Procedures on Cypher” plugin (APOC)</a:t>
            </a:r>
          </a:p>
          <a:p>
            <a:r>
              <a:rPr lang="en-US" dirty="0"/>
              <a:t>This example uses yield which waits for the call to complete.</a:t>
            </a:r>
          </a:p>
          <a:p>
            <a:r>
              <a:rPr lang="en-US" dirty="0"/>
              <a:t>You can query API's in this way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'https://raw.githubusercontent.com/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mafudge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/ist769/main/datasets/json-samples/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stocks.json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apoc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value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4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16759-F4B6-4BBD-A616-2308262D9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A556F3-20A4-468B-98B1-D91BD1C55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 descr="Network with solid fill">
            <a:extLst>
              <a:ext uri="{FF2B5EF4-FFF2-40B4-BE49-F238E27FC236}">
                <a16:creationId xmlns:a16="http://schemas.microsoft.com/office/drawing/2014/main" id="{6B05A426-BF67-4DD2-8736-5C9B68D31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4318" y="3052763"/>
            <a:ext cx="1613770" cy="16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0EE4-6A78-4885-8B6E-5BD7515CE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49A2-2257-48EA-9A99-FC6EAA67F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https://neo4j.com/developer/data-modeling/</a:t>
            </a:r>
          </a:p>
        </p:txBody>
      </p:sp>
      <p:pic>
        <p:nvPicPr>
          <p:cNvPr id="5" name="Media Placeholder 4">
            <a:extLst>
              <a:ext uri="{FF2B5EF4-FFF2-40B4-BE49-F238E27FC236}">
                <a16:creationId xmlns:a16="http://schemas.microsoft.com/office/drawing/2014/main" id="{BACC3CBC-F4E8-4326-82BA-C63AFEA8FC7E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15" y="3173257"/>
            <a:ext cx="2990928" cy="112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60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69258F-D75A-46E2-8100-31044D61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"Whiteboard Friendly"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1E1718-9F16-411A-BB71-CFDA31FB3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46AA-4793-4584-8B62-FDC08E682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trix whiteboard model1">
            <a:extLst>
              <a:ext uri="{FF2B5EF4-FFF2-40B4-BE49-F238E27FC236}">
                <a16:creationId xmlns:a16="http://schemas.microsoft.com/office/drawing/2014/main" id="{937FA823-E149-42B6-8BE1-8A3C26D8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5" y="1929355"/>
            <a:ext cx="4854273" cy="280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trix whiteboard model3">
            <a:extLst>
              <a:ext uri="{FF2B5EF4-FFF2-40B4-BE49-F238E27FC236}">
                <a16:creationId xmlns:a16="http://schemas.microsoft.com/office/drawing/2014/main" id="{5FE2D37B-13CC-4F39-9CBB-83CC4172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03" y="1873713"/>
            <a:ext cx="4930072" cy="23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47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A5AE2-D35F-4B85-83C0-53F976CD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Data 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78A1B-6B9F-471E-A5B1-97AAC3E2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E-R Modeling works</a:t>
            </a:r>
          </a:p>
          <a:p>
            <a:pPr lvl="1"/>
            <a:r>
              <a:rPr lang="en-US" dirty="0"/>
              <a:t>Entities Become Nodes Labeled to match the Entity</a:t>
            </a:r>
          </a:p>
          <a:p>
            <a:pPr lvl="1"/>
            <a:r>
              <a:rPr lang="en-US" dirty="0"/>
              <a:t>Relationships become Relationships of course</a:t>
            </a:r>
          </a:p>
          <a:p>
            <a:pPr lvl="1"/>
            <a:r>
              <a:rPr lang="en-US" dirty="0"/>
              <a:t>Cardinality doesn't matter</a:t>
            </a:r>
          </a:p>
          <a:p>
            <a:pPr lvl="1"/>
            <a:r>
              <a:rPr lang="en-US" dirty="0"/>
              <a:t>Resolve Multi-valued attributes to Relationships</a:t>
            </a:r>
          </a:p>
          <a:p>
            <a:pPr lvl="1"/>
            <a:r>
              <a:rPr lang="en-US" dirty="0"/>
              <a:t>Lots of relationships are fine. This is what graph is for!</a:t>
            </a:r>
          </a:p>
          <a:p>
            <a:r>
              <a:rPr lang="en-US" dirty="0"/>
              <a:t>When is doubt:</a:t>
            </a:r>
          </a:p>
          <a:p>
            <a:pPr lvl="1"/>
            <a:r>
              <a:rPr lang="en-US" dirty="0"/>
              <a:t>more nodes and relationships with fewer attributes</a:t>
            </a:r>
          </a:p>
          <a:p>
            <a:pPr lvl="1"/>
            <a:r>
              <a:rPr lang="en-US" dirty="0"/>
              <a:t>Instead of fewer nodes / relationships with more attributes</a:t>
            </a:r>
          </a:p>
          <a:p>
            <a:pPr lvl="1"/>
            <a:r>
              <a:rPr lang="en-US" dirty="0"/>
              <a:t>Think: Exact opposite of the Document Model!!!</a:t>
            </a:r>
          </a:p>
        </p:txBody>
      </p:sp>
    </p:spTree>
    <p:extLst>
      <p:ext uri="{BB962C8B-B14F-4D97-AF65-F5344CB8AC3E}">
        <p14:creationId xmlns:p14="http://schemas.microsoft.com/office/powerpoint/2010/main" val="5551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06707-A99D-4384-ADF8-F5997EAE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84" y="1498395"/>
            <a:ext cx="6772116" cy="4508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2F605B-00E7-4F80-A137-67DDDFF8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 This!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8A960E-7345-4E7C-8384-7659C335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25129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Nodes?</a:t>
            </a:r>
          </a:p>
          <a:p>
            <a:r>
              <a:rPr lang="en-US" dirty="0"/>
              <a:t>Relationships?</a:t>
            </a:r>
          </a:p>
          <a:p>
            <a:r>
              <a:rPr lang="en-US" dirty="0"/>
              <a:t>Properties?</a:t>
            </a:r>
          </a:p>
          <a:p>
            <a:r>
              <a:rPr lang="en-US" dirty="0"/>
              <a:t>White Board </a:t>
            </a:r>
            <a:br>
              <a:rPr lang="en-US" dirty="0"/>
            </a:br>
            <a:r>
              <a:rPr lang="en-US" dirty="0"/>
              <a:t>it with real data!</a:t>
            </a:r>
          </a:p>
        </p:txBody>
      </p:sp>
    </p:spTree>
    <p:extLst>
      <p:ext uri="{BB962C8B-B14F-4D97-AF65-F5344CB8AC3E}">
        <p14:creationId xmlns:p14="http://schemas.microsoft.com/office/powerpoint/2010/main" val="1848169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C0A-0524-423F-9808-5748B30C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9F9A-2F42-4FD0-9471-6A5842FA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191"/>
            <a:ext cx="5215359" cy="347237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354CBB-C9E7-4FE9-B785-58A384C4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40" y="1690687"/>
            <a:ext cx="4709262" cy="47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2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AB5A-F0F7-40C3-B6C0-288DA1331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 Science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166A-037A-41EB-90F9-4B4E9F65F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https://neo4j.com/product/graph-data-science-library/</a:t>
            </a:r>
          </a:p>
        </p:txBody>
      </p:sp>
      <p:pic>
        <p:nvPicPr>
          <p:cNvPr id="5" name="Media Placeholder 4">
            <a:extLst>
              <a:ext uri="{FF2B5EF4-FFF2-40B4-BE49-F238E27FC236}">
                <a16:creationId xmlns:a16="http://schemas.microsoft.com/office/drawing/2014/main" id="{CD1AA4CF-7E38-4624-A4A8-FF8670F5AE97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3" y="3147025"/>
            <a:ext cx="3060457" cy="11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10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A5F8D-DF7D-420E-A8F3-0F22252C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Graph Data Science Library?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F1DB5-DDF1-4BEB-BAFA-FD3B89A5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Reasoning over your 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65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0AE0F-84DC-4150-9DF7-8007122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2739A-D783-4BBC-982A-41A124A9E9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Community Detection</a:t>
            </a:r>
            <a:r>
              <a:rPr lang="en-US" dirty="0"/>
              <a:t> – find significant interactions (relationships) among nodes.</a:t>
            </a:r>
          </a:p>
          <a:p>
            <a:r>
              <a:rPr lang="en-US" b="1" dirty="0"/>
              <a:t>Centrality (Importance)</a:t>
            </a:r>
            <a:r>
              <a:rPr lang="en-US" dirty="0"/>
              <a:t> – Find influential nodes (PageRank)</a:t>
            </a:r>
          </a:p>
          <a:p>
            <a:r>
              <a:rPr lang="en-US" b="1" dirty="0"/>
              <a:t>Similarity </a:t>
            </a:r>
            <a:r>
              <a:rPr lang="en-US" dirty="0"/>
              <a:t>– Discover similar nodes based on relationships / properties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07B70-67E9-4D04-86BF-7E74FF7173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Heuristic Link Prediction </a:t>
            </a:r>
            <a:r>
              <a:rPr lang="en-US" dirty="0"/>
              <a:t>– predict the likelihood of a new relationship being formed.</a:t>
            </a:r>
          </a:p>
          <a:p>
            <a:r>
              <a:rPr lang="en-US" b="1" dirty="0"/>
              <a:t>Pathfinding </a:t>
            </a:r>
            <a:r>
              <a:rPr lang="en-US" dirty="0"/>
              <a:t>– find shortest, or most efficient paths between  nodes.</a:t>
            </a:r>
            <a:endParaRPr lang="en-US" b="1" dirty="0"/>
          </a:p>
          <a:p>
            <a:r>
              <a:rPr lang="en-US" b="1" dirty="0"/>
              <a:t>Node Embedding</a:t>
            </a:r>
            <a:r>
              <a:rPr lang="en-US" dirty="0"/>
              <a:t> – Convert node relationships to vectors for ML tasks</a:t>
            </a:r>
          </a:p>
        </p:txBody>
      </p:sp>
    </p:spTree>
    <p:extLst>
      <p:ext uri="{BB962C8B-B14F-4D97-AF65-F5344CB8AC3E}">
        <p14:creationId xmlns:p14="http://schemas.microsoft.com/office/powerpoint/2010/main" val="2947333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BA1E-2DD7-4DBA-85C7-1EF3D35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71FC-7938-4B2E-8FD1-5CD9F9551D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d: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e: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f: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}]-&gt;(b),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}]-&gt;(c),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(b)-[: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(c)-[: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(c)-[: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}]-&gt;(e), (d)-[: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}]-&gt;(e), (d)-[: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}]-&gt;(f), (e)-[: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}]-&gt;(f);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A0DE2F-05CC-4D32-BBB4-91968ACF0D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myGraph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'ROAD'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relationshipProperties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'cost'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5CD0E-0081-4E24-B7CD-C12F7E80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88614"/>
            <a:ext cx="5074756" cy="23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4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73E95-B43A-4D72-B342-CFD6A8B4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Algorithm Call on '</a:t>
            </a:r>
            <a:r>
              <a:rPr lang="en-US" dirty="0" err="1"/>
              <a:t>myGraph</a:t>
            </a:r>
            <a:r>
              <a:rPr lang="en-US" dirty="0"/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BDAE-1A18-4036-8C6F-4A56F7F5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7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shortestPath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myGraph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source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elationshipWeightProperty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'cost'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costs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path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nodeNames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costs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nodes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path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983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93B91-D790-430E-976F-B3BD667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30940-C3A4-4051-A50C-9A7BB51DB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Graph Data Model consists of Nodes and Edges</a:t>
            </a:r>
          </a:p>
          <a:p>
            <a:r>
              <a:rPr lang="en-US" dirty="0"/>
              <a:t>Nodes are like Entities. They have a type and attributes.</a:t>
            </a:r>
          </a:p>
          <a:p>
            <a:r>
              <a:rPr lang="en-US" dirty="0"/>
              <a:t>Edges connect nodes. They can be one-way or two-way.</a:t>
            </a:r>
          </a:p>
          <a:p>
            <a:r>
              <a:rPr lang="en-US" dirty="0"/>
              <a:t>Edges can carry attributes as well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8DE97D-B863-41F9-ACEF-76B2057BB361}"/>
              </a:ext>
            </a:extLst>
          </p:cNvPr>
          <p:cNvSpPr/>
          <p:nvPr/>
        </p:nvSpPr>
        <p:spPr>
          <a:xfrm>
            <a:off x="7697244" y="1993834"/>
            <a:ext cx="1014608" cy="977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1FBDA7-DAEC-403D-AE52-40D614981044}"/>
              </a:ext>
            </a:extLst>
          </p:cNvPr>
          <p:cNvSpPr/>
          <p:nvPr/>
        </p:nvSpPr>
        <p:spPr>
          <a:xfrm>
            <a:off x="7597036" y="4557930"/>
            <a:ext cx="1014608" cy="977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  <a:br>
              <a:rPr lang="en-US" dirty="0"/>
            </a:br>
            <a:r>
              <a:rPr lang="en-US" dirty="0"/>
              <a:t>Dick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AB3D02-256B-4013-B956-9FF70F6EA390}"/>
              </a:ext>
            </a:extLst>
          </p:cNvPr>
          <p:cNvSpPr/>
          <p:nvPr/>
        </p:nvSpPr>
        <p:spPr>
          <a:xfrm>
            <a:off x="10542740" y="3512779"/>
            <a:ext cx="1014608" cy="977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  <a:br>
              <a:rPr lang="en-US" dirty="0"/>
            </a:br>
            <a:r>
              <a:rPr lang="en-US" dirty="0"/>
              <a:t>Harry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FE7AF-858B-435A-89B8-E5B471BB1F15}"/>
              </a:ext>
            </a:extLst>
          </p:cNvPr>
          <p:cNvCxnSpPr/>
          <p:nvPr/>
        </p:nvCxnSpPr>
        <p:spPr>
          <a:xfrm>
            <a:off x="7773966" y="2970864"/>
            <a:ext cx="0" cy="151894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E3B5FE-97C7-4491-A405-0F3F4A62F7E5}"/>
              </a:ext>
            </a:extLst>
          </p:cNvPr>
          <p:cNvCxnSpPr>
            <a:cxnSpLocks/>
          </p:cNvCxnSpPr>
          <p:nvPr/>
        </p:nvCxnSpPr>
        <p:spPr>
          <a:xfrm>
            <a:off x="8937842" y="2482349"/>
            <a:ext cx="1696755" cy="946651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A9954F-F109-435F-A25C-D23F98401BB6}"/>
              </a:ext>
            </a:extLst>
          </p:cNvPr>
          <p:cNvSpPr txBox="1"/>
          <p:nvPr/>
        </p:nvSpPr>
        <p:spPr>
          <a:xfrm>
            <a:off x="6639568" y="3400136"/>
            <a:ext cx="69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80489-4251-4D54-B0D3-1C4A01BDCAC5}"/>
              </a:ext>
            </a:extLst>
          </p:cNvPr>
          <p:cNvSpPr txBox="1"/>
          <p:nvPr/>
        </p:nvSpPr>
        <p:spPr>
          <a:xfrm>
            <a:off x="9716363" y="2366483"/>
            <a:ext cx="68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6FED31-9C52-4B74-887B-4E011CF7DED9}"/>
              </a:ext>
            </a:extLst>
          </p:cNvPr>
          <p:cNvCxnSpPr>
            <a:cxnSpLocks/>
          </p:cNvCxnSpPr>
          <p:nvPr/>
        </p:nvCxnSpPr>
        <p:spPr>
          <a:xfrm flipV="1">
            <a:off x="8711852" y="4220661"/>
            <a:ext cx="1722329" cy="61424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3D13FA-E676-42EE-9907-9A1866519AFE}"/>
              </a:ext>
            </a:extLst>
          </p:cNvPr>
          <p:cNvSpPr txBox="1"/>
          <p:nvPr/>
        </p:nvSpPr>
        <p:spPr>
          <a:xfrm>
            <a:off x="9144251" y="4678797"/>
            <a:ext cx="118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E21D6-7A99-493B-96C1-1035325BAFA5}"/>
              </a:ext>
            </a:extLst>
          </p:cNvPr>
          <p:cNvCxnSpPr>
            <a:cxnSpLocks/>
          </p:cNvCxnSpPr>
          <p:nvPr/>
        </p:nvCxnSpPr>
        <p:spPr>
          <a:xfrm flipH="1" flipV="1">
            <a:off x="8769252" y="2996780"/>
            <a:ext cx="1558629" cy="86443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85837C-EF76-424C-B99B-4FFFF4BBF9F8}"/>
              </a:ext>
            </a:extLst>
          </p:cNvPr>
          <p:cNvSpPr txBox="1"/>
          <p:nvPr/>
        </p:nvSpPr>
        <p:spPr>
          <a:xfrm>
            <a:off x="8391490" y="3419228"/>
            <a:ext cx="139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Employment</a:t>
            </a:r>
          </a:p>
          <a:p>
            <a:r>
              <a:rPr lang="en-US" dirty="0"/>
              <a:t>Reference To</a:t>
            </a:r>
          </a:p>
        </p:txBody>
      </p:sp>
    </p:spTree>
    <p:extLst>
      <p:ext uri="{BB962C8B-B14F-4D97-AF65-F5344CB8AC3E}">
        <p14:creationId xmlns:p14="http://schemas.microsoft.com/office/powerpoint/2010/main" val="3434475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BB30-0112-40D9-9F2B-CEBBAE2D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3618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Example: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36633-E12A-49C3-A88A-CAD6325C5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857" y="2526182"/>
            <a:ext cx="4486286" cy="4331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58E52-9F7F-4468-9BA8-1FB0589F831F}"/>
              </a:ext>
            </a:extLst>
          </p:cNvPr>
          <p:cNvSpPr txBox="1"/>
          <p:nvPr/>
        </p:nvSpPr>
        <p:spPr>
          <a:xfrm>
            <a:off x="4906153" y="45344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6D2CD-2C43-439C-B35D-392C885E35E3}"/>
              </a:ext>
            </a:extLst>
          </p:cNvPr>
          <p:cNvSpPr txBox="1"/>
          <p:nvPr/>
        </p:nvSpPr>
        <p:spPr>
          <a:xfrm>
            <a:off x="6096000" y="525398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B00E-1FBB-4A01-AF23-4D80ACAF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98" y="1744284"/>
            <a:ext cx="10244520" cy="11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73AAC5-9B37-4C9A-BB85-7E9A301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Matching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F7F5EF-8F19-4259-9792-5E27E2F5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382993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Google </a:t>
            </a:r>
            <a:r>
              <a:rPr lang="en-US" dirty="0" err="1"/>
              <a:t>Pagerank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APOC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Associative Entity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839CDA2-5C98-4F0B-B59C-7A9638EE7A24}"/>
              </a:ext>
            </a:extLst>
          </p:cNvPr>
          <p:cNvSpPr txBox="1">
            <a:spLocks/>
          </p:cNvSpPr>
          <p:nvPr/>
        </p:nvSpPr>
        <p:spPr>
          <a:xfrm>
            <a:off x="4659630" y="1868161"/>
            <a:ext cx="3829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Delete a property on a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Implemented in Graph as relationships with properties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Required to load JSON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Upsert</a:t>
            </a:r>
            <a:r>
              <a:rPr lang="en-US" dirty="0"/>
              <a:t> into the graph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Centrality Algorithm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73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24CD7-5C54-4FB6-9D58-E61B0AB4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Vs Relational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B8AAE9-01FF-4032-BE59-84CFBF153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9AA306-2A10-47EB-9EAD-48620D281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Node Label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Node Property</a:t>
            </a:r>
          </a:p>
          <a:p>
            <a:r>
              <a:rPr lang="en-US" dirty="0"/>
              <a:t>Relationship</a:t>
            </a:r>
          </a:p>
          <a:p>
            <a:r>
              <a:rPr lang="en-US" dirty="0"/>
              <a:t>Relationship Direction</a:t>
            </a:r>
          </a:p>
          <a:p>
            <a:r>
              <a:rPr lang="en-US" dirty="0"/>
              <a:t>Relationship Attributes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C802B-E625-4448-9973-B747A604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C23E31-B341-41A4-9733-9375D59CE9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Table </a:t>
            </a:r>
          </a:p>
          <a:p>
            <a:r>
              <a:rPr lang="en-US" dirty="0"/>
              <a:t>Row in Table</a:t>
            </a:r>
          </a:p>
          <a:p>
            <a:r>
              <a:rPr lang="en-US" dirty="0"/>
              <a:t>Column in Table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(No equivalent)</a:t>
            </a:r>
          </a:p>
          <a:p>
            <a:r>
              <a:rPr lang="en-US" dirty="0"/>
              <a:t>Associative Entity / Bridge table</a:t>
            </a:r>
          </a:p>
        </p:txBody>
      </p:sp>
    </p:spTree>
    <p:extLst>
      <p:ext uri="{BB962C8B-B14F-4D97-AF65-F5344CB8AC3E}">
        <p14:creationId xmlns:p14="http://schemas.microsoft.com/office/powerpoint/2010/main" val="15919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993594-9DD7-45F5-810A-47D5FBEE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E6BC-B480-4C1E-9DA5-7AB63C8B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and Departments w/ Associative Entity</a:t>
            </a:r>
          </a:p>
        </p:txBody>
      </p:sp>
      <p:pic>
        <p:nvPicPr>
          <p:cNvPr id="1028" name="Picture 4" descr="relational as graph">
            <a:extLst>
              <a:ext uri="{FF2B5EF4-FFF2-40B4-BE49-F238E27FC236}">
                <a16:creationId xmlns:a16="http://schemas.microsoft.com/office/drawing/2014/main" id="{74175EBD-C257-44EC-9B60-D4DC832E1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r="5815"/>
          <a:stretch/>
        </p:blipFill>
        <p:spPr bwMode="auto">
          <a:xfrm>
            <a:off x="1093808" y="2464805"/>
            <a:ext cx="10162572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1FCA9-1BE2-4487-82ED-0F8C77E3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398" y="2245724"/>
            <a:ext cx="9146907" cy="7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AB9B-3982-4530-B339-8A287FA8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C1A1-AFEF-4C24-8355-9A3BB324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and Departments – Relationships are pointers to Nodes</a:t>
            </a:r>
          </a:p>
        </p:txBody>
      </p:sp>
      <p:pic>
        <p:nvPicPr>
          <p:cNvPr id="2050" name="Picture 2" descr="relational graph model">
            <a:extLst>
              <a:ext uri="{FF2B5EF4-FFF2-40B4-BE49-F238E27FC236}">
                <a16:creationId xmlns:a16="http://schemas.microsoft.com/office/drawing/2014/main" id="{84C6DEE5-1A99-43BB-8D30-275C7B20E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 r="4954"/>
          <a:stretch/>
        </p:blipFill>
        <p:spPr bwMode="auto">
          <a:xfrm>
            <a:off x="1390891" y="2165253"/>
            <a:ext cx="9547185" cy="39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4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315DD-776C-41E3-91D3-ADA5D871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Graph instead of Relational?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470B84-4B14-4A66-BD86-DEBE8ADE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05"/>
            <a:ext cx="10515600" cy="5049621"/>
          </a:xfrm>
        </p:spPr>
        <p:txBody>
          <a:bodyPr>
            <a:normAutofit/>
          </a:bodyPr>
          <a:lstStyle/>
          <a:p>
            <a:r>
              <a:rPr lang="en-US" dirty="0"/>
              <a:t>Relational is not good for complex relationships</a:t>
            </a:r>
          </a:p>
          <a:p>
            <a:pPr lvl="1"/>
            <a:r>
              <a:rPr lang="en-US" dirty="0"/>
              <a:t>One-way Relationships (Most Common)</a:t>
            </a:r>
          </a:p>
          <a:p>
            <a:pPr lvl="2"/>
            <a:r>
              <a:rPr lang="en-US" dirty="0"/>
              <a:t>Paying an Invoice, Enrolling in a course</a:t>
            </a:r>
          </a:p>
          <a:p>
            <a:pPr lvl="1"/>
            <a:r>
              <a:rPr lang="en-US" dirty="0"/>
              <a:t>Recursive Relationships (Parent-Child)</a:t>
            </a:r>
          </a:p>
          <a:p>
            <a:pPr lvl="2"/>
            <a:r>
              <a:rPr lang="en-US" dirty="0"/>
              <a:t>Organizational Charts</a:t>
            </a:r>
          </a:p>
          <a:p>
            <a:pPr lvl="2"/>
            <a:r>
              <a:rPr lang="en-US" dirty="0"/>
              <a:t>Product Categories</a:t>
            </a:r>
          </a:p>
          <a:p>
            <a:pPr lvl="2"/>
            <a:r>
              <a:rPr lang="en-US" dirty="0"/>
              <a:t>Security Permissions</a:t>
            </a:r>
          </a:p>
          <a:p>
            <a:pPr lvl="2"/>
            <a:r>
              <a:rPr lang="en-US" dirty="0"/>
              <a:t>File Systems</a:t>
            </a:r>
          </a:p>
          <a:p>
            <a:pPr lvl="1"/>
            <a:r>
              <a:rPr lang="en-US" dirty="0"/>
              <a:t>Complex Relationships (True Graphs)</a:t>
            </a:r>
          </a:p>
          <a:p>
            <a:pPr lvl="2"/>
            <a:r>
              <a:rPr lang="en-US" dirty="0"/>
              <a:t>Email Interactions / Social Media – Community detection</a:t>
            </a:r>
          </a:p>
          <a:p>
            <a:pPr lvl="2"/>
            <a:r>
              <a:rPr lang="en-US" dirty="0"/>
              <a:t>Path finding</a:t>
            </a:r>
          </a:p>
          <a:p>
            <a:pPr lvl="2"/>
            <a:r>
              <a:rPr lang="en-US" dirty="0"/>
              <a:t>Centrality – like Google’s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122065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Relationships in the graph data model are two-way.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graph data model cannot store attributes with the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graph data model is better suited for parent-child relationships than the relational data model.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08181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2391</TotalTime>
  <Words>1982</Words>
  <Application>Microsoft Office PowerPoint</Application>
  <PresentationFormat>Widescreen</PresentationFormat>
  <Paragraphs>323</Paragraphs>
  <Slides>42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Sherman Sans Book</vt:lpstr>
      <vt:lpstr>IST769 Theme</vt:lpstr>
      <vt:lpstr>IST769 Unit I </vt:lpstr>
      <vt:lpstr>Agenda</vt:lpstr>
      <vt:lpstr>Graph Databases</vt:lpstr>
      <vt:lpstr>Graph Databases</vt:lpstr>
      <vt:lpstr>Graph Vs Relational</vt:lpstr>
      <vt:lpstr>Relational</vt:lpstr>
      <vt:lpstr>Graph</vt:lpstr>
      <vt:lpstr>Why Graph instead of Relational?</vt:lpstr>
      <vt:lpstr>Check Yourself – True or False</vt:lpstr>
      <vt:lpstr>Neo4j</vt:lpstr>
      <vt:lpstr>Neo4j</vt:lpstr>
      <vt:lpstr>Neo4J Physical Data Model</vt:lpstr>
      <vt:lpstr>Video: What is Neo4j?</vt:lpstr>
      <vt:lpstr>Check Yourself – True or False</vt:lpstr>
      <vt:lpstr>Demo: Neo4J</vt:lpstr>
      <vt:lpstr>Neo4j Data Model</vt:lpstr>
      <vt:lpstr>Cypher Basics</vt:lpstr>
      <vt:lpstr>CREATE / MERGE</vt:lpstr>
      <vt:lpstr>MATCH</vt:lpstr>
      <vt:lpstr>MATCH with WHERE</vt:lpstr>
      <vt:lpstr>MATCH with ORDER BY</vt:lpstr>
      <vt:lpstr>Check Yourself – Neo4J Movie Graph</vt:lpstr>
      <vt:lpstr>UPDATE data</vt:lpstr>
      <vt:lpstr>REMOVE</vt:lpstr>
      <vt:lpstr>DELETE</vt:lpstr>
      <vt:lpstr>Check Yourself – Neo4J Updates</vt:lpstr>
      <vt:lpstr>Importing Data</vt:lpstr>
      <vt:lpstr>Import CSV</vt:lpstr>
      <vt:lpstr>Importing JSON</vt:lpstr>
      <vt:lpstr>Graph Data Modeling</vt:lpstr>
      <vt:lpstr>"Whiteboard Friendly"</vt:lpstr>
      <vt:lpstr>Graph Data Modeling</vt:lpstr>
      <vt:lpstr>Graph model This!</vt:lpstr>
      <vt:lpstr>Solution?</vt:lpstr>
      <vt:lpstr>Graph Data Science Library</vt:lpstr>
      <vt:lpstr>What is the Graph Data Science Library?</vt:lpstr>
      <vt:lpstr>Algorithms</vt:lpstr>
      <vt:lpstr>Example: Shortest Path</vt:lpstr>
      <vt:lpstr>Example: The Algorithm Call on 'myGraph'</vt:lpstr>
      <vt:lpstr>Example: Results</vt:lpstr>
      <vt:lpstr>Check Yourself – Matching 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49</cp:revision>
  <dcterms:created xsi:type="dcterms:W3CDTF">2021-09-15T16:31:23Z</dcterms:created>
  <dcterms:modified xsi:type="dcterms:W3CDTF">2021-11-04T16:26:33Z</dcterms:modified>
</cp:coreProperties>
</file>