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1" r:id="rId6"/>
    <p:sldId id="265" r:id="rId7"/>
    <p:sldId id="266" r:id="rId8"/>
    <p:sldId id="267" r:id="rId9"/>
    <p:sldId id="262" r:id="rId10"/>
    <p:sldId id="269" r:id="rId11"/>
    <p:sldId id="762" r:id="rId12"/>
    <p:sldId id="763" r:id="rId13"/>
    <p:sldId id="764" r:id="rId14"/>
    <p:sldId id="765" r:id="rId15"/>
    <p:sldId id="268" r:id="rId16"/>
    <p:sldId id="766" r:id="rId17"/>
    <p:sldId id="759" r:id="rId18"/>
    <p:sldId id="829" r:id="rId19"/>
    <p:sldId id="705" r:id="rId20"/>
    <p:sldId id="825" r:id="rId21"/>
    <p:sldId id="826" r:id="rId22"/>
    <p:sldId id="827" r:id="rId23"/>
    <p:sldId id="828" r:id="rId24"/>
    <p:sldId id="856" r:id="rId25"/>
    <p:sldId id="859" r:id="rId26"/>
    <p:sldId id="270" r:id="rId27"/>
    <p:sldId id="857" r:id="rId28"/>
    <p:sldId id="830" r:id="rId29"/>
    <p:sldId id="831" r:id="rId30"/>
    <p:sldId id="854" r:id="rId31"/>
    <p:sldId id="846" r:id="rId32"/>
    <p:sldId id="768" r:id="rId33"/>
    <p:sldId id="855" r:id="rId34"/>
    <p:sldId id="858" r:id="rId35"/>
    <p:sldId id="260" r:id="rId36"/>
    <p:sldId id="771" r:id="rId37"/>
    <p:sldId id="767" r:id="rId38"/>
    <p:sldId id="860" r:id="rId39"/>
    <p:sldId id="862" r:id="rId40"/>
    <p:sldId id="86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ADF7FA-1443-410F-BB34-1455F040E165}">
          <p14:sldIdLst>
            <p14:sldId id="256"/>
            <p14:sldId id="257"/>
            <p14:sldId id="258"/>
          </p14:sldIdLst>
        </p14:section>
        <p14:section name="Hadoop" id="{262087AA-D667-49E6-A6DD-FB060C0E6D28}">
          <p14:sldIdLst>
            <p14:sldId id="259"/>
            <p14:sldId id="261"/>
            <p14:sldId id="265"/>
            <p14:sldId id="266"/>
            <p14:sldId id="267"/>
            <p14:sldId id="262"/>
            <p14:sldId id="269"/>
            <p14:sldId id="762"/>
            <p14:sldId id="763"/>
            <p14:sldId id="764"/>
            <p14:sldId id="765"/>
            <p14:sldId id="268"/>
            <p14:sldId id="766"/>
            <p14:sldId id="759"/>
          </p14:sldIdLst>
        </p14:section>
        <p14:section name="HDFS" id="{4D08519B-0C63-48F0-82D3-92B714FAF26B}">
          <p14:sldIdLst>
            <p14:sldId id="829"/>
            <p14:sldId id="705"/>
            <p14:sldId id="825"/>
            <p14:sldId id="826"/>
            <p14:sldId id="827"/>
            <p14:sldId id="828"/>
            <p14:sldId id="856"/>
            <p14:sldId id="859"/>
            <p14:sldId id="270"/>
            <p14:sldId id="857"/>
          </p14:sldIdLst>
        </p14:section>
        <p14:section name="YARN" id="{BA0DD563-2149-4D02-9445-12703E6C2548}">
          <p14:sldIdLst>
            <p14:sldId id="830"/>
            <p14:sldId id="831"/>
            <p14:sldId id="854"/>
            <p14:sldId id="846"/>
            <p14:sldId id="768"/>
            <p14:sldId id="855"/>
            <p14:sldId id="858"/>
            <p14:sldId id="260"/>
            <p14:sldId id="771"/>
          </p14:sldIdLst>
        </p14:section>
        <p14:section name="HIVE" id="{8BFC3F69-2E39-455A-A77F-E8234BAF9EEF}">
          <p14:sldIdLst>
            <p14:sldId id="767"/>
          </p14:sldIdLst>
        </p14:section>
        <p14:section name="HBase" id="{55E5BDFA-6CC7-4702-BAEB-190F93BF1FBD}">
          <p14:sldIdLst>
            <p14:sldId id="860"/>
          </p14:sldIdLst>
        </p14:section>
        <p14:section name="HCatalog" id="{13FE8152-96E5-4FFD-B4DB-1F43DB3AF799}">
          <p14:sldIdLst>
            <p14:sldId id="862"/>
          </p14:sldIdLst>
        </p14:section>
        <p14:section name="Impala" id="{DD419998-F5EC-48A6-A8A5-9911BFAF0C4B}">
          <p14:sldIdLst>
            <p14:sldId id="8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153" autoAdjust="0"/>
  </p:normalViewPr>
  <p:slideViewPr>
    <p:cSldViewPr snapToGrid="0">
      <p:cViewPr varScale="1">
        <p:scale>
          <a:sx n="40" d="100"/>
          <a:sy n="40" d="100"/>
        </p:scale>
        <p:origin x="39"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BF1200-E701-4B4D-B2D1-0787512AA56E}" type="doc">
      <dgm:prSet loTypeId="urn:microsoft.com/office/officeart/2005/8/layout/chevron1" loCatId="process" qsTypeId="urn:microsoft.com/office/officeart/2005/8/quickstyle/simple1" qsCatId="simple" csTypeId="urn:microsoft.com/office/officeart/2005/8/colors/colorful3" csCatId="colorful" phldr="1"/>
      <dgm:spPr/>
    </dgm:pt>
    <dgm:pt modelId="{E75390CC-8AD1-425A-95FF-1B61318B1EF3}">
      <dgm:prSet phldrT="[Text]" custT="1"/>
      <dgm:spPr/>
      <dgm:t>
        <a:bodyPr/>
        <a:lstStyle/>
        <a:p>
          <a:r>
            <a:rPr lang="en-US" sz="2200">
              <a:latin typeface="Sherman Sans Book" pitchFamily="50" charset="0"/>
              <a:ea typeface="Sherman Sans Book" pitchFamily="50" charset="0"/>
            </a:rPr>
            <a:t>Map</a:t>
          </a:r>
          <a:endParaRPr lang="en-US" sz="2200" dirty="0">
            <a:latin typeface="Sherman Sans Book" pitchFamily="50" charset="0"/>
            <a:ea typeface="Sherman Sans Book" pitchFamily="50" charset="0"/>
          </a:endParaRPr>
        </a:p>
      </dgm:t>
    </dgm:pt>
    <dgm:pt modelId="{8B3BC1FC-E4FE-42DC-BC56-25E8955A718C}" type="parTrans" cxnId="{FBA73F2D-EB52-4DA9-9445-BC436DE00243}">
      <dgm:prSet/>
      <dgm:spPr/>
      <dgm:t>
        <a:bodyPr/>
        <a:lstStyle/>
        <a:p>
          <a:endParaRPr lang="en-US" sz="2200">
            <a:latin typeface="Sherman Sans Book" pitchFamily="50" charset="0"/>
            <a:ea typeface="Sherman Sans Book" pitchFamily="50" charset="0"/>
          </a:endParaRPr>
        </a:p>
      </dgm:t>
    </dgm:pt>
    <dgm:pt modelId="{146D72A7-FB16-4740-B9FB-EB49F8A4CE0D}" type="sibTrans" cxnId="{FBA73F2D-EB52-4DA9-9445-BC436DE00243}">
      <dgm:prSet/>
      <dgm:spPr/>
      <dgm:t>
        <a:bodyPr/>
        <a:lstStyle/>
        <a:p>
          <a:endParaRPr lang="en-US" sz="2200">
            <a:latin typeface="Sherman Sans Book" pitchFamily="50" charset="0"/>
            <a:ea typeface="Sherman Sans Book" pitchFamily="50" charset="0"/>
          </a:endParaRPr>
        </a:p>
      </dgm:t>
    </dgm:pt>
    <dgm:pt modelId="{287A1844-9D23-42E1-A4F6-09F0F23D2C86}">
      <dgm:prSet phldrT="[Text]" custT="1"/>
      <dgm:spPr/>
      <dgm:t>
        <a:bodyPr/>
        <a:lstStyle/>
        <a:p>
          <a:r>
            <a:rPr lang="en-US" sz="2200" dirty="0">
              <a:latin typeface="Sherman Sans Book" pitchFamily="50" charset="0"/>
              <a:ea typeface="Sherman Sans Book" pitchFamily="50" charset="0"/>
            </a:rPr>
            <a:t>Shuffle</a:t>
          </a:r>
        </a:p>
      </dgm:t>
    </dgm:pt>
    <dgm:pt modelId="{7C13BC86-01B5-4C49-A40A-A89CB1F436AD}" type="parTrans" cxnId="{091780CC-021B-4494-9DB6-9759485B814F}">
      <dgm:prSet/>
      <dgm:spPr/>
      <dgm:t>
        <a:bodyPr/>
        <a:lstStyle/>
        <a:p>
          <a:endParaRPr lang="en-US" sz="2200">
            <a:latin typeface="Sherman Sans Book" pitchFamily="50" charset="0"/>
            <a:ea typeface="Sherman Sans Book" pitchFamily="50" charset="0"/>
          </a:endParaRPr>
        </a:p>
      </dgm:t>
    </dgm:pt>
    <dgm:pt modelId="{94F60798-18B2-42C7-9457-31446929A24A}" type="sibTrans" cxnId="{091780CC-021B-4494-9DB6-9759485B814F}">
      <dgm:prSet/>
      <dgm:spPr/>
      <dgm:t>
        <a:bodyPr/>
        <a:lstStyle/>
        <a:p>
          <a:endParaRPr lang="en-US" sz="2200">
            <a:latin typeface="Sherman Sans Book" pitchFamily="50" charset="0"/>
            <a:ea typeface="Sherman Sans Book" pitchFamily="50" charset="0"/>
          </a:endParaRPr>
        </a:p>
      </dgm:t>
    </dgm:pt>
    <dgm:pt modelId="{F9807B9A-A589-44BF-ADB4-F183758BF08C}">
      <dgm:prSet phldrT="[Text]" custT="1"/>
      <dgm:spPr/>
      <dgm:t>
        <a:bodyPr/>
        <a:lstStyle/>
        <a:p>
          <a:r>
            <a:rPr lang="en-US" sz="2200">
              <a:latin typeface="Sherman Sans Book" pitchFamily="50" charset="0"/>
              <a:ea typeface="Sherman Sans Book" pitchFamily="50" charset="0"/>
            </a:rPr>
            <a:t>Reduce</a:t>
          </a:r>
          <a:endParaRPr lang="en-US" sz="2200" dirty="0">
            <a:latin typeface="Sherman Sans Book" pitchFamily="50" charset="0"/>
            <a:ea typeface="Sherman Sans Book" pitchFamily="50" charset="0"/>
          </a:endParaRPr>
        </a:p>
      </dgm:t>
    </dgm:pt>
    <dgm:pt modelId="{FB1E1E15-7838-4F65-9A9A-C853D5C0D786}" type="parTrans" cxnId="{07C4A995-6B0E-4966-A13F-187D97F33A32}">
      <dgm:prSet/>
      <dgm:spPr/>
      <dgm:t>
        <a:bodyPr/>
        <a:lstStyle/>
        <a:p>
          <a:endParaRPr lang="en-US" sz="2200">
            <a:latin typeface="Sherman Sans Book" pitchFamily="50" charset="0"/>
            <a:ea typeface="Sherman Sans Book" pitchFamily="50" charset="0"/>
          </a:endParaRPr>
        </a:p>
      </dgm:t>
    </dgm:pt>
    <dgm:pt modelId="{D21A40ED-D664-4E6A-9307-2E91430F1CF7}" type="sibTrans" cxnId="{07C4A995-6B0E-4966-A13F-187D97F33A32}">
      <dgm:prSet/>
      <dgm:spPr/>
      <dgm:t>
        <a:bodyPr/>
        <a:lstStyle/>
        <a:p>
          <a:endParaRPr lang="en-US" sz="2200">
            <a:latin typeface="Sherman Sans Book" pitchFamily="50" charset="0"/>
            <a:ea typeface="Sherman Sans Book" pitchFamily="50" charset="0"/>
          </a:endParaRPr>
        </a:p>
      </dgm:t>
    </dgm:pt>
    <dgm:pt modelId="{AAB51305-7BFA-4397-B194-476F241F7E0D}">
      <dgm:prSet phldrT="[Text]" custT="1"/>
      <dgm:spPr/>
      <dgm:t>
        <a:bodyPr/>
        <a:lstStyle/>
        <a:p>
          <a:r>
            <a:rPr lang="en-US" sz="2200" dirty="0">
              <a:latin typeface="Sherman Sans Book" pitchFamily="50" charset="0"/>
              <a:ea typeface="Sherman Sans Book" pitchFamily="50" charset="0"/>
            </a:rPr>
            <a:t>Combine</a:t>
          </a:r>
        </a:p>
      </dgm:t>
    </dgm:pt>
    <dgm:pt modelId="{9BFA549B-B79B-444D-92F4-C1FEA74B45B5}" type="parTrans" cxnId="{DB69DBF0-8D1F-4A99-9B1A-AA703C5737C4}">
      <dgm:prSet/>
      <dgm:spPr/>
      <dgm:t>
        <a:bodyPr/>
        <a:lstStyle/>
        <a:p>
          <a:endParaRPr lang="en-US" sz="2200">
            <a:latin typeface="Sherman Sans Book" pitchFamily="50" charset="0"/>
            <a:ea typeface="Sherman Sans Book" pitchFamily="50" charset="0"/>
          </a:endParaRPr>
        </a:p>
      </dgm:t>
    </dgm:pt>
    <dgm:pt modelId="{7E3AE625-016D-4D99-A0BC-E621999E6B92}" type="sibTrans" cxnId="{DB69DBF0-8D1F-4A99-9B1A-AA703C5737C4}">
      <dgm:prSet/>
      <dgm:spPr/>
      <dgm:t>
        <a:bodyPr/>
        <a:lstStyle/>
        <a:p>
          <a:endParaRPr lang="en-US" sz="2200">
            <a:latin typeface="Sherman Sans Book" pitchFamily="50" charset="0"/>
            <a:ea typeface="Sherman Sans Book" pitchFamily="50" charset="0"/>
          </a:endParaRPr>
        </a:p>
      </dgm:t>
    </dgm:pt>
    <dgm:pt modelId="{D24186A4-5131-49B9-BD84-1C7F12299096}" type="pres">
      <dgm:prSet presAssocID="{21BF1200-E701-4B4D-B2D1-0787512AA56E}" presName="Name0" presStyleCnt="0">
        <dgm:presLayoutVars>
          <dgm:dir/>
          <dgm:animLvl val="lvl"/>
          <dgm:resizeHandles val="exact"/>
        </dgm:presLayoutVars>
      </dgm:prSet>
      <dgm:spPr/>
    </dgm:pt>
    <dgm:pt modelId="{23FC67CB-032A-429A-8C5A-ADBF9B7FA8E3}" type="pres">
      <dgm:prSet presAssocID="{E75390CC-8AD1-425A-95FF-1B61318B1EF3}" presName="parTxOnly" presStyleLbl="node1" presStyleIdx="0" presStyleCnt="4">
        <dgm:presLayoutVars>
          <dgm:chMax val="0"/>
          <dgm:chPref val="0"/>
          <dgm:bulletEnabled val="1"/>
        </dgm:presLayoutVars>
      </dgm:prSet>
      <dgm:spPr/>
    </dgm:pt>
    <dgm:pt modelId="{50A87657-A7BE-4028-92D8-0BF28F195FAC}" type="pres">
      <dgm:prSet presAssocID="{146D72A7-FB16-4740-B9FB-EB49F8A4CE0D}" presName="parTxOnlySpace" presStyleCnt="0"/>
      <dgm:spPr/>
    </dgm:pt>
    <dgm:pt modelId="{068FCFF9-64C8-4D9B-A99D-F03AF758DB42}" type="pres">
      <dgm:prSet presAssocID="{287A1844-9D23-42E1-A4F6-09F0F23D2C86}" presName="parTxOnly" presStyleLbl="node1" presStyleIdx="1" presStyleCnt="4">
        <dgm:presLayoutVars>
          <dgm:chMax val="0"/>
          <dgm:chPref val="0"/>
          <dgm:bulletEnabled val="1"/>
        </dgm:presLayoutVars>
      </dgm:prSet>
      <dgm:spPr/>
    </dgm:pt>
    <dgm:pt modelId="{FB2A9557-C00F-4E1D-9723-512E378FC555}" type="pres">
      <dgm:prSet presAssocID="{94F60798-18B2-42C7-9457-31446929A24A}" presName="parTxOnlySpace" presStyleCnt="0"/>
      <dgm:spPr/>
    </dgm:pt>
    <dgm:pt modelId="{1DA5AED8-2DAB-45AC-B42A-E5CBEC3F4998}" type="pres">
      <dgm:prSet presAssocID="{F9807B9A-A589-44BF-ADB4-F183758BF08C}" presName="parTxOnly" presStyleLbl="node1" presStyleIdx="2" presStyleCnt="4">
        <dgm:presLayoutVars>
          <dgm:chMax val="0"/>
          <dgm:chPref val="0"/>
          <dgm:bulletEnabled val="1"/>
        </dgm:presLayoutVars>
      </dgm:prSet>
      <dgm:spPr/>
    </dgm:pt>
    <dgm:pt modelId="{0EBD45DD-5E4F-41AC-9394-4A23C4118573}" type="pres">
      <dgm:prSet presAssocID="{D21A40ED-D664-4E6A-9307-2E91430F1CF7}" presName="parTxOnlySpace" presStyleCnt="0"/>
      <dgm:spPr/>
    </dgm:pt>
    <dgm:pt modelId="{18CAD036-CDD0-4119-A338-9543B256FBE0}" type="pres">
      <dgm:prSet presAssocID="{AAB51305-7BFA-4397-B194-476F241F7E0D}" presName="parTxOnly" presStyleLbl="node1" presStyleIdx="3" presStyleCnt="4">
        <dgm:presLayoutVars>
          <dgm:chMax val="0"/>
          <dgm:chPref val="0"/>
          <dgm:bulletEnabled val="1"/>
        </dgm:presLayoutVars>
      </dgm:prSet>
      <dgm:spPr/>
    </dgm:pt>
  </dgm:ptLst>
  <dgm:cxnLst>
    <dgm:cxn modelId="{E9D12A09-D981-4BD3-9D7C-52715E3E44B0}" type="presOf" srcId="{F9807B9A-A589-44BF-ADB4-F183758BF08C}" destId="{1DA5AED8-2DAB-45AC-B42A-E5CBEC3F4998}" srcOrd="0" destOrd="0" presId="urn:microsoft.com/office/officeart/2005/8/layout/chevron1"/>
    <dgm:cxn modelId="{368BFD1D-D210-470D-BCF3-325B05BED6C1}" type="presOf" srcId="{E75390CC-8AD1-425A-95FF-1B61318B1EF3}" destId="{23FC67CB-032A-429A-8C5A-ADBF9B7FA8E3}" srcOrd="0" destOrd="0" presId="urn:microsoft.com/office/officeart/2005/8/layout/chevron1"/>
    <dgm:cxn modelId="{FBA73F2D-EB52-4DA9-9445-BC436DE00243}" srcId="{21BF1200-E701-4B4D-B2D1-0787512AA56E}" destId="{E75390CC-8AD1-425A-95FF-1B61318B1EF3}" srcOrd="0" destOrd="0" parTransId="{8B3BC1FC-E4FE-42DC-BC56-25E8955A718C}" sibTransId="{146D72A7-FB16-4740-B9FB-EB49F8A4CE0D}"/>
    <dgm:cxn modelId="{9BB75947-7F5D-4E35-89A0-6210BD9DCC58}" type="presOf" srcId="{AAB51305-7BFA-4397-B194-476F241F7E0D}" destId="{18CAD036-CDD0-4119-A338-9543B256FBE0}" srcOrd="0" destOrd="0" presId="urn:microsoft.com/office/officeart/2005/8/layout/chevron1"/>
    <dgm:cxn modelId="{AF3C7748-4BB3-4EAB-8A2B-BCF20684A6FF}" type="presOf" srcId="{287A1844-9D23-42E1-A4F6-09F0F23D2C86}" destId="{068FCFF9-64C8-4D9B-A99D-F03AF758DB42}" srcOrd="0" destOrd="0" presId="urn:microsoft.com/office/officeart/2005/8/layout/chevron1"/>
    <dgm:cxn modelId="{07C4A995-6B0E-4966-A13F-187D97F33A32}" srcId="{21BF1200-E701-4B4D-B2D1-0787512AA56E}" destId="{F9807B9A-A589-44BF-ADB4-F183758BF08C}" srcOrd="2" destOrd="0" parTransId="{FB1E1E15-7838-4F65-9A9A-C853D5C0D786}" sibTransId="{D21A40ED-D664-4E6A-9307-2E91430F1CF7}"/>
    <dgm:cxn modelId="{091780CC-021B-4494-9DB6-9759485B814F}" srcId="{21BF1200-E701-4B4D-B2D1-0787512AA56E}" destId="{287A1844-9D23-42E1-A4F6-09F0F23D2C86}" srcOrd="1" destOrd="0" parTransId="{7C13BC86-01B5-4C49-A40A-A89CB1F436AD}" sibTransId="{94F60798-18B2-42C7-9457-31446929A24A}"/>
    <dgm:cxn modelId="{A70A0DEF-0FBC-4969-8C08-3A166DD03DF5}" type="presOf" srcId="{21BF1200-E701-4B4D-B2D1-0787512AA56E}" destId="{D24186A4-5131-49B9-BD84-1C7F12299096}" srcOrd="0" destOrd="0" presId="urn:microsoft.com/office/officeart/2005/8/layout/chevron1"/>
    <dgm:cxn modelId="{DB69DBF0-8D1F-4A99-9B1A-AA703C5737C4}" srcId="{21BF1200-E701-4B4D-B2D1-0787512AA56E}" destId="{AAB51305-7BFA-4397-B194-476F241F7E0D}" srcOrd="3" destOrd="0" parTransId="{9BFA549B-B79B-444D-92F4-C1FEA74B45B5}" sibTransId="{7E3AE625-016D-4D99-A0BC-E621999E6B92}"/>
    <dgm:cxn modelId="{0712D80A-B911-4E20-8140-3917BDE21F86}" type="presParOf" srcId="{D24186A4-5131-49B9-BD84-1C7F12299096}" destId="{23FC67CB-032A-429A-8C5A-ADBF9B7FA8E3}" srcOrd="0" destOrd="0" presId="urn:microsoft.com/office/officeart/2005/8/layout/chevron1"/>
    <dgm:cxn modelId="{96BFAF50-472E-41AD-928F-ADF7826B9CAB}" type="presParOf" srcId="{D24186A4-5131-49B9-BD84-1C7F12299096}" destId="{50A87657-A7BE-4028-92D8-0BF28F195FAC}" srcOrd="1" destOrd="0" presId="urn:microsoft.com/office/officeart/2005/8/layout/chevron1"/>
    <dgm:cxn modelId="{C3321208-9FE2-47AF-96AB-E47F279D130E}" type="presParOf" srcId="{D24186A4-5131-49B9-BD84-1C7F12299096}" destId="{068FCFF9-64C8-4D9B-A99D-F03AF758DB42}" srcOrd="2" destOrd="0" presId="urn:microsoft.com/office/officeart/2005/8/layout/chevron1"/>
    <dgm:cxn modelId="{01F7A7C7-F3E0-492C-822F-963B389FCA74}" type="presParOf" srcId="{D24186A4-5131-49B9-BD84-1C7F12299096}" destId="{FB2A9557-C00F-4E1D-9723-512E378FC555}" srcOrd="3" destOrd="0" presId="urn:microsoft.com/office/officeart/2005/8/layout/chevron1"/>
    <dgm:cxn modelId="{9A12D97B-6188-4FCC-ABBE-E3F798394D1D}" type="presParOf" srcId="{D24186A4-5131-49B9-BD84-1C7F12299096}" destId="{1DA5AED8-2DAB-45AC-B42A-E5CBEC3F4998}" srcOrd="4" destOrd="0" presId="urn:microsoft.com/office/officeart/2005/8/layout/chevron1"/>
    <dgm:cxn modelId="{E2762C27-C7CF-43BE-87F5-DF41215A420F}" type="presParOf" srcId="{D24186A4-5131-49B9-BD84-1C7F12299096}" destId="{0EBD45DD-5E4F-41AC-9394-4A23C4118573}" srcOrd="5" destOrd="0" presId="urn:microsoft.com/office/officeart/2005/8/layout/chevron1"/>
    <dgm:cxn modelId="{17933BE8-B3FE-4D61-A209-1810D9F12E84}" type="presParOf" srcId="{D24186A4-5131-49B9-BD84-1C7F12299096}" destId="{18CAD036-CDD0-4119-A338-9543B256FBE0}"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C67CB-032A-429A-8C5A-ADBF9B7FA8E3}">
      <dsp:nvSpPr>
        <dsp:cNvPr id="0" name=""/>
        <dsp:cNvSpPr/>
      </dsp:nvSpPr>
      <dsp:spPr>
        <a:xfrm>
          <a:off x="3199" y="0"/>
          <a:ext cx="1862686" cy="65838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Sherman Sans Book" pitchFamily="50" charset="0"/>
              <a:ea typeface="Sherman Sans Book" pitchFamily="50" charset="0"/>
            </a:rPr>
            <a:t>Map</a:t>
          </a:r>
          <a:endParaRPr lang="en-US" sz="2200" kern="1200" dirty="0">
            <a:latin typeface="Sherman Sans Book" pitchFamily="50" charset="0"/>
            <a:ea typeface="Sherman Sans Book" pitchFamily="50" charset="0"/>
          </a:endParaRPr>
        </a:p>
      </dsp:txBody>
      <dsp:txXfrm>
        <a:off x="332391" y="0"/>
        <a:ext cx="1204303" cy="658383"/>
      </dsp:txXfrm>
    </dsp:sp>
    <dsp:sp modelId="{068FCFF9-64C8-4D9B-A99D-F03AF758DB42}">
      <dsp:nvSpPr>
        <dsp:cNvPr id="0" name=""/>
        <dsp:cNvSpPr/>
      </dsp:nvSpPr>
      <dsp:spPr>
        <a:xfrm>
          <a:off x="1679617" y="0"/>
          <a:ext cx="1862686" cy="658383"/>
        </a:xfrm>
        <a:prstGeom prst="chevron">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herman Sans Book" pitchFamily="50" charset="0"/>
              <a:ea typeface="Sherman Sans Book" pitchFamily="50" charset="0"/>
            </a:rPr>
            <a:t>Shuffle</a:t>
          </a:r>
        </a:p>
      </dsp:txBody>
      <dsp:txXfrm>
        <a:off x="2008809" y="0"/>
        <a:ext cx="1204303" cy="658383"/>
      </dsp:txXfrm>
    </dsp:sp>
    <dsp:sp modelId="{1DA5AED8-2DAB-45AC-B42A-E5CBEC3F4998}">
      <dsp:nvSpPr>
        <dsp:cNvPr id="0" name=""/>
        <dsp:cNvSpPr/>
      </dsp:nvSpPr>
      <dsp:spPr>
        <a:xfrm>
          <a:off x="3356035" y="0"/>
          <a:ext cx="1862686" cy="658383"/>
        </a:xfrm>
        <a:prstGeom prst="chevron">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Sherman Sans Book" pitchFamily="50" charset="0"/>
              <a:ea typeface="Sherman Sans Book" pitchFamily="50" charset="0"/>
            </a:rPr>
            <a:t>Reduce</a:t>
          </a:r>
          <a:endParaRPr lang="en-US" sz="2200" kern="1200" dirty="0">
            <a:latin typeface="Sherman Sans Book" pitchFamily="50" charset="0"/>
            <a:ea typeface="Sherman Sans Book" pitchFamily="50" charset="0"/>
          </a:endParaRPr>
        </a:p>
      </dsp:txBody>
      <dsp:txXfrm>
        <a:off x="3685227" y="0"/>
        <a:ext cx="1204303" cy="658383"/>
      </dsp:txXfrm>
    </dsp:sp>
    <dsp:sp modelId="{18CAD036-CDD0-4119-A338-9543B256FBE0}">
      <dsp:nvSpPr>
        <dsp:cNvPr id="0" name=""/>
        <dsp:cNvSpPr/>
      </dsp:nvSpPr>
      <dsp:spPr>
        <a:xfrm>
          <a:off x="5032453" y="0"/>
          <a:ext cx="1862686" cy="658383"/>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herman Sans Book" pitchFamily="50" charset="0"/>
              <a:ea typeface="Sherman Sans Book" pitchFamily="50" charset="0"/>
            </a:rPr>
            <a:t>Combine</a:t>
          </a:r>
        </a:p>
      </dsp:txBody>
      <dsp:txXfrm>
        <a:off x="5361645" y="0"/>
        <a:ext cx="1204303" cy="6583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AA132-C052-4F0A-A363-C41664D7AF72}"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6E671-5FE2-48F3-81A3-5AF3821AB079}" type="slidenum">
              <a:rPr lang="en-US" smtClean="0"/>
              <a:t>‹#›</a:t>
            </a:fld>
            <a:endParaRPr lang="en-US"/>
          </a:p>
        </p:txBody>
      </p:sp>
    </p:spTree>
    <p:extLst>
      <p:ext uri="{BB962C8B-B14F-4D97-AF65-F5344CB8AC3E}">
        <p14:creationId xmlns:p14="http://schemas.microsoft.com/office/powerpoint/2010/main" val="28307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 real lake</a:t>
            </a:r>
            <a:r>
              <a:rPr lang="en-US" baseline="0" dirty="0"/>
              <a:t> the water is unprocessed and vast</a:t>
            </a:r>
          </a:p>
          <a:p>
            <a:endParaRPr lang="en-US" baseline="0" dirty="0"/>
          </a:p>
          <a:p>
            <a:r>
              <a:rPr lang="en-US" baseline="0" dirty="0"/>
              <a:t>The water is sourced from streams (data lake from streams of data sources)</a:t>
            </a:r>
          </a:p>
          <a:p>
            <a:endParaRPr lang="en-US" baseline="0" dirty="0"/>
          </a:p>
          <a:p>
            <a:r>
              <a:rPr lang="en-US" baseline="0" dirty="0"/>
              <a:t>Compare this to a bottle of water which is filter, packaged and processed for consumption – like the highly structured data associated with a business application or data mart.</a:t>
            </a:r>
            <a:endParaRPr lang="en-US" dirty="0"/>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10</a:t>
            </a:fld>
            <a:endParaRPr lang="en-US"/>
          </a:p>
        </p:txBody>
      </p:sp>
    </p:spTree>
    <p:extLst>
      <p:ext uri="{BB962C8B-B14F-4D97-AF65-F5344CB8AC3E}">
        <p14:creationId xmlns:p14="http://schemas.microsoft.com/office/powerpoint/2010/main" val="360650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For files, the </a:t>
            </a:r>
            <a:r>
              <a:rPr lang="en-US" sz="1200" b="0" i="0" kern="1200" dirty="0">
                <a:solidFill>
                  <a:schemeClr val="tx1"/>
                </a:solidFill>
                <a:effectLst/>
                <a:latin typeface="+mn-lt"/>
                <a:ea typeface="+mn-ea"/>
                <a:cs typeface="+mn-cs"/>
              </a:rPr>
              <a:t>r</a:t>
            </a:r>
            <a:r>
              <a:rPr lang="en-US" sz="1200" kern="1200" dirty="0">
                <a:solidFill>
                  <a:schemeClr val="tx1"/>
                </a:solidFill>
                <a:effectLst/>
                <a:latin typeface="+mn-lt"/>
                <a:ea typeface="+mn-ea"/>
                <a:cs typeface="+mn-cs"/>
              </a:rPr>
              <a:t> permission is required to read the file and the </a:t>
            </a:r>
            <a:r>
              <a:rPr lang="en-US" sz="1200" b="0" i="0"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 permission is required to write or append to the file</a:t>
            </a:r>
          </a:p>
          <a:p>
            <a:pPr lvl="0"/>
            <a:r>
              <a:rPr lang="en-US" sz="1200" kern="1200" dirty="0">
                <a:solidFill>
                  <a:schemeClr val="tx1"/>
                </a:solidFill>
                <a:effectLst/>
                <a:latin typeface="+mn-lt"/>
                <a:ea typeface="+mn-ea"/>
                <a:cs typeface="+mn-cs"/>
              </a:rPr>
              <a:t>- For directories, the </a:t>
            </a:r>
            <a:r>
              <a:rPr lang="en-US" sz="1200" b="0" i="0" kern="1200" dirty="0">
                <a:solidFill>
                  <a:schemeClr val="tx1"/>
                </a:solidFill>
                <a:effectLst/>
                <a:latin typeface="+mn-lt"/>
                <a:ea typeface="+mn-ea"/>
                <a:cs typeface="+mn-cs"/>
              </a:rPr>
              <a:t>r</a:t>
            </a:r>
            <a:r>
              <a:rPr lang="en-US" sz="1200" kern="1200" dirty="0">
                <a:solidFill>
                  <a:schemeClr val="tx1"/>
                </a:solidFill>
                <a:effectLst/>
                <a:latin typeface="+mn-lt"/>
                <a:ea typeface="+mn-ea"/>
                <a:cs typeface="+mn-cs"/>
              </a:rPr>
              <a:t> permission is required to list the contents of the directory, the </a:t>
            </a:r>
            <a:r>
              <a:rPr lang="en-US" sz="1200" b="0" i="0"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 permission is required to create or delete files or directories, and the </a:t>
            </a:r>
            <a:r>
              <a:rPr lang="en-US" sz="1200" b="0" i="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permission is required to access a child of the directory.</a:t>
            </a: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25</a:t>
            </a:fld>
            <a:endParaRPr lang="en-US" dirty="0"/>
          </a:p>
        </p:txBody>
      </p:sp>
    </p:spTree>
    <p:extLst>
      <p:ext uri="{BB962C8B-B14F-4D97-AF65-F5344CB8AC3E}">
        <p14:creationId xmlns:p14="http://schemas.microsoft.com/office/powerpoint/2010/main" val="107233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be the </a:t>
            </a:r>
            <a:r>
              <a:rPr lang="en-US" dirty="0" err="1"/>
              <a:t>cloudera</a:t>
            </a:r>
            <a:r>
              <a:rPr lang="en-US" dirty="0"/>
              <a:t> user. In basic Hadoop security the current logged on user has the same permissions in HDFS</a:t>
            </a:r>
          </a:p>
          <a:p>
            <a:r>
              <a:rPr lang="en-US" dirty="0"/>
              <a:t>$ </a:t>
            </a:r>
            <a:r>
              <a:rPr lang="en-US" dirty="0" err="1"/>
              <a:t>su</a:t>
            </a:r>
            <a:r>
              <a:rPr lang="en-US" dirty="0"/>
              <a:t> </a:t>
            </a:r>
            <a:r>
              <a:rPr lang="en-US" dirty="0" err="1"/>
              <a:t>cloudera</a:t>
            </a:r>
            <a:endParaRPr lang="en-US" dirty="0"/>
          </a:p>
          <a:p>
            <a:endParaRPr lang="en-US" dirty="0"/>
          </a:p>
          <a:p>
            <a:r>
              <a:rPr lang="en-US" dirty="0"/>
              <a:t># Basic Commands</a:t>
            </a:r>
          </a:p>
          <a:p>
            <a:r>
              <a:rPr lang="en-US" dirty="0"/>
              <a:t>$ </a:t>
            </a:r>
            <a:r>
              <a:rPr lang="en-US" dirty="0" err="1"/>
              <a:t>hdfs</a:t>
            </a:r>
            <a:r>
              <a:rPr lang="en-US" dirty="0"/>
              <a:t> </a:t>
            </a:r>
            <a:r>
              <a:rPr lang="en-US" dirty="0" err="1"/>
              <a:t>dfs</a:t>
            </a:r>
            <a:r>
              <a:rPr lang="en-US" dirty="0"/>
              <a:t> –command</a:t>
            </a:r>
          </a:p>
          <a:p>
            <a:r>
              <a:rPr lang="en-US" dirty="0"/>
              <a:t>OR</a:t>
            </a:r>
          </a:p>
          <a:p>
            <a:r>
              <a:rPr lang="en-US" dirty="0"/>
              <a:t>$ Hadoop fs –command</a:t>
            </a:r>
          </a:p>
          <a:p>
            <a:endParaRPr lang="en-US" dirty="0"/>
          </a:p>
          <a:p>
            <a:r>
              <a:rPr lang="en-US" dirty="0"/>
              <a:t># what is the current directory?</a:t>
            </a:r>
          </a:p>
          <a:p>
            <a:r>
              <a:rPr lang="en-US" dirty="0"/>
              <a:t>$Hadoop fs –ls</a:t>
            </a:r>
          </a:p>
          <a:p>
            <a:r>
              <a:rPr lang="en-US" dirty="0"/>
              <a:t> # its /user/</a:t>
            </a:r>
            <a:r>
              <a:rPr lang="en-US" dirty="0" err="1"/>
              <a:t>cloudera</a:t>
            </a:r>
            <a:endParaRPr lang="en-US" dirty="0"/>
          </a:p>
          <a:p>
            <a:endParaRPr lang="en-US" dirty="0"/>
          </a:p>
          <a:p>
            <a:r>
              <a:rPr lang="en-US" dirty="0"/>
              <a:t># make a folder</a:t>
            </a:r>
          </a:p>
          <a:p>
            <a:r>
              <a:rPr lang="en-US" dirty="0"/>
              <a:t>$ Hadoop fs –</a:t>
            </a:r>
            <a:r>
              <a:rPr lang="en-US" dirty="0" err="1"/>
              <a:t>mkdir</a:t>
            </a:r>
            <a:r>
              <a:rPr lang="en-US" dirty="0"/>
              <a:t> grades</a:t>
            </a:r>
          </a:p>
          <a:p>
            <a:endParaRPr lang="en-US" dirty="0"/>
          </a:p>
          <a:p>
            <a:r>
              <a:rPr lang="en-US" dirty="0"/>
              <a:t># upload to Hadoop</a:t>
            </a:r>
          </a:p>
          <a:p>
            <a:r>
              <a:rPr lang="en-US" dirty="0"/>
              <a:t>$ Hadoop fs –put *.</a:t>
            </a:r>
            <a:r>
              <a:rPr lang="en-US" dirty="0" err="1"/>
              <a:t>tsv</a:t>
            </a:r>
            <a:r>
              <a:rPr lang="en-US" dirty="0"/>
              <a:t> grades/</a:t>
            </a:r>
          </a:p>
          <a:p>
            <a:endParaRPr lang="en-US" dirty="0"/>
          </a:p>
          <a:p>
            <a:r>
              <a:rPr lang="en-US" dirty="0"/>
              <a:t># copy a file</a:t>
            </a:r>
          </a:p>
          <a:p>
            <a:r>
              <a:rPr lang="en-US" dirty="0" err="1"/>
              <a:t>hadoop</a:t>
            </a:r>
            <a:r>
              <a:rPr lang="en-US" dirty="0"/>
              <a:t> fs -cp grades/fall2015.tsv grades/</a:t>
            </a:r>
            <a:r>
              <a:rPr lang="en-US" dirty="0" err="1"/>
              <a:t>foo.tsv</a:t>
            </a:r>
            <a:endParaRPr lang="en-US" dirty="0"/>
          </a:p>
          <a:p>
            <a:endParaRPr lang="en-US" dirty="0"/>
          </a:p>
          <a:p>
            <a:r>
              <a:rPr lang="en-US" dirty="0"/>
              <a:t># combine with cat</a:t>
            </a:r>
          </a:p>
          <a:p>
            <a:r>
              <a:rPr lang="en-US" dirty="0"/>
              <a:t>Hadoop fs –cat grades/*</a:t>
            </a:r>
          </a:p>
          <a:p>
            <a:endParaRPr lang="en-US" dirty="0"/>
          </a:p>
          <a:p>
            <a:r>
              <a:rPr lang="en-US" dirty="0"/>
              <a:t># make a file with </a:t>
            </a:r>
            <a:r>
              <a:rPr lang="en-US" dirty="0" err="1"/>
              <a:t>getmerge</a:t>
            </a:r>
            <a:r>
              <a:rPr lang="en-US" dirty="0"/>
              <a:t> – a useful command when a reducer produces more than one </a:t>
            </a:r>
            <a:r>
              <a:rPr lang="en-US" dirty="0" err="1"/>
              <a:t>fgile</a:t>
            </a:r>
            <a:endParaRPr lang="en-US" dirty="0"/>
          </a:p>
          <a:p>
            <a:r>
              <a:rPr lang="en-US" dirty="0"/>
              <a:t>Hadoop fs –</a:t>
            </a:r>
            <a:r>
              <a:rPr lang="en-US" dirty="0" err="1"/>
              <a:t>getmerge</a:t>
            </a:r>
            <a:r>
              <a:rPr lang="en-US" dirty="0"/>
              <a:t> grades/* </a:t>
            </a:r>
            <a:r>
              <a:rPr lang="en-US" dirty="0" err="1"/>
              <a:t>allgrades.tsv</a:t>
            </a:r>
            <a:endParaRPr lang="en-US" dirty="0"/>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26</a:t>
            </a:fld>
            <a:endParaRPr lang="en-US"/>
          </a:p>
        </p:txBody>
      </p:sp>
    </p:spTree>
    <p:extLst>
      <p:ext uri="{BB962C8B-B14F-4D97-AF65-F5344CB8AC3E}">
        <p14:creationId xmlns:p14="http://schemas.microsoft.com/office/powerpoint/2010/main" val="278379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Let’s start with a source file. This file contains</a:t>
            </a:r>
            <a:r>
              <a:rPr lang="en-US" baseline="0" dirty="0"/>
              <a:t> the month and state and count of orders for that month/state. We would like to process this “big data” and get a count of total orders by state For example if you add up the NY orders it would be 6.</a:t>
            </a:r>
            <a:endParaRPr lang="en-US" dirty="0"/>
          </a:p>
          <a:p>
            <a:pPr marL="228600" indent="-228600">
              <a:buAutoNum type="arabicParenR"/>
            </a:pPr>
            <a:endParaRPr lang="en-US" dirty="0"/>
          </a:p>
          <a:p>
            <a:pPr marL="228600" indent="-228600">
              <a:buAutoNum type="arabicParenR"/>
            </a:pPr>
            <a:r>
              <a:rPr lang="en-US" dirty="0"/>
              <a:t>When this file is uploaded to HDFS it is broken</a:t>
            </a:r>
            <a:r>
              <a:rPr lang="en-US" baseline="0" dirty="0"/>
              <a:t> up into blocks. The blocks are split evenly across the block size. In this example the block size chosen results in 4 blocks, conveniently one block per node. This is not always the case – just how it works out in this example.</a:t>
            </a:r>
          </a:p>
          <a:p>
            <a:pPr marL="228600" indent="-228600">
              <a:buAutoNum type="arabicParenR"/>
            </a:pPr>
            <a:endParaRPr lang="en-US" baseline="0" dirty="0"/>
          </a:p>
          <a:p>
            <a:pPr marL="228600" indent="-228600">
              <a:buAutoNum type="arabicParenR"/>
            </a:pPr>
            <a:r>
              <a:rPr lang="en-US" baseline="0" dirty="0"/>
              <a:t>Next we perform a mapping. The mapping phase uses the key State code to return a list of order counts. For example On the first node “NY” returns a one item list of NY,3. </a:t>
            </a:r>
          </a:p>
          <a:p>
            <a:pPr marL="228600" indent="-228600">
              <a:buAutoNum type="arabicParenR"/>
            </a:pPr>
            <a:endParaRPr lang="en-US" baseline="0" dirty="0"/>
          </a:p>
          <a:p>
            <a:pPr marL="228600" indent="-228600">
              <a:buAutoNum type="arabicParenR"/>
            </a:pPr>
            <a:r>
              <a:rPr lang="en-US" baseline="0" dirty="0"/>
              <a:t>Next we must move data to the reducer nodes. This is called a shuffle. The shuffle can be the most I/O intensive part of the process. In this example we have 4 reducer nodes (the same number of mappers and data nodes) data is shuffled to reducer so that each node can process its data in parallel.</a:t>
            </a:r>
            <a:br>
              <a:rPr lang="en-US" baseline="0" dirty="0"/>
            </a:br>
            <a:endParaRPr lang="en-US" baseline="0" dirty="0"/>
          </a:p>
          <a:p>
            <a:pPr marL="228600" indent="-228600">
              <a:buAutoNum type="arabicParenR"/>
            </a:pPr>
            <a:r>
              <a:rPr lang="en-US" dirty="0"/>
              <a:t>In the reduce phase we take</a:t>
            </a:r>
            <a:r>
              <a:rPr lang="en-US" baseline="0" dirty="0"/>
              <a:t> our key and apply an aggregate function to the data. For example in this case if we look at the first reducer node it will sum up the orders by key state.</a:t>
            </a:r>
          </a:p>
          <a:p>
            <a:pPr marL="228600" indent="-228600">
              <a:buAutoNum type="arabicParenR"/>
            </a:pPr>
            <a:endParaRPr lang="en-US" baseline="0" dirty="0"/>
          </a:p>
          <a:p>
            <a:pPr marL="228600" indent="-228600">
              <a:buAutoNum type="arabicParenR"/>
            </a:pPr>
            <a:r>
              <a:rPr lang="en-US" baseline="0" dirty="0"/>
              <a:t>At this point the map-reduce is complete and 4 files are written to HDFS (one for each reducer) we can combine these files easily to produce a single output.</a:t>
            </a: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32</a:t>
            </a:fld>
            <a:endParaRPr lang="en-US" dirty="0"/>
          </a:p>
        </p:txBody>
      </p:sp>
    </p:spTree>
    <p:extLst>
      <p:ext uri="{BB962C8B-B14F-4D97-AF65-F5344CB8AC3E}">
        <p14:creationId xmlns:p14="http://schemas.microsoft.com/office/powerpoint/2010/main" val="285775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export MREX=/</a:t>
            </a:r>
            <a:r>
              <a:rPr lang="en-US" dirty="0" err="1"/>
              <a:t>usr</a:t>
            </a:r>
            <a:r>
              <a:rPr lang="en-US" dirty="0"/>
              <a:t>/lib/</a:t>
            </a:r>
            <a:r>
              <a:rPr lang="en-US" dirty="0" err="1"/>
              <a:t>hadoop-mapreduce</a:t>
            </a:r>
            <a:r>
              <a:rPr lang="en-US" dirty="0"/>
              <a:t>/hadoop-mapreduce-examples.jar</a:t>
            </a:r>
          </a:p>
          <a:p>
            <a:endParaRPr lang="en-US" dirty="0"/>
          </a:p>
          <a:p>
            <a:r>
              <a:rPr lang="en-US" dirty="0"/>
              <a:t># estimate pi</a:t>
            </a:r>
          </a:p>
          <a:p>
            <a:r>
              <a:rPr lang="en-US" dirty="0"/>
              <a:t>$ yarn jar $MREX pi 1 100</a:t>
            </a:r>
          </a:p>
          <a:p>
            <a:endParaRPr lang="en-US" dirty="0"/>
          </a:p>
          <a:p>
            <a:r>
              <a:rPr lang="en-US" dirty="0"/>
              <a:t># can we be more accurate?</a:t>
            </a:r>
          </a:p>
          <a:p>
            <a:r>
              <a:rPr lang="en-US" dirty="0"/>
              <a:t>$ yarn jar $MREX pi 1 10000</a:t>
            </a:r>
          </a:p>
          <a:p>
            <a:endParaRPr lang="en-US" dirty="0"/>
          </a:p>
          <a:p>
            <a:r>
              <a:rPr lang="en-US" dirty="0"/>
              <a:t># make a file </a:t>
            </a:r>
          </a:p>
          <a:p>
            <a:r>
              <a:rPr lang="en-US" dirty="0"/>
              <a:t>$ echo "I love Hadoop you should love Hadoop too as Hadoop is cool" &gt; msg.txt</a:t>
            </a:r>
          </a:p>
          <a:p>
            <a:endParaRPr lang="en-US" dirty="0"/>
          </a:p>
          <a:p>
            <a:r>
              <a:rPr lang="en-US" dirty="0"/>
              <a:t># write to HDFS</a:t>
            </a:r>
          </a:p>
          <a:p>
            <a:r>
              <a:rPr lang="en-US" dirty="0"/>
              <a:t>$ </a:t>
            </a:r>
            <a:r>
              <a:rPr lang="en-US" dirty="0" err="1"/>
              <a:t>hadoop</a:t>
            </a:r>
            <a:r>
              <a:rPr lang="en-US" dirty="0"/>
              <a:t> fs –put msg.txt /user/</a:t>
            </a:r>
            <a:r>
              <a:rPr lang="en-US" dirty="0" err="1"/>
              <a:t>cloudera</a:t>
            </a:r>
            <a:r>
              <a:rPr lang="en-US" dirty="0"/>
              <a:t>/msg.txt </a:t>
            </a:r>
          </a:p>
          <a:p>
            <a:endParaRPr lang="en-US" dirty="0"/>
          </a:p>
          <a:p>
            <a:r>
              <a:rPr lang="en-US" dirty="0"/>
              <a:t># run a wordcount </a:t>
            </a:r>
          </a:p>
          <a:p>
            <a:r>
              <a:rPr lang="en-US" dirty="0"/>
              <a:t>$ yarn jar $MREX wordcount  /user/</a:t>
            </a:r>
            <a:r>
              <a:rPr lang="en-US" dirty="0" err="1"/>
              <a:t>cloudera</a:t>
            </a:r>
            <a:r>
              <a:rPr lang="en-US" dirty="0"/>
              <a:t>/msg.txt /user/</a:t>
            </a:r>
            <a:r>
              <a:rPr lang="en-US" dirty="0" err="1"/>
              <a:t>cloudera</a:t>
            </a:r>
            <a:r>
              <a:rPr lang="en-US" dirty="0"/>
              <a:t>/msg-out</a:t>
            </a:r>
          </a:p>
          <a:p>
            <a:endParaRPr lang="en-US" dirty="0"/>
          </a:p>
          <a:p>
            <a:endParaRPr lang="en-US" dirty="0"/>
          </a:p>
          <a:p>
            <a:r>
              <a:rPr lang="en-US" dirty="0"/>
              <a:t># What happened?</a:t>
            </a:r>
          </a:p>
          <a:p>
            <a:endParaRPr lang="en-US" dirty="0"/>
          </a:p>
          <a:p>
            <a:r>
              <a:rPr lang="en-US" dirty="0"/>
              <a:t>$ </a:t>
            </a:r>
            <a:r>
              <a:rPr lang="en-US" dirty="0" err="1"/>
              <a:t>hdfs</a:t>
            </a:r>
            <a:r>
              <a:rPr lang="en-US" dirty="0"/>
              <a:t> </a:t>
            </a:r>
            <a:r>
              <a:rPr lang="en-US" dirty="0" err="1"/>
              <a:t>dfs</a:t>
            </a:r>
            <a:r>
              <a:rPr lang="en-US" dirty="0"/>
              <a:t> -ls msg-out</a:t>
            </a:r>
          </a:p>
          <a:p>
            <a:r>
              <a:rPr lang="en-US" dirty="0"/>
              <a:t>$ </a:t>
            </a:r>
            <a:r>
              <a:rPr lang="en-US" dirty="0" err="1"/>
              <a:t>hdfs</a:t>
            </a:r>
            <a:r>
              <a:rPr lang="en-US" dirty="0"/>
              <a:t> </a:t>
            </a:r>
            <a:r>
              <a:rPr lang="en-US" dirty="0" err="1"/>
              <a:t>dfs</a:t>
            </a:r>
            <a:r>
              <a:rPr lang="en-US" dirty="0"/>
              <a:t> -cat msg-out/*</a:t>
            </a:r>
          </a:p>
          <a:p>
            <a:endParaRPr lang="en-US" dirty="0"/>
          </a:p>
          <a:p>
            <a:endParaRPr lang="en-US" dirty="0"/>
          </a:p>
          <a:p>
            <a:r>
              <a:rPr lang="en-US" dirty="0"/>
              <a:t>$yarn application -list -</a:t>
            </a:r>
            <a:r>
              <a:rPr lang="en-US" dirty="0" err="1"/>
              <a:t>appStates</a:t>
            </a:r>
            <a:r>
              <a:rPr lang="en-US" dirty="0"/>
              <a:t> FINISHED</a:t>
            </a:r>
          </a:p>
          <a:p>
            <a:endParaRPr lang="en-US" dirty="0"/>
          </a:p>
          <a:p>
            <a:r>
              <a:rPr lang="en-US" dirty="0"/>
              <a:t>$yarn application -list</a:t>
            </a:r>
          </a:p>
          <a:p>
            <a:endParaRPr lang="en-US" dirty="0"/>
          </a:p>
          <a:p>
            <a:r>
              <a:rPr lang="en-US" dirty="0"/>
              <a:t> $yarn application -status application_1533052372690_0010</a:t>
            </a:r>
          </a:p>
          <a:p>
            <a:endParaRPr lang="en-US" dirty="0"/>
          </a:p>
          <a:p>
            <a:r>
              <a:rPr lang="en-US" dirty="0"/>
              <a:t> yarn application -kill application_1533052372690_0010</a:t>
            </a:r>
          </a:p>
          <a:p>
            <a:endParaRPr lang="en-US" dirty="0"/>
          </a:p>
          <a:p>
            <a:r>
              <a:rPr lang="en-US" dirty="0"/>
              <a:t>yarn application -list -</a:t>
            </a:r>
            <a:r>
              <a:rPr lang="en-US" dirty="0" err="1"/>
              <a:t>appStates</a:t>
            </a:r>
            <a:r>
              <a:rPr lang="en-US" dirty="0"/>
              <a:t> KILLED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yarn application -status application_1533052372690_0010</a:t>
            </a:r>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33</a:t>
            </a:fld>
            <a:endParaRPr lang="en-US"/>
          </a:p>
        </p:txBody>
      </p:sp>
    </p:spTree>
    <p:extLst>
      <p:ext uri="{BB962C8B-B14F-4D97-AF65-F5344CB8AC3E}">
        <p14:creationId xmlns:p14="http://schemas.microsoft.com/office/powerpoint/2010/main" val="392222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a:t>
            </a:r>
            <a:r>
              <a:rPr lang="en-US" baseline="0" dirty="0"/>
              <a:t> use case of Hadoop is collect output from another system, and store it as is because you don’t know how you want to analyze it yet. </a:t>
            </a:r>
          </a:p>
          <a:p>
            <a:endParaRPr lang="en-US" baseline="0" dirty="0"/>
          </a:p>
          <a:p>
            <a:r>
              <a:rPr lang="en-US" baseline="0" dirty="0"/>
              <a:t>You don’t know what parts of the JSON output you will need. This data is schema-less which means we don’t have to apply any logic at write-time as we would normally with a relational database management system. </a:t>
            </a: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11</a:t>
            </a:fld>
            <a:endParaRPr lang="en-US" dirty="0"/>
          </a:p>
        </p:txBody>
      </p:sp>
    </p:spTree>
    <p:extLst>
      <p:ext uri="{BB962C8B-B14F-4D97-AF65-F5344CB8AC3E}">
        <p14:creationId xmlns:p14="http://schemas.microsoft.com/office/powerpoint/2010/main" val="112948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want</a:t>
            </a:r>
            <a:r>
              <a:rPr lang="en-US" baseline="0" dirty="0"/>
              <a:t> to perform analysis on our data, we apply a schema as it is read to that it can be placed in a tabular form for analysis. </a:t>
            </a:r>
          </a:p>
          <a:p>
            <a:endParaRPr lang="en-US" baseline="0" dirty="0"/>
          </a:p>
          <a:p>
            <a:r>
              <a:rPr lang="en-US" baseline="0" dirty="0"/>
              <a:t>You don’t have to define a full schema to all the data – only the data you care about.</a:t>
            </a:r>
          </a:p>
          <a:p>
            <a:endParaRPr lang="en-US" baseline="0" dirty="0"/>
          </a:p>
          <a:p>
            <a:r>
              <a:rPr lang="en-US" baseline="0" dirty="0"/>
              <a:t>Once the schema is applied we can further process the data in tabular format.</a:t>
            </a: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12</a:t>
            </a:fld>
            <a:endParaRPr lang="en-US" dirty="0"/>
          </a:p>
        </p:txBody>
      </p:sp>
    </p:spTree>
    <p:extLst>
      <p:ext uri="{BB962C8B-B14F-4D97-AF65-F5344CB8AC3E}">
        <p14:creationId xmlns:p14="http://schemas.microsoft.com/office/powerpoint/2010/main" val="350969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data is</a:t>
            </a:r>
            <a:r>
              <a:rPr lang="en-US" baseline="0" dirty="0"/>
              <a:t> in tabular format you can process it further and then visualize it. </a:t>
            </a:r>
          </a:p>
          <a:p>
            <a:endParaRPr lang="en-US" baseline="0" dirty="0"/>
          </a:p>
          <a:p>
            <a:r>
              <a:rPr lang="en-US" baseline="0" dirty="0"/>
              <a:t>Hadoop has tools to visualize your data, you can also export the data, provided it has been reduced to a reasonable side. </a:t>
            </a:r>
          </a:p>
          <a:p>
            <a:endParaRPr lang="en-US" baseline="0" dirty="0"/>
          </a:p>
          <a:p>
            <a:r>
              <a:rPr lang="en-US" baseline="0" dirty="0"/>
              <a:t>The entire process can be automated so that as new data is collected it can be processed and visualized. </a:t>
            </a: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13</a:t>
            </a:fld>
            <a:endParaRPr lang="en-US" dirty="0"/>
          </a:p>
        </p:txBody>
      </p:sp>
    </p:spTree>
    <p:extLst>
      <p:ext uri="{BB962C8B-B14F-4D97-AF65-F5344CB8AC3E}">
        <p14:creationId xmlns:p14="http://schemas.microsoft.com/office/powerpoint/2010/main" val="199488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we have a single </a:t>
            </a:r>
            <a:r>
              <a:rPr lang="en-US" baseline="0" dirty="0" err="1"/>
              <a:t>namenode</a:t>
            </a:r>
            <a:r>
              <a:rPr lang="en-US" baseline="0" dirty="0"/>
              <a:t> and 6 data nodes in our cluster.</a:t>
            </a:r>
          </a:p>
          <a:p>
            <a:endParaRPr lang="en-US" dirty="0"/>
          </a:p>
          <a:p>
            <a:pPr marL="228600" indent="-228600">
              <a:buAutoNum type="arabicParenR"/>
            </a:pPr>
            <a:r>
              <a:rPr lang="en-US" dirty="0"/>
              <a:t>Client makes a request to the name node to write a file. </a:t>
            </a:r>
          </a:p>
          <a:p>
            <a:pPr marL="228600" indent="-228600">
              <a:buAutoNum type="arabicParenR"/>
            </a:pPr>
            <a:r>
              <a:rPr lang="en-US" dirty="0"/>
              <a:t>Name</a:t>
            </a:r>
            <a:r>
              <a:rPr lang="en-US" baseline="0" dirty="0"/>
              <a:t> node stores metadata about the file’s whereabouts (data.csv consists of 4 blocks on nodes 1-4) and instructs the client where to write the file.</a:t>
            </a:r>
          </a:p>
          <a:p>
            <a:pPr marL="228600" indent="-228600">
              <a:buAutoNum type="arabicParenR"/>
            </a:pPr>
            <a:r>
              <a:rPr lang="en-US" baseline="0" dirty="0"/>
              <a:t>The client sends its data to the data nodes. Data is written in parallel so the I/O is vastly improved over non distributed options</a:t>
            </a:r>
          </a:p>
          <a:p>
            <a:pPr marL="228600" indent="-228600">
              <a:buAutoNum type="arabicParenR"/>
            </a:pPr>
            <a:r>
              <a:rPr lang="en-US" baseline="0" dirty="0"/>
              <a:t>Each data node replicates (make a copy of its’ block) to other datanodes as instructed by the </a:t>
            </a:r>
            <a:r>
              <a:rPr lang="en-US" baseline="0" dirty="0" err="1"/>
              <a:t>Namenode</a:t>
            </a:r>
            <a:r>
              <a:rPr lang="en-US" baseline="0" dirty="0"/>
              <a:t>. In this example there is a replication factor of 3, so two copies are made.</a:t>
            </a:r>
          </a:p>
          <a:p>
            <a:pPr marL="228600" indent="-228600">
              <a:buAutoNum type="arabicParenR"/>
            </a:pP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20</a:t>
            </a:fld>
            <a:endParaRPr lang="en-US" dirty="0"/>
          </a:p>
        </p:txBody>
      </p:sp>
    </p:spTree>
    <p:extLst>
      <p:ext uri="{BB962C8B-B14F-4D97-AF65-F5344CB8AC3E}">
        <p14:creationId xmlns:p14="http://schemas.microsoft.com/office/powerpoint/2010/main" val="164428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we have a single </a:t>
            </a:r>
            <a:r>
              <a:rPr lang="en-US" baseline="0" dirty="0" err="1"/>
              <a:t>namenode</a:t>
            </a:r>
            <a:r>
              <a:rPr lang="en-US" baseline="0" dirty="0"/>
              <a:t> and 6 data nodes in our cluster.</a:t>
            </a:r>
          </a:p>
          <a:p>
            <a:endParaRPr lang="en-US" dirty="0"/>
          </a:p>
          <a:p>
            <a:pPr marL="228600" indent="-228600">
              <a:buAutoNum type="arabicParenR"/>
            </a:pPr>
            <a:r>
              <a:rPr lang="en-US" dirty="0"/>
              <a:t>Client makes a request to the name node to read a file. </a:t>
            </a:r>
          </a:p>
          <a:p>
            <a:pPr marL="228600" indent="-228600">
              <a:buAutoNum type="arabicParenR"/>
            </a:pPr>
            <a:r>
              <a:rPr lang="en-US" dirty="0"/>
              <a:t>Name</a:t>
            </a:r>
            <a:r>
              <a:rPr lang="en-US" baseline="0" dirty="0"/>
              <a:t> node knows where the data is located. The datanodes are reporting “what they have” to the name node on an interval. </a:t>
            </a:r>
          </a:p>
          <a:p>
            <a:pPr marL="228600" indent="-228600">
              <a:buAutoNum type="arabicParenR"/>
            </a:pPr>
            <a:r>
              <a:rPr lang="en-US" baseline="0" dirty="0"/>
              <a:t>The client requests the data in parallel from the data nodes. </a:t>
            </a:r>
          </a:p>
          <a:p>
            <a:pPr marL="228600" indent="-228600">
              <a:buAutoNum type="arabicParenR"/>
            </a:pPr>
            <a:r>
              <a:rPr lang="en-US" baseline="0" dirty="0"/>
              <a:t>The data in assembled in the right order by the client.</a:t>
            </a:r>
          </a:p>
          <a:p>
            <a:pPr marL="228600" indent="-228600">
              <a:buAutoNum type="arabicParenR"/>
            </a:pP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21</a:t>
            </a:fld>
            <a:endParaRPr lang="en-US" dirty="0"/>
          </a:p>
        </p:txBody>
      </p:sp>
    </p:spTree>
    <p:extLst>
      <p:ext uri="{BB962C8B-B14F-4D97-AF65-F5344CB8AC3E}">
        <p14:creationId xmlns:p14="http://schemas.microsoft.com/office/powerpoint/2010/main" val="241882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If a </a:t>
            </a:r>
            <a:r>
              <a:rPr lang="en-US" sz="1200" b="0" i="0" kern="1200" dirty="0">
                <a:solidFill>
                  <a:schemeClr val="tx1"/>
                </a:solidFill>
                <a:effectLst/>
                <a:latin typeface="+mn-lt"/>
                <a:ea typeface="+mn-ea"/>
                <a:cs typeface="+mn-cs"/>
              </a:rPr>
              <a:t>DataNode</a:t>
            </a:r>
            <a:r>
              <a:rPr lang="en-US" sz="1200" kern="1200" dirty="0">
                <a:solidFill>
                  <a:schemeClr val="tx1"/>
                </a:solidFill>
                <a:effectLst/>
                <a:latin typeface="+mn-lt"/>
                <a:ea typeface="+mn-ea"/>
                <a:cs typeface="+mn-cs"/>
              </a:rPr>
              <a:t> fails to send a </a:t>
            </a:r>
            <a:r>
              <a:rPr lang="en-US" sz="1200" b="0" i="0" kern="1200" dirty="0">
                <a:solidFill>
                  <a:schemeClr val="tx1"/>
                </a:solidFill>
                <a:effectLst/>
                <a:latin typeface="+mn-lt"/>
                <a:ea typeface="+mn-ea"/>
                <a:cs typeface="+mn-cs"/>
              </a:rPr>
              <a:t>Heartbeat</a:t>
            </a:r>
            <a:r>
              <a:rPr lang="en-US" sz="1200" kern="1200" dirty="0">
                <a:solidFill>
                  <a:schemeClr val="tx1"/>
                </a:solidFill>
                <a:effectLst/>
                <a:latin typeface="+mn-lt"/>
                <a:ea typeface="+mn-ea"/>
                <a:cs typeface="+mn-cs"/>
              </a:rPr>
              <a:t> to the </a:t>
            </a:r>
            <a:r>
              <a:rPr lang="en-US" sz="1200" b="0" i="0" kern="1200" dirty="0">
                <a:solidFill>
                  <a:schemeClr val="tx1"/>
                </a:solidFill>
                <a:effectLst/>
                <a:latin typeface="+mn-lt"/>
                <a:ea typeface="+mn-ea"/>
                <a:cs typeface="+mn-cs"/>
              </a:rPr>
              <a:t>NameNode</a:t>
            </a:r>
            <a:r>
              <a:rPr lang="en-US" sz="1200" kern="1200" dirty="0">
                <a:solidFill>
                  <a:schemeClr val="tx1"/>
                </a:solidFill>
                <a:effectLst/>
                <a:latin typeface="+mn-lt"/>
                <a:ea typeface="+mn-ea"/>
                <a:cs typeface="+mn-cs"/>
              </a:rPr>
              <a:t>, that </a:t>
            </a:r>
            <a:r>
              <a:rPr lang="en-US" sz="1200" b="0" i="0" kern="1200" dirty="0">
                <a:solidFill>
                  <a:schemeClr val="tx1"/>
                </a:solidFill>
                <a:effectLst/>
                <a:latin typeface="+mn-lt"/>
                <a:ea typeface="+mn-ea"/>
                <a:cs typeface="+mn-cs"/>
              </a:rPr>
              <a:t>DataNode</a:t>
            </a:r>
            <a:r>
              <a:rPr lang="en-US" sz="1200" kern="1200" dirty="0">
                <a:solidFill>
                  <a:schemeClr val="tx1"/>
                </a:solidFill>
                <a:effectLst/>
                <a:latin typeface="+mn-lt"/>
                <a:ea typeface="+mn-ea"/>
                <a:cs typeface="+mn-cs"/>
              </a:rPr>
              <a:t> is labeled as dead</a:t>
            </a:r>
          </a:p>
          <a:p>
            <a:pPr lvl="0"/>
            <a:r>
              <a:rPr lang="en-US" sz="1200" kern="1200" dirty="0">
                <a:solidFill>
                  <a:schemeClr val="tx1"/>
                </a:solidFill>
                <a:effectLst/>
                <a:latin typeface="+mn-lt"/>
                <a:ea typeface="+mn-ea"/>
                <a:cs typeface="+mn-cs"/>
              </a:rPr>
              <a:t>- Any data that was registered to a dead </a:t>
            </a:r>
            <a:r>
              <a:rPr lang="en-US" sz="1200" b="0" i="0" kern="1200" dirty="0">
                <a:solidFill>
                  <a:schemeClr val="tx1"/>
                </a:solidFill>
                <a:effectLst/>
                <a:latin typeface="+mn-lt"/>
                <a:ea typeface="+mn-ea"/>
                <a:cs typeface="+mn-cs"/>
              </a:rPr>
              <a:t>DataNode </a:t>
            </a:r>
            <a:r>
              <a:rPr lang="en-US" sz="1200" kern="1200" dirty="0">
                <a:solidFill>
                  <a:schemeClr val="tx1"/>
                </a:solidFill>
                <a:effectLst/>
                <a:latin typeface="+mn-lt"/>
                <a:ea typeface="+mn-ea"/>
                <a:cs typeface="+mn-cs"/>
              </a:rPr>
              <a:t>is not available to HDFS anymore</a:t>
            </a:r>
          </a:p>
          <a:p>
            <a:pPr lvl="0"/>
            <a:r>
              <a:rPr lang="en-US" sz="1200" kern="1200" dirty="0">
                <a:solidFill>
                  <a:schemeClr val="tx1"/>
                </a:solidFill>
                <a:effectLst/>
                <a:latin typeface="+mn-lt"/>
                <a:ea typeface="+mn-ea"/>
                <a:cs typeface="+mn-cs"/>
              </a:rPr>
              <a:t>- The </a:t>
            </a:r>
            <a:r>
              <a:rPr lang="en-US" sz="1200" b="0" i="0" kern="1200" dirty="0">
                <a:solidFill>
                  <a:schemeClr val="tx1"/>
                </a:solidFill>
                <a:effectLst/>
                <a:latin typeface="+mn-lt"/>
                <a:ea typeface="+mn-ea"/>
                <a:cs typeface="+mn-cs"/>
              </a:rPr>
              <a:t>NameNode</a:t>
            </a:r>
            <a:r>
              <a:rPr lang="en-US" sz="1200" kern="1200" dirty="0">
                <a:solidFill>
                  <a:schemeClr val="tx1"/>
                </a:solidFill>
                <a:effectLst/>
                <a:latin typeface="+mn-lt"/>
                <a:ea typeface="+mn-ea"/>
                <a:cs typeface="+mn-cs"/>
              </a:rPr>
              <a:t> does not send new I/O requests to a dead </a:t>
            </a:r>
            <a:r>
              <a:rPr lang="en-US" sz="1200" b="0" i="0" kern="1200" dirty="0">
                <a:solidFill>
                  <a:schemeClr val="tx1"/>
                </a:solidFill>
                <a:effectLst/>
                <a:latin typeface="+mn-lt"/>
                <a:ea typeface="+mn-ea"/>
                <a:cs typeface="+mn-cs"/>
              </a:rPr>
              <a:t>DataNode</a:t>
            </a:r>
            <a:r>
              <a:rPr lang="en-US" sz="1200" kern="1200" dirty="0">
                <a:solidFill>
                  <a:schemeClr val="tx1"/>
                </a:solidFill>
                <a:effectLst/>
                <a:latin typeface="+mn-lt"/>
                <a:ea typeface="+mn-ea"/>
                <a:cs typeface="+mn-cs"/>
              </a:rPr>
              <a:t>, and its blocks are replicated to live </a:t>
            </a:r>
            <a:r>
              <a:rPr lang="en-US" sz="1200" b="0" i="0" kern="1200" dirty="0">
                <a:solidFill>
                  <a:schemeClr val="tx1"/>
                </a:solidFill>
                <a:effectLst/>
                <a:latin typeface="+mn-lt"/>
                <a:ea typeface="+mn-ea"/>
                <a:cs typeface="+mn-cs"/>
              </a:rPr>
              <a:t>DataNodes</a:t>
            </a:r>
            <a:endParaRPr lang="en-US" sz="1200" kern="1200" dirty="0">
              <a:solidFill>
                <a:schemeClr val="tx1"/>
              </a:solidFill>
              <a:effectLst/>
              <a:latin typeface="+mn-lt"/>
              <a:ea typeface="+mn-ea"/>
              <a:cs typeface="+mn-cs"/>
            </a:endParaRP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22</a:t>
            </a:fld>
            <a:endParaRPr lang="en-US" dirty="0"/>
          </a:p>
        </p:txBody>
      </p:sp>
    </p:spTree>
    <p:extLst>
      <p:ext uri="{BB962C8B-B14F-4D97-AF65-F5344CB8AC3E}">
        <p14:creationId xmlns:p14="http://schemas.microsoft.com/office/powerpoint/2010/main" val="661349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Once again with our cluster</a:t>
            </a:r>
          </a:p>
          <a:p>
            <a:endParaRPr lang="en-US" dirty="0"/>
          </a:p>
          <a:p>
            <a:pPr marL="228600" indent="-228600">
              <a:buAutoNum type="arabicParenR"/>
            </a:pPr>
            <a:r>
              <a:rPr lang="en-US" dirty="0"/>
              <a:t>Node</a:t>
            </a:r>
            <a:r>
              <a:rPr lang="en-US" baseline="0" dirty="0"/>
              <a:t> 2 goes down, as the </a:t>
            </a:r>
            <a:r>
              <a:rPr lang="en-US" baseline="0" dirty="0" err="1"/>
              <a:t>namenode</a:t>
            </a:r>
            <a:r>
              <a:rPr lang="en-US" baseline="0" dirty="0"/>
              <a:t> has yet to see a heartbeat. Its No big deal as we have blocks 2 and 4 replicated to nodes 3/6 and 4/5 respectively. </a:t>
            </a:r>
          </a:p>
          <a:p>
            <a:pPr marL="228600" indent="-228600">
              <a:buAutoNum type="arabicParenR"/>
            </a:pPr>
            <a:r>
              <a:rPr lang="en-US" dirty="0"/>
              <a:t>Client requests a file. </a:t>
            </a:r>
            <a:r>
              <a:rPr lang="en-US" dirty="0" err="1"/>
              <a:t>Namenode</a:t>
            </a:r>
            <a:r>
              <a:rPr lang="en-US" dirty="0"/>
              <a:t> reports</a:t>
            </a:r>
            <a:r>
              <a:rPr lang="en-US" baseline="0" dirty="0"/>
              <a:t> block from available nodes to get the file.</a:t>
            </a:r>
          </a:p>
          <a:p>
            <a:pPr marL="228600" indent="-228600">
              <a:buAutoNum type="arabicParenR"/>
            </a:pPr>
            <a:r>
              <a:rPr lang="en-US" baseline="0" dirty="0"/>
              <a:t>The rest happens as expected.</a:t>
            </a:r>
            <a:endParaRPr lang="en-US" dirty="0"/>
          </a:p>
          <a:p>
            <a:pPr marL="228600" indent="-228600">
              <a:buAutoNum type="arabicParenR"/>
            </a:pPr>
            <a:endParaRPr lang="en-US" baseline="0" dirty="0"/>
          </a:p>
          <a:p>
            <a:pPr marL="228600" indent="-228600">
              <a:buAutoNum type="arabicParenR"/>
            </a:pP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23</a:t>
            </a:fld>
            <a:endParaRPr lang="en-US" dirty="0"/>
          </a:p>
        </p:txBody>
      </p:sp>
    </p:spTree>
    <p:extLst>
      <p:ext uri="{BB962C8B-B14F-4D97-AF65-F5344CB8AC3E}">
        <p14:creationId xmlns:p14="http://schemas.microsoft.com/office/powerpoint/2010/main" val="235958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Concerted</a:t>
            </a:r>
            <a:r>
              <a:rPr lang="en-US" baseline="0" dirty="0"/>
              <a:t> effort to move from “hadoop fs” to “hdfs dfs”. http://hadoop.apache.org/docs/current/hadoop-project-dist/hadoop-common/FileSystemShell.html states that “hdfs dfs” is a synonym for “hadoop fs” when HDFS is being used (i.e. the “hadoop fs” command can interact with other file systems that Hadoop supports such as local FS, HFTP FS, S3 FS, and “others”) which makes sense with HDP.</a:t>
            </a:r>
            <a:endParaRPr lang="en-US" dirty="0"/>
          </a:p>
          <a:p>
            <a:endParaRPr lang="en-US" dirty="0"/>
          </a:p>
          <a:p>
            <a:r>
              <a:rPr lang="en-US" dirty="0"/>
              <a:t>Feel free to demo some of these</a:t>
            </a:r>
            <a:r>
              <a:rPr lang="en-US" baseline="0" dirty="0"/>
              <a:t> if time allows.</a:t>
            </a: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24</a:t>
            </a:fld>
            <a:endParaRPr lang="en-US" dirty="0"/>
          </a:p>
        </p:txBody>
      </p:sp>
    </p:spTree>
    <p:extLst>
      <p:ext uri="{BB962C8B-B14F-4D97-AF65-F5344CB8AC3E}">
        <p14:creationId xmlns:p14="http://schemas.microsoft.com/office/powerpoint/2010/main" val="320740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9/12/2021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21" name="Rectangle 20">
            <a:extLst>
              <a:ext uri="{FF2B5EF4-FFF2-40B4-BE49-F238E27FC236}">
                <a16:creationId xmlns:a16="http://schemas.microsoft.com/office/drawing/2014/main" id="{6C86ECF4-C636-4D30-96FA-384DF58B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34C7AB-0E0A-4D3D-8942-28C4BA6D6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227"/>
            <a:ext cx="12188952" cy="455189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D923BAFF-55B1-434E-B65D-386761D6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EA79B1B-5E4D-4D2E-8F9E-2859B789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8C5A2BB0-F4C4-47E5-A2D9-789D9F79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861A3308-A2E1-4D93-9DC9-443E0631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6"/>
            <a:ext cx="8311231" cy="1280160"/>
          </a:xfrm>
        </p:spPr>
        <p:txBody>
          <a:bodyPr vert="horz" lIns="91440" tIns="45720" rIns="91440" bIns="45720" rtlCol="0" anchor="t">
            <a:normAutofit/>
          </a:bodyPr>
          <a:lstStyle>
            <a:lvl1pPr>
              <a:defRPr lang="en-US" sz="3600">
                <a:solidFill>
                  <a:srgbClr val="FEFFFF"/>
                </a:solidFill>
              </a:defRPr>
            </a:lvl1pPr>
          </a:lstStyle>
          <a:p>
            <a:pPr marL="0" lvl="0" indent="0">
              <a:buNone/>
            </a:pPr>
            <a:r>
              <a:rPr lang="en-US"/>
              <a:t>Click to edit Master subtitle style</a:t>
            </a:r>
            <a:endParaRPr lang="en-US" dirty="0"/>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1122363"/>
            <a:ext cx="8516503" cy="2387600"/>
          </a:xfrm>
        </p:spPr>
        <p:txBody>
          <a:bodyPr vert="horz" lIns="91440" tIns="45720" rIns="91440" bIns="45720" rtlCol="0" anchor="b">
            <a:normAutofit/>
          </a:bodyPr>
          <a:lstStyle>
            <a:lvl1pPr>
              <a:defRPr lang="en-US" sz="8000">
                <a:solidFill>
                  <a:srgbClr val="FFFFFF"/>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00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solidFill>
            <a:schemeClr val="accent2">
              <a:lumMod val="50000"/>
            </a:schemeClr>
          </a:solidFill>
          <a:ln w="38100"/>
        </p:spPr>
        <p:style>
          <a:lnRef idx="2">
            <a:schemeClr val="accent2"/>
          </a:lnRef>
          <a:fillRef idx="1">
            <a:schemeClr val="lt1"/>
          </a:fillRef>
          <a:effectRef idx="0">
            <a:schemeClr val="accent2"/>
          </a:effectRef>
          <a:fontRef idx="minor">
            <a:schemeClr val="dk1"/>
          </a:fontRef>
        </p:style>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838200" y="1690688"/>
            <a:ext cx="10515600" cy="4486275"/>
          </a:xfrm>
          <a:ln w="38100"/>
        </p:spPr>
        <p:style>
          <a:lnRef idx="2">
            <a:schemeClr val="accent2"/>
          </a:lnRef>
          <a:fillRef idx="1">
            <a:schemeClr val="lt1"/>
          </a:fillRef>
          <a:effectRef idx="0">
            <a:schemeClr val="accent2"/>
          </a:effectRef>
          <a:fontRef idx="minor">
            <a:schemeClr val="dk1"/>
          </a:fontRef>
        </p:style>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1827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41C-9475-446A-8C48-201FE381A59C}"/>
              </a:ext>
            </a:extLst>
          </p:cNvPr>
          <p:cNvSpPr>
            <a:spLocks noGrp="1"/>
          </p:cNvSpPr>
          <p:nvPr>
            <p:ph type="title"/>
          </p:nvPr>
        </p:nvSpPr>
        <p:spPr>
          <a:xfrm>
            <a:off x="457199" y="365125"/>
            <a:ext cx="11241157"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E94F88-0C8B-4C7D-860A-8A574C702A1E}"/>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4" name="Footer Placeholder 3">
            <a:extLst>
              <a:ext uri="{FF2B5EF4-FFF2-40B4-BE49-F238E27FC236}">
                <a16:creationId xmlns:a16="http://schemas.microsoft.com/office/drawing/2014/main" id="{D3088CED-E711-42E1-9EF4-18266A4E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A65A-26D6-438A-9870-ED9CBE9D0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4165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73E18FFD-B499-4719-B532-36CC1FEA4E79}"/>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4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66131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a:solidFill>
            <a:schemeClr val="accent2">
              <a:lumMod val="50000"/>
            </a:schemeClr>
          </a:solidFill>
          <a:ln w="38100">
            <a:solidFill>
              <a:schemeClr val="accent2"/>
            </a:solidFill>
          </a:ln>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50047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351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10" name="Straight Connector 9">
            <a:extLst>
              <a:ext uri="{FF2B5EF4-FFF2-40B4-BE49-F238E27FC236}">
                <a16:creationId xmlns:a16="http://schemas.microsoft.com/office/drawing/2014/main" id="{C0B90BF1-513D-4F93-AAFA-C7E04AE048D4}"/>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4353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a:solidFill>
            <a:schemeClr val="accent2"/>
          </a:solidFill>
          <a:ln w="38100">
            <a:solidFill>
              <a:schemeClr val="accent2"/>
            </a:solidFill>
          </a:ln>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a:solidFill>
            <a:schemeClr val="accent2">
              <a:lumMod val="50000"/>
            </a:schemeClr>
          </a:solidFill>
          <a:ln w="38100">
            <a:solidFill>
              <a:schemeClr val="accent2"/>
            </a:solidFill>
          </a:ln>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a:solidFill>
            <a:schemeClr val="accent2">
              <a:lumMod val="50000"/>
            </a:schemeClr>
          </a:solidFill>
          <a:ln w="38100">
            <a:solidFill>
              <a:schemeClr val="accent2"/>
            </a:solidFill>
          </a:ln>
        </p:spPr>
        <p:txBody>
          <a:bodyPr vert="horz" lIns="91440" tIns="45720" rIns="91440" bIns="45720" rtlCol="0" anchor="b">
            <a:noAutofit/>
          </a:bodyPr>
          <a:lstStyle>
            <a:lvl1pPr>
              <a:defRPr lang="en-US" b="1" dirty="0">
                <a:solidFill>
                  <a:schemeClr val="bg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5599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4002573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27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r Summa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7" name="Rectangle 6">
            <a:extLst>
              <a:ext uri="{FF2B5EF4-FFF2-40B4-BE49-F238E27FC236}">
                <a16:creationId xmlns:a16="http://schemas.microsoft.com/office/drawing/2014/main" id="{F3F7ED02-18A3-42F3-B531-5F8723340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9086B982-8D55-4313-A37E-9B933EED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823E1FB-219A-40ED-ABAE-CC29ACACC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B19A3A7-F4D3-4174-AC65-39172B3CC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8">
            <a:extLst>
              <a:ext uri="{FF2B5EF4-FFF2-40B4-BE49-F238E27FC236}">
                <a16:creationId xmlns:a16="http://schemas.microsoft.com/office/drawing/2014/main" id="{D9F8A0FE-1EE4-4D89-BB17-0C7AB9ACB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5269304" y="1825625"/>
            <a:ext cx="6084496" cy="4351338"/>
          </a:xfrm>
        </p:spPr>
        <p:txBody>
          <a:bodyPr vert="horz" lIns="91440" tIns="45720" rIns="91440" bIns="45720" rtlCol="0" anchor="ctr">
            <a:normAutofit/>
          </a:bodyPr>
          <a:lstStyle>
            <a:lvl1pPr>
              <a:defRPr lang="en-US" sz="2400" dirty="0" smtClean="0">
                <a:solidFill>
                  <a:srgbClr val="FEFFFF"/>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836426" y="963478"/>
            <a:ext cx="3512938" cy="4546776"/>
          </a:xfrm>
        </p:spPr>
        <p:txBody>
          <a:bodyPr vert="horz" lIns="91440" tIns="45720" rIns="91440" bIns="45720" rtlCol="0" anchor="ctr">
            <a:normAutofit/>
          </a:bodyPr>
          <a:lstStyle>
            <a:lvl1pPr>
              <a:defRPr lang="en-US" sz="4000" b="1">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206150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a:solidFill>
            <a:schemeClr val="accent2">
              <a:lumMod val="50000"/>
            </a:schemeClr>
          </a:solidFill>
          <a:ln w="38100">
            <a:solidFill>
              <a:schemeClr val="accent2"/>
            </a:solid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a:ln w="38100">
            <a:solidFill>
              <a:schemeClr val="accent2"/>
            </a:solidFill>
          </a:ln>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4309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it Ticke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5" name="Rectangle 4">
            <a:extLst>
              <a:ext uri="{FF2B5EF4-FFF2-40B4-BE49-F238E27FC236}">
                <a16:creationId xmlns:a16="http://schemas.microsoft.com/office/drawing/2014/main" id="{FB57D696-6E34-42A3-84C7-B076B4CD7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938A-94DC-43DD-A793-FDD375BBC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1"/>
            <a:ext cx="606972" cy="32339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ABB570-C1B4-4D49-A363-045CE869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3233984"/>
            <a:ext cx="606972" cy="362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5C05B6-0E1D-4B25-921F-697CC23EF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01F115-EAC5-4D23-A0A7-DD71DE55CC2E}"/>
              </a:ext>
            </a:extLst>
          </p:cNvPr>
          <p:cNvSpPr>
            <a:spLocks noGrp="1"/>
          </p:cNvSpPr>
          <p:nvPr>
            <p:ph type="title"/>
          </p:nvPr>
        </p:nvSpPr>
        <p:spPr>
          <a:xfrm>
            <a:off x="1166650" y="1332952"/>
            <a:ext cx="3926898" cy="3921176"/>
          </a:xfrm>
        </p:spPr>
        <p:txBody>
          <a:bodyPr anchor="ctr">
            <a:normAutofit/>
          </a:bodyPr>
          <a:lstStyle/>
          <a:p>
            <a:r>
              <a:rPr lang="en-US" sz="5400"/>
              <a:t>Click to edit Master title style</a:t>
            </a:r>
          </a:p>
        </p:txBody>
      </p:sp>
      <p:grpSp>
        <p:nvGrpSpPr>
          <p:cNvPr id="10" name="Group 9">
            <a:extLst>
              <a:ext uri="{FF2B5EF4-FFF2-40B4-BE49-F238E27FC236}">
                <a16:creationId xmlns:a16="http://schemas.microsoft.com/office/drawing/2014/main" id="{AE689362-DD25-453D-9065-70EEFBF95573}"/>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88720" y="73152"/>
            <a:ext cx="1178966" cy="232963"/>
            <a:chOff x="5422392" y="64008"/>
            <a:chExt cx="1178966" cy="232963"/>
          </a:xfrm>
          <a:solidFill>
            <a:schemeClr val="accent2"/>
          </a:solidFill>
        </p:grpSpPr>
        <p:sp>
          <p:nvSpPr>
            <p:cNvPr id="11" name="Rectangle 64">
              <a:extLst>
                <a:ext uri="{FF2B5EF4-FFF2-40B4-BE49-F238E27FC236}">
                  <a16:creationId xmlns:a16="http://schemas.microsoft.com/office/drawing/2014/main" id="{ECA1B956-3821-4944-960B-A6B50F8D4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D50E1F33-B3F8-4935-8A60-517819E93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4">
              <a:extLst>
                <a:ext uri="{FF2B5EF4-FFF2-40B4-BE49-F238E27FC236}">
                  <a16:creationId xmlns:a16="http://schemas.microsoft.com/office/drawing/2014/main" id="{273CD3E0-BB2D-4366-8BFC-CA2F1821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94935161-3C5D-4BD3-AC4D-0724BDFFA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3CA6DC82-86C4-4944-8246-543BEB8EE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5D191E7B-AC8E-41B1-81E9-7B77ECAD2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0917A2A1-201A-48B3-A58B-04073EB3E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3EC2106-7A91-4453-93BC-714068459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D08B9D7-AFCA-4384-8113-F325781E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B5285F3-BA21-4366-8B2E-CADD3F915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262EC25-DD14-4E4B-9DFE-9A930E99D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16AF733-9545-4833-9DF3-9BCE116EE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9F3E3B-215E-441C-904C-CD1B59E80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B1B97B3-BE2E-492E-85EF-FD166B8D6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7AEE38F8-B339-4761-A4CE-A4864AF6F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B5A7712-3405-4485-BAE0-9C749C9A6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8AD4C5C-7DEB-476F-AACC-8C735C458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3EA722-4CC3-4D81-BCAF-C7307C0F0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5C38CA4-BFC8-4301-892D-AC09C0168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ECDCA00-F0F1-497F-AF38-3AE195A2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Ticket">
            <a:extLst>
              <a:ext uri="{FF2B5EF4-FFF2-40B4-BE49-F238E27FC236}">
                <a16:creationId xmlns:a16="http://schemas.microsoft.com/office/drawing/2014/main" id="{D915B33E-5E8D-4A72-A227-2151F92D98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7338" y="3666598"/>
            <a:ext cx="1587530" cy="1587530"/>
          </a:xfrm>
          <a:prstGeom prst="rect">
            <a:avLst/>
          </a:prstGeom>
        </p:spPr>
      </p:pic>
      <p:sp>
        <p:nvSpPr>
          <p:cNvPr id="34" name="Content Placeholder 33">
            <a:extLst>
              <a:ext uri="{FF2B5EF4-FFF2-40B4-BE49-F238E27FC236}">
                <a16:creationId xmlns:a16="http://schemas.microsoft.com/office/drawing/2014/main" id="{9E0640AE-15CA-4059-99BA-89D566A1709E}"/>
              </a:ext>
            </a:extLst>
          </p:cNvPr>
          <p:cNvSpPr>
            <a:spLocks noGrp="1"/>
          </p:cNvSpPr>
          <p:nvPr>
            <p:ph sz="quarter" idx="13"/>
          </p:nvPr>
        </p:nvSpPr>
        <p:spPr>
          <a:xfrm>
            <a:off x="6013450" y="676275"/>
            <a:ext cx="5973763" cy="5764213"/>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6DE8-9815-40C6-8D03-0A309A0A8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37E96-414E-4A71-B57B-B710D8B1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6D43A-BE73-4D1F-82DA-94DA52DEDF47}"/>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E6EA30C5-9A03-48DC-9C9F-F4CC9BC5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D9D4-6013-40DA-85F9-411CE86357B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28777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580D7-3C86-4D98-80EA-C3FBCB86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B4E03-0A65-4A95-A9FA-4F1CEB12F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E8B9-699E-45B5-BA3A-4DF0A85DB8FC}"/>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CFCC865A-C59F-4F0D-B010-423D4EB3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FBF-E4BF-409F-851B-8317842C36D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5355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a:solidFill>
                  <a:srgbClr val="EE5612"/>
                </a:solidFill>
              </a:defRPr>
            </a:lvl1pPr>
          </a:lstStyle>
          <a:p>
            <a:r>
              <a:rPr lang="en-US" dirty="0"/>
              <a:t>Click to edit Master title style</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9/12/2021</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cxnSp>
        <p:nvCxnSpPr>
          <p:cNvPr id="9" name="Straight Connector 8"/>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0" name="Content Placeholder 3"/>
          <p:cNvSpPr>
            <a:spLocks noGrp="1"/>
          </p:cNvSpPr>
          <p:nvPr>
            <p:ph sz="half" idx="13"/>
          </p:nvPr>
        </p:nvSpPr>
        <p:spPr>
          <a:xfrm>
            <a:off x="1024128" y="2291938"/>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14"/>
          </p:nvPr>
        </p:nvSpPr>
        <p:spPr>
          <a:xfrm>
            <a:off x="5989320" y="2291938"/>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4342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9/12/2021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Content Placeholder 3"/>
          <p:cNvSpPr>
            <a:spLocks noGrp="1"/>
          </p:cNvSpPr>
          <p:nvPr>
            <p:ph sz="half" idx="13"/>
          </p:nvPr>
        </p:nvSpPr>
        <p:spPr>
          <a:xfrm>
            <a:off x="102412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half" idx="14" hasCustomPrompt="1"/>
          </p:nvPr>
        </p:nvSpPr>
        <p:spPr>
          <a:xfrm>
            <a:off x="599088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730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872B-A36B-4499-92F0-58A59998A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2C751-2F4F-4830-A443-03D66346F36E}"/>
              </a:ext>
            </a:extLst>
          </p:cNvPr>
          <p:cNvSpPr>
            <a:spLocks noGrp="1"/>
          </p:cNvSpPr>
          <p:nvPr>
            <p:ph type="body" idx="1"/>
          </p:nvPr>
        </p:nvSpPr>
        <p:spPr>
          <a:xfrm>
            <a:off x="831850" y="4589463"/>
            <a:ext cx="10515600" cy="1500187"/>
          </a:xfrm>
          <a:solidFill>
            <a:schemeClr val="accent2">
              <a:lumMod val="50000"/>
            </a:schemeClr>
          </a:solidFill>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A7F1-878C-41FA-B2E7-9D0C2B6CD617}"/>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6716EDA1-27BA-42C7-9E10-45E8CFB40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043B7-EF74-4B8C-B2B9-8B67B507C75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7" name="Straight Connector 6">
            <a:extLst>
              <a:ext uri="{FF2B5EF4-FFF2-40B4-BE49-F238E27FC236}">
                <a16:creationId xmlns:a16="http://schemas.microsoft.com/office/drawing/2014/main" id="{E0CBE9BF-B0AC-4478-BC76-36E4FFA2DA8D}"/>
              </a:ext>
            </a:extLst>
          </p:cNvPr>
          <p:cNvCxnSpPr>
            <a:cxnSpLocks/>
          </p:cNvCxnSpPr>
          <p:nvPr userDrawn="1"/>
        </p:nvCxnSpPr>
        <p:spPr>
          <a:xfrm>
            <a:off x="838200" y="4456112"/>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8" name="Freeform: Shape 13">
            <a:extLst>
              <a:ext uri="{FF2B5EF4-FFF2-40B4-BE49-F238E27FC236}">
                <a16:creationId xmlns:a16="http://schemas.microsoft.com/office/drawing/2014/main" id="{660A18DA-6AB3-4DDD-A96A-92CE0D665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24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Layout Al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9/12/2021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13" name="Rectangle 12">
            <a:extLst>
              <a:ext uri="{FF2B5EF4-FFF2-40B4-BE49-F238E27FC236}">
                <a16:creationId xmlns:a16="http://schemas.microsoft.com/office/drawing/2014/main" id="{8AE8B0A3-40C5-48CC-B177-8D77CC32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F522DC2A-38B8-42B0-A904-EAD75D3DC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636104"/>
            <a:ext cx="7118035" cy="2873859"/>
          </a:xfrm>
        </p:spPr>
        <p:txBody>
          <a:bodyPr vert="horz" lIns="91440" tIns="45720" rIns="91440" bIns="45720" rtlCol="0" anchor="ctr">
            <a:normAutofit/>
          </a:bodyPr>
          <a:lstStyle>
            <a:lvl1pPr>
              <a:defRPr lang="en-US" sz="6600">
                <a:solidFill>
                  <a:schemeClr val="tx1">
                    <a:lumMod val="65000"/>
                    <a:lumOff val="3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5"/>
            <a:ext cx="6782463" cy="1383527"/>
          </a:xfrm>
          <a:solidFill>
            <a:srgbClr val="FFFFFF">
              <a:alpha val="50196"/>
            </a:srgbClr>
          </a:solidFill>
          <a:ln w="19050">
            <a:solidFill>
              <a:schemeClr val="accent2"/>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a:defRPr lang="en-US" sz="3600">
                <a:solidFill>
                  <a:schemeClr val="accent2">
                    <a:lumMod val="50000"/>
                  </a:schemeClr>
                </a:solidFill>
              </a:defRPr>
            </a:lvl1pPr>
          </a:lstStyle>
          <a:p>
            <a:pPr marL="0" lvl="0" indent="0">
              <a:buNone/>
            </a:pPr>
            <a:r>
              <a:rPr lang="en-US"/>
              <a:t>Click to edit Master subtitle style</a:t>
            </a:r>
            <a:endParaRPr lang="en-US" dirty="0"/>
          </a:p>
        </p:txBody>
      </p:sp>
      <p:sp>
        <p:nvSpPr>
          <p:cNvPr id="8" name="Media Placeholder 7">
            <a:extLst>
              <a:ext uri="{FF2B5EF4-FFF2-40B4-BE49-F238E27FC236}">
                <a16:creationId xmlns:a16="http://schemas.microsoft.com/office/drawing/2014/main" id="{A81633C3-4C66-43BD-8990-ABFDB1B5B551}"/>
              </a:ext>
            </a:extLst>
          </p:cNvPr>
          <p:cNvSpPr>
            <a:spLocks noGrp="1"/>
          </p:cNvSpPr>
          <p:nvPr>
            <p:ph type="media" sz="quarter" idx="13"/>
          </p:nvPr>
        </p:nvSpPr>
        <p:spPr>
          <a:xfrm>
            <a:off x="8153400" y="2554288"/>
            <a:ext cx="2024063" cy="2544762"/>
          </a:xfrm>
        </p:spPr>
        <p:txBody>
          <a:bodyPr/>
          <a:lstStyle/>
          <a:p>
            <a:r>
              <a:rPr lang="en-US"/>
              <a:t>Click icon to add media</a:t>
            </a:r>
          </a:p>
        </p:txBody>
      </p:sp>
    </p:spTree>
    <p:extLst>
      <p:ext uri="{BB962C8B-B14F-4D97-AF65-F5344CB8AC3E}">
        <p14:creationId xmlns:p14="http://schemas.microsoft.com/office/powerpoint/2010/main" val="4917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se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403860" y="365125"/>
            <a:ext cx="8511540" cy="1325563"/>
          </a:xfrm>
        </p:spPr>
        <p:txBody>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403860" y="1868487"/>
            <a:ext cx="85115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p:nvSpPr>
          <p:cNvPr id="7" name="Rectangle 6">
            <a:extLst>
              <a:ext uri="{FF2B5EF4-FFF2-40B4-BE49-F238E27FC236}">
                <a16:creationId xmlns:a16="http://schemas.microsoft.com/office/drawing/2014/main" id="{11836DB4-BA84-4558-9FE4-B1BEF09D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557B28-8C2D-4555-8906-71813522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915400" y="2358913"/>
            <a:ext cx="2140172" cy="21401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list">
            <a:extLst>
              <a:ext uri="{FF2B5EF4-FFF2-40B4-BE49-F238E27FC236}">
                <a16:creationId xmlns:a16="http://schemas.microsoft.com/office/drawing/2014/main" id="{A6A8680A-2E2A-4DE5-8414-6A4E30D02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9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2256182" y="365125"/>
            <a:ext cx="946205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3061252" y="1825625"/>
            <a:ext cx="86569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9" name="Group 8">
            <a:extLst>
              <a:ext uri="{FF2B5EF4-FFF2-40B4-BE49-F238E27FC236}">
                <a16:creationId xmlns:a16="http://schemas.microsoft.com/office/drawing/2014/main" id="{D71ADF01-726E-48A2-9B28-B3819A881C98}"/>
              </a:ext>
            </a:extLst>
          </p:cNvPr>
          <p:cNvGrpSpPr/>
          <p:nvPr userDrawn="1"/>
        </p:nvGrpSpPr>
        <p:grpSpPr>
          <a:xfrm>
            <a:off x="0" y="0"/>
            <a:ext cx="2915216" cy="6858000"/>
            <a:chOff x="0" y="0"/>
            <a:chExt cx="2915216" cy="6858000"/>
          </a:xfrm>
          <a:solidFill>
            <a:schemeClr val="accent2"/>
          </a:solidFill>
        </p:grpSpPr>
        <p:sp>
          <p:nvSpPr>
            <p:cNvPr id="10" name="Rectangle 9">
              <a:extLst>
                <a:ext uri="{FF2B5EF4-FFF2-40B4-BE49-F238E27FC236}">
                  <a16:creationId xmlns:a16="http://schemas.microsoft.com/office/drawing/2014/main" id="{3EF91502-419C-472E-83D0-E387B17C40EC}"/>
                </a:ext>
              </a:extLst>
            </p:cNvPr>
            <p:cNvSpPr/>
            <p:nvPr/>
          </p:nvSpPr>
          <p:spPr>
            <a:xfrm>
              <a:off x="0" y="0"/>
              <a:ext cx="2018923"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95CA48-786C-4977-B37D-2FE6BC404B2C}"/>
                </a:ext>
              </a:extLst>
            </p:cNvPr>
            <p:cNvSpPr/>
            <p:nvPr/>
          </p:nvSpPr>
          <p:spPr>
            <a:xfrm>
              <a:off x="1122630" y="2559867"/>
              <a:ext cx="1792586" cy="1738265"/>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Vlog">
            <a:extLst>
              <a:ext uri="{FF2B5EF4-FFF2-40B4-BE49-F238E27FC236}">
                <a16:creationId xmlns:a16="http://schemas.microsoft.com/office/drawing/2014/main" id="{AF39D51C-B0AE-4C81-B8F5-B445AA2385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603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D6DD47-33E2-4159-9C84-1DF1E62723C2}"/>
              </a:ext>
            </a:extLst>
          </p:cNvPr>
          <p:cNvSpPr/>
          <p:nvPr userDrawn="1"/>
        </p:nvSpPr>
        <p:spPr>
          <a:xfrm>
            <a:off x="307571" y="457200"/>
            <a:ext cx="4098172" cy="5702530"/>
          </a:xfrm>
          <a:prstGeom prst="rect">
            <a:avLst/>
          </a:prstGeom>
          <a:solidFill>
            <a:schemeClr val="accent2">
              <a:lumMod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382385" y="556952"/>
            <a:ext cx="3906982" cy="1500447"/>
          </a:xfrm>
          <a:noFill/>
          <a:ln w="38100">
            <a:no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4422370" y="457201"/>
            <a:ext cx="7403869" cy="5702530"/>
          </a:xfrm>
        </p:spPr>
        <p:txBody>
          <a:bodyPr>
            <a:normAutofit/>
          </a:bodyPr>
          <a:lstStyle>
            <a:lvl1pPr>
              <a:defRPr sz="2800">
                <a:latin typeface="Consolas" panose="020B0609020204030204" pitchFamily="49" charset="0"/>
              </a:defRPr>
            </a:lvl1pPr>
            <a:lvl2pPr>
              <a:defRPr sz="2400">
                <a:latin typeface="Consolas" panose="020B0609020204030204" pitchFamily="49" charset="0"/>
              </a:defRPr>
            </a:lvl2pPr>
            <a:lvl3pPr>
              <a:defRPr sz="2000">
                <a:latin typeface="Consolas" panose="020B0609020204030204" pitchFamily="49" charset="0"/>
              </a:defRPr>
            </a:lvl3pPr>
            <a:lvl4pPr>
              <a:defRPr sz="1800">
                <a:latin typeface="Consolas" panose="020B0609020204030204" pitchFamily="49" charset="0"/>
              </a:defRPr>
            </a:lvl4pPr>
            <a:lvl5pPr>
              <a:defRPr sz="1800">
                <a:latin typeface="Consolas" panose="020B0609020204030204"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382386" y="2254020"/>
            <a:ext cx="3906981" cy="3781020"/>
          </a:xfrm>
          <a:ln w="38100">
            <a:noFill/>
          </a:ln>
        </p:spPr>
        <p:txBody>
          <a:bodyP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12" name="Group 11">
            <a:extLst>
              <a:ext uri="{FF2B5EF4-FFF2-40B4-BE49-F238E27FC236}">
                <a16:creationId xmlns:a16="http://schemas.microsoft.com/office/drawing/2014/main" id="{1D5F4138-6E1A-47D7-8524-2D5C3710909A}"/>
              </a:ext>
            </a:extLst>
          </p:cNvPr>
          <p:cNvGrpSpPr/>
          <p:nvPr userDrawn="1"/>
        </p:nvGrpSpPr>
        <p:grpSpPr>
          <a:xfrm>
            <a:off x="1762298" y="4887884"/>
            <a:ext cx="1147156" cy="1147156"/>
            <a:chOff x="1636222" y="4887884"/>
            <a:chExt cx="1147156" cy="1147156"/>
          </a:xfrm>
        </p:grpSpPr>
        <p:sp>
          <p:nvSpPr>
            <p:cNvPr id="11" name="Flowchart: Connector 10">
              <a:extLst>
                <a:ext uri="{FF2B5EF4-FFF2-40B4-BE49-F238E27FC236}">
                  <a16:creationId xmlns:a16="http://schemas.microsoft.com/office/drawing/2014/main" id="{22505DCA-214B-4F59-94BD-621A83F8888D}"/>
                </a:ext>
              </a:extLst>
            </p:cNvPr>
            <p:cNvSpPr/>
            <p:nvPr userDrawn="1"/>
          </p:nvSpPr>
          <p:spPr>
            <a:xfrm>
              <a:off x="1636222" y="4887884"/>
              <a:ext cx="1147156" cy="1147156"/>
            </a:xfrm>
            <a:prstGeom prst="flowChartConnector">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grammer female with solid fill">
              <a:extLst>
                <a:ext uri="{FF2B5EF4-FFF2-40B4-BE49-F238E27FC236}">
                  <a16:creationId xmlns:a16="http://schemas.microsoft.com/office/drawing/2014/main" id="{1C5E1F72-C8FE-4D53-8FDC-6EE83FFBD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3861" y="4980709"/>
              <a:ext cx="846512" cy="846512"/>
            </a:xfrm>
            <a:prstGeom prst="rect">
              <a:avLst/>
            </a:prstGeom>
          </p:spPr>
        </p:pic>
      </p:grpSp>
    </p:spTree>
    <p:extLst>
      <p:ext uri="{BB962C8B-B14F-4D97-AF65-F5344CB8AC3E}">
        <p14:creationId xmlns:p14="http://schemas.microsoft.com/office/powerpoint/2010/main" val="6443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4A27EA23-180F-401C-B8CB-275482A5BB26}"/>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3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Circle">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7CC09D28-CF0D-4C08-B5A8-B473BC0B1B75}"/>
              </a:ext>
            </a:extLst>
          </p:cNvPr>
          <p:cNvSpPr/>
          <p:nvPr userDrawn="1"/>
        </p:nvSpPr>
        <p:spPr>
          <a:xfrm>
            <a:off x="1526502" y="-894521"/>
            <a:ext cx="8913744" cy="8510518"/>
          </a:xfrm>
          <a:prstGeom prst="flowChart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5172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2497C-037D-4449-BD0F-05467C6A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D51A-A115-49E0-B583-A2ED811BF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B12C1-11A4-464F-B303-059CFD73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C982F-3C14-465F-B483-5A8711A994AE}" type="datetimeFigureOut">
              <a:rPr lang="en-US" smtClean="0"/>
              <a:t>9/12/2021</a:t>
            </a:fld>
            <a:endParaRPr lang="en-US"/>
          </a:p>
        </p:txBody>
      </p:sp>
      <p:sp>
        <p:nvSpPr>
          <p:cNvPr id="5" name="Footer Placeholder 4">
            <a:extLst>
              <a:ext uri="{FF2B5EF4-FFF2-40B4-BE49-F238E27FC236}">
                <a16:creationId xmlns:a16="http://schemas.microsoft.com/office/drawing/2014/main" id="{88BDDCC1-5FCE-486F-83DC-DE03C4F2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B682-65E5-42C8-8A02-A75562864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B29F-180D-4416-8C73-DE9DEA6FFD02}" type="slidenum">
              <a:rPr lang="en-US" smtClean="0"/>
              <a:t>‹#›</a:t>
            </a:fld>
            <a:endParaRPr lang="en-US"/>
          </a:p>
        </p:txBody>
      </p:sp>
    </p:spTree>
    <p:extLst>
      <p:ext uri="{BB962C8B-B14F-4D97-AF65-F5344CB8AC3E}">
        <p14:creationId xmlns:p14="http://schemas.microsoft.com/office/powerpoint/2010/main" val="25716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1" r:id="rId5"/>
    <p:sldLayoutId id="2147483664" r:id="rId6"/>
    <p:sldLayoutId id="2147483673" r:id="rId7"/>
    <p:sldLayoutId id="2147483662" r:id="rId8"/>
    <p:sldLayoutId id="2147483666" r:id="rId9"/>
    <p:sldLayoutId id="2147483667" r:id="rId10"/>
    <p:sldLayoutId id="2147483654" r:id="rId11"/>
    <p:sldLayoutId id="2147483652" r:id="rId12"/>
    <p:sldLayoutId id="2147483668" r:id="rId13"/>
    <p:sldLayoutId id="2147483671" r:id="rId14"/>
    <p:sldLayoutId id="2147483653" r:id="rId15"/>
    <p:sldLayoutId id="2147483670" r:id="rId16"/>
    <p:sldLayoutId id="2147483669" r:id="rId17"/>
    <p:sldLayoutId id="2147483655" r:id="rId18"/>
    <p:sldLayoutId id="2147483656" r:id="rId19"/>
    <p:sldLayoutId id="2147483672" r:id="rId20"/>
    <p:sldLayoutId id="2147483665" r:id="rId21"/>
    <p:sldLayoutId id="2147483658" r:id="rId22"/>
    <p:sldLayoutId id="2147483659" r:id="rId23"/>
    <p:sldLayoutId id="2147483674" r:id="rId24"/>
    <p:sldLayoutId id="2147483675"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microsoft.com/office/2007/relationships/hdphoto" Target="../media/hdphoto4.wdp"/><Relationship Id="rId5" Type="http://schemas.openxmlformats.org/officeDocument/2006/relationships/image" Target="../media/image24.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8080/" TargetMode="External"/><Relationship Id="rId1" Type="http://schemas.openxmlformats.org/officeDocument/2006/relationships/slideLayout" Target="../slideLayouts/slideLayout10.xml"/><Relationship Id="rId4" Type="http://schemas.openxmlformats.org/officeDocument/2006/relationships/image" Target="../media/image10.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A7F85E-2CD1-4862-B6B9-DD38DE1465B6}"/>
              </a:ext>
            </a:extLst>
          </p:cNvPr>
          <p:cNvSpPr>
            <a:spLocks noGrp="1"/>
          </p:cNvSpPr>
          <p:nvPr>
            <p:ph type="subTitle" idx="1"/>
          </p:nvPr>
        </p:nvSpPr>
        <p:spPr/>
        <p:txBody>
          <a:bodyPr/>
          <a:lstStyle/>
          <a:p>
            <a:pPr marL="0" indent="0">
              <a:buNone/>
            </a:pPr>
            <a:r>
              <a:rPr lang="en-US" dirty="0"/>
              <a:t>Hadoop</a:t>
            </a:r>
          </a:p>
        </p:txBody>
      </p:sp>
      <p:sp>
        <p:nvSpPr>
          <p:cNvPr id="3" name="Title 2">
            <a:extLst>
              <a:ext uri="{FF2B5EF4-FFF2-40B4-BE49-F238E27FC236}">
                <a16:creationId xmlns:a16="http://schemas.microsoft.com/office/drawing/2014/main" id="{BE08DB84-8AEB-4B6F-A43E-DB7582F0EB19}"/>
              </a:ext>
            </a:extLst>
          </p:cNvPr>
          <p:cNvSpPr>
            <a:spLocks noGrp="1"/>
          </p:cNvSpPr>
          <p:nvPr>
            <p:ph type="ctrTitle"/>
          </p:nvPr>
        </p:nvSpPr>
        <p:spPr/>
        <p:txBody>
          <a:bodyPr/>
          <a:lstStyle/>
          <a:p>
            <a:r>
              <a:rPr lang="en-US" dirty="0"/>
              <a:t>IST769 Unit C</a:t>
            </a:r>
          </a:p>
        </p:txBody>
      </p:sp>
    </p:spTree>
    <p:extLst>
      <p:ext uri="{BB962C8B-B14F-4D97-AF65-F5344CB8AC3E}">
        <p14:creationId xmlns:p14="http://schemas.microsoft.com/office/powerpoint/2010/main" val="196718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9128-BF98-475F-AB6E-908A6D668DCA}"/>
              </a:ext>
            </a:extLst>
          </p:cNvPr>
          <p:cNvSpPr>
            <a:spLocks noGrp="1"/>
          </p:cNvSpPr>
          <p:nvPr>
            <p:ph type="title"/>
          </p:nvPr>
        </p:nvSpPr>
        <p:spPr>
          <a:solidFill>
            <a:schemeClr val="bg1">
              <a:alpha val="32941"/>
            </a:schemeClr>
          </a:solidFill>
        </p:spPr>
        <p:txBody>
          <a:bodyPr/>
          <a:lstStyle/>
          <a:p>
            <a:r>
              <a:rPr lang="en-US" dirty="0"/>
              <a:t>The Data Lake</a:t>
            </a:r>
          </a:p>
        </p:txBody>
      </p:sp>
      <p:sp>
        <p:nvSpPr>
          <p:cNvPr id="3" name="Content Placeholder 2">
            <a:extLst>
              <a:ext uri="{FF2B5EF4-FFF2-40B4-BE49-F238E27FC236}">
                <a16:creationId xmlns:a16="http://schemas.microsoft.com/office/drawing/2014/main" id="{60D68D51-51FD-4156-8D29-81CB83ED57F8}"/>
              </a:ext>
            </a:extLst>
          </p:cNvPr>
          <p:cNvSpPr>
            <a:spLocks noGrp="1"/>
          </p:cNvSpPr>
          <p:nvPr>
            <p:ph idx="1"/>
          </p:nvPr>
        </p:nvSpPr>
        <p:spPr>
          <a:xfrm>
            <a:off x="838200" y="1825625"/>
            <a:ext cx="5257800" cy="4351338"/>
          </a:xfrm>
          <a:solidFill>
            <a:srgbClr val="FFFFFF">
              <a:alpha val="50196"/>
            </a:srgbClr>
          </a:solidFill>
        </p:spPr>
        <p:txBody>
          <a:bodyPr>
            <a:normAutofit/>
          </a:bodyPr>
          <a:lstStyle/>
          <a:p>
            <a:r>
              <a:rPr lang="en-US" sz="3200" dirty="0"/>
              <a:t>An industry term for vast amounts of data stored in its native format.</a:t>
            </a:r>
          </a:p>
          <a:p>
            <a:r>
              <a:rPr lang="en-US" sz="3200" dirty="0"/>
              <a:t>Hadoop data are stored in a data lake.</a:t>
            </a:r>
          </a:p>
          <a:p>
            <a:r>
              <a:rPr lang="en-US" sz="3200" dirty="0"/>
              <a:t>Like real lakes, data lakes are unprocessed and vast.</a:t>
            </a:r>
          </a:p>
        </p:txBody>
      </p:sp>
      <p:grpSp>
        <p:nvGrpSpPr>
          <p:cNvPr id="4" name="Group 3">
            <a:extLst>
              <a:ext uri="{FF2B5EF4-FFF2-40B4-BE49-F238E27FC236}">
                <a16:creationId xmlns:a16="http://schemas.microsoft.com/office/drawing/2014/main" id="{FA48D734-B339-4CCC-B42A-B2C75F95A399}"/>
              </a:ext>
            </a:extLst>
          </p:cNvPr>
          <p:cNvGrpSpPr/>
          <p:nvPr/>
        </p:nvGrpSpPr>
        <p:grpSpPr>
          <a:xfrm>
            <a:off x="8067762" y="154113"/>
            <a:ext cx="3431355" cy="5988098"/>
            <a:chOff x="6598557" y="150938"/>
            <a:chExt cx="3431355" cy="5988098"/>
          </a:xfrm>
        </p:grpSpPr>
        <p:pic>
          <p:nvPicPr>
            <p:cNvPr id="5" name="Picture 4" descr="Image result for bottle of water">
              <a:extLst>
                <a:ext uri="{FF2B5EF4-FFF2-40B4-BE49-F238E27FC236}">
                  <a16:creationId xmlns:a16="http://schemas.microsoft.com/office/drawing/2014/main" id="{177495BA-5DF7-469A-B6D9-9655E044A41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725" b="100000" l="10000" r="90000"/>
                      </a14:imgEffect>
                    </a14:imgLayer>
                  </a14:imgProps>
                </a:ext>
                <a:ext uri="{28A0092B-C50C-407E-A947-70E740481C1C}">
                  <a14:useLocalDpi xmlns:a14="http://schemas.microsoft.com/office/drawing/2010/main" val="0"/>
                </a:ext>
              </a:extLst>
            </a:blip>
            <a:srcRect l="27627" r="28809"/>
            <a:stretch/>
          </p:blipFill>
          <p:spPr bwMode="auto">
            <a:xfrm>
              <a:off x="6598557" y="2286000"/>
              <a:ext cx="1459593" cy="3853036"/>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with Corners Rounded 5">
              <a:extLst>
                <a:ext uri="{FF2B5EF4-FFF2-40B4-BE49-F238E27FC236}">
                  <a16:creationId xmlns:a16="http://schemas.microsoft.com/office/drawing/2014/main" id="{2EA6975A-B664-4FA4-A621-126CEB92261C}"/>
                </a:ext>
              </a:extLst>
            </p:cNvPr>
            <p:cNvSpPr/>
            <p:nvPr/>
          </p:nvSpPr>
          <p:spPr>
            <a:xfrm>
              <a:off x="7648396" y="150938"/>
              <a:ext cx="2381516" cy="2411288"/>
            </a:xfrm>
            <a:prstGeom prst="wedgeRoundRectCallout">
              <a:avLst>
                <a:gd name="adj1" fmla="val -56642"/>
                <a:gd name="adj2" fmla="val 78929"/>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Contrast this to the data mart which is  filtered and packaged for consumption!</a:t>
              </a:r>
            </a:p>
          </p:txBody>
        </p:sp>
      </p:grpSp>
    </p:spTree>
    <p:extLst>
      <p:ext uri="{BB962C8B-B14F-4D97-AF65-F5344CB8AC3E}">
        <p14:creationId xmlns:p14="http://schemas.microsoft.com/office/powerpoint/2010/main" val="428051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a:extLst>
              <a:ext uri="{FF2B5EF4-FFF2-40B4-BE49-F238E27FC236}">
                <a16:creationId xmlns:a16="http://schemas.microsoft.com/office/drawing/2014/main" id="{93AE1388-CFB9-4989-8223-98AFBF465652}"/>
              </a:ext>
            </a:extLst>
          </p:cNvPr>
          <p:cNvPicPr>
            <a:picLocks noGrp="1" noChangeAspect="1"/>
          </p:cNvPicPr>
          <p:nvPr>
            <p:ph idx="1"/>
          </p:nvPr>
        </p:nvPicPr>
        <p:blipFill>
          <a:blip r:embed="rId3"/>
          <a:stretch>
            <a:fillRect/>
          </a:stretch>
        </p:blipFill>
        <p:spPr>
          <a:xfrm>
            <a:off x="838200" y="1690688"/>
            <a:ext cx="10515600" cy="4874499"/>
          </a:xfrm>
          <a:prstGeom prst="rect">
            <a:avLst/>
          </a:prstGeom>
        </p:spPr>
      </p:pic>
      <p:sp>
        <p:nvSpPr>
          <p:cNvPr id="6" name="Title 5">
            <a:extLst>
              <a:ext uri="{FF2B5EF4-FFF2-40B4-BE49-F238E27FC236}">
                <a16:creationId xmlns:a16="http://schemas.microsoft.com/office/drawing/2014/main" id="{F02374BC-C828-4EFA-985F-CD3EED87C71E}"/>
              </a:ext>
            </a:extLst>
          </p:cNvPr>
          <p:cNvSpPr>
            <a:spLocks noGrp="1"/>
          </p:cNvSpPr>
          <p:nvPr>
            <p:ph type="title"/>
          </p:nvPr>
        </p:nvSpPr>
        <p:spPr/>
        <p:txBody>
          <a:bodyPr>
            <a:noAutofit/>
          </a:bodyPr>
          <a:lstStyle/>
          <a:p>
            <a:r>
              <a:rPr lang="en-US" dirty="0"/>
              <a:t>Collect and Store Data into the Data Lake</a:t>
            </a:r>
            <a:endParaRPr lang="en-IN" dirty="0"/>
          </a:p>
        </p:txBody>
      </p:sp>
      <p:sp>
        <p:nvSpPr>
          <p:cNvPr id="3" name="TextBox 2">
            <a:extLst>
              <a:ext uri="{FF2B5EF4-FFF2-40B4-BE49-F238E27FC236}">
                <a16:creationId xmlns:a16="http://schemas.microsoft.com/office/drawing/2014/main" id="{E87409C1-01CF-47BC-9B4E-306E21FD5C51}"/>
              </a:ext>
            </a:extLst>
          </p:cNvPr>
          <p:cNvSpPr txBox="1"/>
          <p:nvPr/>
        </p:nvSpPr>
        <p:spPr>
          <a:xfrm>
            <a:off x="6096000" y="3311633"/>
            <a:ext cx="5197192" cy="3108543"/>
          </a:xfrm>
          <a:prstGeom prst="rect">
            <a:avLst/>
          </a:prstGeom>
          <a:solidFill>
            <a:srgbClr val="FFFFFF">
              <a:alpha val="50196"/>
            </a:srgbClr>
          </a:solidFill>
        </p:spPr>
        <p:txBody>
          <a:bodyPr wrap="none" rtlCol="0">
            <a:spAutoFit/>
          </a:bodyPr>
          <a:lstStyle/>
          <a:p>
            <a:r>
              <a:rPr lang="en-US" sz="2800" dirty="0"/>
              <a:t>You know there is value in your </a:t>
            </a:r>
          </a:p>
          <a:p>
            <a:r>
              <a:rPr lang="en-US" sz="2800" dirty="0"/>
              <a:t>Organization’s YouTube channel, </a:t>
            </a:r>
          </a:p>
          <a:p>
            <a:r>
              <a:rPr lang="en-US" sz="2800" dirty="0"/>
              <a:t>but you don’t know what exactly </a:t>
            </a:r>
          </a:p>
          <a:p>
            <a:r>
              <a:rPr lang="en-US" sz="2800" dirty="0"/>
              <a:t>that might be.</a:t>
            </a:r>
          </a:p>
          <a:p>
            <a:r>
              <a:rPr lang="en-US" sz="2800" dirty="0"/>
              <a:t>You extract the API output weekly </a:t>
            </a:r>
          </a:p>
          <a:p>
            <a:r>
              <a:rPr lang="en-US" sz="2800" dirty="0"/>
              <a:t>&amp; load the data into your </a:t>
            </a:r>
          </a:p>
          <a:p>
            <a:r>
              <a:rPr lang="en-US" sz="2800" dirty="0"/>
              <a:t>Hadoop Data lake.</a:t>
            </a:r>
          </a:p>
        </p:txBody>
      </p:sp>
    </p:spTree>
    <p:extLst>
      <p:ext uri="{BB962C8B-B14F-4D97-AF65-F5344CB8AC3E}">
        <p14:creationId xmlns:p14="http://schemas.microsoft.com/office/powerpoint/2010/main" val="324669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9074-C309-44B2-9EDD-ECB0C2D97E49}"/>
              </a:ext>
            </a:extLst>
          </p:cNvPr>
          <p:cNvSpPr>
            <a:spLocks noGrp="1"/>
          </p:cNvSpPr>
          <p:nvPr>
            <p:ph type="title"/>
          </p:nvPr>
        </p:nvSpPr>
        <p:spPr/>
        <p:txBody>
          <a:bodyPr>
            <a:noAutofit/>
          </a:bodyPr>
          <a:lstStyle/>
          <a:p>
            <a:r>
              <a:rPr lang="en-US" dirty="0"/>
              <a:t>Apply a Schema on Read/Query</a:t>
            </a:r>
            <a:endParaRPr lang="en-IN" dirty="0"/>
          </a:p>
        </p:txBody>
      </p:sp>
      <p:sp>
        <p:nvSpPr>
          <p:cNvPr id="11" name="Content Placeholder 10">
            <a:extLst>
              <a:ext uri="{FF2B5EF4-FFF2-40B4-BE49-F238E27FC236}">
                <a16:creationId xmlns:a16="http://schemas.microsoft.com/office/drawing/2014/main" id="{2DC6EBB8-F40D-4F3D-B310-F5741BCA6368}"/>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930FCDE-12AE-438E-8697-1AB571528F20}"/>
              </a:ext>
            </a:extLst>
          </p:cNvPr>
          <p:cNvPicPr>
            <a:picLocks noChangeAspect="1"/>
          </p:cNvPicPr>
          <p:nvPr/>
        </p:nvPicPr>
        <p:blipFill>
          <a:blip r:embed="rId3"/>
          <a:stretch>
            <a:fillRect/>
          </a:stretch>
        </p:blipFill>
        <p:spPr>
          <a:xfrm>
            <a:off x="921690" y="1690688"/>
            <a:ext cx="6233819" cy="1341936"/>
          </a:xfrm>
          <a:prstGeom prst="rect">
            <a:avLst/>
          </a:prstGeom>
        </p:spPr>
      </p:pic>
      <p:graphicFrame>
        <p:nvGraphicFramePr>
          <p:cNvPr id="6" name="Table 5">
            <a:extLst>
              <a:ext uri="{FF2B5EF4-FFF2-40B4-BE49-F238E27FC236}">
                <a16:creationId xmlns:a16="http://schemas.microsoft.com/office/drawing/2014/main" id="{F4865CA9-0793-4F69-ABA3-5D5C6397E1C6}"/>
              </a:ext>
            </a:extLst>
          </p:cNvPr>
          <p:cNvGraphicFramePr>
            <a:graphicFrameLocks noGrp="1"/>
          </p:cNvGraphicFramePr>
          <p:nvPr>
            <p:extLst>
              <p:ext uri="{D42A27DB-BD31-4B8C-83A1-F6EECF244321}">
                <p14:modId xmlns:p14="http://schemas.microsoft.com/office/powerpoint/2010/main" val="2703048846"/>
              </p:ext>
            </p:extLst>
          </p:nvPr>
        </p:nvGraphicFramePr>
        <p:xfrm>
          <a:off x="917734" y="4450789"/>
          <a:ext cx="5970529" cy="1181100"/>
        </p:xfrm>
        <a:graphic>
          <a:graphicData uri="http://schemas.openxmlformats.org/drawingml/2006/table">
            <a:tbl>
              <a:tblPr firstRow="1" bandRow="1">
                <a:tableStyleId>{073A0DAA-6AF3-43AB-8588-CEC1D06C72B9}</a:tableStyleId>
              </a:tblPr>
              <a:tblGrid>
                <a:gridCol w="1586721">
                  <a:extLst>
                    <a:ext uri="{9D8B030D-6E8A-4147-A177-3AD203B41FA5}">
                      <a16:colId xmlns:a16="http://schemas.microsoft.com/office/drawing/2014/main" val="20000"/>
                    </a:ext>
                  </a:extLst>
                </a:gridCol>
                <a:gridCol w="531662">
                  <a:extLst>
                    <a:ext uri="{9D8B030D-6E8A-4147-A177-3AD203B41FA5}">
                      <a16:colId xmlns:a16="http://schemas.microsoft.com/office/drawing/2014/main" val="20001"/>
                    </a:ext>
                  </a:extLst>
                </a:gridCol>
                <a:gridCol w="1808227">
                  <a:extLst>
                    <a:ext uri="{9D8B030D-6E8A-4147-A177-3AD203B41FA5}">
                      <a16:colId xmlns:a16="http://schemas.microsoft.com/office/drawing/2014/main" val="20002"/>
                    </a:ext>
                  </a:extLst>
                </a:gridCol>
                <a:gridCol w="2043919">
                  <a:extLst>
                    <a:ext uri="{9D8B030D-6E8A-4147-A177-3AD203B41FA5}">
                      <a16:colId xmlns:a16="http://schemas.microsoft.com/office/drawing/2014/main" val="20003"/>
                    </a:ext>
                  </a:extLst>
                </a:gridCol>
              </a:tblGrid>
              <a:tr h="278130">
                <a:tc>
                  <a:txBody>
                    <a:bodyPr/>
                    <a:lstStyle/>
                    <a:p>
                      <a:r>
                        <a:rPr lang="en-US" sz="1600" dirty="0">
                          <a:latin typeface="Sherman Sans Book" pitchFamily="50" charset="0"/>
                          <a:ea typeface="Sherman Sans Book" pitchFamily="50" charset="0"/>
                        </a:rPr>
                        <a:t>videoId</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likes</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text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pub_date</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extLst>
                  <a:ext uri="{0D108BD9-81ED-4DB2-BD59-A6C34878D82A}">
                    <a16:rowId xmlns:a16="http://schemas.microsoft.com/office/drawing/2014/main" val="10000"/>
                  </a:ext>
                </a:extLst>
              </a:tr>
              <a:tr h="480060">
                <a:tc>
                  <a:txBody>
                    <a:bodyPr/>
                    <a:lstStyle/>
                    <a:p>
                      <a:r>
                        <a:rPr lang="en-US" sz="1600" dirty="0">
                          <a:solidFill>
                            <a:schemeClr val="tx1">
                              <a:lumMod val="65000"/>
                              <a:lumOff val="35000"/>
                            </a:schemeClr>
                          </a:solidFill>
                          <a:latin typeface="Sherman Sans Book" pitchFamily="50" charset="0"/>
                          <a:ea typeface="Sherman Sans Book" pitchFamily="50" charset="0"/>
                        </a:rPr>
                        <a:t>O4PXqpv8TAw</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0</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excellent video!\ufeff</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2015-02-02T02:05:16.042Z</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r>
                        <a:rPr lang="en-US" sz="1600" dirty="0">
                          <a:solidFill>
                            <a:schemeClr val="tx1">
                              <a:lumMod val="65000"/>
                              <a:lumOff val="35000"/>
                            </a:schemeClr>
                          </a:solidFill>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pSp>
        <p:nvGrpSpPr>
          <p:cNvPr id="7" name="Group 6">
            <a:extLst>
              <a:ext uri="{FF2B5EF4-FFF2-40B4-BE49-F238E27FC236}">
                <a16:creationId xmlns:a16="http://schemas.microsoft.com/office/drawing/2014/main" id="{C25FA7E2-CA14-438B-B055-A653F761187A}"/>
              </a:ext>
            </a:extLst>
          </p:cNvPr>
          <p:cNvGrpSpPr/>
          <p:nvPr/>
        </p:nvGrpSpPr>
        <p:grpSpPr>
          <a:xfrm>
            <a:off x="2995348" y="3060313"/>
            <a:ext cx="5165762" cy="1012960"/>
            <a:chOff x="3003981" y="3229046"/>
            <a:chExt cx="5165762" cy="1012960"/>
          </a:xfrm>
          <a:solidFill>
            <a:schemeClr val="accent2"/>
          </a:solidFill>
        </p:grpSpPr>
        <p:pic>
          <p:nvPicPr>
            <p:cNvPr id="8" name="Picture 7">
              <a:extLst>
                <a:ext uri="{FF2B5EF4-FFF2-40B4-BE49-F238E27FC236}">
                  <a16:creationId xmlns:a16="http://schemas.microsoft.com/office/drawing/2014/main" id="{29119286-6601-4FC5-8EF1-872D7AE56DFE}"/>
                </a:ext>
              </a:extLst>
            </p:cNvPr>
            <p:cNvPicPr>
              <a:picLocks noChangeAspect="1"/>
            </p:cNvPicPr>
            <p:nvPr/>
          </p:nvPicPr>
          <p:blipFill>
            <a:blip r:embed="rId4"/>
            <a:stretch>
              <a:fillRect/>
            </a:stretch>
          </p:blipFill>
          <p:spPr>
            <a:xfrm>
              <a:off x="4140665" y="3229046"/>
              <a:ext cx="4029078" cy="1012960"/>
            </a:xfrm>
            <a:prstGeom prst="rect">
              <a:avLst/>
            </a:prstGeom>
            <a:grpFill/>
            <a:ln>
              <a:solidFill>
                <a:schemeClr val="tx1">
                  <a:lumMod val="50000"/>
                  <a:lumOff val="50000"/>
                </a:schemeClr>
              </a:solidFill>
            </a:ln>
          </p:spPr>
        </p:pic>
        <p:sp>
          <p:nvSpPr>
            <p:cNvPr id="9" name="Bent-Up Arrow 7">
              <a:extLst>
                <a:ext uri="{FF2B5EF4-FFF2-40B4-BE49-F238E27FC236}">
                  <a16:creationId xmlns:a16="http://schemas.microsoft.com/office/drawing/2014/main" id="{64FC6150-58E4-4FF1-91A0-50F0B2977B53}"/>
                </a:ext>
              </a:extLst>
            </p:cNvPr>
            <p:cNvSpPr/>
            <p:nvPr/>
          </p:nvSpPr>
          <p:spPr>
            <a:xfrm rot="5400000">
              <a:off x="3139307" y="3093720"/>
              <a:ext cx="795921" cy="1066574"/>
            </a:xfrm>
            <a:prstGeom prst="bentUpArrow">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grpSp>
      <p:sp>
        <p:nvSpPr>
          <p:cNvPr id="10" name="Bent-Up Arrow 9">
            <a:extLst>
              <a:ext uri="{FF2B5EF4-FFF2-40B4-BE49-F238E27FC236}">
                <a16:creationId xmlns:a16="http://schemas.microsoft.com/office/drawing/2014/main" id="{328EFD02-116E-4C43-BAAF-9A1B88404053}"/>
              </a:ext>
            </a:extLst>
          </p:cNvPr>
          <p:cNvSpPr/>
          <p:nvPr/>
        </p:nvSpPr>
        <p:spPr>
          <a:xfrm rot="16200000" flipH="1">
            <a:off x="6923115" y="4405112"/>
            <a:ext cx="907025" cy="789039"/>
          </a:xfrm>
          <a:prstGeom prst="bentUpArrow">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12" name="TextBox 11">
            <a:extLst>
              <a:ext uri="{FF2B5EF4-FFF2-40B4-BE49-F238E27FC236}">
                <a16:creationId xmlns:a16="http://schemas.microsoft.com/office/drawing/2014/main" id="{18276D8F-0EE7-4E25-BCEA-615FBBFF3C86}"/>
              </a:ext>
            </a:extLst>
          </p:cNvPr>
          <p:cNvSpPr txBox="1"/>
          <p:nvPr/>
        </p:nvSpPr>
        <p:spPr>
          <a:xfrm>
            <a:off x="8284724" y="1773133"/>
            <a:ext cx="2945462" cy="3970318"/>
          </a:xfrm>
          <a:prstGeom prst="rect">
            <a:avLst/>
          </a:prstGeom>
          <a:solidFill>
            <a:srgbClr val="FFFFFF">
              <a:alpha val="50196"/>
            </a:srgbClr>
          </a:solidFill>
        </p:spPr>
        <p:txBody>
          <a:bodyPr wrap="square" rtlCol="0">
            <a:spAutoFit/>
          </a:bodyPr>
          <a:lstStyle/>
          <a:p>
            <a:r>
              <a:rPr lang="en-US" sz="2800" dirty="0"/>
              <a:t>When we want to perform analysis on the data, we add a schema when the data are read.</a:t>
            </a:r>
          </a:p>
          <a:p>
            <a:r>
              <a:rPr lang="en-US" sz="2800" dirty="0"/>
              <a:t>This will create a table of data, like a relational table.</a:t>
            </a:r>
          </a:p>
        </p:txBody>
      </p:sp>
    </p:spTree>
    <p:extLst>
      <p:ext uri="{BB962C8B-B14F-4D97-AF65-F5344CB8AC3E}">
        <p14:creationId xmlns:p14="http://schemas.microsoft.com/office/powerpoint/2010/main" val="108017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4577-981E-410E-953F-C69B13DDE9ED}"/>
              </a:ext>
            </a:extLst>
          </p:cNvPr>
          <p:cNvSpPr>
            <a:spLocks noGrp="1"/>
          </p:cNvSpPr>
          <p:nvPr>
            <p:ph type="title"/>
          </p:nvPr>
        </p:nvSpPr>
        <p:spPr/>
        <p:txBody>
          <a:bodyPr>
            <a:noAutofit/>
          </a:bodyPr>
          <a:lstStyle/>
          <a:p>
            <a:r>
              <a:rPr lang="en-US" dirty="0"/>
              <a:t>Analyze Your Data</a:t>
            </a:r>
            <a:endParaRPr lang="en-IN" dirty="0"/>
          </a:p>
        </p:txBody>
      </p:sp>
      <p:sp>
        <p:nvSpPr>
          <p:cNvPr id="14" name="Content Placeholder 13">
            <a:extLst>
              <a:ext uri="{FF2B5EF4-FFF2-40B4-BE49-F238E27FC236}">
                <a16:creationId xmlns:a16="http://schemas.microsoft.com/office/drawing/2014/main" id="{7D5C5138-C365-46A1-8D34-4736F280F37E}"/>
              </a:ext>
            </a:extLst>
          </p:cNvPr>
          <p:cNvSpPr>
            <a:spLocks noGrp="1"/>
          </p:cNvSpPr>
          <p:nvPr>
            <p:ph idx="1"/>
          </p:nvPr>
        </p:nvSpPr>
        <p:spPr/>
        <p:txBody>
          <a:bodyPr/>
          <a:lstStyle/>
          <a:p>
            <a:endParaRPr lang="en-US" dirty="0"/>
          </a:p>
        </p:txBody>
      </p:sp>
      <p:graphicFrame>
        <p:nvGraphicFramePr>
          <p:cNvPr id="5" name="Table 4">
            <a:extLst>
              <a:ext uri="{FF2B5EF4-FFF2-40B4-BE49-F238E27FC236}">
                <a16:creationId xmlns:a16="http://schemas.microsoft.com/office/drawing/2014/main" id="{4D66FDD7-A96A-41C3-B1BB-B293DF0636D3}"/>
              </a:ext>
            </a:extLst>
          </p:cNvPr>
          <p:cNvGraphicFramePr>
            <a:graphicFrameLocks noGrp="1"/>
          </p:cNvGraphicFramePr>
          <p:nvPr>
            <p:extLst>
              <p:ext uri="{D42A27DB-BD31-4B8C-83A1-F6EECF244321}">
                <p14:modId xmlns:p14="http://schemas.microsoft.com/office/powerpoint/2010/main" val="1007000415"/>
              </p:ext>
            </p:extLst>
          </p:nvPr>
        </p:nvGraphicFramePr>
        <p:xfrm>
          <a:off x="1130424" y="1835151"/>
          <a:ext cx="6213572" cy="1181100"/>
        </p:xfrm>
        <a:graphic>
          <a:graphicData uri="http://schemas.openxmlformats.org/drawingml/2006/table">
            <a:tbl>
              <a:tblPr firstRow="1" bandRow="1">
                <a:tableStyleId>{073A0DAA-6AF3-43AB-8588-CEC1D06C72B9}</a:tableStyleId>
              </a:tblPr>
              <a:tblGrid>
                <a:gridCol w="1651312">
                  <a:extLst>
                    <a:ext uri="{9D8B030D-6E8A-4147-A177-3AD203B41FA5}">
                      <a16:colId xmlns:a16="http://schemas.microsoft.com/office/drawing/2014/main" val="20000"/>
                    </a:ext>
                  </a:extLst>
                </a:gridCol>
                <a:gridCol w="553304">
                  <a:extLst>
                    <a:ext uri="{9D8B030D-6E8A-4147-A177-3AD203B41FA5}">
                      <a16:colId xmlns:a16="http://schemas.microsoft.com/office/drawing/2014/main" val="20001"/>
                    </a:ext>
                  </a:extLst>
                </a:gridCol>
                <a:gridCol w="1881835">
                  <a:extLst>
                    <a:ext uri="{9D8B030D-6E8A-4147-A177-3AD203B41FA5}">
                      <a16:colId xmlns:a16="http://schemas.microsoft.com/office/drawing/2014/main" val="20002"/>
                    </a:ext>
                  </a:extLst>
                </a:gridCol>
                <a:gridCol w="2127121">
                  <a:extLst>
                    <a:ext uri="{9D8B030D-6E8A-4147-A177-3AD203B41FA5}">
                      <a16:colId xmlns:a16="http://schemas.microsoft.com/office/drawing/2014/main" val="20003"/>
                    </a:ext>
                  </a:extLst>
                </a:gridCol>
              </a:tblGrid>
              <a:tr h="278130">
                <a:tc>
                  <a:txBody>
                    <a:bodyPr/>
                    <a:lstStyle/>
                    <a:p>
                      <a:r>
                        <a:rPr lang="en-US" sz="1600" dirty="0">
                          <a:latin typeface="Sherman Sans Book" pitchFamily="50" charset="0"/>
                          <a:ea typeface="Sherman Sans Book" pitchFamily="50" charset="0"/>
                        </a:rPr>
                        <a:t>videoId</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likes</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text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pub_date</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extLst>
                  <a:ext uri="{0D108BD9-81ED-4DB2-BD59-A6C34878D82A}">
                    <a16:rowId xmlns:a16="http://schemas.microsoft.com/office/drawing/2014/main" val="10000"/>
                  </a:ext>
                </a:extLst>
              </a:tr>
              <a:tr h="480060">
                <a:tc>
                  <a:txBody>
                    <a:bodyPr/>
                    <a:lstStyle/>
                    <a:p>
                      <a:r>
                        <a:rPr lang="en-US" sz="1600" dirty="0">
                          <a:solidFill>
                            <a:schemeClr val="tx1">
                              <a:lumMod val="65000"/>
                              <a:lumOff val="35000"/>
                            </a:schemeClr>
                          </a:solidFill>
                          <a:latin typeface="Sherman Sans Book" pitchFamily="50" charset="0"/>
                          <a:ea typeface="Sherman Sans Book" pitchFamily="50" charset="0"/>
                        </a:rPr>
                        <a:t>O4PXqpv8TAw</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0</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excellent video!\ufeff</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2015-02-02T02:05:16.042Z</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r>
                        <a:rPr lang="en-US" sz="1600" dirty="0">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pSp>
        <p:nvGrpSpPr>
          <p:cNvPr id="6" name="Group 5">
            <a:extLst>
              <a:ext uri="{FF2B5EF4-FFF2-40B4-BE49-F238E27FC236}">
                <a16:creationId xmlns:a16="http://schemas.microsoft.com/office/drawing/2014/main" id="{87041F96-70AA-4B6C-B174-318C5748C693}"/>
              </a:ext>
            </a:extLst>
          </p:cNvPr>
          <p:cNvGrpSpPr/>
          <p:nvPr/>
        </p:nvGrpSpPr>
        <p:grpSpPr>
          <a:xfrm>
            <a:off x="3886650" y="3045660"/>
            <a:ext cx="4266750" cy="1104477"/>
            <a:chOff x="3314754" y="3191390"/>
            <a:chExt cx="4266750" cy="1104477"/>
          </a:xfrm>
          <a:solidFill>
            <a:schemeClr val="accent2"/>
          </a:solidFill>
        </p:grpSpPr>
        <p:pic>
          <p:nvPicPr>
            <p:cNvPr id="7" name="Picture 6">
              <a:extLst>
                <a:ext uri="{FF2B5EF4-FFF2-40B4-BE49-F238E27FC236}">
                  <a16:creationId xmlns:a16="http://schemas.microsoft.com/office/drawing/2014/main" id="{5C1DF23C-266F-406B-8B92-DA6BD97C76A4}"/>
                </a:ext>
              </a:extLst>
            </p:cNvPr>
            <p:cNvPicPr>
              <a:picLocks noChangeAspect="1"/>
            </p:cNvPicPr>
            <p:nvPr/>
          </p:nvPicPr>
          <p:blipFill>
            <a:blip r:embed="rId3"/>
            <a:stretch>
              <a:fillRect/>
            </a:stretch>
          </p:blipFill>
          <p:spPr>
            <a:xfrm>
              <a:off x="4560457" y="3297608"/>
              <a:ext cx="3021047" cy="998259"/>
            </a:xfrm>
            <a:prstGeom prst="rect">
              <a:avLst/>
            </a:prstGeom>
            <a:grpFill/>
            <a:ln>
              <a:solidFill>
                <a:schemeClr val="tx1">
                  <a:lumMod val="50000"/>
                  <a:lumOff val="50000"/>
                </a:schemeClr>
              </a:solidFill>
            </a:ln>
          </p:spPr>
        </p:pic>
        <p:sp>
          <p:nvSpPr>
            <p:cNvPr id="8" name="Bent-Up Arrow 5">
              <a:extLst>
                <a:ext uri="{FF2B5EF4-FFF2-40B4-BE49-F238E27FC236}">
                  <a16:creationId xmlns:a16="http://schemas.microsoft.com/office/drawing/2014/main" id="{5CC8A7BE-D4F5-425B-B300-F11BA9F73670}"/>
                </a:ext>
              </a:extLst>
            </p:cNvPr>
            <p:cNvSpPr/>
            <p:nvPr/>
          </p:nvSpPr>
          <p:spPr>
            <a:xfrm rot="5400000">
              <a:off x="3450080" y="3056064"/>
              <a:ext cx="795921" cy="1066574"/>
            </a:xfrm>
            <a:prstGeom prst="bentUpArrow">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grpSp>
      <p:sp>
        <p:nvSpPr>
          <p:cNvPr id="9" name="Bent-Up Arrow 6">
            <a:extLst>
              <a:ext uri="{FF2B5EF4-FFF2-40B4-BE49-F238E27FC236}">
                <a16:creationId xmlns:a16="http://schemas.microsoft.com/office/drawing/2014/main" id="{7951A6C4-1F10-4250-AF78-D5E5AA36C3FE}"/>
              </a:ext>
            </a:extLst>
          </p:cNvPr>
          <p:cNvSpPr/>
          <p:nvPr/>
        </p:nvSpPr>
        <p:spPr>
          <a:xfrm rot="16200000" flipH="1">
            <a:off x="7285822" y="4474448"/>
            <a:ext cx="907025" cy="789039"/>
          </a:xfrm>
          <a:prstGeom prst="bentUpArrow">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graphicFrame>
        <p:nvGraphicFramePr>
          <p:cNvPr id="10" name="Table 9">
            <a:extLst>
              <a:ext uri="{FF2B5EF4-FFF2-40B4-BE49-F238E27FC236}">
                <a16:creationId xmlns:a16="http://schemas.microsoft.com/office/drawing/2014/main" id="{847414AB-FEFD-46A5-9370-FADF9FD03CF3}"/>
              </a:ext>
            </a:extLst>
          </p:cNvPr>
          <p:cNvGraphicFramePr>
            <a:graphicFrameLocks noGrp="1"/>
          </p:cNvGraphicFramePr>
          <p:nvPr>
            <p:extLst>
              <p:ext uri="{D42A27DB-BD31-4B8C-83A1-F6EECF244321}">
                <p14:modId xmlns:p14="http://schemas.microsoft.com/office/powerpoint/2010/main" val="2763187153"/>
              </p:ext>
            </p:extLst>
          </p:nvPr>
        </p:nvGraphicFramePr>
        <p:xfrm>
          <a:off x="3886649" y="4334389"/>
          <a:ext cx="3348758" cy="1417320"/>
        </p:xfrm>
        <a:graphic>
          <a:graphicData uri="http://schemas.openxmlformats.org/drawingml/2006/table">
            <a:tbl>
              <a:tblPr firstRow="1" bandRow="1">
                <a:tableStyleId>{073A0DAA-6AF3-43AB-8588-CEC1D06C72B9}</a:tableStyleId>
              </a:tblPr>
              <a:tblGrid>
                <a:gridCol w="1495895">
                  <a:extLst>
                    <a:ext uri="{9D8B030D-6E8A-4147-A177-3AD203B41FA5}">
                      <a16:colId xmlns:a16="http://schemas.microsoft.com/office/drawing/2014/main" val="20000"/>
                    </a:ext>
                  </a:extLst>
                </a:gridCol>
                <a:gridCol w="1852863">
                  <a:extLst>
                    <a:ext uri="{9D8B030D-6E8A-4147-A177-3AD203B41FA5}">
                      <a16:colId xmlns:a16="http://schemas.microsoft.com/office/drawing/2014/main" val="20001"/>
                    </a:ext>
                  </a:extLst>
                </a:gridCol>
              </a:tblGrid>
              <a:tr h="278130">
                <a:tc>
                  <a:txBody>
                    <a:bodyPr/>
                    <a:lstStyle/>
                    <a:p>
                      <a:r>
                        <a:rPr lang="en-US" sz="1600" dirty="0"/>
                        <a:t>videoId</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t>sum(likes)</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extLst>
                  <a:ext uri="{0D108BD9-81ED-4DB2-BD59-A6C34878D82A}">
                    <a16:rowId xmlns:a16="http://schemas.microsoft.com/office/drawing/2014/main" val="10000"/>
                  </a:ext>
                </a:extLst>
              </a:tr>
              <a:tr h="480060">
                <a:tc>
                  <a:txBody>
                    <a:bodyPr/>
                    <a:lstStyle/>
                    <a:p>
                      <a:r>
                        <a:rPr lang="en-US" sz="1600" dirty="0">
                          <a:solidFill>
                            <a:schemeClr val="tx1">
                              <a:lumMod val="65000"/>
                              <a:lumOff val="35000"/>
                            </a:schemeClr>
                          </a:solidFill>
                          <a:latin typeface="Sherman Sans Book" pitchFamily="50" charset="0"/>
                          <a:ea typeface="Sherman Sans Book" pitchFamily="50" charset="0"/>
                        </a:rPr>
                        <a:t>O4PXqpv8TAw</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rPr>
                        <a:t>56</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r>
                        <a:rPr lang="en-US" sz="1600" dirty="0">
                          <a:solidFill>
                            <a:schemeClr val="tx1">
                              <a:lumMod val="65000"/>
                              <a:lumOff val="35000"/>
                            </a:schemeClr>
                          </a:solidFill>
                        </a:rPr>
                        <a:t>V56Xqyy-2wq</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rPr>
                        <a:t>14</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r>
                        <a:rPr lang="en-US" sz="1600" dirty="0">
                          <a:solidFill>
                            <a:schemeClr val="tx1">
                              <a:lumMod val="65000"/>
                              <a:lumOff val="35000"/>
                            </a:schemeClr>
                          </a:solidFill>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pSp>
        <p:nvGrpSpPr>
          <p:cNvPr id="11" name="Group 10">
            <a:extLst>
              <a:ext uri="{FF2B5EF4-FFF2-40B4-BE49-F238E27FC236}">
                <a16:creationId xmlns:a16="http://schemas.microsoft.com/office/drawing/2014/main" id="{6DE29FFD-794F-4D90-8D74-15B822FF8C00}"/>
              </a:ext>
            </a:extLst>
          </p:cNvPr>
          <p:cNvGrpSpPr/>
          <p:nvPr/>
        </p:nvGrpSpPr>
        <p:grpSpPr>
          <a:xfrm>
            <a:off x="822572" y="4248505"/>
            <a:ext cx="2920228" cy="1499616"/>
            <a:chOff x="250676" y="4394236"/>
            <a:chExt cx="2920228" cy="1499616"/>
          </a:xfrm>
          <a:solidFill>
            <a:schemeClr val="accent2"/>
          </a:solidFill>
        </p:grpSpPr>
        <p:sp>
          <p:nvSpPr>
            <p:cNvPr id="12" name="Left Arrow 9">
              <a:extLst>
                <a:ext uri="{FF2B5EF4-FFF2-40B4-BE49-F238E27FC236}">
                  <a16:creationId xmlns:a16="http://schemas.microsoft.com/office/drawing/2014/main" id="{B20FE752-DB81-468E-A359-701376F19DCB}"/>
                </a:ext>
              </a:extLst>
            </p:cNvPr>
            <p:cNvSpPr/>
            <p:nvPr/>
          </p:nvSpPr>
          <p:spPr>
            <a:xfrm>
              <a:off x="2300749" y="5075289"/>
              <a:ext cx="870155" cy="392921"/>
            </a:xfrm>
            <a:prstGeom prst="leftArrow">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13" name="Explosion 2 10">
              <a:extLst>
                <a:ext uri="{FF2B5EF4-FFF2-40B4-BE49-F238E27FC236}">
                  <a16:creationId xmlns:a16="http://schemas.microsoft.com/office/drawing/2014/main" id="{36E1D752-632E-4429-8489-C1C2F2104311}"/>
                </a:ext>
              </a:extLst>
            </p:cNvPr>
            <p:cNvSpPr/>
            <p:nvPr/>
          </p:nvSpPr>
          <p:spPr>
            <a:xfrm>
              <a:off x="250676" y="4394236"/>
              <a:ext cx="2298032" cy="1499616"/>
            </a:xfrm>
            <a:prstGeom prst="irregularSeal2">
              <a:avLst/>
            </a:prstGeom>
            <a:grpFill/>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Export/ Visualize</a:t>
              </a:r>
            </a:p>
          </p:txBody>
        </p:sp>
      </p:grpSp>
      <p:sp>
        <p:nvSpPr>
          <p:cNvPr id="15" name="TextBox 14">
            <a:extLst>
              <a:ext uri="{FF2B5EF4-FFF2-40B4-BE49-F238E27FC236}">
                <a16:creationId xmlns:a16="http://schemas.microsoft.com/office/drawing/2014/main" id="{83066314-0B62-48BF-A270-D9B863D795E7}"/>
              </a:ext>
            </a:extLst>
          </p:cNvPr>
          <p:cNvSpPr txBox="1"/>
          <p:nvPr/>
        </p:nvSpPr>
        <p:spPr>
          <a:xfrm>
            <a:off x="8284724" y="1773133"/>
            <a:ext cx="2945462" cy="4401205"/>
          </a:xfrm>
          <a:prstGeom prst="rect">
            <a:avLst/>
          </a:prstGeom>
          <a:solidFill>
            <a:srgbClr val="FFFFFF">
              <a:alpha val="50196"/>
            </a:srgbClr>
          </a:solidFill>
        </p:spPr>
        <p:txBody>
          <a:bodyPr wrap="square" rtlCol="0">
            <a:spAutoFit/>
          </a:bodyPr>
          <a:lstStyle/>
          <a:p>
            <a:r>
              <a:rPr lang="en-US" sz="2800" dirty="0"/>
              <a:t>The table is not stored. It is a program that adds schema when we execute the actual analytics. </a:t>
            </a:r>
          </a:p>
          <a:p>
            <a:r>
              <a:rPr lang="en-US" sz="2800" dirty="0"/>
              <a:t>In this case, an SQL SELECT statement, but it could be any code.</a:t>
            </a:r>
          </a:p>
        </p:txBody>
      </p:sp>
    </p:spTree>
    <p:extLst>
      <p:ext uri="{BB962C8B-B14F-4D97-AF65-F5344CB8AC3E}">
        <p14:creationId xmlns:p14="http://schemas.microsoft.com/office/powerpoint/2010/main" val="883770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7FC7-E91A-4AD3-8AD1-CBB3B2A3C3AA}"/>
              </a:ext>
            </a:extLst>
          </p:cNvPr>
          <p:cNvSpPr>
            <a:spLocks noGrp="1"/>
          </p:cNvSpPr>
          <p:nvPr>
            <p:ph type="title"/>
          </p:nvPr>
        </p:nvSpPr>
        <p:spPr/>
        <p:txBody>
          <a:bodyPr/>
          <a:lstStyle/>
          <a:p>
            <a:r>
              <a:rPr lang="en-US" dirty="0"/>
              <a:t>What Exactly Is “Schema on Read”? Again?</a:t>
            </a:r>
            <a:endParaRPr lang="en-IN" dirty="0"/>
          </a:p>
        </p:txBody>
      </p:sp>
      <p:sp>
        <p:nvSpPr>
          <p:cNvPr id="6" name="Content Placeholder 5">
            <a:extLst>
              <a:ext uri="{FF2B5EF4-FFF2-40B4-BE49-F238E27FC236}">
                <a16:creationId xmlns:a16="http://schemas.microsoft.com/office/drawing/2014/main" id="{182E657E-9956-4CA5-B2FC-256C656221A8}"/>
              </a:ext>
            </a:extLst>
          </p:cNvPr>
          <p:cNvSpPr>
            <a:spLocks noGrp="1"/>
          </p:cNvSpPr>
          <p:nvPr>
            <p:ph sz="half" idx="1"/>
          </p:nvPr>
        </p:nvSpPr>
        <p:spPr/>
        <p:txBody>
          <a:bodyPr>
            <a:normAutofit/>
          </a:bodyPr>
          <a:lstStyle/>
          <a:p>
            <a:r>
              <a:rPr lang="en-US" dirty="0"/>
              <a:t>Traditional RDBMS</a:t>
            </a:r>
          </a:p>
          <a:p>
            <a:r>
              <a:rPr lang="en-US" dirty="0"/>
              <a:t>You cannot write data without a table</a:t>
            </a:r>
          </a:p>
          <a:p>
            <a:r>
              <a:rPr lang="en-US" dirty="0"/>
              <a:t>Cannot insert data unless data fit into table’s </a:t>
            </a:r>
            <a:r>
              <a:rPr lang="en-US" i="1" dirty="0"/>
              <a:t>single design</a:t>
            </a:r>
          </a:p>
          <a:p>
            <a:r>
              <a:rPr lang="en-US" dirty="0"/>
              <a:t>Large up-front design costs</a:t>
            </a:r>
          </a:p>
          <a:p>
            <a:pPr lvl="1"/>
            <a:r>
              <a:rPr lang="en-US" dirty="0"/>
              <a:t>Conceptual models</a:t>
            </a:r>
          </a:p>
          <a:p>
            <a:pPr lvl="1"/>
            <a:r>
              <a:rPr lang="en-US" dirty="0"/>
              <a:t>Table design</a:t>
            </a:r>
          </a:p>
          <a:p>
            <a:r>
              <a:rPr lang="en-US" dirty="0"/>
              <a:t>“Schema on write”</a:t>
            </a:r>
          </a:p>
        </p:txBody>
      </p:sp>
      <p:sp>
        <p:nvSpPr>
          <p:cNvPr id="7" name="Content Placeholder 6">
            <a:extLst>
              <a:ext uri="{FF2B5EF4-FFF2-40B4-BE49-F238E27FC236}">
                <a16:creationId xmlns:a16="http://schemas.microsoft.com/office/drawing/2014/main" id="{7A6987FF-1D9C-45FC-9573-0BBAD2D368D4}"/>
              </a:ext>
            </a:extLst>
          </p:cNvPr>
          <p:cNvSpPr>
            <a:spLocks noGrp="1"/>
          </p:cNvSpPr>
          <p:nvPr>
            <p:ph sz="half" idx="2"/>
          </p:nvPr>
        </p:nvSpPr>
        <p:spPr/>
        <p:txBody>
          <a:bodyPr>
            <a:normAutofit/>
          </a:bodyPr>
          <a:lstStyle/>
          <a:p>
            <a:r>
              <a:rPr lang="en-US" dirty="0"/>
              <a:t>Hadoop’s</a:t>
            </a:r>
          </a:p>
          <a:p>
            <a:r>
              <a:rPr lang="en-US" dirty="0"/>
              <a:t>You write the data “as they are” to the Data Lake</a:t>
            </a:r>
          </a:p>
          <a:p>
            <a:r>
              <a:rPr lang="en-US" dirty="0"/>
              <a:t>Schema applied when data are read—</a:t>
            </a:r>
            <a:r>
              <a:rPr lang="en-US" i="1" dirty="0"/>
              <a:t>multiple designs</a:t>
            </a:r>
          </a:p>
          <a:p>
            <a:r>
              <a:rPr lang="en-US" dirty="0"/>
              <a:t>Very little up-front design costs</a:t>
            </a:r>
          </a:p>
          <a:p>
            <a:pPr lvl="1"/>
            <a:r>
              <a:rPr lang="en-US" dirty="0"/>
              <a:t>Just write to disk </a:t>
            </a:r>
          </a:p>
          <a:p>
            <a:pPr lvl="1"/>
            <a:r>
              <a:rPr lang="en-US" dirty="0"/>
              <a:t>Apply schema when you need it</a:t>
            </a:r>
          </a:p>
          <a:p>
            <a:r>
              <a:rPr lang="en-US" dirty="0"/>
              <a:t>“Schema on read”</a:t>
            </a:r>
          </a:p>
        </p:txBody>
      </p:sp>
    </p:spTree>
    <p:extLst>
      <p:ext uri="{BB962C8B-B14F-4D97-AF65-F5344CB8AC3E}">
        <p14:creationId xmlns:p14="http://schemas.microsoft.com/office/powerpoint/2010/main" val="396222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4B9F-FF8C-4F6D-8C22-3B35831AA473}"/>
              </a:ext>
            </a:extLst>
          </p:cNvPr>
          <p:cNvSpPr>
            <a:spLocks noGrp="1"/>
          </p:cNvSpPr>
          <p:nvPr>
            <p:ph type="ctrTitle"/>
          </p:nvPr>
        </p:nvSpPr>
        <p:spPr/>
        <p:txBody>
          <a:bodyPr/>
          <a:lstStyle/>
          <a:p>
            <a:r>
              <a:rPr lang="en-US" dirty="0"/>
              <a:t>Hadoop Architecture</a:t>
            </a:r>
          </a:p>
        </p:txBody>
      </p:sp>
      <p:sp>
        <p:nvSpPr>
          <p:cNvPr id="3" name="Subtitle 2">
            <a:extLst>
              <a:ext uri="{FF2B5EF4-FFF2-40B4-BE49-F238E27FC236}">
                <a16:creationId xmlns:a16="http://schemas.microsoft.com/office/drawing/2014/main" id="{FD6F274D-8F4E-4E3F-AC5C-BA08762C0FA8}"/>
              </a:ext>
            </a:extLst>
          </p:cNvPr>
          <p:cNvSpPr>
            <a:spLocks noGrp="1"/>
          </p:cNvSpPr>
          <p:nvPr>
            <p:ph type="subTitle" idx="1"/>
          </p:nvPr>
        </p:nvSpPr>
        <p:spPr/>
        <p:txBody>
          <a:bodyPr/>
          <a:lstStyle/>
          <a:p>
            <a:endParaRPr lang="en-US" dirty="0"/>
          </a:p>
        </p:txBody>
      </p:sp>
      <p:pic>
        <p:nvPicPr>
          <p:cNvPr id="6" name="Graphic 5" descr="Elephant with solid fill">
            <a:extLst>
              <a:ext uri="{FF2B5EF4-FFF2-40B4-BE49-F238E27FC236}">
                <a16:creationId xmlns:a16="http://schemas.microsoft.com/office/drawing/2014/main" id="{3B589E35-9E2B-48EE-9964-F3DAEB6D2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5661" y="3142741"/>
            <a:ext cx="1850677" cy="1850677"/>
          </a:xfrm>
          <a:prstGeom prst="rect">
            <a:avLst/>
          </a:prstGeom>
        </p:spPr>
      </p:pic>
    </p:spTree>
    <p:extLst>
      <p:ext uri="{BB962C8B-B14F-4D97-AF65-F5344CB8AC3E}">
        <p14:creationId xmlns:p14="http://schemas.microsoft.com/office/powerpoint/2010/main" val="73231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E0F2-C585-45BE-8A96-17B57FFBC540}"/>
              </a:ext>
            </a:extLst>
          </p:cNvPr>
          <p:cNvSpPr>
            <a:spLocks noGrp="1"/>
          </p:cNvSpPr>
          <p:nvPr>
            <p:ph type="title"/>
          </p:nvPr>
        </p:nvSpPr>
        <p:spPr/>
        <p:txBody>
          <a:bodyPr/>
          <a:lstStyle/>
          <a:p>
            <a:r>
              <a:rPr lang="en-US" dirty="0"/>
              <a:t>Two Essential Components of Hadoop</a:t>
            </a:r>
            <a:endParaRPr lang="en-IN" dirty="0"/>
          </a:p>
        </p:txBody>
      </p:sp>
      <p:sp>
        <p:nvSpPr>
          <p:cNvPr id="3" name="Content Placeholder 2">
            <a:extLst>
              <a:ext uri="{FF2B5EF4-FFF2-40B4-BE49-F238E27FC236}">
                <a16:creationId xmlns:a16="http://schemas.microsoft.com/office/drawing/2014/main" id="{947CB1B7-C6B9-4591-8BAD-A4FACC1A43F1}"/>
              </a:ext>
            </a:extLst>
          </p:cNvPr>
          <p:cNvSpPr>
            <a:spLocks noGrp="1"/>
          </p:cNvSpPr>
          <p:nvPr>
            <p:ph sz="half" idx="1"/>
          </p:nvPr>
        </p:nvSpPr>
        <p:spPr/>
        <p:txBody>
          <a:bodyPr>
            <a:normAutofit lnSpcReduction="10000"/>
          </a:bodyPr>
          <a:lstStyle/>
          <a:p>
            <a:pPr marL="457200" indent="-457200">
              <a:buFont typeface="+mj-lt"/>
              <a:buAutoNum type="arabicPeriod"/>
            </a:pPr>
            <a:r>
              <a:rPr lang="en-US" sz="3600" dirty="0"/>
              <a:t>Distribute the data across nodes in the data lake by </a:t>
            </a:r>
            <a:br>
              <a:rPr lang="en-US" sz="3600" dirty="0"/>
            </a:br>
            <a:r>
              <a:rPr lang="en-US" sz="3600" dirty="0"/>
              <a:t>splitting it up. </a:t>
            </a:r>
            <a:br>
              <a:rPr lang="en-US" sz="3600" dirty="0"/>
            </a:br>
            <a:r>
              <a:rPr lang="en-US" sz="3600" dirty="0"/>
              <a:t>HDFS does this.</a:t>
            </a:r>
          </a:p>
          <a:p>
            <a:pPr marL="457200" indent="-457200">
              <a:buFont typeface="+mj-lt"/>
              <a:buAutoNum type="arabicPeriod"/>
            </a:pPr>
            <a:r>
              <a:rPr lang="en-US" sz="3600" dirty="0"/>
              <a:t>Move the compute to where the data lives.</a:t>
            </a:r>
            <a:br>
              <a:rPr lang="en-US" sz="3600" dirty="0"/>
            </a:br>
            <a:r>
              <a:rPr lang="en-US" sz="3600" dirty="0"/>
              <a:t>MapReduce/YARN does this.</a:t>
            </a:r>
          </a:p>
        </p:txBody>
      </p:sp>
      <p:pic>
        <p:nvPicPr>
          <p:cNvPr id="11" name="Picture 2" descr="http://1.bp.blogspot.com/-sWtS2-rZqsw/UuXBWKsFP_I/AAAAAAAAPts/w29mOgnLPA4/s1600/hadoop_coin.png">
            <a:extLst>
              <a:ext uri="{FF2B5EF4-FFF2-40B4-BE49-F238E27FC236}">
                <a16:creationId xmlns:a16="http://schemas.microsoft.com/office/drawing/2014/main" id="{CC19C315-049D-4689-88DC-566BE716A7E5}"/>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3301" r="3499" b="-1"/>
          <a:stretch/>
        </p:blipFill>
        <p:spPr bwMode="auto">
          <a:xfrm>
            <a:off x="6515646" y="1825625"/>
            <a:ext cx="5362394" cy="412912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023529C-156F-48C9-8C67-0261A36D2093}"/>
              </a:ext>
            </a:extLst>
          </p:cNvPr>
          <p:cNvSpPr txBox="1"/>
          <p:nvPr/>
        </p:nvSpPr>
        <p:spPr>
          <a:xfrm>
            <a:off x="7400694" y="5633375"/>
            <a:ext cx="996174" cy="523220"/>
          </a:xfrm>
          <a:prstGeom prst="rect">
            <a:avLst/>
          </a:prstGeom>
          <a:noFill/>
        </p:spPr>
        <p:txBody>
          <a:bodyPr wrap="square">
            <a:spAutoFit/>
          </a:bodyPr>
          <a:lstStyle/>
          <a:p>
            <a:r>
              <a:rPr lang="en-US" sz="2800" dirty="0"/>
              <a:t>HDFS</a:t>
            </a:r>
            <a:endParaRPr lang="en-US" dirty="0"/>
          </a:p>
        </p:txBody>
      </p:sp>
      <p:sp>
        <p:nvSpPr>
          <p:cNvPr id="14" name="TextBox 13">
            <a:extLst>
              <a:ext uri="{FF2B5EF4-FFF2-40B4-BE49-F238E27FC236}">
                <a16:creationId xmlns:a16="http://schemas.microsoft.com/office/drawing/2014/main" id="{BFD5BC59-1D39-49BE-9A99-BF98E3421F6F}"/>
              </a:ext>
            </a:extLst>
          </p:cNvPr>
          <p:cNvSpPr txBox="1"/>
          <p:nvPr/>
        </p:nvSpPr>
        <p:spPr>
          <a:xfrm>
            <a:off x="10357626" y="5693141"/>
            <a:ext cx="996174" cy="523220"/>
          </a:xfrm>
          <a:prstGeom prst="rect">
            <a:avLst/>
          </a:prstGeom>
          <a:noFill/>
        </p:spPr>
        <p:txBody>
          <a:bodyPr wrap="square">
            <a:spAutoFit/>
          </a:bodyPr>
          <a:lstStyle/>
          <a:p>
            <a:r>
              <a:rPr lang="en-US" sz="2800" dirty="0"/>
              <a:t>YARN</a:t>
            </a:r>
            <a:endParaRPr lang="en-US" dirty="0"/>
          </a:p>
        </p:txBody>
      </p:sp>
    </p:spTree>
    <p:extLst>
      <p:ext uri="{BB962C8B-B14F-4D97-AF65-F5344CB8AC3E}">
        <p14:creationId xmlns:p14="http://schemas.microsoft.com/office/powerpoint/2010/main" val="56671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C169-0E42-4C2F-8ED1-413EEFC15004}"/>
              </a:ext>
            </a:extLst>
          </p:cNvPr>
          <p:cNvSpPr>
            <a:spLocks noGrp="1"/>
          </p:cNvSpPr>
          <p:nvPr>
            <p:ph type="title"/>
          </p:nvPr>
        </p:nvSpPr>
        <p:spPr/>
        <p:txBody>
          <a:bodyPr>
            <a:noAutofit/>
          </a:bodyPr>
          <a:lstStyle/>
          <a:p>
            <a:r>
              <a:rPr lang="en-US" dirty="0"/>
              <a:t>Hadoop Cluster Nodes</a:t>
            </a:r>
            <a:endParaRPr lang="en-IN" dirty="0"/>
          </a:p>
        </p:txBody>
      </p:sp>
      <p:grpSp>
        <p:nvGrpSpPr>
          <p:cNvPr id="5" name="Group 4">
            <a:extLst>
              <a:ext uri="{FF2B5EF4-FFF2-40B4-BE49-F238E27FC236}">
                <a16:creationId xmlns:a16="http://schemas.microsoft.com/office/drawing/2014/main" id="{E00D9403-CAB2-459F-AC35-266EB15DDD09}"/>
              </a:ext>
            </a:extLst>
          </p:cNvPr>
          <p:cNvGrpSpPr/>
          <p:nvPr/>
        </p:nvGrpSpPr>
        <p:grpSpPr>
          <a:xfrm>
            <a:off x="790666" y="1559637"/>
            <a:ext cx="7819934" cy="2514304"/>
            <a:chOff x="475020" y="2176240"/>
            <a:chExt cx="7819934" cy="2514304"/>
          </a:xfrm>
        </p:grpSpPr>
        <p:sp>
          <p:nvSpPr>
            <p:cNvPr id="6" name="Rounded Rectangular Callout 73">
              <a:extLst>
                <a:ext uri="{FF2B5EF4-FFF2-40B4-BE49-F238E27FC236}">
                  <a16:creationId xmlns:a16="http://schemas.microsoft.com/office/drawing/2014/main" id="{24F05BE0-84FA-4CD7-80CD-AAFD503801DA}"/>
                </a:ext>
              </a:extLst>
            </p:cNvPr>
            <p:cNvSpPr/>
            <p:nvPr/>
          </p:nvSpPr>
          <p:spPr>
            <a:xfrm>
              <a:off x="475020" y="2176240"/>
              <a:ext cx="3200508" cy="2514304"/>
            </a:xfrm>
            <a:prstGeom prst="wedgeRoundRectCallout">
              <a:avLst>
                <a:gd name="adj1" fmla="val 75695"/>
                <a:gd name="adj2" fmla="val -18257"/>
                <a:gd name="adj3" fmla="val 16667"/>
              </a:avLst>
            </a:prstGeom>
            <a:solidFill>
              <a:srgbClr val="BFBFBF"/>
            </a:solidFill>
            <a:ln w="25400">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r>
                <a:rPr lang="en-US" b="1" dirty="0">
                  <a:solidFill>
                    <a:schemeClr val="tx1">
                      <a:lumMod val="65000"/>
                      <a:lumOff val="35000"/>
                    </a:schemeClr>
                  </a:solidFill>
                  <a:latin typeface="Sherman Sans Book" pitchFamily="50" charset="0"/>
                  <a:ea typeface="Sherman Sans Book" pitchFamily="50" charset="0"/>
                </a:rPr>
                <a:t>Master Nodes</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Manages the Hadoop infrastructure</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Runs </a:t>
              </a:r>
              <a:r>
                <a:rPr lang="en-US" sz="1600" i="1" dirty="0">
                  <a:solidFill>
                    <a:schemeClr val="tx1">
                      <a:lumMod val="65000"/>
                      <a:lumOff val="35000"/>
                    </a:schemeClr>
                  </a:solidFill>
                  <a:latin typeface="Sherman Sans Book" pitchFamily="50" charset="0"/>
                  <a:ea typeface="Sherman Sans Book" pitchFamily="50" charset="0"/>
                </a:rPr>
                <a:t>one</a:t>
              </a:r>
              <a:r>
                <a:rPr lang="en-US" sz="1600" dirty="0">
                  <a:solidFill>
                    <a:schemeClr val="tx1">
                      <a:lumMod val="65000"/>
                      <a:lumOff val="35000"/>
                    </a:schemeClr>
                  </a:solidFill>
                  <a:latin typeface="Sherman Sans Book" pitchFamily="50" charset="0"/>
                  <a:ea typeface="Sherman Sans Book" pitchFamily="50" charset="0"/>
                </a:rPr>
                <a:t> of each of these services per cluster, on a single server or many</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Should run on server-class hardware</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Very few of these nodes</a:t>
              </a:r>
            </a:p>
          </p:txBody>
        </p:sp>
        <p:pic>
          <p:nvPicPr>
            <p:cNvPr id="7" name="Picture 6">
              <a:extLst>
                <a:ext uri="{FF2B5EF4-FFF2-40B4-BE49-F238E27FC236}">
                  <a16:creationId xmlns:a16="http://schemas.microsoft.com/office/drawing/2014/main" id="{26D3F9A9-B10D-4C0F-9FBA-D82C2BED7513}"/>
                </a:ext>
              </a:extLst>
            </p:cNvPr>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75266" y="2793416"/>
              <a:ext cx="1374085" cy="687043"/>
            </a:xfrm>
            <a:prstGeom prst="rect">
              <a:avLst/>
            </a:prstGeom>
          </p:spPr>
        </p:pic>
        <p:sp>
          <p:nvSpPr>
            <p:cNvPr id="8" name="Rounded Rectangle 94">
              <a:extLst>
                <a:ext uri="{FF2B5EF4-FFF2-40B4-BE49-F238E27FC236}">
                  <a16:creationId xmlns:a16="http://schemas.microsoft.com/office/drawing/2014/main" id="{8E1E37FA-E9F9-40CB-9B66-024A1993838B}"/>
                </a:ext>
              </a:extLst>
            </p:cNvPr>
            <p:cNvSpPr/>
            <p:nvPr/>
          </p:nvSpPr>
          <p:spPr>
            <a:xfrm>
              <a:off x="6132100" y="2176241"/>
              <a:ext cx="2162854" cy="140769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YARN: </a:t>
              </a:r>
            </a:p>
            <a:p>
              <a:pPr algn="ctr"/>
              <a:r>
                <a:rPr lang="en-US" sz="1400" dirty="0">
                  <a:solidFill>
                    <a:schemeClr val="tx1">
                      <a:lumMod val="65000"/>
                      <a:lumOff val="35000"/>
                    </a:schemeClr>
                  </a:solidFill>
                  <a:latin typeface="Sherman Sans Book" pitchFamily="50" charset="0"/>
                  <a:ea typeface="Sherman Sans Book" pitchFamily="50" charset="0"/>
                </a:rPr>
                <a:t>App Timeline Server,</a:t>
              </a:r>
            </a:p>
            <a:p>
              <a:pPr algn="ctr"/>
              <a:r>
                <a:rPr lang="en-US" sz="1400" dirty="0">
                  <a:solidFill>
                    <a:schemeClr val="tx1">
                      <a:lumMod val="65000"/>
                      <a:lumOff val="35000"/>
                    </a:schemeClr>
                  </a:solidFill>
                  <a:latin typeface="Sherman Sans Book" pitchFamily="50" charset="0"/>
                  <a:ea typeface="Sherman Sans Book" pitchFamily="50" charset="0"/>
                </a:rPr>
                <a:t>Resource Manager,</a:t>
              </a:r>
            </a:p>
            <a:p>
              <a:pPr algn="ctr"/>
              <a:r>
                <a:rPr lang="en-US" sz="1400" dirty="0">
                  <a:solidFill>
                    <a:schemeClr val="tx1">
                      <a:lumMod val="65000"/>
                      <a:lumOff val="35000"/>
                    </a:schemeClr>
                  </a:solidFill>
                  <a:latin typeface="Sherman Sans Book" pitchFamily="50" charset="0"/>
                  <a:ea typeface="Sherman Sans Book" pitchFamily="50" charset="0"/>
                </a:rPr>
                <a:t>History Server</a:t>
              </a:r>
            </a:p>
            <a:p>
              <a:pPr algn="ctr"/>
              <a:r>
                <a:rPr lang="en-US" sz="1400" b="1" dirty="0">
                  <a:solidFill>
                    <a:schemeClr val="tx1">
                      <a:lumMod val="65000"/>
                      <a:lumOff val="35000"/>
                    </a:schemeClr>
                  </a:solidFill>
                  <a:latin typeface="Sherman Sans Book" pitchFamily="50" charset="0"/>
                  <a:ea typeface="Sherman Sans Book" pitchFamily="50" charset="0"/>
                </a:rPr>
                <a:t>HDFS: </a:t>
              </a:r>
            </a:p>
            <a:p>
              <a:pPr algn="ctr"/>
              <a:r>
                <a:rPr lang="en-US" sz="1400" dirty="0">
                  <a:solidFill>
                    <a:schemeClr val="tx1">
                      <a:lumMod val="65000"/>
                      <a:lumOff val="35000"/>
                    </a:schemeClr>
                  </a:solidFill>
                  <a:latin typeface="Sherman Sans Book" pitchFamily="50" charset="0"/>
                  <a:ea typeface="Sherman Sans Book" pitchFamily="50" charset="0"/>
                </a:rPr>
                <a:t>NameNode</a:t>
              </a:r>
            </a:p>
          </p:txBody>
        </p:sp>
        <p:pic>
          <p:nvPicPr>
            <p:cNvPr id="9" name="Picture 8">
              <a:extLst>
                <a:ext uri="{FF2B5EF4-FFF2-40B4-BE49-F238E27FC236}">
                  <a16:creationId xmlns:a16="http://schemas.microsoft.com/office/drawing/2014/main" id="{6A1583EA-149F-44E3-8B39-8F4DB713DBDD}"/>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675266" y="2571278"/>
              <a:ext cx="1374085" cy="687043"/>
            </a:xfrm>
            <a:prstGeom prst="rect">
              <a:avLst/>
            </a:prstGeom>
          </p:spPr>
        </p:pic>
      </p:grpSp>
      <p:grpSp>
        <p:nvGrpSpPr>
          <p:cNvPr id="10" name="Group 9">
            <a:extLst>
              <a:ext uri="{FF2B5EF4-FFF2-40B4-BE49-F238E27FC236}">
                <a16:creationId xmlns:a16="http://schemas.microsoft.com/office/drawing/2014/main" id="{50B695AB-5EBE-4D79-BA71-BE9CBE5422B5}"/>
              </a:ext>
            </a:extLst>
          </p:cNvPr>
          <p:cNvGrpSpPr/>
          <p:nvPr/>
        </p:nvGrpSpPr>
        <p:grpSpPr>
          <a:xfrm>
            <a:off x="3095226" y="3421249"/>
            <a:ext cx="8258574" cy="2974130"/>
            <a:chOff x="475020" y="3735730"/>
            <a:chExt cx="8258574" cy="2974130"/>
          </a:xfrm>
        </p:grpSpPr>
        <p:sp>
          <p:nvSpPr>
            <p:cNvPr id="11" name="Rounded Rectangular Callout 74">
              <a:extLst>
                <a:ext uri="{FF2B5EF4-FFF2-40B4-BE49-F238E27FC236}">
                  <a16:creationId xmlns:a16="http://schemas.microsoft.com/office/drawing/2014/main" id="{1452D41A-136E-43A7-8C31-BF70AE5E0104}"/>
                </a:ext>
              </a:extLst>
            </p:cNvPr>
            <p:cNvSpPr/>
            <p:nvPr/>
          </p:nvSpPr>
          <p:spPr>
            <a:xfrm>
              <a:off x="475020" y="4763030"/>
              <a:ext cx="3200508" cy="1946830"/>
            </a:xfrm>
            <a:prstGeom prst="wedgeRoundRectCallout">
              <a:avLst>
                <a:gd name="adj1" fmla="val 63546"/>
                <a:gd name="adj2" fmla="val -25443"/>
                <a:gd name="adj3" fmla="val 16667"/>
              </a:avLst>
            </a:prstGeom>
            <a:solidFill>
              <a:srgbClr val="BFBFBF"/>
            </a:solidFill>
            <a:ln w="25400">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r>
                <a:rPr lang="en-US" b="1" dirty="0">
                  <a:solidFill>
                    <a:schemeClr val="tx1">
                      <a:lumMod val="65000"/>
                      <a:lumOff val="35000"/>
                    </a:schemeClr>
                  </a:solidFill>
                  <a:latin typeface="Sherman Sans Book" pitchFamily="50" charset="0"/>
                  <a:ea typeface="Sherman Sans Book" pitchFamily="50" charset="0"/>
                </a:rPr>
                <a:t>Worker Nodes </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Store data and perform processing over it</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Each node runs the same services</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Runs on commodity hardware</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Lots and Lots these nodes</a:t>
              </a:r>
            </a:p>
          </p:txBody>
        </p:sp>
        <p:grpSp>
          <p:nvGrpSpPr>
            <p:cNvPr id="13" name="Group 12">
              <a:extLst>
                <a:ext uri="{FF2B5EF4-FFF2-40B4-BE49-F238E27FC236}">
                  <a16:creationId xmlns:a16="http://schemas.microsoft.com/office/drawing/2014/main" id="{80A0C082-2AC2-40C5-A6BD-04EEA2003ABF}"/>
                </a:ext>
              </a:extLst>
            </p:cNvPr>
            <p:cNvGrpSpPr/>
            <p:nvPr/>
          </p:nvGrpSpPr>
          <p:grpSpPr>
            <a:xfrm>
              <a:off x="4223698" y="3735733"/>
              <a:ext cx="1382447" cy="1187935"/>
              <a:chOff x="5631584" y="3741165"/>
              <a:chExt cx="1843254" cy="1583910"/>
            </a:xfrm>
          </p:grpSpPr>
          <p:pic>
            <p:nvPicPr>
              <p:cNvPr id="29" name="Picture 28">
                <a:extLst>
                  <a:ext uri="{FF2B5EF4-FFF2-40B4-BE49-F238E27FC236}">
                    <a16:creationId xmlns:a16="http://schemas.microsoft.com/office/drawing/2014/main" id="{B714A3F1-F5F8-48D0-A6AB-49BFF3FB56A4}"/>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584" y="4409020"/>
                <a:ext cx="1832111" cy="916055"/>
              </a:xfrm>
              <a:prstGeom prst="rect">
                <a:avLst/>
              </a:prstGeom>
            </p:spPr>
          </p:pic>
          <p:sp>
            <p:nvSpPr>
              <p:cNvPr id="30" name="Rounded Rectangle 115">
                <a:extLst>
                  <a:ext uri="{FF2B5EF4-FFF2-40B4-BE49-F238E27FC236}">
                    <a16:creationId xmlns:a16="http://schemas.microsoft.com/office/drawing/2014/main" id="{DF1F4312-610F-4005-8B1F-9F26E548E47B}"/>
                  </a:ext>
                </a:extLst>
              </p:cNvPr>
              <p:cNvSpPr/>
              <p:nvPr/>
            </p:nvSpPr>
            <p:spPr>
              <a:xfrm>
                <a:off x="5631611" y="3741165"/>
                <a:ext cx="1843227" cy="810093"/>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4" name="Group 13">
              <a:extLst>
                <a:ext uri="{FF2B5EF4-FFF2-40B4-BE49-F238E27FC236}">
                  <a16:creationId xmlns:a16="http://schemas.microsoft.com/office/drawing/2014/main" id="{820BEF9A-B50C-4937-B2BC-2E3E04E9D523}"/>
                </a:ext>
              </a:extLst>
            </p:cNvPr>
            <p:cNvGrpSpPr/>
            <p:nvPr/>
          </p:nvGrpSpPr>
          <p:grpSpPr>
            <a:xfrm>
              <a:off x="4219545" y="4970197"/>
              <a:ext cx="1382421" cy="1187938"/>
              <a:chOff x="5631617" y="3741175"/>
              <a:chExt cx="1843227" cy="1583928"/>
            </a:xfrm>
          </p:grpSpPr>
          <p:pic>
            <p:nvPicPr>
              <p:cNvPr id="27" name="Picture 26">
                <a:extLst>
                  <a:ext uri="{FF2B5EF4-FFF2-40B4-BE49-F238E27FC236}">
                    <a16:creationId xmlns:a16="http://schemas.microsoft.com/office/drawing/2014/main" id="{C39193D8-55A4-4AEC-86EA-0F60BF92B9C0}"/>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618" y="4409045"/>
                <a:ext cx="1832115" cy="916058"/>
              </a:xfrm>
              <a:prstGeom prst="rect">
                <a:avLst/>
              </a:prstGeom>
            </p:spPr>
          </p:pic>
          <p:sp>
            <p:nvSpPr>
              <p:cNvPr id="28" name="Rounded Rectangle 121">
                <a:extLst>
                  <a:ext uri="{FF2B5EF4-FFF2-40B4-BE49-F238E27FC236}">
                    <a16:creationId xmlns:a16="http://schemas.microsoft.com/office/drawing/2014/main" id="{28573B05-F79D-4CCE-BAEE-3A9BE3EA9146}"/>
                  </a:ext>
                </a:extLst>
              </p:cNvPr>
              <p:cNvSpPr/>
              <p:nvPr/>
            </p:nvSpPr>
            <p:spPr>
              <a:xfrm>
                <a:off x="5631617" y="3741175"/>
                <a:ext cx="1843227" cy="81008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5" name="Group 14">
              <a:extLst>
                <a:ext uri="{FF2B5EF4-FFF2-40B4-BE49-F238E27FC236}">
                  <a16:creationId xmlns:a16="http://schemas.microsoft.com/office/drawing/2014/main" id="{7004CEE1-5237-4FCD-B119-7F7AB9099C1F}"/>
                </a:ext>
              </a:extLst>
            </p:cNvPr>
            <p:cNvGrpSpPr/>
            <p:nvPr/>
          </p:nvGrpSpPr>
          <p:grpSpPr>
            <a:xfrm>
              <a:off x="5791596" y="3735730"/>
              <a:ext cx="1382447" cy="1187938"/>
              <a:chOff x="5631584" y="3741175"/>
              <a:chExt cx="1843254" cy="1583928"/>
            </a:xfrm>
          </p:grpSpPr>
          <p:pic>
            <p:nvPicPr>
              <p:cNvPr id="25" name="Picture 24">
                <a:extLst>
                  <a:ext uri="{FF2B5EF4-FFF2-40B4-BE49-F238E27FC236}">
                    <a16:creationId xmlns:a16="http://schemas.microsoft.com/office/drawing/2014/main" id="{30F97589-E7DC-4ABF-8F9D-D053AD6049E4}"/>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584" y="4409045"/>
                <a:ext cx="1832111" cy="916058"/>
              </a:xfrm>
              <a:prstGeom prst="rect">
                <a:avLst/>
              </a:prstGeom>
            </p:spPr>
          </p:pic>
          <p:sp>
            <p:nvSpPr>
              <p:cNvPr id="26" name="Rounded Rectangle 124">
                <a:extLst>
                  <a:ext uri="{FF2B5EF4-FFF2-40B4-BE49-F238E27FC236}">
                    <a16:creationId xmlns:a16="http://schemas.microsoft.com/office/drawing/2014/main" id="{45A294E5-95E7-48F0-95DD-D0A0B9637ACD}"/>
                  </a:ext>
                </a:extLst>
              </p:cNvPr>
              <p:cNvSpPr/>
              <p:nvPr/>
            </p:nvSpPr>
            <p:spPr>
              <a:xfrm>
                <a:off x="5631611" y="3741175"/>
                <a:ext cx="1843227" cy="81008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6" name="Group 15">
              <a:extLst>
                <a:ext uri="{FF2B5EF4-FFF2-40B4-BE49-F238E27FC236}">
                  <a16:creationId xmlns:a16="http://schemas.microsoft.com/office/drawing/2014/main" id="{8B2825B8-AF2E-413F-897D-20C8AFFD8A07}"/>
                </a:ext>
              </a:extLst>
            </p:cNvPr>
            <p:cNvGrpSpPr/>
            <p:nvPr/>
          </p:nvGrpSpPr>
          <p:grpSpPr>
            <a:xfrm>
              <a:off x="7351173" y="3735730"/>
              <a:ext cx="1382421" cy="1187938"/>
              <a:chOff x="5631617" y="3741175"/>
              <a:chExt cx="1843227" cy="1583928"/>
            </a:xfrm>
          </p:grpSpPr>
          <p:pic>
            <p:nvPicPr>
              <p:cNvPr id="23" name="Picture 22">
                <a:extLst>
                  <a:ext uri="{FF2B5EF4-FFF2-40B4-BE49-F238E27FC236}">
                    <a16:creationId xmlns:a16="http://schemas.microsoft.com/office/drawing/2014/main" id="{7F01BE8B-E816-45D2-81DE-DF9BF00341DB}"/>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618" y="4409045"/>
                <a:ext cx="1832115" cy="916058"/>
              </a:xfrm>
              <a:prstGeom prst="rect">
                <a:avLst/>
              </a:prstGeom>
            </p:spPr>
          </p:pic>
          <p:sp>
            <p:nvSpPr>
              <p:cNvPr id="24" name="Rounded Rectangle 127">
                <a:extLst>
                  <a:ext uri="{FF2B5EF4-FFF2-40B4-BE49-F238E27FC236}">
                    <a16:creationId xmlns:a16="http://schemas.microsoft.com/office/drawing/2014/main" id="{D09AA567-AADD-4DA8-87F2-4553AFF69929}"/>
                  </a:ext>
                </a:extLst>
              </p:cNvPr>
              <p:cNvSpPr/>
              <p:nvPr/>
            </p:nvSpPr>
            <p:spPr>
              <a:xfrm>
                <a:off x="5631617" y="3741175"/>
                <a:ext cx="1843227" cy="81008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7" name="Group 16">
              <a:extLst>
                <a:ext uri="{FF2B5EF4-FFF2-40B4-BE49-F238E27FC236}">
                  <a16:creationId xmlns:a16="http://schemas.microsoft.com/office/drawing/2014/main" id="{A66DF923-9E23-4D67-82BE-C238C3A5477E}"/>
                </a:ext>
              </a:extLst>
            </p:cNvPr>
            <p:cNvGrpSpPr/>
            <p:nvPr/>
          </p:nvGrpSpPr>
          <p:grpSpPr>
            <a:xfrm>
              <a:off x="5791596" y="4970200"/>
              <a:ext cx="1382447" cy="1187935"/>
              <a:chOff x="5631584" y="3741165"/>
              <a:chExt cx="1843254" cy="1583910"/>
            </a:xfrm>
          </p:grpSpPr>
          <p:pic>
            <p:nvPicPr>
              <p:cNvPr id="21" name="Picture 20">
                <a:extLst>
                  <a:ext uri="{FF2B5EF4-FFF2-40B4-BE49-F238E27FC236}">
                    <a16:creationId xmlns:a16="http://schemas.microsoft.com/office/drawing/2014/main" id="{941C38E9-52DA-4E68-888B-7577D027DA40}"/>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584" y="4409020"/>
                <a:ext cx="1832111" cy="916055"/>
              </a:xfrm>
              <a:prstGeom prst="rect">
                <a:avLst/>
              </a:prstGeom>
            </p:spPr>
          </p:pic>
          <p:sp>
            <p:nvSpPr>
              <p:cNvPr id="22" name="Rounded Rectangle 130">
                <a:extLst>
                  <a:ext uri="{FF2B5EF4-FFF2-40B4-BE49-F238E27FC236}">
                    <a16:creationId xmlns:a16="http://schemas.microsoft.com/office/drawing/2014/main" id="{B90159EE-A72C-4F80-825B-6D94E702C763}"/>
                  </a:ext>
                </a:extLst>
              </p:cNvPr>
              <p:cNvSpPr/>
              <p:nvPr/>
            </p:nvSpPr>
            <p:spPr>
              <a:xfrm>
                <a:off x="5631611" y="3741165"/>
                <a:ext cx="1843227" cy="810093"/>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8" name="Group 17">
              <a:extLst>
                <a:ext uri="{FF2B5EF4-FFF2-40B4-BE49-F238E27FC236}">
                  <a16:creationId xmlns:a16="http://schemas.microsoft.com/office/drawing/2014/main" id="{BE3C6FB7-F197-41DA-8893-BBBD58F73C92}"/>
                </a:ext>
              </a:extLst>
            </p:cNvPr>
            <p:cNvGrpSpPr/>
            <p:nvPr/>
          </p:nvGrpSpPr>
          <p:grpSpPr>
            <a:xfrm>
              <a:off x="7342837" y="4970197"/>
              <a:ext cx="1382421" cy="1187938"/>
              <a:chOff x="5631617" y="3741175"/>
              <a:chExt cx="1843227" cy="1583928"/>
            </a:xfrm>
          </p:grpSpPr>
          <p:pic>
            <p:nvPicPr>
              <p:cNvPr id="19" name="Picture 18">
                <a:extLst>
                  <a:ext uri="{FF2B5EF4-FFF2-40B4-BE49-F238E27FC236}">
                    <a16:creationId xmlns:a16="http://schemas.microsoft.com/office/drawing/2014/main" id="{1E7C2BB4-A8CB-452C-BE58-396FC1C4DBE9}"/>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618" y="4409045"/>
                <a:ext cx="1832115" cy="916058"/>
              </a:xfrm>
              <a:prstGeom prst="rect">
                <a:avLst/>
              </a:prstGeom>
            </p:spPr>
          </p:pic>
          <p:sp>
            <p:nvSpPr>
              <p:cNvPr id="20" name="Rounded Rectangle 133">
                <a:extLst>
                  <a:ext uri="{FF2B5EF4-FFF2-40B4-BE49-F238E27FC236}">
                    <a16:creationId xmlns:a16="http://schemas.microsoft.com/office/drawing/2014/main" id="{50080248-A240-4534-A793-8ADF7DAB7F59}"/>
                  </a:ext>
                </a:extLst>
              </p:cNvPr>
              <p:cNvSpPr/>
              <p:nvPr/>
            </p:nvSpPr>
            <p:spPr>
              <a:xfrm>
                <a:off x="5631617" y="3741175"/>
                <a:ext cx="1843227" cy="81008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spTree>
    <p:extLst>
      <p:ext uri="{BB962C8B-B14F-4D97-AF65-F5344CB8AC3E}">
        <p14:creationId xmlns:p14="http://schemas.microsoft.com/office/powerpoint/2010/main" val="241047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076B3F-6FE7-4BF7-BB98-4D3709FF7F5B}"/>
              </a:ext>
            </a:extLst>
          </p:cNvPr>
          <p:cNvSpPr>
            <a:spLocks noGrp="1"/>
          </p:cNvSpPr>
          <p:nvPr>
            <p:ph type="title"/>
          </p:nvPr>
        </p:nvSpPr>
        <p:spPr/>
        <p:txBody>
          <a:bodyPr/>
          <a:lstStyle/>
          <a:p>
            <a:r>
              <a:rPr lang="en-US" dirty="0"/>
              <a:t>HDFS</a:t>
            </a:r>
          </a:p>
        </p:txBody>
      </p:sp>
      <p:sp>
        <p:nvSpPr>
          <p:cNvPr id="5" name="Text Placeholder 4">
            <a:extLst>
              <a:ext uri="{FF2B5EF4-FFF2-40B4-BE49-F238E27FC236}">
                <a16:creationId xmlns:a16="http://schemas.microsoft.com/office/drawing/2014/main" id="{88F03525-B530-4B82-B04C-B6FBA052E740}"/>
              </a:ext>
            </a:extLst>
          </p:cNvPr>
          <p:cNvSpPr>
            <a:spLocks noGrp="1"/>
          </p:cNvSpPr>
          <p:nvPr>
            <p:ph type="body" idx="1"/>
          </p:nvPr>
        </p:nvSpPr>
        <p:spPr/>
        <p:txBody>
          <a:bodyPr/>
          <a:lstStyle/>
          <a:p>
            <a:r>
              <a:rPr lang="en-US" dirty="0"/>
              <a:t>Hadoop Distributed File System</a:t>
            </a:r>
          </a:p>
        </p:txBody>
      </p:sp>
    </p:spTree>
    <p:extLst>
      <p:ext uri="{BB962C8B-B14F-4D97-AF65-F5344CB8AC3E}">
        <p14:creationId xmlns:p14="http://schemas.microsoft.com/office/powerpoint/2010/main" val="184424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C46A-2186-40FC-9953-A737C387A794}"/>
              </a:ext>
            </a:extLst>
          </p:cNvPr>
          <p:cNvSpPr>
            <a:spLocks noGrp="1"/>
          </p:cNvSpPr>
          <p:nvPr>
            <p:ph type="title"/>
          </p:nvPr>
        </p:nvSpPr>
        <p:spPr/>
        <p:txBody>
          <a:bodyPr>
            <a:noAutofit/>
          </a:bodyPr>
          <a:lstStyle/>
          <a:p>
            <a:r>
              <a:rPr lang="en-US" dirty="0"/>
              <a:t>HDFS – Hadoop Distributed File System</a:t>
            </a:r>
          </a:p>
        </p:txBody>
      </p:sp>
      <p:sp>
        <p:nvSpPr>
          <p:cNvPr id="3" name="Content Placeholder 2">
            <a:extLst>
              <a:ext uri="{FF2B5EF4-FFF2-40B4-BE49-F238E27FC236}">
                <a16:creationId xmlns:a16="http://schemas.microsoft.com/office/drawing/2014/main" id="{64DC8D7F-023E-406C-A359-6F9D9F30DA98}"/>
              </a:ext>
            </a:extLst>
          </p:cNvPr>
          <p:cNvSpPr>
            <a:spLocks noGrp="1"/>
          </p:cNvSpPr>
          <p:nvPr>
            <p:ph idx="1"/>
          </p:nvPr>
        </p:nvSpPr>
        <p:spPr/>
        <p:txBody>
          <a:bodyPr>
            <a:noAutofit/>
          </a:bodyPr>
          <a:lstStyle/>
          <a:p>
            <a:r>
              <a:rPr lang="en-US" dirty="0"/>
              <a:t>Based on Google’s GFS – Used by search.</a:t>
            </a:r>
          </a:p>
          <a:p>
            <a:r>
              <a:rPr lang="en-US" dirty="0"/>
              <a:t>CP System: </a:t>
            </a:r>
            <a:r>
              <a:rPr lang="en-US" dirty="0" err="1"/>
              <a:t>NameNode</a:t>
            </a:r>
            <a:r>
              <a:rPr lang="en-US" dirty="0"/>
              <a:t> master + several </a:t>
            </a:r>
            <a:r>
              <a:rPr lang="en-US" dirty="0" err="1"/>
              <a:t>DataNode</a:t>
            </a:r>
            <a:r>
              <a:rPr lang="en-US" dirty="0"/>
              <a:t> workers.</a:t>
            </a:r>
          </a:p>
          <a:p>
            <a:r>
              <a:rPr lang="en-US" dirty="0"/>
              <a:t>Distributed data storage paradigm</a:t>
            </a:r>
          </a:p>
          <a:p>
            <a:r>
              <a:rPr lang="en-US" dirty="0"/>
              <a:t>A single file is divided into blocks</a:t>
            </a:r>
          </a:p>
          <a:p>
            <a:r>
              <a:rPr lang="en-US" dirty="0"/>
              <a:t>Blocks are spread across nodes</a:t>
            </a:r>
          </a:p>
          <a:p>
            <a:r>
              <a:rPr lang="en-US" dirty="0"/>
              <a:t>Blocks are written multiple times for redundancy</a:t>
            </a:r>
          </a:p>
        </p:txBody>
      </p:sp>
      <p:grpSp>
        <p:nvGrpSpPr>
          <p:cNvPr id="10" name="Group 9"/>
          <p:cNvGrpSpPr/>
          <p:nvPr/>
        </p:nvGrpSpPr>
        <p:grpSpPr>
          <a:xfrm>
            <a:off x="2377589" y="4870419"/>
            <a:ext cx="7017685" cy="1873838"/>
            <a:chOff x="768096" y="4435522"/>
            <a:chExt cx="7017685" cy="1873838"/>
          </a:xfrm>
        </p:grpSpPr>
        <p:sp>
          <p:nvSpPr>
            <p:cNvPr id="6" name="Rectangle 5"/>
            <p:cNvSpPr/>
            <p:nvPr/>
          </p:nvSpPr>
          <p:spPr>
            <a:xfrm>
              <a:off x="768096" y="4435522"/>
              <a:ext cx="1483785" cy="1873838"/>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noAutofit/>
            </a:bodyPr>
            <a:lstStyle/>
            <a:p>
              <a:pPr algn="ctr"/>
              <a:r>
                <a:rPr lang="en-US" sz="2000" dirty="0" err="1">
                  <a:solidFill>
                    <a:schemeClr val="tx1">
                      <a:lumMod val="65000"/>
                      <a:lumOff val="35000"/>
                    </a:schemeClr>
                  </a:solidFill>
                  <a:latin typeface="Sherman Sans Book" pitchFamily="50" charset="0"/>
                  <a:ea typeface="Sherman Sans Book" pitchFamily="50" charset="0"/>
                </a:rPr>
                <a:t>DataNode</a:t>
              </a:r>
              <a:r>
                <a:rPr lang="en-US" sz="2000" dirty="0">
                  <a:solidFill>
                    <a:schemeClr val="tx1">
                      <a:lumMod val="65000"/>
                      <a:lumOff val="35000"/>
                    </a:schemeClr>
                  </a:solidFill>
                  <a:latin typeface="Sherman Sans Book" pitchFamily="50" charset="0"/>
                  <a:ea typeface="Sherman Sans Book" pitchFamily="50" charset="0"/>
                </a:rPr>
                <a:t> 1</a:t>
              </a:r>
            </a:p>
          </p:txBody>
        </p:sp>
        <p:sp>
          <p:nvSpPr>
            <p:cNvPr id="7" name="Rectangle 6"/>
            <p:cNvSpPr/>
            <p:nvPr/>
          </p:nvSpPr>
          <p:spPr>
            <a:xfrm>
              <a:off x="2630393" y="4435522"/>
              <a:ext cx="1483785" cy="1873838"/>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noAutofit/>
            </a:bodyPr>
            <a:lstStyle/>
            <a:p>
              <a:pPr algn="ctr"/>
              <a:r>
                <a:rPr lang="en-US" sz="2000" dirty="0" err="1">
                  <a:solidFill>
                    <a:schemeClr val="tx1">
                      <a:lumMod val="65000"/>
                      <a:lumOff val="35000"/>
                    </a:schemeClr>
                  </a:solidFill>
                  <a:latin typeface="Sherman Sans Book" pitchFamily="50" charset="0"/>
                  <a:ea typeface="Sherman Sans Book" pitchFamily="50" charset="0"/>
                </a:rPr>
                <a:t>DataNode</a:t>
              </a:r>
              <a:r>
                <a:rPr lang="en-US" sz="2000" dirty="0">
                  <a:solidFill>
                    <a:schemeClr val="tx1">
                      <a:lumMod val="65000"/>
                      <a:lumOff val="35000"/>
                    </a:schemeClr>
                  </a:solidFill>
                  <a:latin typeface="Sherman Sans Book" pitchFamily="50" charset="0"/>
                  <a:ea typeface="Sherman Sans Book" pitchFamily="50" charset="0"/>
                </a:rPr>
                <a:t> 2</a:t>
              </a:r>
            </a:p>
          </p:txBody>
        </p:sp>
        <p:sp>
          <p:nvSpPr>
            <p:cNvPr id="8" name="Rectangle 7"/>
            <p:cNvSpPr/>
            <p:nvPr/>
          </p:nvSpPr>
          <p:spPr>
            <a:xfrm>
              <a:off x="4474852" y="4435522"/>
              <a:ext cx="1483785" cy="1873838"/>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noAutofit/>
            </a:bodyPr>
            <a:lstStyle/>
            <a:p>
              <a:pPr algn="ctr"/>
              <a:r>
                <a:rPr lang="en-US" sz="2000" dirty="0" err="1">
                  <a:solidFill>
                    <a:schemeClr val="tx1">
                      <a:lumMod val="65000"/>
                      <a:lumOff val="35000"/>
                    </a:schemeClr>
                  </a:solidFill>
                  <a:latin typeface="Sherman Sans Book" pitchFamily="50" charset="0"/>
                  <a:ea typeface="Sherman Sans Book" pitchFamily="50" charset="0"/>
                </a:rPr>
                <a:t>DataNode</a:t>
              </a:r>
              <a:r>
                <a:rPr lang="en-US" sz="2000" dirty="0">
                  <a:solidFill>
                    <a:schemeClr val="tx1">
                      <a:lumMod val="65000"/>
                      <a:lumOff val="35000"/>
                    </a:schemeClr>
                  </a:solidFill>
                  <a:latin typeface="Sherman Sans Book" pitchFamily="50" charset="0"/>
                  <a:ea typeface="Sherman Sans Book" pitchFamily="50" charset="0"/>
                </a:rPr>
                <a:t> 3</a:t>
              </a:r>
            </a:p>
          </p:txBody>
        </p:sp>
        <p:sp>
          <p:nvSpPr>
            <p:cNvPr id="9" name="Rectangle 8"/>
            <p:cNvSpPr/>
            <p:nvPr/>
          </p:nvSpPr>
          <p:spPr>
            <a:xfrm>
              <a:off x="6301996" y="4435522"/>
              <a:ext cx="1483785" cy="1873838"/>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noAutofit/>
            </a:bodyPr>
            <a:lstStyle/>
            <a:p>
              <a:pPr algn="ctr"/>
              <a:r>
                <a:rPr lang="en-US" sz="2000" dirty="0" err="1">
                  <a:solidFill>
                    <a:schemeClr val="tx1">
                      <a:lumMod val="65000"/>
                      <a:lumOff val="35000"/>
                    </a:schemeClr>
                  </a:solidFill>
                  <a:latin typeface="Sherman Sans Book" pitchFamily="50" charset="0"/>
                  <a:ea typeface="Sherman Sans Book" pitchFamily="50" charset="0"/>
                </a:rPr>
                <a:t>DataNode</a:t>
              </a:r>
              <a:r>
                <a:rPr lang="en-US" sz="2000" dirty="0">
                  <a:solidFill>
                    <a:schemeClr val="tx1">
                      <a:lumMod val="65000"/>
                      <a:lumOff val="35000"/>
                    </a:schemeClr>
                  </a:solidFill>
                  <a:latin typeface="Sherman Sans Book" pitchFamily="50" charset="0"/>
                  <a:ea typeface="Sherman Sans Book" pitchFamily="50" charset="0"/>
                </a:rPr>
                <a:t> 4</a:t>
              </a:r>
            </a:p>
          </p:txBody>
        </p:sp>
      </p:grpSp>
      <p:sp>
        <p:nvSpPr>
          <p:cNvPr id="11" name="Rectangle 10"/>
          <p:cNvSpPr/>
          <p:nvPr/>
        </p:nvSpPr>
        <p:spPr>
          <a:xfrm>
            <a:off x="8328644" y="3267307"/>
            <a:ext cx="616806" cy="542668"/>
          </a:xfrm>
          <a:prstGeom prst="rect">
            <a:avLst/>
          </a:prstGeom>
          <a:solidFill>
            <a:srgbClr val="5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A</a:t>
            </a:r>
          </a:p>
        </p:txBody>
      </p:sp>
      <p:sp>
        <p:nvSpPr>
          <p:cNvPr id="12" name="Rectangle 11"/>
          <p:cNvSpPr/>
          <p:nvPr/>
        </p:nvSpPr>
        <p:spPr>
          <a:xfrm>
            <a:off x="9012232" y="3270550"/>
            <a:ext cx="616806" cy="542668"/>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B</a:t>
            </a:r>
          </a:p>
        </p:txBody>
      </p:sp>
      <p:sp>
        <p:nvSpPr>
          <p:cNvPr id="13" name="Rectangle 12"/>
          <p:cNvSpPr/>
          <p:nvPr/>
        </p:nvSpPr>
        <p:spPr>
          <a:xfrm>
            <a:off x="9678235" y="3267307"/>
            <a:ext cx="616806" cy="542668"/>
          </a:xfrm>
          <a:prstGeom prst="rect">
            <a:avLst/>
          </a:prstGeom>
          <a:solidFill>
            <a:srgbClr val="BFBFB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noAutofit/>
          </a:bodyPr>
          <a:lstStyle/>
          <a:p>
            <a:pPr algn="ctr"/>
            <a:r>
              <a:rPr lang="en-US" sz="2000" dirty="0">
                <a:solidFill>
                  <a:schemeClr val="tx1">
                    <a:lumMod val="65000"/>
                    <a:lumOff val="35000"/>
                  </a:schemeClr>
                </a:solidFill>
                <a:latin typeface="Sherman Sans Book" pitchFamily="50" charset="0"/>
                <a:ea typeface="Sherman Sans Book" pitchFamily="50" charset="0"/>
              </a:rPr>
              <a:t>C</a:t>
            </a:r>
          </a:p>
        </p:txBody>
      </p:sp>
      <p:sp>
        <p:nvSpPr>
          <p:cNvPr id="17" name="Rectangle 16"/>
          <p:cNvSpPr/>
          <p:nvPr/>
        </p:nvSpPr>
        <p:spPr>
          <a:xfrm>
            <a:off x="2801619" y="5531644"/>
            <a:ext cx="616806" cy="542668"/>
          </a:xfrm>
          <a:prstGeom prst="rect">
            <a:avLst/>
          </a:prstGeom>
          <a:solidFill>
            <a:srgbClr val="5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A</a:t>
            </a:r>
          </a:p>
        </p:txBody>
      </p:sp>
      <p:sp>
        <p:nvSpPr>
          <p:cNvPr id="18" name="Rectangle 17"/>
          <p:cNvSpPr/>
          <p:nvPr/>
        </p:nvSpPr>
        <p:spPr>
          <a:xfrm>
            <a:off x="4657210" y="5526047"/>
            <a:ext cx="616806" cy="542668"/>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B</a:t>
            </a:r>
          </a:p>
        </p:txBody>
      </p:sp>
      <p:sp>
        <p:nvSpPr>
          <p:cNvPr id="19" name="Rectangle 18"/>
          <p:cNvSpPr/>
          <p:nvPr/>
        </p:nvSpPr>
        <p:spPr>
          <a:xfrm>
            <a:off x="6512935" y="5531644"/>
            <a:ext cx="616806" cy="542668"/>
          </a:xfrm>
          <a:prstGeom prst="rect">
            <a:avLst/>
          </a:prstGeom>
          <a:solidFill>
            <a:srgbClr val="BFBFB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noAutofit/>
          </a:bodyPr>
          <a:lstStyle/>
          <a:p>
            <a:pPr algn="ctr"/>
            <a:r>
              <a:rPr lang="en-US" dirty="0">
                <a:solidFill>
                  <a:schemeClr val="tx1">
                    <a:lumMod val="65000"/>
                    <a:lumOff val="35000"/>
                  </a:schemeClr>
                </a:solidFill>
              </a:rPr>
              <a:t>C</a:t>
            </a:r>
          </a:p>
        </p:txBody>
      </p:sp>
      <p:sp>
        <p:nvSpPr>
          <p:cNvPr id="20" name="Rectangle 19"/>
          <p:cNvSpPr/>
          <p:nvPr/>
        </p:nvSpPr>
        <p:spPr>
          <a:xfrm>
            <a:off x="4660343" y="6109695"/>
            <a:ext cx="616806" cy="542668"/>
          </a:xfrm>
          <a:prstGeom prst="rect">
            <a:avLst/>
          </a:prstGeom>
          <a:solidFill>
            <a:srgbClr val="595959"/>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2000" dirty="0">
                <a:solidFill>
                  <a:schemeClr val="bg1"/>
                </a:solidFill>
                <a:latin typeface="Sherman Sans Book" pitchFamily="50" charset="0"/>
                <a:ea typeface="Sherman Sans Book" pitchFamily="50" charset="0"/>
              </a:rPr>
              <a:t>A</a:t>
            </a:r>
          </a:p>
        </p:txBody>
      </p:sp>
      <p:sp>
        <p:nvSpPr>
          <p:cNvPr id="21" name="Rectangle 20"/>
          <p:cNvSpPr/>
          <p:nvPr/>
        </p:nvSpPr>
        <p:spPr>
          <a:xfrm>
            <a:off x="6512935" y="6109695"/>
            <a:ext cx="616806" cy="542668"/>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sz="2000" dirty="0">
                <a:solidFill>
                  <a:schemeClr val="bg1"/>
                </a:solidFill>
                <a:latin typeface="Sherman Sans Book" pitchFamily="50" charset="0"/>
                <a:ea typeface="Sherman Sans Book" pitchFamily="50" charset="0"/>
              </a:rPr>
              <a:t>B</a:t>
            </a:r>
          </a:p>
        </p:txBody>
      </p:sp>
      <p:sp>
        <p:nvSpPr>
          <p:cNvPr id="22" name="Rectangle 21"/>
          <p:cNvSpPr/>
          <p:nvPr/>
        </p:nvSpPr>
        <p:spPr>
          <a:xfrm>
            <a:off x="8372163" y="6109695"/>
            <a:ext cx="616806" cy="542668"/>
          </a:xfrm>
          <a:prstGeom prst="rect">
            <a:avLst/>
          </a:prstGeom>
          <a:solidFill>
            <a:srgbClr val="BFBFBF"/>
          </a:solidFill>
          <a:ln>
            <a:noFill/>
          </a:ln>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r>
              <a:rPr lang="en-US" sz="2000" dirty="0">
                <a:solidFill>
                  <a:schemeClr val="tx1">
                    <a:lumMod val="65000"/>
                    <a:lumOff val="35000"/>
                  </a:schemeClr>
                </a:solidFill>
                <a:latin typeface="Sherman Sans Book" pitchFamily="50" charset="0"/>
                <a:ea typeface="Sherman Sans Book" pitchFamily="50" charset="0"/>
              </a:rPr>
              <a:t>C</a:t>
            </a:r>
          </a:p>
        </p:txBody>
      </p:sp>
    </p:spTree>
    <p:extLst>
      <p:ext uri="{BB962C8B-B14F-4D97-AF65-F5344CB8AC3E}">
        <p14:creationId xmlns:p14="http://schemas.microsoft.com/office/powerpoint/2010/main" val="36531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uiExpand="1" animBg="1"/>
      <p:bldP spid="12" grpId="0" uiExpand="1" animBg="1"/>
      <p:bldP spid="13" grpId="0" uiExpand="1" animBg="1"/>
      <p:bldP spid="17" grpId="0" uiExpand="1" animBg="1"/>
      <p:bldP spid="18" grpId="0" uiExpand="1" animBg="1"/>
      <p:bldP spid="19" grpId="0" uiExpand="1" animBg="1"/>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2C8BBB-CCBA-43AD-A46C-D0B8BB8C549A}"/>
              </a:ext>
            </a:extLst>
          </p:cNvPr>
          <p:cNvSpPr>
            <a:spLocks noGrp="1"/>
          </p:cNvSpPr>
          <p:nvPr>
            <p:ph idx="1"/>
          </p:nvPr>
        </p:nvSpPr>
        <p:spPr/>
        <p:txBody>
          <a:bodyPr/>
          <a:lstStyle/>
          <a:p>
            <a:r>
              <a:rPr lang="en-US" dirty="0"/>
              <a:t>The What, Why, and How of Hadoop</a:t>
            </a:r>
          </a:p>
          <a:p>
            <a:r>
              <a:rPr lang="en-US" dirty="0"/>
              <a:t>HDFS </a:t>
            </a:r>
          </a:p>
          <a:p>
            <a:r>
              <a:rPr lang="en-US" dirty="0"/>
              <a:t>MapReduce and YARN</a:t>
            </a:r>
          </a:p>
          <a:p>
            <a:r>
              <a:rPr lang="en-US" dirty="0"/>
              <a:t>Key Hadoop Applications</a:t>
            </a:r>
          </a:p>
          <a:p>
            <a:pPr lvl="1"/>
            <a:r>
              <a:rPr lang="en-US" dirty="0"/>
              <a:t>Hive</a:t>
            </a:r>
          </a:p>
          <a:p>
            <a:pPr lvl="1"/>
            <a:r>
              <a:rPr lang="en-US" dirty="0" err="1"/>
              <a:t>Hbase</a:t>
            </a:r>
            <a:endParaRPr lang="en-US" dirty="0"/>
          </a:p>
          <a:p>
            <a:pPr lvl="1"/>
            <a:r>
              <a:rPr lang="en-US" dirty="0" err="1"/>
              <a:t>Hcatalog</a:t>
            </a:r>
            <a:endParaRPr lang="en-US" dirty="0"/>
          </a:p>
          <a:p>
            <a:pPr lvl="1"/>
            <a:r>
              <a:rPr lang="en-US" dirty="0"/>
              <a:t>Impala</a:t>
            </a:r>
          </a:p>
        </p:txBody>
      </p:sp>
      <p:sp>
        <p:nvSpPr>
          <p:cNvPr id="3" name="Title 2">
            <a:extLst>
              <a:ext uri="{FF2B5EF4-FFF2-40B4-BE49-F238E27FC236}">
                <a16:creationId xmlns:a16="http://schemas.microsoft.com/office/drawing/2014/main" id="{F68F5365-6D6A-4418-9A41-176FAB751C62}"/>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35119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AF9C-5550-42EF-B62D-6F5D246E7686}"/>
              </a:ext>
            </a:extLst>
          </p:cNvPr>
          <p:cNvSpPr>
            <a:spLocks noGrp="1"/>
          </p:cNvSpPr>
          <p:nvPr>
            <p:ph type="title"/>
          </p:nvPr>
        </p:nvSpPr>
        <p:spPr/>
        <p:txBody>
          <a:bodyPr>
            <a:noAutofit/>
          </a:bodyPr>
          <a:lstStyle/>
          <a:p>
            <a:r>
              <a:rPr lang="en-US" dirty="0"/>
              <a:t>Example: HDFS Write</a:t>
            </a:r>
            <a:endParaRPr lang="en-IN" dirty="0"/>
          </a:p>
        </p:txBody>
      </p:sp>
      <p:sp>
        <p:nvSpPr>
          <p:cNvPr id="5" name="Rounded Rectangle 23">
            <a:extLst>
              <a:ext uri="{FF2B5EF4-FFF2-40B4-BE49-F238E27FC236}">
                <a16:creationId xmlns:a16="http://schemas.microsoft.com/office/drawing/2014/main" id="{7AF84A2B-1985-40D6-B6B9-4079B5964CCA}"/>
              </a:ext>
            </a:extLst>
          </p:cNvPr>
          <p:cNvSpPr/>
          <p:nvPr/>
        </p:nvSpPr>
        <p:spPr>
          <a:xfrm>
            <a:off x="5290035" y="2283452"/>
            <a:ext cx="3137448" cy="64091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t">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NameNode</a:t>
            </a:r>
            <a:endParaRPr lang="en-US" sz="1350" dirty="0"/>
          </a:p>
        </p:txBody>
      </p:sp>
      <p:sp>
        <p:nvSpPr>
          <p:cNvPr id="6" name="Rounded Rectangle 26">
            <a:extLst>
              <a:ext uri="{FF2B5EF4-FFF2-40B4-BE49-F238E27FC236}">
                <a16:creationId xmlns:a16="http://schemas.microsoft.com/office/drawing/2014/main" id="{256436E4-20DE-4CCE-8124-2E317D4C851D}"/>
              </a:ext>
            </a:extLst>
          </p:cNvPr>
          <p:cNvSpPr/>
          <p:nvPr/>
        </p:nvSpPr>
        <p:spPr>
          <a:xfrm>
            <a:off x="4940784" y="4042820"/>
            <a:ext cx="1126306"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7" name="Rounded Rectangle 27">
            <a:extLst>
              <a:ext uri="{FF2B5EF4-FFF2-40B4-BE49-F238E27FC236}">
                <a16:creationId xmlns:a16="http://schemas.microsoft.com/office/drawing/2014/main" id="{36829B22-0C7A-4705-961D-B3697BFD5F18}"/>
              </a:ext>
            </a:extLst>
          </p:cNvPr>
          <p:cNvSpPr/>
          <p:nvPr/>
        </p:nvSpPr>
        <p:spPr>
          <a:xfrm>
            <a:off x="6134759" y="4042820"/>
            <a:ext cx="113369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8" name="Rounded Rectangle 28">
            <a:extLst>
              <a:ext uri="{FF2B5EF4-FFF2-40B4-BE49-F238E27FC236}">
                <a16:creationId xmlns:a16="http://schemas.microsoft.com/office/drawing/2014/main" id="{D503650B-AC47-4AD2-83C0-151F245F137E}"/>
              </a:ext>
            </a:extLst>
          </p:cNvPr>
          <p:cNvSpPr/>
          <p:nvPr/>
        </p:nvSpPr>
        <p:spPr>
          <a:xfrm>
            <a:off x="7336123" y="4042819"/>
            <a:ext cx="113215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9" name="Rounded Rectangle 29">
            <a:extLst>
              <a:ext uri="{FF2B5EF4-FFF2-40B4-BE49-F238E27FC236}">
                <a16:creationId xmlns:a16="http://schemas.microsoft.com/office/drawing/2014/main" id="{D35B2E64-C41A-4FBE-BB33-8BB005BB6977}"/>
              </a:ext>
            </a:extLst>
          </p:cNvPr>
          <p:cNvSpPr/>
          <p:nvPr/>
        </p:nvSpPr>
        <p:spPr>
          <a:xfrm>
            <a:off x="4940784" y="5029538"/>
            <a:ext cx="11263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0" name="Rounded Rectangle 30">
            <a:extLst>
              <a:ext uri="{FF2B5EF4-FFF2-40B4-BE49-F238E27FC236}">
                <a16:creationId xmlns:a16="http://schemas.microsoft.com/office/drawing/2014/main" id="{DEB08E7C-DF28-4346-A1B7-12A454AF6A6A}"/>
              </a:ext>
            </a:extLst>
          </p:cNvPr>
          <p:cNvSpPr/>
          <p:nvPr/>
        </p:nvSpPr>
        <p:spPr>
          <a:xfrm>
            <a:off x="6153947" y="5024475"/>
            <a:ext cx="11145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1" name="Rounded Rectangle 31">
            <a:extLst>
              <a:ext uri="{FF2B5EF4-FFF2-40B4-BE49-F238E27FC236}">
                <a16:creationId xmlns:a16="http://schemas.microsoft.com/office/drawing/2014/main" id="{5F6BCB23-5B1B-4987-A4E5-A30B111AA6E1}"/>
              </a:ext>
            </a:extLst>
          </p:cNvPr>
          <p:cNvSpPr/>
          <p:nvPr/>
        </p:nvSpPr>
        <p:spPr>
          <a:xfrm>
            <a:off x="7355311" y="5029538"/>
            <a:ext cx="111296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2" name="Rectangle 11">
            <a:extLst>
              <a:ext uri="{FF2B5EF4-FFF2-40B4-BE49-F238E27FC236}">
                <a16:creationId xmlns:a16="http://schemas.microsoft.com/office/drawing/2014/main" id="{C65153AD-8012-4980-893B-1DF8493D932A}"/>
              </a:ext>
            </a:extLst>
          </p:cNvPr>
          <p:cNvSpPr/>
          <p:nvPr/>
        </p:nvSpPr>
        <p:spPr>
          <a:xfrm>
            <a:off x="4940785" y="4747477"/>
            <a:ext cx="3527493" cy="307777"/>
          </a:xfrm>
          <a:prstGeom prst="rect">
            <a:avLst/>
          </a:prstGeom>
        </p:spPr>
        <p:txBody>
          <a:bodyPr wrap="square">
            <a:noAutofit/>
          </a:bodyPr>
          <a:lstStyle/>
          <a:p>
            <a:pPr algn="ctr"/>
            <a:r>
              <a:rPr lang="en-US" sz="1400" b="1" dirty="0">
                <a:latin typeface="Sherman Sans Book" pitchFamily="50" charset="0"/>
                <a:ea typeface="Sherman Sans Book" pitchFamily="50" charset="0"/>
              </a:rPr>
              <a:t>DataNodes</a:t>
            </a:r>
          </a:p>
        </p:txBody>
      </p:sp>
      <p:grpSp>
        <p:nvGrpSpPr>
          <p:cNvPr id="13" name="Group 12">
            <a:extLst>
              <a:ext uri="{FF2B5EF4-FFF2-40B4-BE49-F238E27FC236}">
                <a16:creationId xmlns:a16="http://schemas.microsoft.com/office/drawing/2014/main" id="{F136BB35-E264-4C1D-BC2F-D3EAEFB3FDE7}"/>
              </a:ext>
            </a:extLst>
          </p:cNvPr>
          <p:cNvGrpSpPr/>
          <p:nvPr/>
        </p:nvGrpSpPr>
        <p:grpSpPr>
          <a:xfrm>
            <a:off x="2326557" y="2340290"/>
            <a:ext cx="2789171" cy="448476"/>
            <a:chOff x="478992" y="1974522"/>
            <a:chExt cx="2789171" cy="448476"/>
          </a:xfrm>
        </p:grpSpPr>
        <p:sp>
          <p:nvSpPr>
            <p:cNvPr id="14" name="Down Arrow 24">
              <a:extLst>
                <a:ext uri="{FF2B5EF4-FFF2-40B4-BE49-F238E27FC236}">
                  <a16:creationId xmlns:a16="http://schemas.microsoft.com/office/drawing/2014/main" id="{4380932B-D4C7-43DA-A84E-D315BCEDA6AD}"/>
                </a:ext>
              </a:extLst>
            </p:cNvPr>
            <p:cNvSpPr/>
            <p:nvPr/>
          </p:nvSpPr>
          <p:spPr>
            <a:xfrm rot="16200000">
              <a:off x="2819020" y="1764912"/>
              <a:ext cx="239533" cy="658753"/>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5" name="Rectangle 14">
              <a:extLst>
                <a:ext uri="{FF2B5EF4-FFF2-40B4-BE49-F238E27FC236}">
                  <a16:creationId xmlns:a16="http://schemas.microsoft.com/office/drawing/2014/main" id="{A6B2A67D-8DC7-4BDA-8B39-7175B8C270DC}"/>
                </a:ext>
              </a:extLst>
            </p:cNvPr>
            <p:cNvSpPr/>
            <p:nvPr/>
          </p:nvSpPr>
          <p:spPr>
            <a:xfrm>
              <a:off x="478992" y="2002361"/>
              <a:ext cx="1925544" cy="420637"/>
            </a:xfrm>
            <a:prstGeom prst="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Client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put file: </a:t>
              </a:r>
              <a:r>
                <a:rPr lang="en-US" sz="1400" dirty="0">
                  <a:solidFill>
                    <a:schemeClr val="tx1">
                      <a:lumMod val="65000"/>
                      <a:lumOff val="35000"/>
                    </a:schemeClr>
                  </a:solidFill>
                  <a:latin typeface="Sherman Sans Book" pitchFamily="50" charset="0"/>
                  <a:ea typeface="Sherman Sans Book" pitchFamily="50" charset="0"/>
                </a:rPr>
                <a:t>data.csv</a:t>
              </a:r>
            </a:p>
          </p:txBody>
        </p:sp>
      </p:grpSp>
      <p:sp>
        <p:nvSpPr>
          <p:cNvPr id="16" name="Rectangle 15">
            <a:extLst>
              <a:ext uri="{FF2B5EF4-FFF2-40B4-BE49-F238E27FC236}">
                <a16:creationId xmlns:a16="http://schemas.microsoft.com/office/drawing/2014/main" id="{96948644-7457-43EB-80D2-8F88609BB431}"/>
              </a:ext>
            </a:extLst>
          </p:cNvPr>
          <p:cNvSpPr/>
          <p:nvPr/>
        </p:nvSpPr>
        <p:spPr>
          <a:xfrm>
            <a:off x="5396054" y="4104428"/>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grpSp>
        <p:nvGrpSpPr>
          <p:cNvPr id="17" name="Group 16">
            <a:extLst>
              <a:ext uri="{FF2B5EF4-FFF2-40B4-BE49-F238E27FC236}">
                <a16:creationId xmlns:a16="http://schemas.microsoft.com/office/drawing/2014/main" id="{62A9C4C4-B3B0-4E92-84DD-B36360A32EC4}"/>
              </a:ext>
            </a:extLst>
          </p:cNvPr>
          <p:cNvGrpSpPr/>
          <p:nvPr/>
        </p:nvGrpSpPr>
        <p:grpSpPr>
          <a:xfrm>
            <a:off x="4035242" y="3339086"/>
            <a:ext cx="2473687" cy="1051327"/>
            <a:chOff x="2187677" y="2973317"/>
            <a:chExt cx="2473687" cy="1051327"/>
          </a:xfrm>
        </p:grpSpPr>
        <p:sp>
          <p:nvSpPr>
            <p:cNvPr id="18" name="Down Arrow 51">
              <a:extLst>
                <a:ext uri="{FF2B5EF4-FFF2-40B4-BE49-F238E27FC236}">
                  <a16:creationId xmlns:a16="http://schemas.microsoft.com/office/drawing/2014/main" id="{568956D6-5CFA-4DFE-9665-03A42825623E}"/>
                </a:ext>
              </a:extLst>
            </p:cNvPr>
            <p:cNvSpPr/>
            <p:nvPr/>
          </p:nvSpPr>
          <p:spPr>
            <a:xfrm rot="18781740">
              <a:off x="2643627" y="2517367"/>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9" name="Rectangle 18">
              <a:extLst>
                <a:ext uri="{FF2B5EF4-FFF2-40B4-BE49-F238E27FC236}">
                  <a16:creationId xmlns:a16="http://schemas.microsoft.com/office/drawing/2014/main" id="{1CEA176C-2984-4B4E-A733-6B93D60840A8}"/>
                </a:ext>
              </a:extLst>
            </p:cNvPr>
            <p:cNvSpPr/>
            <p:nvPr/>
          </p:nvSpPr>
          <p:spPr>
            <a:xfrm>
              <a:off x="4385553" y="3733924"/>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20" name="Rectangle 19">
              <a:extLst>
                <a:ext uri="{FF2B5EF4-FFF2-40B4-BE49-F238E27FC236}">
                  <a16:creationId xmlns:a16="http://schemas.microsoft.com/office/drawing/2014/main" id="{5D036BB9-ECC5-4CBB-A3CD-D685DCC649B2}"/>
                </a:ext>
              </a:extLst>
            </p:cNvPr>
            <p:cNvSpPr/>
            <p:nvPr/>
          </p:nvSpPr>
          <p:spPr>
            <a:xfrm>
              <a:off x="3203389" y="3733877"/>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grpSp>
      <p:sp>
        <p:nvSpPr>
          <p:cNvPr id="21" name="Rectangle 20">
            <a:extLst>
              <a:ext uri="{FF2B5EF4-FFF2-40B4-BE49-F238E27FC236}">
                <a16:creationId xmlns:a16="http://schemas.microsoft.com/office/drawing/2014/main" id="{D888EFD3-E294-4742-9D78-CCB58AF6C071}"/>
              </a:ext>
            </a:extLst>
          </p:cNvPr>
          <p:cNvSpPr/>
          <p:nvPr/>
        </p:nvSpPr>
        <p:spPr>
          <a:xfrm>
            <a:off x="6590517" y="4096334"/>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22" name="Rectangle 21">
            <a:extLst>
              <a:ext uri="{FF2B5EF4-FFF2-40B4-BE49-F238E27FC236}">
                <a16:creationId xmlns:a16="http://schemas.microsoft.com/office/drawing/2014/main" id="{B04D360E-30A6-4191-AECC-C277C2D3419F}"/>
              </a:ext>
            </a:extLst>
          </p:cNvPr>
          <p:cNvSpPr/>
          <p:nvPr/>
        </p:nvSpPr>
        <p:spPr>
          <a:xfrm>
            <a:off x="4990009" y="3773492"/>
            <a:ext cx="106120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1</a:t>
            </a:r>
            <a:endParaRPr lang="en-US" dirty="0">
              <a:solidFill>
                <a:schemeClr val="tx1">
                  <a:lumMod val="65000"/>
                  <a:lumOff val="35000"/>
                </a:schemeClr>
              </a:solidFill>
            </a:endParaRPr>
          </a:p>
        </p:txBody>
      </p:sp>
      <p:sp>
        <p:nvSpPr>
          <p:cNvPr id="23" name="Rectangle 22">
            <a:extLst>
              <a:ext uri="{FF2B5EF4-FFF2-40B4-BE49-F238E27FC236}">
                <a16:creationId xmlns:a16="http://schemas.microsoft.com/office/drawing/2014/main" id="{EFCFEF70-F72F-4D47-A1E3-77422249361A}"/>
              </a:ext>
            </a:extLst>
          </p:cNvPr>
          <p:cNvSpPr/>
          <p:nvPr/>
        </p:nvSpPr>
        <p:spPr>
          <a:xfrm>
            <a:off x="6140785" y="3794485"/>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2</a:t>
            </a:r>
            <a:endParaRPr lang="en-US" dirty="0">
              <a:solidFill>
                <a:schemeClr val="tx1">
                  <a:lumMod val="65000"/>
                  <a:lumOff val="35000"/>
                </a:schemeClr>
              </a:solidFill>
            </a:endParaRPr>
          </a:p>
        </p:txBody>
      </p:sp>
      <p:sp>
        <p:nvSpPr>
          <p:cNvPr id="24" name="Rectangle 23">
            <a:extLst>
              <a:ext uri="{FF2B5EF4-FFF2-40B4-BE49-F238E27FC236}">
                <a16:creationId xmlns:a16="http://schemas.microsoft.com/office/drawing/2014/main" id="{84B8662E-5954-4BC6-BA5B-124F7A1AC371}"/>
              </a:ext>
            </a:extLst>
          </p:cNvPr>
          <p:cNvSpPr/>
          <p:nvPr/>
        </p:nvSpPr>
        <p:spPr>
          <a:xfrm>
            <a:off x="7363488" y="3794484"/>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3</a:t>
            </a:r>
            <a:endParaRPr lang="en-US" dirty="0">
              <a:solidFill>
                <a:schemeClr val="tx1">
                  <a:lumMod val="65000"/>
                  <a:lumOff val="35000"/>
                </a:schemeClr>
              </a:solidFill>
            </a:endParaRPr>
          </a:p>
        </p:txBody>
      </p:sp>
      <p:sp>
        <p:nvSpPr>
          <p:cNvPr id="25" name="Rectangle 24">
            <a:extLst>
              <a:ext uri="{FF2B5EF4-FFF2-40B4-BE49-F238E27FC236}">
                <a16:creationId xmlns:a16="http://schemas.microsoft.com/office/drawing/2014/main" id="{6DF4DB59-D42D-468F-88B3-065621A6862E}"/>
              </a:ext>
            </a:extLst>
          </p:cNvPr>
          <p:cNvSpPr/>
          <p:nvPr/>
        </p:nvSpPr>
        <p:spPr>
          <a:xfrm>
            <a:off x="4940785" y="5762687"/>
            <a:ext cx="109726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4</a:t>
            </a:r>
            <a:endParaRPr lang="en-US" dirty="0">
              <a:solidFill>
                <a:schemeClr val="tx1">
                  <a:lumMod val="65000"/>
                  <a:lumOff val="35000"/>
                </a:schemeClr>
              </a:solidFill>
            </a:endParaRPr>
          </a:p>
        </p:txBody>
      </p:sp>
      <p:sp>
        <p:nvSpPr>
          <p:cNvPr id="26" name="Rectangle 25">
            <a:extLst>
              <a:ext uri="{FF2B5EF4-FFF2-40B4-BE49-F238E27FC236}">
                <a16:creationId xmlns:a16="http://schemas.microsoft.com/office/drawing/2014/main" id="{1F91DF16-B901-46E6-AA39-1AADC675E070}"/>
              </a:ext>
            </a:extLst>
          </p:cNvPr>
          <p:cNvSpPr/>
          <p:nvPr/>
        </p:nvSpPr>
        <p:spPr>
          <a:xfrm>
            <a:off x="6153949"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5</a:t>
            </a:r>
            <a:endParaRPr lang="en-US" dirty="0">
              <a:solidFill>
                <a:schemeClr val="tx1">
                  <a:lumMod val="65000"/>
                  <a:lumOff val="35000"/>
                </a:schemeClr>
              </a:solidFill>
            </a:endParaRPr>
          </a:p>
        </p:txBody>
      </p:sp>
      <p:sp>
        <p:nvSpPr>
          <p:cNvPr id="27" name="Rectangle 26">
            <a:extLst>
              <a:ext uri="{FF2B5EF4-FFF2-40B4-BE49-F238E27FC236}">
                <a16:creationId xmlns:a16="http://schemas.microsoft.com/office/drawing/2014/main" id="{4FA83CA4-624E-489E-896D-DF79C1922609}"/>
              </a:ext>
            </a:extLst>
          </p:cNvPr>
          <p:cNvSpPr/>
          <p:nvPr/>
        </p:nvSpPr>
        <p:spPr>
          <a:xfrm>
            <a:off x="7355313"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6</a:t>
            </a:r>
            <a:endParaRPr lang="en-US" dirty="0">
              <a:solidFill>
                <a:schemeClr val="tx1">
                  <a:lumMod val="65000"/>
                  <a:lumOff val="35000"/>
                </a:schemeClr>
              </a:solidFill>
            </a:endParaRPr>
          </a:p>
        </p:txBody>
      </p:sp>
      <p:grpSp>
        <p:nvGrpSpPr>
          <p:cNvPr id="28" name="Group 27">
            <a:extLst>
              <a:ext uri="{FF2B5EF4-FFF2-40B4-BE49-F238E27FC236}">
                <a16:creationId xmlns:a16="http://schemas.microsoft.com/office/drawing/2014/main" id="{3388D3E6-D9B2-460F-9658-18432234F0F1}"/>
              </a:ext>
            </a:extLst>
          </p:cNvPr>
          <p:cNvGrpSpPr/>
          <p:nvPr/>
        </p:nvGrpSpPr>
        <p:grpSpPr>
          <a:xfrm>
            <a:off x="4426409" y="2630837"/>
            <a:ext cx="3864069" cy="307777"/>
            <a:chOff x="2578844" y="2265068"/>
            <a:chExt cx="3864069" cy="307777"/>
          </a:xfrm>
        </p:grpSpPr>
        <p:sp>
          <p:nvSpPr>
            <p:cNvPr id="29" name="Down Arrow 52">
              <a:extLst>
                <a:ext uri="{FF2B5EF4-FFF2-40B4-BE49-F238E27FC236}">
                  <a16:creationId xmlns:a16="http://schemas.microsoft.com/office/drawing/2014/main" id="{46C99433-9598-46BA-AAB5-419CBF669852}"/>
                </a:ext>
              </a:extLst>
            </p:cNvPr>
            <p:cNvSpPr/>
            <p:nvPr/>
          </p:nvSpPr>
          <p:spPr>
            <a:xfrm rot="5400000">
              <a:off x="2750848" y="2116253"/>
              <a:ext cx="278011" cy="6220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17CB26BB-8B42-4CAD-A1CF-3865EA647062}"/>
                </a:ext>
              </a:extLst>
            </p:cNvPr>
            <p:cNvSpPr/>
            <p:nvPr/>
          </p:nvSpPr>
          <p:spPr>
            <a:xfrm>
              <a:off x="3475434" y="2265068"/>
              <a:ext cx="2967479" cy="307777"/>
            </a:xfrm>
            <a:prstGeom prst="rect">
              <a:avLst/>
            </a:prstGeom>
          </p:spPr>
          <p:txBody>
            <a:bodyPr wrap="none">
              <a:noAutofit/>
            </a:bodyPr>
            <a:lstStyle/>
            <a:p>
              <a:pPr algn="ctr"/>
              <a:r>
                <a:rPr lang="en-US" sz="1400" dirty="0">
                  <a:solidFill>
                    <a:schemeClr val="tx1">
                      <a:lumMod val="65000"/>
                      <a:lumOff val="35000"/>
                    </a:schemeClr>
                  </a:solidFill>
                  <a:latin typeface="Consolas" panose="020B0609020204030204" pitchFamily="49" charset="0"/>
                </a:rPr>
                <a:t>That’s 4 blocks on nodes 1-4</a:t>
              </a:r>
              <a:endParaRPr lang="en-US" sz="1400" dirty="0">
                <a:solidFill>
                  <a:schemeClr val="tx1">
                    <a:lumMod val="65000"/>
                    <a:lumOff val="35000"/>
                  </a:schemeClr>
                </a:solidFill>
              </a:endParaRPr>
            </a:p>
          </p:txBody>
        </p:sp>
      </p:grpSp>
      <p:sp>
        <p:nvSpPr>
          <p:cNvPr id="31" name="Rectangle 30">
            <a:extLst>
              <a:ext uri="{FF2B5EF4-FFF2-40B4-BE49-F238E27FC236}">
                <a16:creationId xmlns:a16="http://schemas.microsoft.com/office/drawing/2014/main" id="{D7684A79-1285-428C-8432-4B571BC68957}"/>
              </a:ext>
            </a:extLst>
          </p:cNvPr>
          <p:cNvSpPr/>
          <p:nvPr/>
        </p:nvSpPr>
        <p:spPr>
          <a:xfrm>
            <a:off x="7425209" y="4108812"/>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2" name="Rectangle 31">
            <a:extLst>
              <a:ext uri="{FF2B5EF4-FFF2-40B4-BE49-F238E27FC236}">
                <a16:creationId xmlns:a16="http://schemas.microsoft.com/office/drawing/2014/main" id="{275DF9AE-EC6C-4083-B08C-6BAD7E232D91}"/>
              </a:ext>
            </a:extLst>
          </p:cNvPr>
          <p:cNvSpPr/>
          <p:nvPr/>
        </p:nvSpPr>
        <p:spPr>
          <a:xfrm>
            <a:off x="7764295" y="4103985"/>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3" name="Rectangle 32">
            <a:extLst>
              <a:ext uri="{FF2B5EF4-FFF2-40B4-BE49-F238E27FC236}">
                <a16:creationId xmlns:a16="http://schemas.microsoft.com/office/drawing/2014/main" id="{0CCDA80A-5005-4D21-8551-CE4B756B9E0A}"/>
              </a:ext>
            </a:extLst>
          </p:cNvPr>
          <p:cNvSpPr/>
          <p:nvPr/>
        </p:nvSpPr>
        <p:spPr>
          <a:xfrm>
            <a:off x="5049464" y="509171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4" name="Rectangle 33">
            <a:extLst>
              <a:ext uri="{FF2B5EF4-FFF2-40B4-BE49-F238E27FC236}">
                <a16:creationId xmlns:a16="http://schemas.microsoft.com/office/drawing/2014/main" id="{3FE07089-005C-4A7A-BB3C-D29CB7FF111D}"/>
              </a:ext>
            </a:extLst>
          </p:cNvPr>
          <p:cNvSpPr/>
          <p:nvPr/>
        </p:nvSpPr>
        <p:spPr>
          <a:xfrm>
            <a:off x="5410906" y="5091710"/>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5" name="Rectangle 34">
            <a:extLst>
              <a:ext uri="{FF2B5EF4-FFF2-40B4-BE49-F238E27FC236}">
                <a16:creationId xmlns:a16="http://schemas.microsoft.com/office/drawing/2014/main" id="{C937AE38-A3CB-49F1-999A-77A81911A46D}"/>
              </a:ext>
            </a:extLst>
          </p:cNvPr>
          <p:cNvSpPr/>
          <p:nvPr/>
        </p:nvSpPr>
        <p:spPr>
          <a:xfrm>
            <a:off x="6235706" y="5087398"/>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6" name="Rectangle 35">
            <a:extLst>
              <a:ext uri="{FF2B5EF4-FFF2-40B4-BE49-F238E27FC236}">
                <a16:creationId xmlns:a16="http://schemas.microsoft.com/office/drawing/2014/main" id="{86E0F99D-92DF-4354-99FF-9C5811C39D4A}"/>
              </a:ext>
            </a:extLst>
          </p:cNvPr>
          <p:cNvSpPr/>
          <p:nvPr/>
        </p:nvSpPr>
        <p:spPr>
          <a:xfrm>
            <a:off x="6582949" y="508404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7" name="Rectangle 36">
            <a:extLst>
              <a:ext uri="{FF2B5EF4-FFF2-40B4-BE49-F238E27FC236}">
                <a16:creationId xmlns:a16="http://schemas.microsoft.com/office/drawing/2014/main" id="{9E5D4AA4-DB01-44C7-8BED-34217B737E4A}"/>
              </a:ext>
            </a:extLst>
          </p:cNvPr>
          <p:cNvSpPr/>
          <p:nvPr/>
        </p:nvSpPr>
        <p:spPr>
          <a:xfrm>
            <a:off x="7444224" y="5091710"/>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8" name="Rectangle 37">
            <a:extLst>
              <a:ext uri="{FF2B5EF4-FFF2-40B4-BE49-F238E27FC236}">
                <a16:creationId xmlns:a16="http://schemas.microsoft.com/office/drawing/2014/main" id="{FDC71156-6DE1-403C-A219-93F8C5FDCC54}"/>
              </a:ext>
            </a:extLst>
          </p:cNvPr>
          <p:cNvSpPr/>
          <p:nvPr/>
        </p:nvSpPr>
        <p:spPr>
          <a:xfrm>
            <a:off x="7796911" y="509656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Tree>
    <p:extLst>
      <p:ext uri="{BB962C8B-B14F-4D97-AF65-F5344CB8AC3E}">
        <p14:creationId xmlns:p14="http://schemas.microsoft.com/office/powerpoint/2010/main" val="42282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AF9C-5550-42EF-B62D-6F5D246E7686}"/>
              </a:ext>
            </a:extLst>
          </p:cNvPr>
          <p:cNvSpPr>
            <a:spLocks noGrp="1"/>
          </p:cNvSpPr>
          <p:nvPr>
            <p:ph type="title"/>
          </p:nvPr>
        </p:nvSpPr>
        <p:spPr/>
        <p:txBody>
          <a:bodyPr>
            <a:noAutofit/>
          </a:bodyPr>
          <a:lstStyle/>
          <a:p>
            <a:r>
              <a:rPr lang="en-US" dirty="0"/>
              <a:t>Example: HDFS Read</a:t>
            </a:r>
            <a:endParaRPr lang="en-IN" dirty="0"/>
          </a:p>
        </p:txBody>
      </p:sp>
      <p:sp>
        <p:nvSpPr>
          <p:cNvPr id="5" name="Rounded Rectangle 23">
            <a:extLst>
              <a:ext uri="{FF2B5EF4-FFF2-40B4-BE49-F238E27FC236}">
                <a16:creationId xmlns:a16="http://schemas.microsoft.com/office/drawing/2014/main" id="{7AF84A2B-1985-40D6-B6B9-4079B5964CCA}"/>
              </a:ext>
            </a:extLst>
          </p:cNvPr>
          <p:cNvSpPr/>
          <p:nvPr/>
        </p:nvSpPr>
        <p:spPr>
          <a:xfrm>
            <a:off x="5290035" y="2283452"/>
            <a:ext cx="3137448" cy="64091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t">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NameNode</a:t>
            </a:r>
            <a:endParaRPr lang="en-US" sz="1350" dirty="0"/>
          </a:p>
        </p:txBody>
      </p:sp>
      <p:sp>
        <p:nvSpPr>
          <p:cNvPr id="6" name="Rounded Rectangle 26">
            <a:extLst>
              <a:ext uri="{FF2B5EF4-FFF2-40B4-BE49-F238E27FC236}">
                <a16:creationId xmlns:a16="http://schemas.microsoft.com/office/drawing/2014/main" id="{256436E4-20DE-4CCE-8124-2E317D4C851D}"/>
              </a:ext>
            </a:extLst>
          </p:cNvPr>
          <p:cNvSpPr/>
          <p:nvPr/>
        </p:nvSpPr>
        <p:spPr>
          <a:xfrm>
            <a:off x="4940784" y="4042820"/>
            <a:ext cx="1126306"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7" name="Rounded Rectangle 27">
            <a:extLst>
              <a:ext uri="{FF2B5EF4-FFF2-40B4-BE49-F238E27FC236}">
                <a16:creationId xmlns:a16="http://schemas.microsoft.com/office/drawing/2014/main" id="{36829B22-0C7A-4705-961D-B3697BFD5F18}"/>
              </a:ext>
            </a:extLst>
          </p:cNvPr>
          <p:cNvSpPr/>
          <p:nvPr/>
        </p:nvSpPr>
        <p:spPr>
          <a:xfrm>
            <a:off x="6134759" y="4042820"/>
            <a:ext cx="113369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8" name="Rounded Rectangle 28">
            <a:extLst>
              <a:ext uri="{FF2B5EF4-FFF2-40B4-BE49-F238E27FC236}">
                <a16:creationId xmlns:a16="http://schemas.microsoft.com/office/drawing/2014/main" id="{D503650B-AC47-4AD2-83C0-151F245F137E}"/>
              </a:ext>
            </a:extLst>
          </p:cNvPr>
          <p:cNvSpPr/>
          <p:nvPr/>
        </p:nvSpPr>
        <p:spPr>
          <a:xfrm>
            <a:off x="7336123" y="4042819"/>
            <a:ext cx="113215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9" name="Rounded Rectangle 29">
            <a:extLst>
              <a:ext uri="{FF2B5EF4-FFF2-40B4-BE49-F238E27FC236}">
                <a16:creationId xmlns:a16="http://schemas.microsoft.com/office/drawing/2014/main" id="{D35B2E64-C41A-4FBE-BB33-8BB005BB6977}"/>
              </a:ext>
            </a:extLst>
          </p:cNvPr>
          <p:cNvSpPr/>
          <p:nvPr/>
        </p:nvSpPr>
        <p:spPr>
          <a:xfrm>
            <a:off x="4940784" y="5029538"/>
            <a:ext cx="11263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0" name="Rounded Rectangle 30">
            <a:extLst>
              <a:ext uri="{FF2B5EF4-FFF2-40B4-BE49-F238E27FC236}">
                <a16:creationId xmlns:a16="http://schemas.microsoft.com/office/drawing/2014/main" id="{DEB08E7C-DF28-4346-A1B7-12A454AF6A6A}"/>
              </a:ext>
            </a:extLst>
          </p:cNvPr>
          <p:cNvSpPr/>
          <p:nvPr/>
        </p:nvSpPr>
        <p:spPr>
          <a:xfrm>
            <a:off x="6153947" y="5024475"/>
            <a:ext cx="11145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1" name="Rounded Rectangle 31">
            <a:extLst>
              <a:ext uri="{FF2B5EF4-FFF2-40B4-BE49-F238E27FC236}">
                <a16:creationId xmlns:a16="http://schemas.microsoft.com/office/drawing/2014/main" id="{5F6BCB23-5B1B-4987-A4E5-A30B111AA6E1}"/>
              </a:ext>
            </a:extLst>
          </p:cNvPr>
          <p:cNvSpPr/>
          <p:nvPr/>
        </p:nvSpPr>
        <p:spPr>
          <a:xfrm>
            <a:off x="7355311" y="5029538"/>
            <a:ext cx="111296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2" name="Rectangle 11">
            <a:extLst>
              <a:ext uri="{FF2B5EF4-FFF2-40B4-BE49-F238E27FC236}">
                <a16:creationId xmlns:a16="http://schemas.microsoft.com/office/drawing/2014/main" id="{C65153AD-8012-4980-893B-1DF8493D932A}"/>
              </a:ext>
            </a:extLst>
          </p:cNvPr>
          <p:cNvSpPr/>
          <p:nvPr/>
        </p:nvSpPr>
        <p:spPr>
          <a:xfrm>
            <a:off x="4940785" y="4747477"/>
            <a:ext cx="3527493" cy="307777"/>
          </a:xfrm>
          <a:prstGeom prst="rect">
            <a:avLst/>
          </a:prstGeom>
        </p:spPr>
        <p:txBody>
          <a:bodyPr wrap="square">
            <a:noAutofit/>
          </a:bodyPr>
          <a:lstStyle/>
          <a:p>
            <a:pPr algn="ctr"/>
            <a:r>
              <a:rPr lang="en-US" sz="1400" b="1" dirty="0">
                <a:latin typeface="Sherman Sans Book" pitchFamily="50" charset="0"/>
                <a:ea typeface="Sherman Sans Book" pitchFamily="50" charset="0"/>
              </a:rPr>
              <a:t>DataNodes</a:t>
            </a:r>
          </a:p>
        </p:txBody>
      </p:sp>
      <p:grpSp>
        <p:nvGrpSpPr>
          <p:cNvPr id="13" name="Group 12">
            <a:extLst>
              <a:ext uri="{FF2B5EF4-FFF2-40B4-BE49-F238E27FC236}">
                <a16:creationId xmlns:a16="http://schemas.microsoft.com/office/drawing/2014/main" id="{F136BB35-E264-4C1D-BC2F-D3EAEFB3FDE7}"/>
              </a:ext>
            </a:extLst>
          </p:cNvPr>
          <p:cNvGrpSpPr/>
          <p:nvPr/>
        </p:nvGrpSpPr>
        <p:grpSpPr>
          <a:xfrm>
            <a:off x="2326557" y="2340290"/>
            <a:ext cx="2789171" cy="448476"/>
            <a:chOff x="478992" y="1974522"/>
            <a:chExt cx="2789171" cy="448476"/>
          </a:xfrm>
        </p:grpSpPr>
        <p:sp>
          <p:nvSpPr>
            <p:cNvPr id="14" name="Down Arrow 24">
              <a:extLst>
                <a:ext uri="{FF2B5EF4-FFF2-40B4-BE49-F238E27FC236}">
                  <a16:creationId xmlns:a16="http://schemas.microsoft.com/office/drawing/2014/main" id="{4380932B-D4C7-43DA-A84E-D315BCEDA6AD}"/>
                </a:ext>
              </a:extLst>
            </p:cNvPr>
            <p:cNvSpPr/>
            <p:nvPr/>
          </p:nvSpPr>
          <p:spPr>
            <a:xfrm rot="16200000">
              <a:off x="2819020" y="1764912"/>
              <a:ext cx="239533" cy="658753"/>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5" name="Rectangle 14">
              <a:extLst>
                <a:ext uri="{FF2B5EF4-FFF2-40B4-BE49-F238E27FC236}">
                  <a16:creationId xmlns:a16="http://schemas.microsoft.com/office/drawing/2014/main" id="{A6B2A67D-8DC7-4BDA-8B39-7175B8C270DC}"/>
                </a:ext>
              </a:extLst>
            </p:cNvPr>
            <p:cNvSpPr/>
            <p:nvPr/>
          </p:nvSpPr>
          <p:spPr>
            <a:xfrm>
              <a:off x="478992" y="2002361"/>
              <a:ext cx="1925544" cy="420637"/>
            </a:xfrm>
            <a:prstGeom prst="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Client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put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file: </a:t>
              </a:r>
              <a:r>
                <a:rPr lang="en-US" sz="1400" dirty="0">
                  <a:solidFill>
                    <a:schemeClr val="tx1">
                      <a:lumMod val="65000"/>
                      <a:lumOff val="35000"/>
                    </a:schemeClr>
                  </a:solidFill>
                  <a:latin typeface="Sherman Sans Book" pitchFamily="50" charset="0"/>
                  <a:ea typeface="Sherman Sans Book" pitchFamily="50" charset="0"/>
                </a:rPr>
                <a:t>data.csv</a:t>
              </a:r>
            </a:p>
          </p:txBody>
        </p:sp>
      </p:grpSp>
      <p:sp>
        <p:nvSpPr>
          <p:cNvPr id="16" name="Rectangle 15">
            <a:extLst>
              <a:ext uri="{FF2B5EF4-FFF2-40B4-BE49-F238E27FC236}">
                <a16:creationId xmlns:a16="http://schemas.microsoft.com/office/drawing/2014/main" id="{96948644-7457-43EB-80D2-8F88609BB431}"/>
              </a:ext>
            </a:extLst>
          </p:cNvPr>
          <p:cNvSpPr/>
          <p:nvPr/>
        </p:nvSpPr>
        <p:spPr>
          <a:xfrm>
            <a:off x="5396054" y="4104428"/>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18" name="Down Arrow 51">
            <a:extLst>
              <a:ext uri="{FF2B5EF4-FFF2-40B4-BE49-F238E27FC236}">
                <a16:creationId xmlns:a16="http://schemas.microsoft.com/office/drawing/2014/main" id="{568956D6-5CFA-4DFE-9665-03A42825623E}"/>
              </a:ext>
            </a:extLst>
          </p:cNvPr>
          <p:cNvSpPr/>
          <p:nvPr/>
        </p:nvSpPr>
        <p:spPr>
          <a:xfrm rot="18781740">
            <a:off x="4491192" y="2883136"/>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9" name="Rectangle 18">
            <a:extLst>
              <a:ext uri="{FF2B5EF4-FFF2-40B4-BE49-F238E27FC236}">
                <a16:creationId xmlns:a16="http://schemas.microsoft.com/office/drawing/2014/main" id="{1CEA176C-2984-4B4E-A733-6B93D60840A8}"/>
              </a:ext>
            </a:extLst>
          </p:cNvPr>
          <p:cNvSpPr/>
          <p:nvPr/>
        </p:nvSpPr>
        <p:spPr>
          <a:xfrm>
            <a:off x="6233118" y="4099692"/>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20" name="Rectangle 19">
            <a:extLst>
              <a:ext uri="{FF2B5EF4-FFF2-40B4-BE49-F238E27FC236}">
                <a16:creationId xmlns:a16="http://schemas.microsoft.com/office/drawing/2014/main" id="{5D036BB9-ECC5-4CBB-A3CD-D685DCC649B2}"/>
              </a:ext>
            </a:extLst>
          </p:cNvPr>
          <p:cNvSpPr/>
          <p:nvPr/>
        </p:nvSpPr>
        <p:spPr>
          <a:xfrm>
            <a:off x="5050954" y="409964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21" name="Rectangle 20">
            <a:extLst>
              <a:ext uri="{FF2B5EF4-FFF2-40B4-BE49-F238E27FC236}">
                <a16:creationId xmlns:a16="http://schemas.microsoft.com/office/drawing/2014/main" id="{D888EFD3-E294-4742-9D78-CCB58AF6C071}"/>
              </a:ext>
            </a:extLst>
          </p:cNvPr>
          <p:cNvSpPr/>
          <p:nvPr/>
        </p:nvSpPr>
        <p:spPr>
          <a:xfrm>
            <a:off x="6590517" y="4096334"/>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22" name="Rectangle 21">
            <a:extLst>
              <a:ext uri="{FF2B5EF4-FFF2-40B4-BE49-F238E27FC236}">
                <a16:creationId xmlns:a16="http://schemas.microsoft.com/office/drawing/2014/main" id="{B04D360E-30A6-4191-AECC-C277C2D3419F}"/>
              </a:ext>
            </a:extLst>
          </p:cNvPr>
          <p:cNvSpPr/>
          <p:nvPr/>
        </p:nvSpPr>
        <p:spPr>
          <a:xfrm>
            <a:off x="4990009" y="3773492"/>
            <a:ext cx="106120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1</a:t>
            </a:r>
            <a:endParaRPr lang="en-US" dirty="0">
              <a:solidFill>
                <a:schemeClr val="tx1">
                  <a:lumMod val="65000"/>
                  <a:lumOff val="35000"/>
                </a:schemeClr>
              </a:solidFill>
            </a:endParaRPr>
          </a:p>
        </p:txBody>
      </p:sp>
      <p:sp>
        <p:nvSpPr>
          <p:cNvPr id="23" name="Rectangle 22">
            <a:extLst>
              <a:ext uri="{FF2B5EF4-FFF2-40B4-BE49-F238E27FC236}">
                <a16:creationId xmlns:a16="http://schemas.microsoft.com/office/drawing/2014/main" id="{EFCFEF70-F72F-4D47-A1E3-77422249361A}"/>
              </a:ext>
            </a:extLst>
          </p:cNvPr>
          <p:cNvSpPr/>
          <p:nvPr/>
        </p:nvSpPr>
        <p:spPr>
          <a:xfrm>
            <a:off x="6140785" y="3794485"/>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2</a:t>
            </a:r>
            <a:endParaRPr lang="en-US" dirty="0">
              <a:solidFill>
                <a:schemeClr val="tx1">
                  <a:lumMod val="65000"/>
                  <a:lumOff val="35000"/>
                </a:schemeClr>
              </a:solidFill>
            </a:endParaRPr>
          </a:p>
        </p:txBody>
      </p:sp>
      <p:sp>
        <p:nvSpPr>
          <p:cNvPr id="24" name="Rectangle 23">
            <a:extLst>
              <a:ext uri="{FF2B5EF4-FFF2-40B4-BE49-F238E27FC236}">
                <a16:creationId xmlns:a16="http://schemas.microsoft.com/office/drawing/2014/main" id="{84B8662E-5954-4BC6-BA5B-124F7A1AC371}"/>
              </a:ext>
            </a:extLst>
          </p:cNvPr>
          <p:cNvSpPr/>
          <p:nvPr/>
        </p:nvSpPr>
        <p:spPr>
          <a:xfrm>
            <a:off x="7363488" y="3794484"/>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3</a:t>
            </a:r>
            <a:endParaRPr lang="en-US" dirty="0">
              <a:solidFill>
                <a:schemeClr val="tx1">
                  <a:lumMod val="65000"/>
                  <a:lumOff val="35000"/>
                </a:schemeClr>
              </a:solidFill>
            </a:endParaRPr>
          </a:p>
        </p:txBody>
      </p:sp>
      <p:sp>
        <p:nvSpPr>
          <p:cNvPr id="25" name="Rectangle 24">
            <a:extLst>
              <a:ext uri="{FF2B5EF4-FFF2-40B4-BE49-F238E27FC236}">
                <a16:creationId xmlns:a16="http://schemas.microsoft.com/office/drawing/2014/main" id="{6DF4DB59-D42D-468F-88B3-065621A6862E}"/>
              </a:ext>
            </a:extLst>
          </p:cNvPr>
          <p:cNvSpPr/>
          <p:nvPr/>
        </p:nvSpPr>
        <p:spPr>
          <a:xfrm>
            <a:off x="4940785" y="5762687"/>
            <a:ext cx="109726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4</a:t>
            </a:r>
            <a:endParaRPr lang="en-US" dirty="0">
              <a:solidFill>
                <a:schemeClr val="tx1">
                  <a:lumMod val="65000"/>
                  <a:lumOff val="35000"/>
                </a:schemeClr>
              </a:solidFill>
            </a:endParaRPr>
          </a:p>
        </p:txBody>
      </p:sp>
      <p:sp>
        <p:nvSpPr>
          <p:cNvPr id="26" name="Rectangle 25">
            <a:extLst>
              <a:ext uri="{FF2B5EF4-FFF2-40B4-BE49-F238E27FC236}">
                <a16:creationId xmlns:a16="http://schemas.microsoft.com/office/drawing/2014/main" id="{1F91DF16-B901-46E6-AA39-1AADC675E070}"/>
              </a:ext>
            </a:extLst>
          </p:cNvPr>
          <p:cNvSpPr/>
          <p:nvPr/>
        </p:nvSpPr>
        <p:spPr>
          <a:xfrm>
            <a:off x="6153949"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5</a:t>
            </a:r>
            <a:endParaRPr lang="en-US" dirty="0">
              <a:solidFill>
                <a:schemeClr val="tx1">
                  <a:lumMod val="65000"/>
                  <a:lumOff val="35000"/>
                </a:schemeClr>
              </a:solidFill>
            </a:endParaRPr>
          </a:p>
        </p:txBody>
      </p:sp>
      <p:sp>
        <p:nvSpPr>
          <p:cNvPr id="27" name="Rectangle 26">
            <a:extLst>
              <a:ext uri="{FF2B5EF4-FFF2-40B4-BE49-F238E27FC236}">
                <a16:creationId xmlns:a16="http://schemas.microsoft.com/office/drawing/2014/main" id="{4FA83CA4-624E-489E-896D-DF79C1922609}"/>
              </a:ext>
            </a:extLst>
          </p:cNvPr>
          <p:cNvSpPr/>
          <p:nvPr/>
        </p:nvSpPr>
        <p:spPr>
          <a:xfrm>
            <a:off x="7355313"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6</a:t>
            </a:r>
            <a:endParaRPr lang="en-US" dirty="0">
              <a:solidFill>
                <a:schemeClr val="tx1">
                  <a:lumMod val="65000"/>
                  <a:lumOff val="35000"/>
                </a:schemeClr>
              </a:solidFill>
            </a:endParaRPr>
          </a:p>
        </p:txBody>
      </p:sp>
      <p:grpSp>
        <p:nvGrpSpPr>
          <p:cNvPr id="28" name="Group 27">
            <a:extLst>
              <a:ext uri="{FF2B5EF4-FFF2-40B4-BE49-F238E27FC236}">
                <a16:creationId xmlns:a16="http://schemas.microsoft.com/office/drawing/2014/main" id="{3388D3E6-D9B2-460F-9658-18432234F0F1}"/>
              </a:ext>
            </a:extLst>
          </p:cNvPr>
          <p:cNvGrpSpPr/>
          <p:nvPr/>
        </p:nvGrpSpPr>
        <p:grpSpPr>
          <a:xfrm>
            <a:off x="4426409" y="2630837"/>
            <a:ext cx="3864069" cy="307777"/>
            <a:chOff x="2578844" y="2265068"/>
            <a:chExt cx="3864069" cy="307777"/>
          </a:xfrm>
        </p:grpSpPr>
        <p:sp>
          <p:nvSpPr>
            <p:cNvPr id="29" name="Down Arrow 52">
              <a:extLst>
                <a:ext uri="{FF2B5EF4-FFF2-40B4-BE49-F238E27FC236}">
                  <a16:creationId xmlns:a16="http://schemas.microsoft.com/office/drawing/2014/main" id="{46C99433-9598-46BA-AAB5-419CBF669852}"/>
                </a:ext>
              </a:extLst>
            </p:cNvPr>
            <p:cNvSpPr/>
            <p:nvPr/>
          </p:nvSpPr>
          <p:spPr>
            <a:xfrm rot="5400000">
              <a:off x="2750848" y="2116253"/>
              <a:ext cx="278011" cy="6220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17CB26BB-8B42-4CAD-A1CF-3865EA647062}"/>
                </a:ext>
              </a:extLst>
            </p:cNvPr>
            <p:cNvSpPr/>
            <p:nvPr/>
          </p:nvSpPr>
          <p:spPr>
            <a:xfrm>
              <a:off x="3475434" y="2265068"/>
              <a:ext cx="2967479" cy="307777"/>
            </a:xfrm>
            <a:prstGeom prst="rect">
              <a:avLst/>
            </a:prstGeom>
          </p:spPr>
          <p:txBody>
            <a:bodyPr wrap="none">
              <a:noAutofit/>
            </a:bodyPr>
            <a:lstStyle/>
            <a:p>
              <a:pPr algn="ctr"/>
              <a:r>
                <a:rPr lang="en-US" sz="1400" dirty="0">
                  <a:solidFill>
                    <a:schemeClr val="tx1">
                      <a:lumMod val="65000"/>
                      <a:lumOff val="35000"/>
                    </a:schemeClr>
                  </a:solidFill>
                  <a:latin typeface="Consolas" panose="020B0609020204030204" pitchFamily="49" charset="0"/>
                </a:rPr>
                <a:t>That’s 4 blocks on nodes 1-4</a:t>
              </a:r>
              <a:endParaRPr lang="en-US" sz="1400" dirty="0">
                <a:solidFill>
                  <a:schemeClr val="tx1">
                    <a:lumMod val="65000"/>
                    <a:lumOff val="35000"/>
                  </a:schemeClr>
                </a:solidFill>
              </a:endParaRPr>
            </a:p>
          </p:txBody>
        </p:sp>
      </p:grpSp>
      <p:sp>
        <p:nvSpPr>
          <p:cNvPr id="31" name="Rectangle 30">
            <a:extLst>
              <a:ext uri="{FF2B5EF4-FFF2-40B4-BE49-F238E27FC236}">
                <a16:creationId xmlns:a16="http://schemas.microsoft.com/office/drawing/2014/main" id="{D7684A79-1285-428C-8432-4B571BC68957}"/>
              </a:ext>
            </a:extLst>
          </p:cNvPr>
          <p:cNvSpPr/>
          <p:nvPr/>
        </p:nvSpPr>
        <p:spPr>
          <a:xfrm>
            <a:off x="7425209" y="4108812"/>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2" name="Rectangle 31">
            <a:extLst>
              <a:ext uri="{FF2B5EF4-FFF2-40B4-BE49-F238E27FC236}">
                <a16:creationId xmlns:a16="http://schemas.microsoft.com/office/drawing/2014/main" id="{275DF9AE-EC6C-4083-B08C-6BAD7E232D91}"/>
              </a:ext>
            </a:extLst>
          </p:cNvPr>
          <p:cNvSpPr/>
          <p:nvPr/>
        </p:nvSpPr>
        <p:spPr>
          <a:xfrm>
            <a:off x="7764295" y="4103985"/>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3" name="Rectangle 32">
            <a:extLst>
              <a:ext uri="{FF2B5EF4-FFF2-40B4-BE49-F238E27FC236}">
                <a16:creationId xmlns:a16="http://schemas.microsoft.com/office/drawing/2014/main" id="{0CCDA80A-5005-4D21-8551-CE4B756B9E0A}"/>
              </a:ext>
            </a:extLst>
          </p:cNvPr>
          <p:cNvSpPr/>
          <p:nvPr/>
        </p:nvSpPr>
        <p:spPr>
          <a:xfrm>
            <a:off x="5049464" y="509171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4" name="Rectangle 33">
            <a:extLst>
              <a:ext uri="{FF2B5EF4-FFF2-40B4-BE49-F238E27FC236}">
                <a16:creationId xmlns:a16="http://schemas.microsoft.com/office/drawing/2014/main" id="{3FE07089-005C-4A7A-BB3C-D29CB7FF111D}"/>
              </a:ext>
            </a:extLst>
          </p:cNvPr>
          <p:cNvSpPr/>
          <p:nvPr/>
        </p:nvSpPr>
        <p:spPr>
          <a:xfrm>
            <a:off x="5410906" y="5091710"/>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5" name="Rectangle 34">
            <a:extLst>
              <a:ext uri="{FF2B5EF4-FFF2-40B4-BE49-F238E27FC236}">
                <a16:creationId xmlns:a16="http://schemas.microsoft.com/office/drawing/2014/main" id="{C937AE38-A3CB-49F1-999A-77A81911A46D}"/>
              </a:ext>
            </a:extLst>
          </p:cNvPr>
          <p:cNvSpPr/>
          <p:nvPr/>
        </p:nvSpPr>
        <p:spPr>
          <a:xfrm>
            <a:off x="6235706" y="5087398"/>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6" name="Rectangle 35">
            <a:extLst>
              <a:ext uri="{FF2B5EF4-FFF2-40B4-BE49-F238E27FC236}">
                <a16:creationId xmlns:a16="http://schemas.microsoft.com/office/drawing/2014/main" id="{86E0F99D-92DF-4354-99FF-9C5811C39D4A}"/>
              </a:ext>
            </a:extLst>
          </p:cNvPr>
          <p:cNvSpPr/>
          <p:nvPr/>
        </p:nvSpPr>
        <p:spPr>
          <a:xfrm>
            <a:off x="6582949" y="508404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7" name="Rectangle 36">
            <a:extLst>
              <a:ext uri="{FF2B5EF4-FFF2-40B4-BE49-F238E27FC236}">
                <a16:creationId xmlns:a16="http://schemas.microsoft.com/office/drawing/2014/main" id="{9E5D4AA4-DB01-44C7-8BED-34217B737E4A}"/>
              </a:ext>
            </a:extLst>
          </p:cNvPr>
          <p:cNvSpPr/>
          <p:nvPr/>
        </p:nvSpPr>
        <p:spPr>
          <a:xfrm>
            <a:off x="7444224" y="5091710"/>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8" name="Rectangle 37">
            <a:extLst>
              <a:ext uri="{FF2B5EF4-FFF2-40B4-BE49-F238E27FC236}">
                <a16:creationId xmlns:a16="http://schemas.microsoft.com/office/drawing/2014/main" id="{FDC71156-6DE1-403C-A219-93F8C5FDCC54}"/>
              </a:ext>
            </a:extLst>
          </p:cNvPr>
          <p:cNvSpPr/>
          <p:nvPr/>
        </p:nvSpPr>
        <p:spPr>
          <a:xfrm>
            <a:off x="7796911" y="509656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9" name="Down Arrow 40">
            <a:extLst>
              <a:ext uri="{FF2B5EF4-FFF2-40B4-BE49-F238E27FC236}">
                <a16:creationId xmlns:a16="http://schemas.microsoft.com/office/drawing/2014/main" id="{E31B3ECB-079A-45C4-A5A2-1313ED29974A}"/>
              </a:ext>
            </a:extLst>
          </p:cNvPr>
          <p:cNvSpPr/>
          <p:nvPr/>
        </p:nvSpPr>
        <p:spPr>
          <a:xfrm rot="8102230">
            <a:off x="4174661" y="3126161"/>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nvGrpSpPr>
          <p:cNvPr id="44" name="Group 43">
            <a:extLst>
              <a:ext uri="{FF2B5EF4-FFF2-40B4-BE49-F238E27FC236}">
                <a16:creationId xmlns:a16="http://schemas.microsoft.com/office/drawing/2014/main" id="{3179F3F0-C1C4-4EFC-970C-11B15D5EE0A9}"/>
              </a:ext>
            </a:extLst>
          </p:cNvPr>
          <p:cNvGrpSpPr/>
          <p:nvPr/>
        </p:nvGrpSpPr>
        <p:grpSpPr>
          <a:xfrm>
            <a:off x="2690750" y="2848333"/>
            <a:ext cx="1197157" cy="295534"/>
            <a:chOff x="2349357" y="4417132"/>
            <a:chExt cx="1197157" cy="295534"/>
          </a:xfrm>
        </p:grpSpPr>
        <p:sp>
          <p:nvSpPr>
            <p:cNvPr id="40" name="Rectangle 39">
              <a:extLst>
                <a:ext uri="{FF2B5EF4-FFF2-40B4-BE49-F238E27FC236}">
                  <a16:creationId xmlns:a16="http://schemas.microsoft.com/office/drawing/2014/main" id="{CB3CE540-5712-4906-B865-CDE37B4BAF93}"/>
                </a:ext>
              </a:extLst>
            </p:cNvPr>
            <p:cNvSpPr/>
            <p:nvPr/>
          </p:nvSpPr>
          <p:spPr>
            <a:xfrm>
              <a:off x="2349357" y="4421534"/>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41" name="Rectangle 40">
              <a:extLst>
                <a:ext uri="{FF2B5EF4-FFF2-40B4-BE49-F238E27FC236}">
                  <a16:creationId xmlns:a16="http://schemas.microsoft.com/office/drawing/2014/main" id="{8CD6F522-A683-495C-B5C0-8CFCF7AA9934}"/>
                </a:ext>
              </a:extLst>
            </p:cNvPr>
            <p:cNvSpPr/>
            <p:nvPr/>
          </p:nvSpPr>
          <p:spPr>
            <a:xfrm>
              <a:off x="2657163" y="4421534"/>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42" name="Rectangle 41">
              <a:extLst>
                <a:ext uri="{FF2B5EF4-FFF2-40B4-BE49-F238E27FC236}">
                  <a16:creationId xmlns:a16="http://schemas.microsoft.com/office/drawing/2014/main" id="{EC235E4D-B5B4-4D58-A713-9F5BA08AF435}"/>
                </a:ext>
              </a:extLst>
            </p:cNvPr>
            <p:cNvSpPr/>
            <p:nvPr/>
          </p:nvSpPr>
          <p:spPr>
            <a:xfrm>
              <a:off x="2955700" y="4421946"/>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43" name="Rectangle 42">
              <a:extLst>
                <a:ext uri="{FF2B5EF4-FFF2-40B4-BE49-F238E27FC236}">
                  <a16:creationId xmlns:a16="http://schemas.microsoft.com/office/drawing/2014/main" id="{3AB5ED4C-67A9-4B70-B093-F9FB0203E7D6}"/>
                </a:ext>
              </a:extLst>
            </p:cNvPr>
            <p:cNvSpPr/>
            <p:nvPr/>
          </p:nvSpPr>
          <p:spPr>
            <a:xfrm>
              <a:off x="3270703" y="4417132"/>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grpSp>
    </p:spTree>
    <p:extLst>
      <p:ext uri="{BB962C8B-B14F-4D97-AF65-F5344CB8AC3E}">
        <p14:creationId xmlns:p14="http://schemas.microsoft.com/office/powerpoint/2010/main" val="30223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a:extLst>
              <a:ext uri="{FF2B5EF4-FFF2-40B4-BE49-F238E27FC236}">
                <a16:creationId xmlns:a16="http://schemas.microsoft.com/office/drawing/2014/main" id="{21FD5EA5-D1FD-4E07-9770-5E990FAB219A}"/>
              </a:ext>
            </a:extLst>
          </p:cNvPr>
          <p:cNvCxnSpPr>
            <a:cxnSpLocks/>
          </p:cNvCxnSpPr>
          <p:nvPr/>
        </p:nvCxnSpPr>
        <p:spPr>
          <a:xfrm flipV="1">
            <a:off x="5468473" y="3076815"/>
            <a:ext cx="217240" cy="1377434"/>
          </a:xfrm>
          <a:prstGeom prst="straightConnector1">
            <a:avLst/>
          </a:prstGeom>
          <a:noFill/>
          <a:ln w="25400" cap="flat" cmpd="sng" algn="ctr">
            <a:solidFill>
              <a:srgbClr val="595959"/>
            </a:solidFill>
            <a:prstDash val="solid"/>
            <a:tailEnd type="arrow"/>
          </a:ln>
          <a:effectLst/>
        </p:spPr>
      </p:cxnSp>
      <p:sp>
        <p:nvSpPr>
          <p:cNvPr id="2" name="Title 1">
            <a:extLst>
              <a:ext uri="{FF2B5EF4-FFF2-40B4-BE49-F238E27FC236}">
                <a16:creationId xmlns:a16="http://schemas.microsoft.com/office/drawing/2014/main" id="{7B0E2728-809A-4AE7-BF89-9E46A347D4D1}"/>
              </a:ext>
            </a:extLst>
          </p:cNvPr>
          <p:cNvSpPr>
            <a:spLocks noGrp="1"/>
          </p:cNvSpPr>
          <p:nvPr>
            <p:ph type="title"/>
          </p:nvPr>
        </p:nvSpPr>
        <p:spPr/>
        <p:txBody>
          <a:bodyPr>
            <a:noAutofit/>
          </a:bodyPr>
          <a:lstStyle/>
          <a:p>
            <a:r>
              <a:rPr lang="en-US" dirty="0"/>
              <a:t>HDFS: Heartbeat and Block Report</a:t>
            </a:r>
            <a:endParaRPr lang="en-IN" dirty="0"/>
          </a:p>
        </p:txBody>
      </p:sp>
      <p:sp>
        <p:nvSpPr>
          <p:cNvPr id="8" name="Content Placeholder 7">
            <a:extLst>
              <a:ext uri="{FF2B5EF4-FFF2-40B4-BE49-F238E27FC236}">
                <a16:creationId xmlns:a16="http://schemas.microsoft.com/office/drawing/2014/main" id="{16EE3A74-D159-4E58-81E4-0337FF238462}"/>
              </a:ext>
            </a:extLst>
          </p:cNvPr>
          <p:cNvSpPr>
            <a:spLocks noGrp="1"/>
          </p:cNvSpPr>
          <p:nvPr>
            <p:ph idx="1"/>
          </p:nvPr>
        </p:nvSpPr>
        <p:spPr>
          <a:xfrm>
            <a:off x="1884557" y="5602653"/>
            <a:ext cx="8452624" cy="706707"/>
          </a:xfrm>
        </p:spPr>
        <p:txBody>
          <a:bodyPr>
            <a:noAutofit/>
          </a:bodyPr>
          <a:lstStyle/>
          <a:p>
            <a:r>
              <a:rPr lang="en-US" sz="1800" dirty="0"/>
              <a:t>HDFS DataNodes send routine heartbeats and block reports to the NameNode.</a:t>
            </a:r>
          </a:p>
          <a:p>
            <a:r>
              <a:rPr lang="en-US" sz="1800" dirty="0"/>
              <a:t>This is how the NameNode knows where the blocks of a file are located.</a:t>
            </a:r>
          </a:p>
        </p:txBody>
      </p:sp>
      <p:cxnSp>
        <p:nvCxnSpPr>
          <p:cNvPr id="34" name="Straight Arrow Connector 33">
            <a:extLst>
              <a:ext uri="{FF2B5EF4-FFF2-40B4-BE49-F238E27FC236}">
                <a16:creationId xmlns:a16="http://schemas.microsoft.com/office/drawing/2014/main" id="{DC38E8B7-60C8-4A3D-AA4F-A9D644988523}"/>
              </a:ext>
            </a:extLst>
          </p:cNvPr>
          <p:cNvCxnSpPr>
            <a:cxnSpLocks/>
            <a:stCxn id="53" idx="0"/>
          </p:cNvCxnSpPr>
          <p:nvPr/>
        </p:nvCxnSpPr>
        <p:spPr>
          <a:xfrm flipH="1" flipV="1">
            <a:off x="6758709" y="3049976"/>
            <a:ext cx="2417268" cy="1366330"/>
          </a:xfrm>
          <a:prstGeom prst="straightConnector1">
            <a:avLst/>
          </a:prstGeom>
          <a:noFill/>
          <a:ln w="25400" cap="flat" cmpd="sng" algn="ctr">
            <a:solidFill>
              <a:srgbClr val="595959"/>
            </a:solidFill>
            <a:prstDash val="solid"/>
            <a:tailEnd type="arrow"/>
          </a:ln>
          <a:effectLst/>
        </p:spPr>
      </p:cxnSp>
      <p:grpSp>
        <p:nvGrpSpPr>
          <p:cNvPr id="35" name="Group 34">
            <a:extLst>
              <a:ext uri="{FF2B5EF4-FFF2-40B4-BE49-F238E27FC236}">
                <a16:creationId xmlns:a16="http://schemas.microsoft.com/office/drawing/2014/main" id="{81E247D2-E87B-4022-9199-BDCDFDAADDDA}"/>
              </a:ext>
            </a:extLst>
          </p:cNvPr>
          <p:cNvGrpSpPr/>
          <p:nvPr/>
        </p:nvGrpSpPr>
        <p:grpSpPr>
          <a:xfrm>
            <a:off x="5138929" y="2327926"/>
            <a:ext cx="1814569" cy="648711"/>
            <a:chOff x="5802238" y="832102"/>
            <a:chExt cx="2419425" cy="864948"/>
          </a:xfrm>
        </p:grpSpPr>
        <p:sp>
          <p:nvSpPr>
            <p:cNvPr id="36" name="Rectangle 35">
              <a:extLst>
                <a:ext uri="{FF2B5EF4-FFF2-40B4-BE49-F238E27FC236}">
                  <a16:creationId xmlns:a16="http://schemas.microsoft.com/office/drawing/2014/main" id="{71C48DF3-8081-4DAF-A831-35ED1AECCFD8}"/>
                </a:ext>
              </a:extLst>
            </p:cNvPr>
            <p:cNvSpPr/>
            <p:nvPr/>
          </p:nvSpPr>
          <p:spPr>
            <a:xfrm>
              <a:off x="5802238" y="832102"/>
              <a:ext cx="2419425" cy="864948"/>
            </a:xfrm>
            <a:prstGeom prst="rect">
              <a:avLst/>
            </a:prstGeom>
            <a:noFill/>
            <a:ln w="25400" cap="flat" cmpd="sng" algn="ctr">
              <a:solidFill>
                <a:srgbClr val="244A58"/>
              </a:solidFill>
              <a:prstDash val="solid"/>
            </a:ln>
            <a:effectLst/>
          </p:spPr>
          <p:txBody>
            <a:bodyPr rtlCol="0" anchor="ctr">
              <a:noAutofit/>
            </a:bodyPr>
            <a:lstStyle/>
            <a:p>
              <a:pPr algn="ctr" defTabSz="681072">
                <a:defRPr/>
              </a:pPr>
              <a:endParaRPr lang="en-US" sz="1350" kern="0" dirty="0">
                <a:solidFill>
                  <a:srgbClr val="000000"/>
                </a:solidFill>
                <a:latin typeface="Calibri"/>
              </a:endParaRPr>
            </a:p>
          </p:txBody>
        </p:sp>
        <p:pic>
          <p:nvPicPr>
            <p:cNvPr id="37" name="Picture 36" descr="icon_name_node.png">
              <a:extLst>
                <a:ext uri="{FF2B5EF4-FFF2-40B4-BE49-F238E27FC236}">
                  <a16:creationId xmlns:a16="http://schemas.microsoft.com/office/drawing/2014/main" id="{D2E07275-0711-4635-90DE-B773B00CEB5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5878363" y="850464"/>
              <a:ext cx="832528" cy="832528"/>
            </a:xfrm>
            <a:prstGeom prst="rect">
              <a:avLst/>
            </a:prstGeom>
          </p:spPr>
        </p:pic>
        <p:sp>
          <p:nvSpPr>
            <p:cNvPr id="38" name="TextBox 37">
              <a:extLst>
                <a:ext uri="{FF2B5EF4-FFF2-40B4-BE49-F238E27FC236}">
                  <a16:creationId xmlns:a16="http://schemas.microsoft.com/office/drawing/2014/main" id="{84052E80-ED2A-4742-B7D1-3FF476F25BFD}"/>
                </a:ext>
              </a:extLst>
            </p:cNvPr>
            <p:cNvSpPr txBox="1"/>
            <p:nvPr/>
          </p:nvSpPr>
          <p:spPr>
            <a:xfrm>
              <a:off x="6715635" y="1072973"/>
              <a:ext cx="1438856" cy="451405"/>
            </a:xfrm>
            <a:prstGeom prst="rect">
              <a:avLst/>
            </a:prstGeom>
            <a:noFill/>
          </p:spPr>
          <p:txBody>
            <a:bodyPr wrap="none" rtlCol="0">
              <a:noAutofit/>
            </a:bodyPr>
            <a:lstStyle/>
            <a:p>
              <a:pPr defTabSz="681072">
                <a:defRPr/>
              </a:pPr>
              <a:r>
                <a:rPr lang="en-US" sz="1600" kern="0" dirty="0">
                  <a:solidFill>
                    <a:schemeClr val="tx1">
                      <a:lumMod val="65000"/>
                      <a:lumOff val="35000"/>
                    </a:schemeClr>
                  </a:solidFill>
                  <a:latin typeface="Sherman Sans Book" pitchFamily="50" charset="0"/>
                  <a:ea typeface="Sherman Sans Book" pitchFamily="50" charset="0"/>
                  <a:cs typeface="Arial"/>
                </a:rPr>
                <a:t>NameNode</a:t>
              </a:r>
            </a:p>
          </p:txBody>
        </p:sp>
      </p:grpSp>
      <p:grpSp>
        <p:nvGrpSpPr>
          <p:cNvPr id="39" name="Group 38">
            <a:extLst>
              <a:ext uri="{FF2B5EF4-FFF2-40B4-BE49-F238E27FC236}">
                <a16:creationId xmlns:a16="http://schemas.microsoft.com/office/drawing/2014/main" id="{E5F0ED03-3EA6-42D4-8C10-DC4329552236}"/>
              </a:ext>
            </a:extLst>
          </p:cNvPr>
          <p:cNvGrpSpPr/>
          <p:nvPr/>
        </p:nvGrpSpPr>
        <p:grpSpPr>
          <a:xfrm>
            <a:off x="2341227" y="4593570"/>
            <a:ext cx="1806358" cy="853286"/>
            <a:chOff x="251795" y="4226270"/>
            <a:chExt cx="2408477" cy="1137715"/>
          </a:xfrm>
        </p:grpSpPr>
        <p:sp>
          <p:nvSpPr>
            <p:cNvPr id="40" name="Rectangle 39">
              <a:extLst>
                <a:ext uri="{FF2B5EF4-FFF2-40B4-BE49-F238E27FC236}">
                  <a16:creationId xmlns:a16="http://schemas.microsoft.com/office/drawing/2014/main" id="{F3B90858-67E1-415C-B2B1-D60EEA674CA6}"/>
                </a:ext>
              </a:extLst>
            </p:cNvPr>
            <p:cNvSpPr/>
            <p:nvPr/>
          </p:nvSpPr>
          <p:spPr>
            <a:xfrm>
              <a:off x="251795" y="4226270"/>
              <a:ext cx="2408477" cy="1137715"/>
            </a:xfrm>
            <a:prstGeom prst="rect">
              <a:avLst/>
            </a:prstGeom>
            <a:noFill/>
            <a:ln w="25400" cap="flat" cmpd="sng" algn="ctr">
              <a:solidFill>
                <a:srgbClr val="244A58"/>
              </a:solidFill>
              <a:prstDash val="solid"/>
            </a:ln>
            <a:effectLst/>
          </p:spPr>
          <p:txBody>
            <a:bodyPr rtlCol="0" anchor="ctr">
              <a:noAutofit/>
            </a:bodyPr>
            <a:lstStyle/>
            <a:p>
              <a:pPr algn="ctr" defTabSz="681072">
                <a:defRPr/>
              </a:pPr>
              <a:endParaRPr lang="en-US" sz="1350" kern="0" dirty="0">
                <a:solidFill>
                  <a:srgbClr val="000000"/>
                </a:solidFill>
                <a:latin typeface="Calibri"/>
              </a:endParaRPr>
            </a:p>
          </p:txBody>
        </p:sp>
        <p:pic>
          <p:nvPicPr>
            <p:cNvPr id="41" name="Picture 40" descr="icon_data_node.png">
              <a:extLst>
                <a:ext uri="{FF2B5EF4-FFF2-40B4-BE49-F238E27FC236}">
                  <a16:creationId xmlns:a16="http://schemas.microsoft.com/office/drawing/2014/main" id="{57F299A5-75BC-4700-91D2-57D1D8CF27B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390756" y="4542300"/>
              <a:ext cx="459024" cy="493850"/>
            </a:xfrm>
            <a:prstGeom prst="rect">
              <a:avLst/>
            </a:prstGeom>
          </p:spPr>
        </p:pic>
      </p:grpSp>
      <p:sp>
        <p:nvSpPr>
          <p:cNvPr id="42" name="Rectangle 41">
            <a:extLst>
              <a:ext uri="{FF2B5EF4-FFF2-40B4-BE49-F238E27FC236}">
                <a16:creationId xmlns:a16="http://schemas.microsoft.com/office/drawing/2014/main" id="{443CD14A-953A-4C87-9895-CA6508889BC0}"/>
              </a:ext>
            </a:extLst>
          </p:cNvPr>
          <p:cNvSpPr/>
          <p:nvPr/>
        </p:nvSpPr>
        <p:spPr>
          <a:xfrm>
            <a:off x="4273756" y="4592914"/>
            <a:ext cx="1806358" cy="853286"/>
          </a:xfrm>
          <a:prstGeom prst="rect">
            <a:avLst/>
          </a:prstGeom>
          <a:noFill/>
          <a:ln w="25400" cap="flat" cmpd="sng" algn="ctr">
            <a:solidFill>
              <a:srgbClr val="244A58"/>
            </a:solidFill>
            <a:prstDash val="solid"/>
          </a:ln>
          <a:effectLst/>
        </p:spPr>
        <p:txBody>
          <a:bodyPr lIns="68122" tIns="34061" rIns="68122" bIns="34061" rtlCol="0" anchor="ctr">
            <a:noAutofit/>
          </a:bodyPr>
          <a:lstStyle/>
          <a:p>
            <a:pPr algn="ctr" defTabSz="681072">
              <a:defRPr/>
            </a:pPr>
            <a:endParaRPr lang="en-US" sz="1350" kern="0" dirty="0">
              <a:solidFill>
                <a:srgbClr val="000000"/>
              </a:solidFill>
              <a:latin typeface="Calibri"/>
            </a:endParaRPr>
          </a:p>
        </p:txBody>
      </p:sp>
      <p:pic>
        <p:nvPicPr>
          <p:cNvPr id="43" name="Picture 42" descr="icon_data_node.png">
            <a:extLst>
              <a:ext uri="{FF2B5EF4-FFF2-40B4-BE49-F238E27FC236}">
                <a16:creationId xmlns:a16="http://schemas.microsoft.com/office/drawing/2014/main" id="{F2CF2C24-8A04-4437-A17C-96EE6506C229}"/>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4377930" y="4829932"/>
            <a:ext cx="344268" cy="370388"/>
          </a:xfrm>
          <a:prstGeom prst="rect">
            <a:avLst/>
          </a:prstGeom>
        </p:spPr>
      </p:pic>
      <p:sp>
        <p:nvSpPr>
          <p:cNvPr id="44" name="TextBox 43">
            <a:extLst>
              <a:ext uri="{FF2B5EF4-FFF2-40B4-BE49-F238E27FC236}">
                <a16:creationId xmlns:a16="http://schemas.microsoft.com/office/drawing/2014/main" id="{1C8E71C2-0ED6-420B-A63B-538CB5045F1D}"/>
              </a:ext>
            </a:extLst>
          </p:cNvPr>
          <p:cNvSpPr txBox="1"/>
          <p:nvPr/>
        </p:nvSpPr>
        <p:spPr>
          <a:xfrm>
            <a:off x="4854316" y="4405222"/>
            <a:ext cx="1024448" cy="307777"/>
          </a:xfrm>
          <a:prstGeom prst="rect">
            <a:avLst/>
          </a:prstGeom>
          <a:solidFill>
            <a:srgbClr val="1CADE4"/>
          </a:solidFill>
        </p:spPr>
        <p:txBody>
          <a:bodyPr wrap="none" rtlCol="0" anchor="b">
            <a:noAutofit/>
          </a:bodyPr>
          <a:lstStyle/>
          <a:p>
            <a:pPr algn="ctr"/>
            <a:r>
              <a:rPr lang="en-IN" sz="1400" dirty="0">
                <a:solidFill>
                  <a:schemeClr val="bg1"/>
                </a:solidFill>
                <a:latin typeface="Sherman Sans Book" pitchFamily="50" charset="0"/>
                <a:ea typeface="Sherman Sans Book" pitchFamily="50" charset="0"/>
              </a:rPr>
              <a:t>DataNode 2</a:t>
            </a:r>
          </a:p>
        </p:txBody>
      </p:sp>
      <p:sp>
        <p:nvSpPr>
          <p:cNvPr id="45" name="TextBox 44">
            <a:extLst>
              <a:ext uri="{FF2B5EF4-FFF2-40B4-BE49-F238E27FC236}">
                <a16:creationId xmlns:a16="http://schemas.microsoft.com/office/drawing/2014/main" id="{2B0DDBAB-E16B-45A9-8025-176DC9012CEA}"/>
              </a:ext>
            </a:extLst>
          </p:cNvPr>
          <p:cNvSpPr txBox="1"/>
          <p:nvPr/>
        </p:nvSpPr>
        <p:spPr>
          <a:xfrm>
            <a:off x="2918778" y="4442186"/>
            <a:ext cx="1024448" cy="307777"/>
          </a:xfrm>
          <a:prstGeom prst="rect">
            <a:avLst/>
          </a:prstGeom>
          <a:solidFill>
            <a:srgbClr val="1CADE4"/>
          </a:solidFill>
        </p:spPr>
        <p:txBody>
          <a:bodyPr wrap="none" rtlCol="0" anchor="b">
            <a:noAutofit/>
          </a:bodyPr>
          <a:lstStyle/>
          <a:p>
            <a:pPr algn="ctr"/>
            <a:r>
              <a:rPr lang="en-IN" sz="1400" dirty="0">
                <a:solidFill>
                  <a:schemeClr val="bg1"/>
                </a:solidFill>
                <a:latin typeface="Sherman Sans Book" pitchFamily="50" charset="0"/>
                <a:ea typeface="Sherman Sans Book" pitchFamily="50" charset="0"/>
              </a:rPr>
              <a:t>DataNode 1</a:t>
            </a:r>
          </a:p>
        </p:txBody>
      </p:sp>
      <p:grpSp>
        <p:nvGrpSpPr>
          <p:cNvPr id="46" name="Group 45">
            <a:extLst>
              <a:ext uri="{FF2B5EF4-FFF2-40B4-BE49-F238E27FC236}">
                <a16:creationId xmlns:a16="http://schemas.microsoft.com/office/drawing/2014/main" id="{5D00F16B-2CC2-4BB0-8D28-60C24FCCFE84}"/>
              </a:ext>
            </a:extLst>
          </p:cNvPr>
          <p:cNvGrpSpPr/>
          <p:nvPr/>
        </p:nvGrpSpPr>
        <p:grpSpPr>
          <a:xfrm>
            <a:off x="6178800" y="4416306"/>
            <a:ext cx="1806358" cy="1029894"/>
            <a:chOff x="4654800" y="4900391"/>
            <a:chExt cx="1806358" cy="1029894"/>
          </a:xfrm>
        </p:grpSpPr>
        <p:sp>
          <p:nvSpPr>
            <p:cNvPr id="47" name="Rectangle 46">
              <a:extLst>
                <a:ext uri="{FF2B5EF4-FFF2-40B4-BE49-F238E27FC236}">
                  <a16:creationId xmlns:a16="http://schemas.microsoft.com/office/drawing/2014/main" id="{1D2380AE-F6DC-4D4D-9D00-0323DBF0D4C4}"/>
                </a:ext>
              </a:extLst>
            </p:cNvPr>
            <p:cNvSpPr/>
            <p:nvPr/>
          </p:nvSpPr>
          <p:spPr>
            <a:xfrm>
              <a:off x="4654800" y="5076999"/>
              <a:ext cx="1806358" cy="853286"/>
            </a:xfrm>
            <a:prstGeom prst="rect">
              <a:avLst/>
            </a:prstGeom>
            <a:noFill/>
            <a:ln w="25400" cap="flat" cmpd="sng" algn="ctr">
              <a:solidFill>
                <a:srgbClr val="244A58"/>
              </a:solidFill>
              <a:prstDash val="solid"/>
            </a:ln>
            <a:effectLst/>
          </p:spPr>
          <p:txBody>
            <a:bodyPr lIns="68122" tIns="34061" rIns="68122" bIns="34061" rtlCol="0" anchor="ctr">
              <a:noAutofit/>
            </a:bodyPr>
            <a:lstStyle/>
            <a:p>
              <a:pPr algn="ctr" defTabSz="681072">
                <a:defRPr/>
              </a:pPr>
              <a:endParaRPr lang="en-US" sz="1350" kern="0" dirty="0">
                <a:solidFill>
                  <a:srgbClr val="000000"/>
                </a:solidFill>
                <a:latin typeface="Calibri"/>
              </a:endParaRPr>
            </a:p>
          </p:txBody>
        </p:sp>
        <p:pic>
          <p:nvPicPr>
            <p:cNvPr id="48" name="Picture 47" descr="icon_data_node.png">
              <a:extLst>
                <a:ext uri="{FF2B5EF4-FFF2-40B4-BE49-F238E27FC236}">
                  <a16:creationId xmlns:a16="http://schemas.microsoft.com/office/drawing/2014/main" id="{825E2445-0667-43DF-84EA-18CC2D6D62F9}"/>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4758974" y="5314017"/>
              <a:ext cx="344268" cy="370388"/>
            </a:xfrm>
            <a:prstGeom prst="rect">
              <a:avLst/>
            </a:prstGeom>
          </p:spPr>
        </p:pic>
        <p:sp>
          <p:nvSpPr>
            <p:cNvPr id="49" name="TextBox 48">
              <a:extLst>
                <a:ext uri="{FF2B5EF4-FFF2-40B4-BE49-F238E27FC236}">
                  <a16:creationId xmlns:a16="http://schemas.microsoft.com/office/drawing/2014/main" id="{670E2D0D-03AD-4324-AA9D-0B77DBBB50F2}"/>
                </a:ext>
              </a:extLst>
            </p:cNvPr>
            <p:cNvSpPr txBox="1"/>
            <p:nvPr/>
          </p:nvSpPr>
          <p:spPr>
            <a:xfrm>
              <a:off x="5234709" y="4900391"/>
              <a:ext cx="1024448" cy="307777"/>
            </a:xfrm>
            <a:prstGeom prst="rect">
              <a:avLst/>
            </a:prstGeom>
            <a:solidFill>
              <a:srgbClr val="1CADE4"/>
            </a:solidFill>
          </p:spPr>
          <p:txBody>
            <a:bodyPr wrap="none" rtlCol="0" anchor="b">
              <a:noAutofit/>
            </a:bodyPr>
            <a:lstStyle/>
            <a:p>
              <a:pPr algn="ctr"/>
              <a:r>
                <a:rPr lang="en-IN" sz="1400" dirty="0">
                  <a:solidFill>
                    <a:schemeClr val="bg1"/>
                  </a:solidFill>
                  <a:latin typeface="Sherman Sans Book" pitchFamily="50" charset="0"/>
                  <a:ea typeface="Sherman Sans Book" pitchFamily="50" charset="0"/>
                </a:rPr>
                <a:t>DataNode 3</a:t>
              </a:r>
            </a:p>
          </p:txBody>
        </p:sp>
      </p:grpSp>
      <p:grpSp>
        <p:nvGrpSpPr>
          <p:cNvPr id="50" name="Group 49">
            <a:extLst>
              <a:ext uri="{FF2B5EF4-FFF2-40B4-BE49-F238E27FC236}">
                <a16:creationId xmlns:a16="http://schemas.microsoft.com/office/drawing/2014/main" id="{69795F09-92D5-4499-96C2-5870900420B7}"/>
              </a:ext>
            </a:extLst>
          </p:cNvPr>
          <p:cNvGrpSpPr/>
          <p:nvPr/>
        </p:nvGrpSpPr>
        <p:grpSpPr>
          <a:xfrm>
            <a:off x="8083844" y="4416306"/>
            <a:ext cx="1806358" cy="1029894"/>
            <a:chOff x="4654800" y="4900391"/>
            <a:chExt cx="1806358" cy="1029894"/>
          </a:xfrm>
        </p:grpSpPr>
        <p:sp>
          <p:nvSpPr>
            <p:cNvPr id="51" name="Rectangle 50">
              <a:extLst>
                <a:ext uri="{FF2B5EF4-FFF2-40B4-BE49-F238E27FC236}">
                  <a16:creationId xmlns:a16="http://schemas.microsoft.com/office/drawing/2014/main" id="{BA7F8978-9333-4226-ABA7-429DE762DE6B}"/>
                </a:ext>
              </a:extLst>
            </p:cNvPr>
            <p:cNvSpPr/>
            <p:nvPr/>
          </p:nvSpPr>
          <p:spPr>
            <a:xfrm>
              <a:off x="4654800" y="5076999"/>
              <a:ext cx="1806358" cy="853286"/>
            </a:xfrm>
            <a:prstGeom prst="rect">
              <a:avLst/>
            </a:prstGeom>
            <a:noFill/>
            <a:ln w="25400" cap="flat" cmpd="sng" algn="ctr">
              <a:solidFill>
                <a:srgbClr val="244A58"/>
              </a:solidFill>
              <a:prstDash val="solid"/>
            </a:ln>
            <a:effectLst/>
          </p:spPr>
          <p:txBody>
            <a:bodyPr lIns="68122" tIns="34061" rIns="68122" bIns="34061" rtlCol="0" anchor="ctr">
              <a:noAutofit/>
            </a:bodyPr>
            <a:lstStyle/>
            <a:p>
              <a:pPr algn="ctr" defTabSz="681072">
                <a:defRPr/>
              </a:pPr>
              <a:endParaRPr lang="en-US" sz="1350" kern="0" dirty="0">
                <a:solidFill>
                  <a:srgbClr val="000000"/>
                </a:solidFill>
                <a:latin typeface="Calibri"/>
              </a:endParaRPr>
            </a:p>
          </p:txBody>
        </p:sp>
        <p:pic>
          <p:nvPicPr>
            <p:cNvPr id="52" name="Picture 51" descr="icon_data_node.png">
              <a:extLst>
                <a:ext uri="{FF2B5EF4-FFF2-40B4-BE49-F238E27FC236}">
                  <a16:creationId xmlns:a16="http://schemas.microsoft.com/office/drawing/2014/main" id="{DEDCEC92-14CE-44D2-B1E5-396F871E285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4758974" y="5314017"/>
              <a:ext cx="344268" cy="370388"/>
            </a:xfrm>
            <a:prstGeom prst="rect">
              <a:avLst/>
            </a:prstGeom>
          </p:spPr>
        </p:pic>
        <p:sp>
          <p:nvSpPr>
            <p:cNvPr id="53" name="TextBox 52">
              <a:extLst>
                <a:ext uri="{FF2B5EF4-FFF2-40B4-BE49-F238E27FC236}">
                  <a16:creationId xmlns:a16="http://schemas.microsoft.com/office/drawing/2014/main" id="{567017DD-B4BD-4F06-8CDA-7F7573E45DC1}"/>
                </a:ext>
              </a:extLst>
            </p:cNvPr>
            <p:cNvSpPr txBox="1"/>
            <p:nvPr/>
          </p:nvSpPr>
          <p:spPr>
            <a:xfrm>
              <a:off x="5234709" y="4900391"/>
              <a:ext cx="1024448" cy="307777"/>
            </a:xfrm>
            <a:prstGeom prst="rect">
              <a:avLst/>
            </a:prstGeom>
            <a:solidFill>
              <a:srgbClr val="1CADE4"/>
            </a:solidFill>
          </p:spPr>
          <p:txBody>
            <a:bodyPr wrap="none" rtlCol="0" anchor="b">
              <a:noAutofit/>
            </a:bodyPr>
            <a:lstStyle/>
            <a:p>
              <a:pPr algn="ctr"/>
              <a:r>
                <a:rPr lang="en-IN" sz="1400" dirty="0">
                  <a:solidFill>
                    <a:schemeClr val="bg1"/>
                  </a:solidFill>
                  <a:latin typeface="Sherman Sans Book" pitchFamily="50" charset="0"/>
                  <a:ea typeface="Sherman Sans Book" pitchFamily="50" charset="0"/>
                </a:rPr>
                <a:t>DataNode 4</a:t>
              </a:r>
            </a:p>
          </p:txBody>
        </p:sp>
      </p:grpSp>
      <p:cxnSp>
        <p:nvCxnSpPr>
          <p:cNvPr id="54" name="Straight Arrow Connector 53">
            <a:extLst>
              <a:ext uri="{FF2B5EF4-FFF2-40B4-BE49-F238E27FC236}">
                <a16:creationId xmlns:a16="http://schemas.microsoft.com/office/drawing/2014/main" id="{90EAA485-621A-45DD-8AA8-E48898070081}"/>
              </a:ext>
            </a:extLst>
          </p:cNvPr>
          <p:cNvCxnSpPr>
            <a:cxnSpLocks/>
            <a:stCxn id="45" idx="0"/>
          </p:cNvCxnSpPr>
          <p:nvPr/>
        </p:nvCxnSpPr>
        <p:spPr>
          <a:xfrm flipV="1">
            <a:off x="3431003" y="3049975"/>
            <a:ext cx="1829801" cy="1392210"/>
          </a:xfrm>
          <a:prstGeom prst="straightConnector1">
            <a:avLst/>
          </a:prstGeom>
          <a:noFill/>
          <a:ln w="25400" cap="flat" cmpd="sng" algn="ctr">
            <a:solidFill>
              <a:srgbClr val="595959"/>
            </a:solidFill>
            <a:prstDash val="solid"/>
            <a:tailEnd type="arrow"/>
          </a:ln>
          <a:effectLst/>
        </p:spPr>
      </p:cxnSp>
      <p:sp>
        <p:nvSpPr>
          <p:cNvPr id="57" name="Oval Callout 42">
            <a:extLst>
              <a:ext uri="{FF2B5EF4-FFF2-40B4-BE49-F238E27FC236}">
                <a16:creationId xmlns:a16="http://schemas.microsoft.com/office/drawing/2014/main" id="{EA027DB4-3742-4EA3-8907-A50E485C17E5}"/>
              </a:ext>
            </a:extLst>
          </p:cNvPr>
          <p:cNvSpPr/>
          <p:nvPr/>
        </p:nvSpPr>
        <p:spPr>
          <a:xfrm>
            <a:off x="7406259" y="2084833"/>
            <a:ext cx="2483943" cy="1039607"/>
          </a:xfrm>
          <a:prstGeom prst="wedgeEllipseCallout">
            <a:avLst>
              <a:gd name="adj1" fmla="val -70364"/>
              <a:gd name="adj2" fmla="val 16644"/>
            </a:avLst>
          </a:prstGeom>
          <a:solidFill>
            <a:sysClr val="window" lastClr="FFFFFF"/>
          </a:solidFill>
          <a:ln w="25400" cap="flat" cmpd="sng" algn="ctr">
            <a:solidFill>
              <a:schemeClr val="accent2"/>
            </a:solidFill>
            <a:prstDash val="solid"/>
          </a:ln>
          <a:effectLst/>
        </p:spPr>
        <p:txBody>
          <a:bodyPr lIns="68122" tIns="34061" rIns="68122" bIns="34061" rtlCol="0" anchor="ctr">
            <a:noAutofit/>
          </a:bodyPr>
          <a:lstStyle/>
          <a:p>
            <a:pPr algn="ctr" defTabSz="681072">
              <a:defRPr/>
            </a:pPr>
            <a:r>
              <a:rPr lang="en-US" sz="1400" kern="0" dirty="0">
                <a:solidFill>
                  <a:schemeClr val="tx1">
                    <a:lumMod val="65000"/>
                    <a:lumOff val="35000"/>
                  </a:schemeClr>
                </a:solidFill>
                <a:latin typeface="Sherman Sans Book" pitchFamily="50" charset="0"/>
                <a:ea typeface="Sherman Sans Book" pitchFamily="50" charset="0"/>
              </a:rPr>
              <a:t>“Sorry, DataNode 3, but I’m going to assume you are dead.”</a:t>
            </a:r>
          </a:p>
        </p:txBody>
      </p:sp>
      <p:sp>
        <p:nvSpPr>
          <p:cNvPr id="60" name="Multiply 4">
            <a:extLst>
              <a:ext uri="{FF2B5EF4-FFF2-40B4-BE49-F238E27FC236}">
                <a16:creationId xmlns:a16="http://schemas.microsoft.com/office/drawing/2014/main" id="{8614A302-983C-4E16-92D6-AB521154ACCF}"/>
              </a:ext>
            </a:extLst>
          </p:cNvPr>
          <p:cNvSpPr/>
          <p:nvPr/>
        </p:nvSpPr>
        <p:spPr>
          <a:xfrm>
            <a:off x="6043864" y="4089982"/>
            <a:ext cx="2044498" cy="1785258"/>
          </a:xfrm>
          <a:prstGeom prst="mathMultiply">
            <a:avLst>
              <a:gd name="adj1" fmla="val 949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8" name="Rectangle 67">
            <a:extLst>
              <a:ext uri="{FF2B5EF4-FFF2-40B4-BE49-F238E27FC236}">
                <a16:creationId xmlns:a16="http://schemas.microsoft.com/office/drawing/2014/main" id="{578CB86A-9B4B-4650-A048-AA5378582E8C}"/>
              </a:ext>
            </a:extLst>
          </p:cNvPr>
          <p:cNvSpPr/>
          <p:nvPr/>
        </p:nvSpPr>
        <p:spPr>
          <a:xfrm>
            <a:off x="3598076" y="3557461"/>
            <a:ext cx="1256240" cy="492692"/>
          </a:xfrm>
          <a:prstGeom prst="rect">
            <a:avLst/>
          </a:prstGeom>
          <a:solidFill>
            <a:srgbClr val="FFFFFF"/>
          </a:solidFill>
          <a:ln w="25400" cap="flat" cmpd="sng" algn="ctr">
            <a:solidFill>
              <a:srgbClr val="888888"/>
            </a:solidFill>
            <a:prstDash val="solid"/>
          </a:ln>
          <a:effectLst/>
        </p:spPr>
        <p:txBody>
          <a:bodyPr lIns="68122" tIns="34061" rIns="68122" bIns="34061" rtlCol="0" anchor="ctr">
            <a:noAutofit/>
          </a:bodyPr>
          <a:lstStyle/>
          <a:p>
            <a:pPr algn="ctr" defTabSz="681072">
              <a:defRPr/>
            </a:pPr>
            <a:r>
              <a:rPr lang="en-US" sz="1300" kern="0" dirty="0">
                <a:solidFill>
                  <a:schemeClr val="tx1">
                    <a:lumMod val="65000"/>
                    <a:lumOff val="35000"/>
                  </a:schemeClr>
                </a:solidFill>
                <a:latin typeface="Sherman Sans Book" pitchFamily="50" charset="0"/>
                <a:ea typeface="Sherman Sans Book" pitchFamily="50" charset="0"/>
              </a:rPr>
              <a:t>Heartbeat and block report</a:t>
            </a:r>
          </a:p>
        </p:txBody>
      </p:sp>
      <p:sp>
        <p:nvSpPr>
          <p:cNvPr id="69" name="Rectangle 68">
            <a:extLst>
              <a:ext uri="{FF2B5EF4-FFF2-40B4-BE49-F238E27FC236}">
                <a16:creationId xmlns:a16="http://schemas.microsoft.com/office/drawing/2014/main" id="{F80782F9-BB98-4221-8620-43288061AFA9}"/>
              </a:ext>
            </a:extLst>
          </p:cNvPr>
          <p:cNvSpPr/>
          <p:nvPr/>
        </p:nvSpPr>
        <p:spPr>
          <a:xfrm>
            <a:off x="4952195" y="3556801"/>
            <a:ext cx="1256240" cy="492692"/>
          </a:xfrm>
          <a:prstGeom prst="rect">
            <a:avLst/>
          </a:prstGeom>
          <a:solidFill>
            <a:srgbClr val="FFFFFF"/>
          </a:solidFill>
          <a:ln w="25400" cap="flat" cmpd="sng" algn="ctr">
            <a:solidFill>
              <a:srgbClr val="888888"/>
            </a:solidFill>
            <a:prstDash val="solid"/>
          </a:ln>
          <a:effectLst/>
        </p:spPr>
        <p:txBody>
          <a:bodyPr lIns="68122" tIns="34061" rIns="68122" bIns="34061" rtlCol="0" anchor="ctr">
            <a:noAutofit/>
          </a:bodyPr>
          <a:lstStyle/>
          <a:p>
            <a:pPr algn="ctr" defTabSz="681072">
              <a:defRPr/>
            </a:pPr>
            <a:r>
              <a:rPr lang="en-US" sz="1300" kern="0" dirty="0">
                <a:solidFill>
                  <a:schemeClr val="tx1">
                    <a:lumMod val="65000"/>
                    <a:lumOff val="35000"/>
                  </a:schemeClr>
                </a:solidFill>
                <a:latin typeface="Sherman Sans Book" pitchFamily="50" charset="0"/>
                <a:ea typeface="Sherman Sans Book" pitchFamily="50" charset="0"/>
              </a:rPr>
              <a:t>Heartbeat and block report</a:t>
            </a:r>
          </a:p>
        </p:txBody>
      </p:sp>
      <p:sp>
        <p:nvSpPr>
          <p:cNvPr id="70" name="Rectangle 69">
            <a:extLst>
              <a:ext uri="{FF2B5EF4-FFF2-40B4-BE49-F238E27FC236}">
                <a16:creationId xmlns:a16="http://schemas.microsoft.com/office/drawing/2014/main" id="{FB7E8D67-1FA7-4D25-BEF1-6036A36CDDCC}"/>
              </a:ext>
            </a:extLst>
          </p:cNvPr>
          <p:cNvSpPr/>
          <p:nvPr/>
        </p:nvSpPr>
        <p:spPr>
          <a:xfrm>
            <a:off x="7191647" y="3524026"/>
            <a:ext cx="1256240" cy="492692"/>
          </a:xfrm>
          <a:prstGeom prst="rect">
            <a:avLst/>
          </a:prstGeom>
          <a:solidFill>
            <a:srgbClr val="FFFFFF"/>
          </a:solidFill>
          <a:ln w="25400" cap="flat" cmpd="sng" algn="ctr">
            <a:solidFill>
              <a:srgbClr val="888888"/>
            </a:solidFill>
            <a:prstDash val="solid"/>
          </a:ln>
          <a:effectLst/>
        </p:spPr>
        <p:txBody>
          <a:bodyPr lIns="68122" tIns="34061" rIns="68122" bIns="34061" rtlCol="0" anchor="ctr">
            <a:noAutofit/>
          </a:bodyPr>
          <a:lstStyle/>
          <a:p>
            <a:pPr algn="ctr" defTabSz="681072">
              <a:defRPr/>
            </a:pPr>
            <a:r>
              <a:rPr lang="en-US" sz="1300" kern="0" dirty="0">
                <a:solidFill>
                  <a:schemeClr val="tx1">
                    <a:lumMod val="65000"/>
                    <a:lumOff val="35000"/>
                  </a:schemeClr>
                </a:solidFill>
                <a:latin typeface="Sherman Sans Book" pitchFamily="50" charset="0"/>
                <a:ea typeface="Sherman Sans Book" pitchFamily="50" charset="0"/>
              </a:rPr>
              <a:t>Heartbeat and block report</a:t>
            </a:r>
          </a:p>
        </p:txBody>
      </p:sp>
    </p:spTree>
    <p:extLst>
      <p:ext uri="{BB962C8B-B14F-4D97-AF65-F5344CB8AC3E}">
        <p14:creationId xmlns:p14="http://schemas.microsoft.com/office/powerpoint/2010/main" val="281049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4511-B120-45F8-9813-E22ECD8AAA0F}"/>
              </a:ext>
            </a:extLst>
          </p:cNvPr>
          <p:cNvSpPr>
            <a:spLocks noGrp="1"/>
          </p:cNvSpPr>
          <p:nvPr>
            <p:ph type="title"/>
          </p:nvPr>
        </p:nvSpPr>
        <p:spPr/>
        <p:txBody>
          <a:bodyPr>
            <a:noAutofit/>
          </a:bodyPr>
          <a:lstStyle/>
          <a:p>
            <a:r>
              <a:rPr lang="en-US" dirty="0"/>
              <a:t>Example: HDFS Failover</a:t>
            </a:r>
            <a:endParaRPr lang="en-IN" dirty="0"/>
          </a:p>
        </p:txBody>
      </p:sp>
      <p:sp>
        <p:nvSpPr>
          <p:cNvPr id="27" name="Content Placeholder 26">
            <a:extLst>
              <a:ext uri="{FF2B5EF4-FFF2-40B4-BE49-F238E27FC236}">
                <a16:creationId xmlns:a16="http://schemas.microsoft.com/office/drawing/2014/main" id="{7514874D-ED84-4739-8423-D3B9A533BCB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9858084-8A9E-4100-8533-68E9DAC91256}"/>
              </a:ext>
            </a:extLst>
          </p:cNvPr>
          <p:cNvSpPr>
            <a:spLocks noGrp="1"/>
          </p:cNvSpPr>
          <p:nvPr>
            <p:ph type="sldNum" sz="quarter" idx="12"/>
          </p:nvPr>
        </p:nvSpPr>
        <p:spPr/>
        <p:txBody>
          <a:bodyPr>
            <a:noAutofit/>
          </a:bodyPr>
          <a:lstStyle/>
          <a:p>
            <a:fld id="{4FAB73BC-B049-4115-A692-8D63A059BFB8}" type="slidenum">
              <a:rPr lang="en-US" smtClean="0"/>
              <a:t>23</a:t>
            </a:fld>
            <a:endParaRPr lang="en-US" dirty="0"/>
          </a:p>
        </p:txBody>
      </p:sp>
      <p:sp>
        <p:nvSpPr>
          <p:cNvPr id="5" name="Rounded Rectangle 23">
            <a:extLst>
              <a:ext uri="{FF2B5EF4-FFF2-40B4-BE49-F238E27FC236}">
                <a16:creationId xmlns:a16="http://schemas.microsoft.com/office/drawing/2014/main" id="{A8AD7B20-F803-4A79-B6C6-22DDB67F2588}"/>
              </a:ext>
            </a:extLst>
          </p:cNvPr>
          <p:cNvSpPr/>
          <p:nvPr/>
        </p:nvSpPr>
        <p:spPr>
          <a:xfrm>
            <a:off x="5290035" y="2283452"/>
            <a:ext cx="3137448" cy="65815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t">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NameNode</a:t>
            </a:r>
            <a:endParaRPr lang="en-US" sz="1350" dirty="0"/>
          </a:p>
        </p:txBody>
      </p:sp>
      <p:sp>
        <p:nvSpPr>
          <p:cNvPr id="6" name="Rounded Rectangle 26">
            <a:extLst>
              <a:ext uri="{FF2B5EF4-FFF2-40B4-BE49-F238E27FC236}">
                <a16:creationId xmlns:a16="http://schemas.microsoft.com/office/drawing/2014/main" id="{94947DA9-D775-4811-A5B9-DDE2788EB81E}"/>
              </a:ext>
            </a:extLst>
          </p:cNvPr>
          <p:cNvSpPr/>
          <p:nvPr/>
        </p:nvSpPr>
        <p:spPr>
          <a:xfrm>
            <a:off x="4940784" y="4042820"/>
            <a:ext cx="1126306"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7" name="Rounded Rectangle 27">
            <a:extLst>
              <a:ext uri="{FF2B5EF4-FFF2-40B4-BE49-F238E27FC236}">
                <a16:creationId xmlns:a16="http://schemas.microsoft.com/office/drawing/2014/main" id="{5DAFD2A2-8F10-4561-8E88-3E148C139A7A}"/>
              </a:ext>
            </a:extLst>
          </p:cNvPr>
          <p:cNvSpPr/>
          <p:nvPr/>
        </p:nvSpPr>
        <p:spPr>
          <a:xfrm>
            <a:off x="6134759" y="4042820"/>
            <a:ext cx="113369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8" name="Rounded Rectangle 28">
            <a:extLst>
              <a:ext uri="{FF2B5EF4-FFF2-40B4-BE49-F238E27FC236}">
                <a16:creationId xmlns:a16="http://schemas.microsoft.com/office/drawing/2014/main" id="{0C731D06-4D0F-4499-9384-DB8D44BD19EE}"/>
              </a:ext>
            </a:extLst>
          </p:cNvPr>
          <p:cNvSpPr/>
          <p:nvPr/>
        </p:nvSpPr>
        <p:spPr>
          <a:xfrm>
            <a:off x="7336123" y="4042819"/>
            <a:ext cx="113215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9" name="Rounded Rectangle 29">
            <a:extLst>
              <a:ext uri="{FF2B5EF4-FFF2-40B4-BE49-F238E27FC236}">
                <a16:creationId xmlns:a16="http://schemas.microsoft.com/office/drawing/2014/main" id="{FF480E33-A7A9-418E-8823-2700D9773713}"/>
              </a:ext>
            </a:extLst>
          </p:cNvPr>
          <p:cNvSpPr/>
          <p:nvPr/>
        </p:nvSpPr>
        <p:spPr>
          <a:xfrm>
            <a:off x="4940784" y="5029538"/>
            <a:ext cx="11263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0" name="Rounded Rectangle 30">
            <a:extLst>
              <a:ext uri="{FF2B5EF4-FFF2-40B4-BE49-F238E27FC236}">
                <a16:creationId xmlns:a16="http://schemas.microsoft.com/office/drawing/2014/main" id="{3F53F5F7-A2CF-4B1B-BC06-B6D1E27ED3C2}"/>
              </a:ext>
            </a:extLst>
          </p:cNvPr>
          <p:cNvSpPr/>
          <p:nvPr/>
        </p:nvSpPr>
        <p:spPr>
          <a:xfrm>
            <a:off x="6153947" y="5024475"/>
            <a:ext cx="11145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1" name="Rounded Rectangle 31">
            <a:extLst>
              <a:ext uri="{FF2B5EF4-FFF2-40B4-BE49-F238E27FC236}">
                <a16:creationId xmlns:a16="http://schemas.microsoft.com/office/drawing/2014/main" id="{69042685-8A0A-4F67-AD51-AE23E4A64FCD}"/>
              </a:ext>
            </a:extLst>
          </p:cNvPr>
          <p:cNvSpPr/>
          <p:nvPr/>
        </p:nvSpPr>
        <p:spPr>
          <a:xfrm>
            <a:off x="7355311" y="5029538"/>
            <a:ext cx="111296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2" name="Rectangle 11">
            <a:extLst>
              <a:ext uri="{FF2B5EF4-FFF2-40B4-BE49-F238E27FC236}">
                <a16:creationId xmlns:a16="http://schemas.microsoft.com/office/drawing/2014/main" id="{4DCF5934-0E24-41FF-812E-CB44FDED6A53}"/>
              </a:ext>
            </a:extLst>
          </p:cNvPr>
          <p:cNvSpPr/>
          <p:nvPr/>
        </p:nvSpPr>
        <p:spPr>
          <a:xfrm>
            <a:off x="4940785" y="4747477"/>
            <a:ext cx="3527493" cy="307777"/>
          </a:xfrm>
          <a:prstGeom prst="rect">
            <a:avLst/>
          </a:prstGeom>
        </p:spPr>
        <p:txBody>
          <a:bodyPr wrap="square">
            <a:noAutofit/>
          </a:bodyPr>
          <a:lstStyle/>
          <a:p>
            <a:pPr algn="ctr"/>
            <a:r>
              <a:rPr lang="en-US" sz="1400" b="1" dirty="0">
                <a:latin typeface="Sherman Sans Book" pitchFamily="50" charset="0"/>
                <a:ea typeface="Sherman Sans Book" pitchFamily="50" charset="0"/>
              </a:rPr>
              <a:t>DataNodes</a:t>
            </a:r>
          </a:p>
        </p:txBody>
      </p:sp>
      <p:grpSp>
        <p:nvGrpSpPr>
          <p:cNvPr id="13" name="Group 12">
            <a:extLst>
              <a:ext uri="{FF2B5EF4-FFF2-40B4-BE49-F238E27FC236}">
                <a16:creationId xmlns:a16="http://schemas.microsoft.com/office/drawing/2014/main" id="{DE03138A-E671-4388-8DA3-F154A8666AF2}"/>
              </a:ext>
            </a:extLst>
          </p:cNvPr>
          <p:cNvGrpSpPr/>
          <p:nvPr/>
        </p:nvGrpSpPr>
        <p:grpSpPr>
          <a:xfrm>
            <a:off x="2326557" y="2340290"/>
            <a:ext cx="2789171" cy="448476"/>
            <a:chOff x="478992" y="1974522"/>
            <a:chExt cx="2789171" cy="448476"/>
          </a:xfrm>
        </p:grpSpPr>
        <p:sp>
          <p:nvSpPr>
            <p:cNvPr id="14" name="Down Arrow 24">
              <a:extLst>
                <a:ext uri="{FF2B5EF4-FFF2-40B4-BE49-F238E27FC236}">
                  <a16:creationId xmlns:a16="http://schemas.microsoft.com/office/drawing/2014/main" id="{E182CEC1-42F3-4CC1-BF36-848F4EA4B320}"/>
                </a:ext>
              </a:extLst>
            </p:cNvPr>
            <p:cNvSpPr/>
            <p:nvPr/>
          </p:nvSpPr>
          <p:spPr>
            <a:xfrm rot="16200000">
              <a:off x="2819020" y="1764912"/>
              <a:ext cx="239533" cy="658753"/>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5" name="Rectangle 14">
              <a:extLst>
                <a:ext uri="{FF2B5EF4-FFF2-40B4-BE49-F238E27FC236}">
                  <a16:creationId xmlns:a16="http://schemas.microsoft.com/office/drawing/2014/main" id="{06385206-2EE1-485F-8D56-79F8A4A72839}"/>
                </a:ext>
              </a:extLst>
            </p:cNvPr>
            <p:cNvSpPr/>
            <p:nvPr/>
          </p:nvSpPr>
          <p:spPr>
            <a:xfrm>
              <a:off x="478992" y="2002361"/>
              <a:ext cx="1925544" cy="420637"/>
            </a:xfrm>
            <a:prstGeom prst="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Client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put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file: </a:t>
              </a:r>
              <a:r>
                <a:rPr lang="en-US" sz="1400" dirty="0">
                  <a:solidFill>
                    <a:schemeClr val="tx1">
                      <a:lumMod val="65000"/>
                      <a:lumOff val="35000"/>
                    </a:schemeClr>
                  </a:solidFill>
                  <a:latin typeface="Sherman Sans Book" pitchFamily="50" charset="0"/>
                  <a:ea typeface="Sherman Sans Book" pitchFamily="50" charset="0"/>
                </a:rPr>
                <a:t>data.csv</a:t>
              </a:r>
            </a:p>
          </p:txBody>
        </p:sp>
      </p:grpSp>
      <p:sp>
        <p:nvSpPr>
          <p:cNvPr id="16" name="Rectangle 15">
            <a:extLst>
              <a:ext uri="{FF2B5EF4-FFF2-40B4-BE49-F238E27FC236}">
                <a16:creationId xmlns:a16="http://schemas.microsoft.com/office/drawing/2014/main" id="{9F0D63AB-893A-474F-9A3A-9BC6B176E05B}"/>
              </a:ext>
            </a:extLst>
          </p:cNvPr>
          <p:cNvSpPr/>
          <p:nvPr/>
        </p:nvSpPr>
        <p:spPr>
          <a:xfrm>
            <a:off x="5396054" y="4104428"/>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17" name="Down Arrow 51">
            <a:extLst>
              <a:ext uri="{FF2B5EF4-FFF2-40B4-BE49-F238E27FC236}">
                <a16:creationId xmlns:a16="http://schemas.microsoft.com/office/drawing/2014/main" id="{A88BAF32-6C18-42FD-8E7A-B3ABF11082B9}"/>
              </a:ext>
            </a:extLst>
          </p:cNvPr>
          <p:cNvSpPr/>
          <p:nvPr/>
        </p:nvSpPr>
        <p:spPr>
          <a:xfrm rot="18781740">
            <a:off x="4491192" y="2883136"/>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8" name="Rectangle 17">
            <a:extLst>
              <a:ext uri="{FF2B5EF4-FFF2-40B4-BE49-F238E27FC236}">
                <a16:creationId xmlns:a16="http://schemas.microsoft.com/office/drawing/2014/main" id="{13BBAB24-09C4-4574-9E0D-22E2F0AA0140}"/>
              </a:ext>
            </a:extLst>
          </p:cNvPr>
          <p:cNvSpPr/>
          <p:nvPr/>
        </p:nvSpPr>
        <p:spPr>
          <a:xfrm>
            <a:off x="6233118" y="4099692"/>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19" name="Rectangle 18">
            <a:extLst>
              <a:ext uri="{FF2B5EF4-FFF2-40B4-BE49-F238E27FC236}">
                <a16:creationId xmlns:a16="http://schemas.microsoft.com/office/drawing/2014/main" id="{E25FDC1B-5300-4174-8A9F-0DCCD672D131}"/>
              </a:ext>
            </a:extLst>
          </p:cNvPr>
          <p:cNvSpPr/>
          <p:nvPr/>
        </p:nvSpPr>
        <p:spPr>
          <a:xfrm>
            <a:off x="5050954" y="409964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20" name="Rectangle 19">
            <a:extLst>
              <a:ext uri="{FF2B5EF4-FFF2-40B4-BE49-F238E27FC236}">
                <a16:creationId xmlns:a16="http://schemas.microsoft.com/office/drawing/2014/main" id="{73496BC1-ED15-4165-BEA1-8DB4CC64726C}"/>
              </a:ext>
            </a:extLst>
          </p:cNvPr>
          <p:cNvSpPr/>
          <p:nvPr/>
        </p:nvSpPr>
        <p:spPr>
          <a:xfrm>
            <a:off x="6590517" y="4096334"/>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21" name="Rectangle 20">
            <a:extLst>
              <a:ext uri="{FF2B5EF4-FFF2-40B4-BE49-F238E27FC236}">
                <a16:creationId xmlns:a16="http://schemas.microsoft.com/office/drawing/2014/main" id="{F67B179E-4EE6-4961-B810-1A1218481171}"/>
              </a:ext>
            </a:extLst>
          </p:cNvPr>
          <p:cNvSpPr/>
          <p:nvPr/>
        </p:nvSpPr>
        <p:spPr>
          <a:xfrm>
            <a:off x="4990009" y="3773492"/>
            <a:ext cx="106120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1</a:t>
            </a:r>
            <a:endParaRPr lang="en-US" dirty="0">
              <a:solidFill>
                <a:schemeClr val="tx1">
                  <a:lumMod val="65000"/>
                  <a:lumOff val="35000"/>
                </a:schemeClr>
              </a:solidFill>
            </a:endParaRPr>
          </a:p>
        </p:txBody>
      </p:sp>
      <p:sp>
        <p:nvSpPr>
          <p:cNvPr id="22" name="Rectangle 21">
            <a:extLst>
              <a:ext uri="{FF2B5EF4-FFF2-40B4-BE49-F238E27FC236}">
                <a16:creationId xmlns:a16="http://schemas.microsoft.com/office/drawing/2014/main" id="{50F03447-3287-4D81-9386-895F6E3B4D27}"/>
              </a:ext>
            </a:extLst>
          </p:cNvPr>
          <p:cNvSpPr/>
          <p:nvPr/>
        </p:nvSpPr>
        <p:spPr>
          <a:xfrm>
            <a:off x="6140785" y="3794485"/>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2</a:t>
            </a:r>
            <a:endParaRPr lang="en-US" dirty="0">
              <a:solidFill>
                <a:schemeClr val="tx1">
                  <a:lumMod val="65000"/>
                  <a:lumOff val="35000"/>
                </a:schemeClr>
              </a:solidFill>
            </a:endParaRPr>
          </a:p>
        </p:txBody>
      </p:sp>
      <p:sp>
        <p:nvSpPr>
          <p:cNvPr id="23" name="Rectangle 22">
            <a:extLst>
              <a:ext uri="{FF2B5EF4-FFF2-40B4-BE49-F238E27FC236}">
                <a16:creationId xmlns:a16="http://schemas.microsoft.com/office/drawing/2014/main" id="{840250C1-F0DE-440D-9FD6-73DDA1EE163B}"/>
              </a:ext>
            </a:extLst>
          </p:cNvPr>
          <p:cNvSpPr/>
          <p:nvPr/>
        </p:nvSpPr>
        <p:spPr>
          <a:xfrm>
            <a:off x="7363488" y="3794484"/>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3</a:t>
            </a:r>
            <a:endParaRPr lang="en-US" dirty="0">
              <a:solidFill>
                <a:schemeClr val="tx1">
                  <a:lumMod val="65000"/>
                  <a:lumOff val="35000"/>
                </a:schemeClr>
              </a:solidFill>
            </a:endParaRPr>
          </a:p>
        </p:txBody>
      </p:sp>
      <p:sp>
        <p:nvSpPr>
          <p:cNvPr id="24" name="Rectangle 23">
            <a:extLst>
              <a:ext uri="{FF2B5EF4-FFF2-40B4-BE49-F238E27FC236}">
                <a16:creationId xmlns:a16="http://schemas.microsoft.com/office/drawing/2014/main" id="{A5D42D24-2A19-4ED1-B00B-09C562C62D4C}"/>
              </a:ext>
            </a:extLst>
          </p:cNvPr>
          <p:cNvSpPr/>
          <p:nvPr/>
        </p:nvSpPr>
        <p:spPr>
          <a:xfrm>
            <a:off x="4940785" y="5762687"/>
            <a:ext cx="109726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4</a:t>
            </a:r>
            <a:endParaRPr lang="en-US" dirty="0">
              <a:solidFill>
                <a:schemeClr val="tx1">
                  <a:lumMod val="65000"/>
                  <a:lumOff val="35000"/>
                </a:schemeClr>
              </a:solidFill>
            </a:endParaRPr>
          </a:p>
        </p:txBody>
      </p:sp>
      <p:sp>
        <p:nvSpPr>
          <p:cNvPr id="25" name="Rectangle 24">
            <a:extLst>
              <a:ext uri="{FF2B5EF4-FFF2-40B4-BE49-F238E27FC236}">
                <a16:creationId xmlns:a16="http://schemas.microsoft.com/office/drawing/2014/main" id="{A5EBFDC7-A31B-4D3B-8C25-51101FD39FE6}"/>
              </a:ext>
            </a:extLst>
          </p:cNvPr>
          <p:cNvSpPr/>
          <p:nvPr/>
        </p:nvSpPr>
        <p:spPr>
          <a:xfrm>
            <a:off x="6153949"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5</a:t>
            </a:r>
            <a:endParaRPr lang="en-US" dirty="0">
              <a:solidFill>
                <a:schemeClr val="tx1">
                  <a:lumMod val="65000"/>
                  <a:lumOff val="35000"/>
                </a:schemeClr>
              </a:solidFill>
            </a:endParaRPr>
          </a:p>
        </p:txBody>
      </p:sp>
      <p:sp>
        <p:nvSpPr>
          <p:cNvPr id="26" name="Rectangle 25">
            <a:extLst>
              <a:ext uri="{FF2B5EF4-FFF2-40B4-BE49-F238E27FC236}">
                <a16:creationId xmlns:a16="http://schemas.microsoft.com/office/drawing/2014/main" id="{15AFDAC1-F2D9-4C54-9947-56FE706FE1E2}"/>
              </a:ext>
            </a:extLst>
          </p:cNvPr>
          <p:cNvSpPr/>
          <p:nvPr/>
        </p:nvSpPr>
        <p:spPr>
          <a:xfrm>
            <a:off x="7355313"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6</a:t>
            </a:r>
            <a:endParaRPr lang="en-US" dirty="0">
              <a:solidFill>
                <a:schemeClr val="tx1">
                  <a:lumMod val="65000"/>
                  <a:lumOff val="35000"/>
                </a:schemeClr>
              </a:solidFill>
            </a:endParaRPr>
          </a:p>
        </p:txBody>
      </p:sp>
      <p:sp>
        <p:nvSpPr>
          <p:cNvPr id="29" name="Rectangle 28">
            <a:extLst>
              <a:ext uri="{FF2B5EF4-FFF2-40B4-BE49-F238E27FC236}">
                <a16:creationId xmlns:a16="http://schemas.microsoft.com/office/drawing/2014/main" id="{C6CFCF04-7E5C-4E62-900A-2BC1846FFB23}"/>
              </a:ext>
            </a:extLst>
          </p:cNvPr>
          <p:cNvSpPr/>
          <p:nvPr/>
        </p:nvSpPr>
        <p:spPr>
          <a:xfrm>
            <a:off x="5422385" y="2588633"/>
            <a:ext cx="2768707" cy="307777"/>
          </a:xfrm>
          <a:prstGeom prst="rect">
            <a:avLst/>
          </a:prstGeom>
        </p:spPr>
        <p:txBody>
          <a:bodyPr wrap="none">
            <a:noAutofit/>
          </a:bodyPr>
          <a:lstStyle/>
          <a:p>
            <a:pPr algn="ctr"/>
            <a:r>
              <a:rPr lang="en-US" sz="1400" dirty="0">
                <a:solidFill>
                  <a:schemeClr val="tx1">
                    <a:lumMod val="65000"/>
                    <a:lumOff val="35000"/>
                  </a:schemeClr>
                </a:solidFill>
                <a:latin typeface="Consolas" panose="020B0609020204030204" pitchFamily="49" charset="0"/>
              </a:rPr>
              <a:t>No Heartbeat! Node 2 down!</a:t>
            </a:r>
          </a:p>
        </p:txBody>
      </p:sp>
      <p:sp>
        <p:nvSpPr>
          <p:cNvPr id="30" name="Rectangle 29">
            <a:extLst>
              <a:ext uri="{FF2B5EF4-FFF2-40B4-BE49-F238E27FC236}">
                <a16:creationId xmlns:a16="http://schemas.microsoft.com/office/drawing/2014/main" id="{40E9BB26-EFBA-4851-B6D1-1F1967737E9F}"/>
              </a:ext>
            </a:extLst>
          </p:cNvPr>
          <p:cNvSpPr/>
          <p:nvPr/>
        </p:nvSpPr>
        <p:spPr>
          <a:xfrm>
            <a:off x="7425209" y="4108812"/>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1" name="Rectangle 30">
            <a:extLst>
              <a:ext uri="{FF2B5EF4-FFF2-40B4-BE49-F238E27FC236}">
                <a16:creationId xmlns:a16="http://schemas.microsoft.com/office/drawing/2014/main" id="{7282AD27-D821-4DE2-B703-294C15887B88}"/>
              </a:ext>
            </a:extLst>
          </p:cNvPr>
          <p:cNvSpPr/>
          <p:nvPr/>
        </p:nvSpPr>
        <p:spPr>
          <a:xfrm>
            <a:off x="7764295" y="4103985"/>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2" name="Rectangle 31">
            <a:extLst>
              <a:ext uri="{FF2B5EF4-FFF2-40B4-BE49-F238E27FC236}">
                <a16:creationId xmlns:a16="http://schemas.microsoft.com/office/drawing/2014/main" id="{24828292-F2B7-4FD9-9FE5-9DC03C082D3A}"/>
              </a:ext>
            </a:extLst>
          </p:cNvPr>
          <p:cNvSpPr/>
          <p:nvPr/>
        </p:nvSpPr>
        <p:spPr>
          <a:xfrm>
            <a:off x="5049464" y="509171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3" name="Rectangle 32">
            <a:extLst>
              <a:ext uri="{FF2B5EF4-FFF2-40B4-BE49-F238E27FC236}">
                <a16:creationId xmlns:a16="http://schemas.microsoft.com/office/drawing/2014/main" id="{44EDA468-41B0-43B6-8761-49A8CD2AB6CE}"/>
              </a:ext>
            </a:extLst>
          </p:cNvPr>
          <p:cNvSpPr/>
          <p:nvPr/>
        </p:nvSpPr>
        <p:spPr>
          <a:xfrm>
            <a:off x="5410906" y="5091710"/>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4" name="Rectangle 33">
            <a:extLst>
              <a:ext uri="{FF2B5EF4-FFF2-40B4-BE49-F238E27FC236}">
                <a16:creationId xmlns:a16="http://schemas.microsoft.com/office/drawing/2014/main" id="{10187A7C-E3F3-4E10-8773-B1CB8318CC3D}"/>
              </a:ext>
            </a:extLst>
          </p:cNvPr>
          <p:cNvSpPr/>
          <p:nvPr/>
        </p:nvSpPr>
        <p:spPr>
          <a:xfrm>
            <a:off x="6235706" y="5087398"/>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5" name="Rectangle 34">
            <a:extLst>
              <a:ext uri="{FF2B5EF4-FFF2-40B4-BE49-F238E27FC236}">
                <a16:creationId xmlns:a16="http://schemas.microsoft.com/office/drawing/2014/main" id="{EF7BEC88-EBD7-4A7B-8B8F-F69D32FC0D00}"/>
              </a:ext>
            </a:extLst>
          </p:cNvPr>
          <p:cNvSpPr/>
          <p:nvPr/>
        </p:nvSpPr>
        <p:spPr>
          <a:xfrm>
            <a:off x="6582949" y="508404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6" name="Rectangle 35">
            <a:extLst>
              <a:ext uri="{FF2B5EF4-FFF2-40B4-BE49-F238E27FC236}">
                <a16:creationId xmlns:a16="http://schemas.microsoft.com/office/drawing/2014/main" id="{399E9A3B-8358-49CF-8EE4-86BC0F2D8580}"/>
              </a:ext>
            </a:extLst>
          </p:cNvPr>
          <p:cNvSpPr/>
          <p:nvPr/>
        </p:nvSpPr>
        <p:spPr>
          <a:xfrm>
            <a:off x="7444224" y="5091710"/>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7" name="Rectangle 36">
            <a:extLst>
              <a:ext uri="{FF2B5EF4-FFF2-40B4-BE49-F238E27FC236}">
                <a16:creationId xmlns:a16="http://schemas.microsoft.com/office/drawing/2014/main" id="{6FED71D7-5E09-4277-BF96-162C9EB4EADB}"/>
              </a:ext>
            </a:extLst>
          </p:cNvPr>
          <p:cNvSpPr/>
          <p:nvPr/>
        </p:nvSpPr>
        <p:spPr>
          <a:xfrm>
            <a:off x="7796911" y="509656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8" name="Down Arrow 40">
            <a:extLst>
              <a:ext uri="{FF2B5EF4-FFF2-40B4-BE49-F238E27FC236}">
                <a16:creationId xmlns:a16="http://schemas.microsoft.com/office/drawing/2014/main" id="{FB9474FC-3A1B-411C-B848-464D3A6C5678}"/>
              </a:ext>
            </a:extLst>
          </p:cNvPr>
          <p:cNvSpPr/>
          <p:nvPr/>
        </p:nvSpPr>
        <p:spPr>
          <a:xfrm rot="8102230">
            <a:off x="4174661" y="3126161"/>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nvGrpSpPr>
          <p:cNvPr id="39" name="Group 38">
            <a:extLst>
              <a:ext uri="{FF2B5EF4-FFF2-40B4-BE49-F238E27FC236}">
                <a16:creationId xmlns:a16="http://schemas.microsoft.com/office/drawing/2014/main" id="{8F2B5051-F8FF-4679-BB5D-A9750A4D90D9}"/>
              </a:ext>
            </a:extLst>
          </p:cNvPr>
          <p:cNvGrpSpPr/>
          <p:nvPr/>
        </p:nvGrpSpPr>
        <p:grpSpPr>
          <a:xfrm>
            <a:off x="2690750" y="2848333"/>
            <a:ext cx="1197157" cy="295534"/>
            <a:chOff x="2349357" y="4417132"/>
            <a:chExt cx="1197157" cy="295534"/>
          </a:xfrm>
        </p:grpSpPr>
        <p:sp>
          <p:nvSpPr>
            <p:cNvPr id="40" name="Rectangle 39">
              <a:extLst>
                <a:ext uri="{FF2B5EF4-FFF2-40B4-BE49-F238E27FC236}">
                  <a16:creationId xmlns:a16="http://schemas.microsoft.com/office/drawing/2014/main" id="{2434BFD6-D5A0-4815-935B-82ACCE4F76FE}"/>
                </a:ext>
              </a:extLst>
            </p:cNvPr>
            <p:cNvSpPr/>
            <p:nvPr/>
          </p:nvSpPr>
          <p:spPr>
            <a:xfrm>
              <a:off x="2349357" y="4421534"/>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41" name="Rectangle 40">
              <a:extLst>
                <a:ext uri="{FF2B5EF4-FFF2-40B4-BE49-F238E27FC236}">
                  <a16:creationId xmlns:a16="http://schemas.microsoft.com/office/drawing/2014/main" id="{95EEDFEE-5F2D-458E-BAB5-D03562DD1BB3}"/>
                </a:ext>
              </a:extLst>
            </p:cNvPr>
            <p:cNvSpPr/>
            <p:nvPr/>
          </p:nvSpPr>
          <p:spPr>
            <a:xfrm>
              <a:off x="2657163" y="4421534"/>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42" name="Rectangle 41">
              <a:extLst>
                <a:ext uri="{FF2B5EF4-FFF2-40B4-BE49-F238E27FC236}">
                  <a16:creationId xmlns:a16="http://schemas.microsoft.com/office/drawing/2014/main" id="{5CF7C815-56FB-4E85-B7C6-1071C340A04D}"/>
                </a:ext>
              </a:extLst>
            </p:cNvPr>
            <p:cNvSpPr/>
            <p:nvPr/>
          </p:nvSpPr>
          <p:spPr>
            <a:xfrm>
              <a:off x="2955700" y="4421946"/>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43" name="Rectangle 42">
              <a:extLst>
                <a:ext uri="{FF2B5EF4-FFF2-40B4-BE49-F238E27FC236}">
                  <a16:creationId xmlns:a16="http://schemas.microsoft.com/office/drawing/2014/main" id="{688A770C-290C-4659-B88E-3A2179B619D7}"/>
                </a:ext>
              </a:extLst>
            </p:cNvPr>
            <p:cNvSpPr/>
            <p:nvPr/>
          </p:nvSpPr>
          <p:spPr>
            <a:xfrm>
              <a:off x="3270703" y="4417132"/>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grpSp>
      <p:sp>
        <p:nvSpPr>
          <p:cNvPr id="44" name="Multiply 54">
            <a:extLst>
              <a:ext uri="{FF2B5EF4-FFF2-40B4-BE49-F238E27FC236}">
                <a16:creationId xmlns:a16="http://schemas.microsoft.com/office/drawing/2014/main" id="{8128D0D8-99D4-4746-918A-16CC860B186E}"/>
              </a:ext>
            </a:extLst>
          </p:cNvPr>
          <p:cNvSpPr/>
          <p:nvPr/>
        </p:nvSpPr>
        <p:spPr>
          <a:xfrm>
            <a:off x="5785729" y="3617605"/>
            <a:ext cx="1870248" cy="1591236"/>
          </a:xfrm>
          <a:prstGeom prst="mathMultiply">
            <a:avLst>
              <a:gd name="adj1" fmla="val 949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6" name="Group 45">
            <a:extLst>
              <a:ext uri="{FF2B5EF4-FFF2-40B4-BE49-F238E27FC236}">
                <a16:creationId xmlns:a16="http://schemas.microsoft.com/office/drawing/2014/main" id="{FE72612B-1866-4DD7-B883-1DE36FC521C7}"/>
              </a:ext>
            </a:extLst>
          </p:cNvPr>
          <p:cNvGrpSpPr/>
          <p:nvPr/>
        </p:nvGrpSpPr>
        <p:grpSpPr>
          <a:xfrm>
            <a:off x="4426409" y="2576930"/>
            <a:ext cx="3973677" cy="355107"/>
            <a:chOff x="2902408" y="2576929"/>
            <a:chExt cx="3973677" cy="355107"/>
          </a:xfrm>
        </p:grpSpPr>
        <p:sp>
          <p:nvSpPr>
            <p:cNvPr id="45" name="Rectangle 44">
              <a:extLst>
                <a:ext uri="{FF2B5EF4-FFF2-40B4-BE49-F238E27FC236}">
                  <a16:creationId xmlns:a16="http://schemas.microsoft.com/office/drawing/2014/main" id="{9117C269-4152-428D-89E8-64D2963C8AF3}"/>
                </a:ext>
              </a:extLst>
            </p:cNvPr>
            <p:cNvSpPr/>
            <p:nvPr/>
          </p:nvSpPr>
          <p:spPr>
            <a:xfrm>
              <a:off x="3809220" y="2576929"/>
              <a:ext cx="3066865" cy="307777"/>
            </a:xfrm>
            <a:prstGeom prst="rect">
              <a:avLst/>
            </a:prstGeom>
            <a:solidFill>
              <a:schemeClr val="bg1"/>
            </a:solidFill>
          </p:spPr>
          <p:txBody>
            <a:bodyPr wrap="square">
              <a:noAutofit/>
            </a:bodyPr>
            <a:lstStyle/>
            <a:p>
              <a:pPr algn="ctr"/>
              <a:r>
                <a:rPr lang="en-US" sz="1400" dirty="0">
                  <a:solidFill>
                    <a:schemeClr val="tx1">
                      <a:lumMod val="65000"/>
                      <a:lumOff val="35000"/>
                    </a:schemeClr>
                  </a:solidFill>
                  <a:latin typeface="Consolas" panose="020B0609020204030204" pitchFamily="49" charset="0"/>
                </a:rPr>
                <a:t>4 blocks on nodes 1,3,4 and 5</a:t>
              </a:r>
            </a:p>
          </p:txBody>
        </p:sp>
        <p:sp>
          <p:nvSpPr>
            <p:cNvPr id="28" name="Down Arrow 52">
              <a:extLst>
                <a:ext uri="{FF2B5EF4-FFF2-40B4-BE49-F238E27FC236}">
                  <a16:creationId xmlns:a16="http://schemas.microsoft.com/office/drawing/2014/main" id="{68602EEE-E455-4CDF-B80B-CA119324EE42}"/>
                </a:ext>
              </a:extLst>
            </p:cNvPr>
            <p:cNvSpPr/>
            <p:nvPr/>
          </p:nvSpPr>
          <p:spPr>
            <a:xfrm rot="5400000">
              <a:off x="3074412" y="2482021"/>
              <a:ext cx="278011" cy="6220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solidFill>
                  <a:schemeClr val="tx1">
                    <a:lumMod val="65000"/>
                    <a:lumOff val="35000"/>
                  </a:schemeClr>
                </a:solidFill>
              </a:endParaRPr>
            </a:p>
          </p:txBody>
        </p:sp>
      </p:grpSp>
    </p:spTree>
    <p:extLst>
      <p:ext uri="{BB962C8B-B14F-4D97-AF65-F5344CB8AC3E}">
        <p14:creationId xmlns:p14="http://schemas.microsoft.com/office/powerpoint/2010/main" val="380287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p:bldP spid="38" grpId="0" animBg="1"/>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D4F8-D7F7-4993-A4FB-D149E8A1CF49}"/>
              </a:ext>
            </a:extLst>
          </p:cNvPr>
          <p:cNvSpPr>
            <a:spLocks noGrp="1"/>
          </p:cNvSpPr>
          <p:nvPr>
            <p:ph type="title"/>
          </p:nvPr>
        </p:nvSpPr>
        <p:spPr/>
        <p:txBody>
          <a:bodyPr>
            <a:noAutofit/>
          </a:bodyPr>
          <a:lstStyle/>
          <a:p>
            <a:r>
              <a:rPr lang="en-US" dirty="0"/>
              <a:t>HDFS Commands</a:t>
            </a:r>
            <a:endParaRPr lang="en-IN" dirty="0"/>
          </a:p>
        </p:txBody>
      </p:sp>
      <p:sp>
        <p:nvSpPr>
          <p:cNvPr id="3" name="Content Placeholder 2">
            <a:extLst>
              <a:ext uri="{FF2B5EF4-FFF2-40B4-BE49-F238E27FC236}">
                <a16:creationId xmlns:a16="http://schemas.microsoft.com/office/drawing/2014/main" id="{87DACD7E-C134-43FB-9BB1-1669E130D0D4}"/>
              </a:ext>
            </a:extLst>
          </p:cNvPr>
          <p:cNvSpPr>
            <a:spLocks noGrp="1"/>
          </p:cNvSpPr>
          <p:nvPr>
            <p:ph idx="1"/>
          </p:nvPr>
        </p:nvSpPr>
        <p:spPr>
          <a:xfrm>
            <a:off x="669073" y="2743199"/>
            <a:ext cx="10838986" cy="3749675"/>
          </a:xfrm>
        </p:spPr>
        <p:txBody>
          <a:bodyPr>
            <a:noAutofit/>
          </a:bodyPr>
          <a:lstStyle/>
          <a:p>
            <a:pPr marL="90000" indent="0" defTabSz="340536">
              <a:buNone/>
              <a:defRPr/>
            </a:pPr>
            <a:r>
              <a:rPr lang="en-US" sz="2000" dirty="0">
                <a:solidFill>
                  <a:sysClr val="windowText" lastClr="000000"/>
                </a:solidFill>
                <a:latin typeface="Calibri"/>
              </a:rPr>
              <a:t>Here are a few (of the almost 30) HDFS commands: </a:t>
            </a:r>
          </a:p>
          <a:p>
            <a:pPr marL="90000" indent="0" defTabSz="340536">
              <a:buNone/>
              <a:defRPr/>
            </a:pPr>
            <a:r>
              <a:rPr lang="en-US" sz="2000" b="1" dirty="0">
                <a:solidFill>
                  <a:srgbClr val="3366FF"/>
                </a:solidFill>
                <a:latin typeface="Courier New"/>
                <a:cs typeface="Courier New"/>
              </a:rPr>
              <a:t>-cat</a:t>
            </a:r>
            <a:r>
              <a:rPr lang="en-US" sz="2000" dirty="0">
                <a:solidFill>
                  <a:sysClr val="windowText" lastClr="000000"/>
                </a:solidFill>
                <a:latin typeface="Calibri"/>
              </a:rPr>
              <a:t>: displays file content (uncompressed)</a:t>
            </a:r>
          </a:p>
          <a:p>
            <a:pPr marL="90000" indent="0" defTabSz="340536">
              <a:buNone/>
              <a:defRPr/>
            </a:pPr>
            <a:r>
              <a:rPr lang="en-US" sz="2000" b="1" dirty="0">
                <a:solidFill>
                  <a:srgbClr val="3366FF"/>
                </a:solidFill>
                <a:latin typeface="Courier New"/>
                <a:cs typeface="Courier New"/>
              </a:rPr>
              <a:t>-text</a:t>
            </a:r>
            <a:r>
              <a:rPr lang="en-US" sz="2000" dirty="0">
                <a:solidFill>
                  <a:sysClr val="windowText" lastClr="000000"/>
                </a:solidFill>
                <a:latin typeface="Calibri"/>
              </a:rPr>
              <a:t>: just like cat but works on compressed files</a:t>
            </a:r>
          </a:p>
          <a:p>
            <a:pPr marL="90000" indent="0" defTabSz="340536">
              <a:buNone/>
              <a:defRPr/>
            </a:pPr>
            <a:r>
              <a:rPr lang="en-US" sz="2000" b="1" dirty="0">
                <a:solidFill>
                  <a:srgbClr val="3366FF"/>
                </a:solidFill>
                <a:latin typeface="Courier New"/>
                <a:cs typeface="Courier New"/>
              </a:rPr>
              <a:t>-chgrp</a:t>
            </a:r>
            <a:r>
              <a:rPr lang="en-US" sz="2000" b="1" dirty="0">
                <a:solidFill>
                  <a:srgbClr val="008000"/>
                </a:solidFill>
                <a:latin typeface="Courier New"/>
                <a:cs typeface="Courier New"/>
              </a:rPr>
              <a:t>,-</a:t>
            </a:r>
            <a:r>
              <a:rPr lang="en-US" sz="2000" b="1" dirty="0">
                <a:solidFill>
                  <a:srgbClr val="3366FF"/>
                </a:solidFill>
                <a:latin typeface="Courier New"/>
                <a:cs typeface="Courier New"/>
              </a:rPr>
              <a:t>chmod</a:t>
            </a:r>
            <a:r>
              <a:rPr lang="en-US" sz="2000" b="1" dirty="0">
                <a:solidFill>
                  <a:srgbClr val="008000"/>
                </a:solidFill>
                <a:latin typeface="Courier New"/>
                <a:cs typeface="Courier New"/>
              </a:rPr>
              <a:t>,-</a:t>
            </a:r>
            <a:r>
              <a:rPr lang="en-US" sz="2000" b="1" dirty="0">
                <a:solidFill>
                  <a:srgbClr val="3366FF"/>
                </a:solidFill>
                <a:latin typeface="Courier New"/>
                <a:cs typeface="Courier New"/>
              </a:rPr>
              <a:t>chown</a:t>
            </a:r>
            <a:r>
              <a:rPr lang="en-US" sz="2000" dirty="0">
                <a:solidFill>
                  <a:sysClr val="windowText" lastClr="000000"/>
                </a:solidFill>
                <a:latin typeface="Calibri"/>
              </a:rPr>
              <a:t>: changes file permissions</a:t>
            </a:r>
          </a:p>
          <a:p>
            <a:pPr marL="90000" indent="0" defTabSz="340536">
              <a:buNone/>
              <a:defRPr/>
            </a:pPr>
            <a:r>
              <a:rPr lang="en-US" sz="2000" b="1" dirty="0">
                <a:solidFill>
                  <a:srgbClr val="3366FF"/>
                </a:solidFill>
                <a:latin typeface="Courier New"/>
                <a:cs typeface="Courier New"/>
              </a:rPr>
              <a:t>-put,-get,-copyFromLocal</a:t>
            </a:r>
            <a:r>
              <a:rPr lang="en-US" sz="2000" b="1" dirty="0">
                <a:solidFill>
                  <a:srgbClr val="008000"/>
                </a:solidFill>
                <a:latin typeface="Courier New"/>
                <a:cs typeface="Courier New"/>
              </a:rPr>
              <a:t>,-</a:t>
            </a:r>
            <a:r>
              <a:rPr lang="en-US" sz="2000" b="1" dirty="0">
                <a:solidFill>
                  <a:srgbClr val="3366FF"/>
                </a:solidFill>
                <a:latin typeface="Courier New"/>
                <a:cs typeface="Courier New"/>
              </a:rPr>
              <a:t>copyToLocal</a:t>
            </a:r>
            <a:r>
              <a:rPr lang="en-US" sz="2000" dirty="0">
                <a:solidFill>
                  <a:sysClr val="windowText" lastClr="000000"/>
                </a:solidFill>
                <a:latin typeface="Calibri"/>
              </a:rPr>
              <a:t>: copies files from the local file system to the HDFS and vice versa </a:t>
            </a:r>
          </a:p>
          <a:p>
            <a:pPr marL="90000" indent="0" defTabSz="340536">
              <a:buNone/>
              <a:defRPr/>
            </a:pPr>
            <a:r>
              <a:rPr lang="en-US" sz="2000" b="1" dirty="0">
                <a:solidFill>
                  <a:srgbClr val="3366FF"/>
                </a:solidFill>
                <a:latin typeface="Courier New"/>
                <a:cs typeface="Courier New"/>
              </a:rPr>
              <a:t>-ls, -ls -R</a:t>
            </a:r>
            <a:r>
              <a:rPr lang="en-US" sz="2000" b="1" dirty="0">
                <a:solidFill>
                  <a:srgbClr val="008000"/>
                </a:solidFill>
                <a:latin typeface="Courier New"/>
                <a:cs typeface="Courier New"/>
              </a:rPr>
              <a:t>: </a:t>
            </a:r>
            <a:r>
              <a:rPr lang="en-US" sz="2000" dirty="0">
                <a:solidFill>
                  <a:sysClr val="windowText" lastClr="000000"/>
                </a:solidFill>
                <a:latin typeface="Calibri"/>
                <a:cs typeface="Courier New"/>
              </a:rPr>
              <a:t>list files/directories</a:t>
            </a:r>
          </a:p>
          <a:p>
            <a:pPr marL="90000" indent="0" defTabSz="340536">
              <a:buNone/>
              <a:defRPr/>
            </a:pPr>
            <a:r>
              <a:rPr lang="en-US" sz="2000" b="1" dirty="0">
                <a:solidFill>
                  <a:srgbClr val="3366FF"/>
                </a:solidFill>
                <a:latin typeface="Courier New"/>
                <a:cs typeface="Courier New"/>
              </a:rPr>
              <a:t>-mv,-moveFromLocal</a:t>
            </a:r>
            <a:r>
              <a:rPr lang="en-US" sz="2000" b="1" dirty="0">
                <a:solidFill>
                  <a:srgbClr val="008000"/>
                </a:solidFill>
                <a:latin typeface="Courier New"/>
                <a:cs typeface="Courier New"/>
              </a:rPr>
              <a:t>,-</a:t>
            </a:r>
            <a:r>
              <a:rPr lang="en-US" sz="2000" b="1" dirty="0">
                <a:solidFill>
                  <a:srgbClr val="3366FF"/>
                </a:solidFill>
                <a:latin typeface="Courier New"/>
                <a:cs typeface="Courier New"/>
              </a:rPr>
              <a:t>moveToLocal</a:t>
            </a:r>
            <a:r>
              <a:rPr lang="en-US" sz="2000" dirty="0">
                <a:solidFill>
                  <a:sysClr val="windowText" lastClr="000000"/>
                </a:solidFill>
                <a:latin typeface="Calibri"/>
              </a:rPr>
              <a:t>: moves files</a:t>
            </a:r>
          </a:p>
          <a:p>
            <a:pPr marL="90000" indent="0" defTabSz="340536">
              <a:buNone/>
              <a:defRPr/>
            </a:pPr>
            <a:r>
              <a:rPr lang="en-US" sz="2000" b="1" dirty="0">
                <a:solidFill>
                  <a:srgbClr val="3366FF"/>
                </a:solidFill>
                <a:latin typeface="Courier New"/>
                <a:cs typeface="Courier New"/>
              </a:rPr>
              <a:t>-stat</a:t>
            </a:r>
            <a:r>
              <a:rPr lang="en-US" sz="2000" dirty="0">
                <a:solidFill>
                  <a:sysClr val="windowText" lastClr="000000"/>
                </a:solidFill>
                <a:latin typeface="Calibri"/>
              </a:rPr>
              <a:t>: statistical information for any given file (block size, number of blocks, file type, etc.)</a:t>
            </a:r>
          </a:p>
          <a:p>
            <a:pPr marL="90000" indent="0" defTabSz="340536">
              <a:buNone/>
              <a:defRPr/>
            </a:pPr>
            <a:r>
              <a:rPr lang="en-US" sz="2000" b="1" dirty="0">
                <a:solidFill>
                  <a:sysClr val="windowText" lastClr="000000"/>
                </a:solidFill>
                <a:latin typeface="Calibri"/>
              </a:rPr>
              <a:t>Note:</a:t>
            </a:r>
            <a:r>
              <a:rPr lang="en-US" sz="2000" dirty="0">
                <a:solidFill>
                  <a:sysClr val="windowText" lastClr="000000"/>
                </a:solidFill>
                <a:latin typeface="Calibri"/>
              </a:rPr>
              <a:t> replacement for “Hadoop fs”</a:t>
            </a:r>
          </a:p>
        </p:txBody>
      </p:sp>
      <p:sp>
        <p:nvSpPr>
          <p:cNvPr id="6" name="Rounded Rectangle 6">
            <a:extLst>
              <a:ext uri="{FF2B5EF4-FFF2-40B4-BE49-F238E27FC236}">
                <a16:creationId xmlns:a16="http://schemas.microsoft.com/office/drawing/2014/main" id="{C89D06FF-F3DD-4529-979B-F246D4706B40}"/>
              </a:ext>
            </a:extLst>
          </p:cNvPr>
          <p:cNvSpPr/>
          <p:nvPr/>
        </p:nvSpPr>
        <p:spPr>
          <a:xfrm>
            <a:off x="3812539" y="1811861"/>
            <a:ext cx="4566922" cy="569781"/>
          </a:xfrm>
          <a:prstGeom prst="roundRect">
            <a:avLst/>
          </a:prstGeom>
          <a:solidFill>
            <a:srgbClr val="595959"/>
          </a:solidFill>
          <a:ln w="9525" cap="flat" cmpd="sng" algn="ctr">
            <a:noFill/>
            <a:prstDash val="solid"/>
          </a:ln>
          <a:effectLst/>
        </p:spPr>
        <p:txBody>
          <a:bodyPr lIns="68122" tIns="34061" rIns="68122" bIns="34061">
            <a:noAutofit/>
          </a:bodyPr>
          <a:lstStyle/>
          <a:p>
            <a:pPr defTabSz="681072">
              <a:defRPr/>
            </a:pPr>
            <a:r>
              <a:rPr lang="en-US" sz="2400" b="1" kern="0" dirty="0">
                <a:solidFill>
                  <a:sysClr val="window" lastClr="FFFFFF"/>
                </a:solidFill>
                <a:latin typeface="Consolas" panose="020B0609020204030204" pitchFamily="49" charset="0"/>
                <a:cs typeface="Courier"/>
              </a:rPr>
              <a:t> hdfs dfs –</a:t>
            </a:r>
            <a:r>
              <a:rPr lang="en-US" sz="2400" b="1" i="1" kern="0" dirty="0">
                <a:solidFill>
                  <a:sysClr val="window" lastClr="FFFFFF"/>
                </a:solidFill>
                <a:latin typeface="Consolas" panose="020B0609020204030204" pitchFamily="49" charset="0"/>
                <a:cs typeface="Courier"/>
              </a:rPr>
              <a:t>command</a:t>
            </a:r>
            <a:r>
              <a:rPr lang="en-US" sz="2400" b="1" kern="0" dirty="0">
                <a:solidFill>
                  <a:sysClr val="window" lastClr="FFFFFF"/>
                </a:solidFill>
                <a:latin typeface="Consolas" panose="020B0609020204030204" pitchFamily="49" charset="0"/>
                <a:cs typeface="Courier"/>
              </a:rPr>
              <a:t> [args]</a:t>
            </a:r>
          </a:p>
        </p:txBody>
      </p:sp>
    </p:spTree>
    <p:extLst>
      <p:ext uri="{BB962C8B-B14F-4D97-AF65-F5344CB8AC3E}">
        <p14:creationId xmlns:p14="http://schemas.microsoft.com/office/powerpoint/2010/main" val="2022196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93CF-353D-46F7-A643-5130D3100ED9}"/>
              </a:ext>
            </a:extLst>
          </p:cNvPr>
          <p:cNvSpPr>
            <a:spLocks noGrp="1"/>
          </p:cNvSpPr>
          <p:nvPr>
            <p:ph type="title"/>
          </p:nvPr>
        </p:nvSpPr>
        <p:spPr/>
        <p:txBody>
          <a:bodyPr/>
          <a:lstStyle/>
          <a:p>
            <a:r>
              <a:rPr lang="en-US" dirty="0"/>
              <a:t>HDFS File Permissions—Like *nix Permissions</a:t>
            </a:r>
            <a:endParaRPr lang="en-IN" dirty="0"/>
          </a:p>
        </p:txBody>
      </p:sp>
      <p:sp>
        <p:nvSpPr>
          <p:cNvPr id="3" name="Content Placeholder 2">
            <a:extLst>
              <a:ext uri="{FF2B5EF4-FFF2-40B4-BE49-F238E27FC236}">
                <a16:creationId xmlns:a16="http://schemas.microsoft.com/office/drawing/2014/main" id="{A6D5449D-BB15-48B9-9783-2B4C0FAB9B5F}"/>
              </a:ext>
            </a:extLst>
          </p:cNvPr>
          <p:cNvSpPr>
            <a:spLocks noGrp="1"/>
          </p:cNvSpPr>
          <p:nvPr>
            <p:ph idx="1"/>
          </p:nvPr>
        </p:nvSpPr>
        <p:spPr>
          <a:xfrm>
            <a:off x="1070514" y="1774587"/>
            <a:ext cx="10283286" cy="1730829"/>
          </a:xfrm>
        </p:spPr>
        <p:txBody>
          <a:bodyPr>
            <a:normAutofit fontScale="92500" lnSpcReduction="20000"/>
          </a:bodyPr>
          <a:lstStyle/>
          <a:p>
            <a:pPr defTabSz="340536">
              <a:defRPr/>
            </a:pPr>
            <a:r>
              <a:rPr lang="en-US" dirty="0"/>
              <a:t>Files and directories have owners and groups</a:t>
            </a:r>
          </a:p>
          <a:p>
            <a:pPr defTabSz="340536">
              <a:defRPr/>
            </a:pPr>
            <a:r>
              <a:rPr lang="en-US" dirty="0"/>
              <a:t>r = read</a:t>
            </a:r>
          </a:p>
          <a:p>
            <a:pPr defTabSz="340536">
              <a:defRPr/>
            </a:pPr>
            <a:r>
              <a:rPr lang="en-US" dirty="0"/>
              <a:t>w = write</a:t>
            </a:r>
          </a:p>
          <a:p>
            <a:pPr defTabSz="340536">
              <a:defRPr/>
            </a:pPr>
            <a:r>
              <a:rPr lang="en-US" dirty="0"/>
              <a:t>x = permission to access the contents of a directory</a:t>
            </a:r>
          </a:p>
        </p:txBody>
      </p:sp>
      <p:pic>
        <p:nvPicPr>
          <p:cNvPr id="6" name="Picture 5" descr="Screen Shot 2013-08-28 at 9.29.34 PM.png">
            <a:extLst>
              <a:ext uri="{FF2B5EF4-FFF2-40B4-BE49-F238E27FC236}">
                <a16:creationId xmlns:a16="http://schemas.microsoft.com/office/drawing/2014/main" id="{13648DC2-22B0-43DE-975E-C2ACAC284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537" y="3638907"/>
            <a:ext cx="9687651" cy="2405054"/>
          </a:xfrm>
          <a:prstGeom prst="rect">
            <a:avLst/>
          </a:prstGeom>
        </p:spPr>
      </p:pic>
    </p:spTree>
    <p:extLst>
      <p:ext uri="{BB962C8B-B14F-4D97-AF65-F5344CB8AC3E}">
        <p14:creationId xmlns:p14="http://schemas.microsoft.com/office/powerpoint/2010/main" val="378359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661FE8-DC51-41BA-9720-2BE59EDE0F37}"/>
              </a:ext>
            </a:extLst>
          </p:cNvPr>
          <p:cNvSpPr>
            <a:spLocks noGrp="1"/>
          </p:cNvSpPr>
          <p:nvPr>
            <p:ph type="title"/>
          </p:nvPr>
        </p:nvSpPr>
        <p:spPr/>
        <p:txBody>
          <a:bodyPr/>
          <a:lstStyle/>
          <a:p>
            <a:r>
              <a:rPr lang="en-US" dirty="0"/>
              <a:t>Demo: HDFS Commands</a:t>
            </a:r>
          </a:p>
        </p:txBody>
      </p:sp>
      <p:sp>
        <p:nvSpPr>
          <p:cNvPr id="5" name="Content Placeholder 4">
            <a:extLst>
              <a:ext uri="{FF2B5EF4-FFF2-40B4-BE49-F238E27FC236}">
                <a16:creationId xmlns:a16="http://schemas.microsoft.com/office/drawing/2014/main" id="{190067FC-60C4-4FE8-8E15-530A81D93883}"/>
              </a:ext>
            </a:extLst>
          </p:cNvPr>
          <p:cNvSpPr>
            <a:spLocks noGrp="1"/>
          </p:cNvSpPr>
          <p:nvPr>
            <p:ph idx="1"/>
          </p:nvPr>
        </p:nvSpPr>
        <p:spPr/>
        <p:txBody>
          <a:bodyPr/>
          <a:lstStyle/>
          <a:p>
            <a:r>
              <a:rPr lang="en-US" dirty="0"/>
              <a:t>Assume the identity of the user</a:t>
            </a:r>
          </a:p>
          <a:p>
            <a:r>
              <a:rPr lang="en-US" dirty="0"/>
              <a:t>File system</a:t>
            </a:r>
          </a:p>
          <a:p>
            <a:r>
              <a:rPr lang="en-US" dirty="0"/>
              <a:t>Put files</a:t>
            </a:r>
          </a:p>
          <a:p>
            <a:r>
              <a:rPr lang="en-US" dirty="0"/>
              <a:t>Copy </a:t>
            </a:r>
          </a:p>
          <a:p>
            <a:r>
              <a:rPr lang="en-US" dirty="0"/>
              <a:t>Delete</a:t>
            </a:r>
          </a:p>
          <a:p>
            <a:r>
              <a:rPr lang="en-US" dirty="0"/>
              <a:t>Combine with cat</a:t>
            </a:r>
          </a:p>
          <a:p>
            <a:r>
              <a:rPr lang="en-US" dirty="0"/>
              <a:t>Combine with </a:t>
            </a:r>
            <a:r>
              <a:rPr lang="en-US" dirty="0" err="1"/>
              <a:t>getmerge</a:t>
            </a:r>
            <a:endParaRPr lang="en-US" dirty="0"/>
          </a:p>
        </p:txBody>
      </p:sp>
    </p:spTree>
    <p:extLst>
      <p:ext uri="{BB962C8B-B14F-4D97-AF65-F5344CB8AC3E}">
        <p14:creationId xmlns:p14="http://schemas.microsoft.com/office/powerpoint/2010/main" val="4230300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27B5C7-6ACE-4D61-94E4-7C2A523FE63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8001160-CC88-4676-AF96-330575EF861A}"/>
              </a:ext>
            </a:extLst>
          </p:cNvPr>
          <p:cNvSpPr>
            <a:spLocks noGrp="1"/>
          </p:cNvSpPr>
          <p:nvPr>
            <p:ph idx="1"/>
          </p:nvPr>
        </p:nvSpPr>
        <p:spPr/>
        <p:txBody>
          <a:bodyPr/>
          <a:lstStyle/>
          <a:p>
            <a:r>
              <a:rPr lang="en-US" dirty="0"/>
              <a:t>Question on HDFS Command</a:t>
            </a:r>
          </a:p>
        </p:txBody>
      </p:sp>
    </p:spTree>
    <p:extLst>
      <p:ext uri="{BB962C8B-B14F-4D97-AF65-F5344CB8AC3E}">
        <p14:creationId xmlns:p14="http://schemas.microsoft.com/office/powerpoint/2010/main" val="4203332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076B3F-6FE7-4BF7-BB98-4D3709FF7F5B}"/>
              </a:ext>
            </a:extLst>
          </p:cNvPr>
          <p:cNvSpPr>
            <a:spLocks noGrp="1"/>
          </p:cNvSpPr>
          <p:nvPr>
            <p:ph type="title"/>
          </p:nvPr>
        </p:nvSpPr>
        <p:spPr/>
        <p:txBody>
          <a:bodyPr/>
          <a:lstStyle/>
          <a:p>
            <a:r>
              <a:rPr lang="en-US" dirty="0"/>
              <a:t>YARN (and MapReduce)</a:t>
            </a:r>
          </a:p>
        </p:txBody>
      </p:sp>
      <p:sp>
        <p:nvSpPr>
          <p:cNvPr id="5" name="Text Placeholder 4">
            <a:extLst>
              <a:ext uri="{FF2B5EF4-FFF2-40B4-BE49-F238E27FC236}">
                <a16:creationId xmlns:a16="http://schemas.microsoft.com/office/drawing/2014/main" id="{88F03525-B530-4B82-B04C-B6FBA052E740}"/>
              </a:ext>
            </a:extLst>
          </p:cNvPr>
          <p:cNvSpPr>
            <a:spLocks noGrp="1"/>
          </p:cNvSpPr>
          <p:nvPr>
            <p:ph type="body" idx="1"/>
          </p:nvPr>
        </p:nvSpPr>
        <p:spPr/>
        <p:txBody>
          <a:bodyPr/>
          <a:lstStyle/>
          <a:p>
            <a:r>
              <a:rPr lang="en-US" dirty="0"/>
              <a:t>Yet Another Resource Negotiator </a:t>
            </a:r>
          </a:p>
        </p:txBody>
      </p:sp>
    </p:spTree>
    <p:extLst>
      <p:ext uri="{BB962C8B-B14F-4D97-AF65-F5344CB8AC3E}">
        <p14:creationId xmlns:p14="http://schemas.microsoft.com/office/powerpoint/2010/main" val="79950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0CB26-0178-4D0A-A300-6894B44E40E6}"/>
              </a:ext>
            </a:extLst>
          </p:cNvPr>
          <p:cNvSpPr>
            <a:spLocks noGrp="1"/>
          </p:cNvSpPr>
          <p:nvPr>
            <p:ph type="title"/>
          </p:nvPr>
        </p:nvSpPr>
        <p:spPr/>
        <p:txBody>
          <a:bodyPr/>
          <a:lstStyle/>
          <a:p>
            <a:r>
              <a:rPr lang="en-US" dirty="0"/>
              <a:t>YARN – Hadoop 2.0</a:t>
            </a:r>
          </a:p>
        </p:txBody>
      </p:sp>
      <p:sp>
        <p:nvSpPr>
          <p:cNvPr id="5" name="Content Placeholder 4">
            <a:extLst>
              <a:ext uri="{FF2B5EF4-FFF2-40B4-BE49-F238E27FC236}">
                <a16:creationId xmlns:a16="http://schemas.microsoft.com/office/drawing/2014/main" id="{BD20B4EB-2560-4365-95F6-0E414D213672}"/>
              </a:ext>
            </a:extLst>
          </p:cNvPr>
          <p:cNvSpPr>
            <a:spLocks noGrp="1"/>
          </p:cNvSpPr>
          <p:nvPr>
            <p:ph idx="1"/>
          </p:nvPr>
        </p:nvSpPr>
        <p:spPr/>
        <p:txBody>
          <a:bodyPr>
            <a:normAutofit/>
          </a:bodyPr>
          <a:lstStyle/>
          <a:p>
            <a:r>
              <a:rPr lang="en-US" dirty="0"/>
              <a:t>YARN is a job executor and resource schedule for Hadoop.</a:t>
            </a:r>
          </a:p>
          <a:p>
            <a:r>
              <a:rPr lang="en-US" dirty="0"/>
              <a:t>MapReduce is a distributed batch process algorithm</a:t>
            </a:r>
          </a:p>
          <a:p>
            <a:r>
              <a:rPr lang="en-US" dirty="0"/>
              <a:t>Hadoop v1 could old do Map-Reduce</a:t>
            </a:r>
          </a:p>
          <a:p>
            <a:r>
              <a:rPr lang="en-US" dirty="0"/>
              <a:t>Hadoop v2 added YARN so any distributed application could run</a:t>
            </a:r>
          </a:p>
          <a:p>
            <a:r>
              <a:rPr lang="en-US" dirty="0"/>
              <a:t>YARN made applications like Spark and Hive possible.</a:t>
            </a:r>
          </a:p>
          <a:p>
            <a:r>
              <a:rPr lang="en-US" dirty="0"/>
              <a:t>Map-Reduce is just one of the many applications which run on YARN</a:t>
            </a:r>
          </a:p>
          <a:p>
            <a:endParaRPr lang="en-US" dirty="0"/>
          </a:p>
        </p:txBody>
      </p:sp>
    </p:spTree>
    <p:extLst>
      <p:ext uri="{BB962C8B-B14F-4D97-AF65-F5344CB8AC3E}">
        <p14:creationId xmlns:p14="http://schemas.microsoft.com/office/powerpoint/2010/main" val="367826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3B82AD-0C24-4DD1-B1F6-E55EA2B344DA}"/>
              </a:ext>
            </a:extLst>
          </p:cNvPr>
          <p:cNvSpPr>
            <a:spLocks noGrp="1"/>
          </p:cNvSpPr>
          <p:nvPr>
            <p:ph type="title"/>
          </p:nvPr>
        </p:nvSpPr>
        <p:spPr/>
        <p:txBody>
          <a:bodyPr/>
          <a:lstStyle/>
          <a:p>
            <a:r>
              <a:rPr lang="en-US" dirty="0"/>
              <a:t>Get Ready To Follow Along!</a:t>
            </a:r>
          </a:p>
        </p:txBody>
      </p:sp>
      <p:sp>
        <p:nvSpPr>
          <p:cNvPr id="5" name="Subtitle 4">
            <a:extLst>
              <a:ext uri="{FF2B5EF4-FFF2-40B4-BE49-F238E27FC236}">
                <a16:creationId xmlns:a16="http://schemas.microsoft.com/office/drawing/2014/main" id="{6FEB7DA4-D5B9-44AE-8069-EBB9065057DF}"/>
              </a:ext>
            </a:extLst>
          </p:cNvPr>
          <p:cNvSpPr>
            <a:spLocks noGrp="1"/>
          </p:cNvSpPr>
          <p:nvPr>
            <p:ph idx="1"/>
          </p:nvPr>
        </p:nvSpPr>
        <p:spPr/>
        <p:txBody>
          <a:bodyPr>
            <a:normAutofit/>
          </a:bodyPr>
          <a:lstStyle/>
          <a:p>
            <a:r>
              <a:rPr lang="en-US" sz="2400" dirty="0"/>
              <a:t>Let’s Start Our Docker Environments!</a:t>
            </a:r>
          </a:p>
          <a:p>
            <a:r>
              <a:rPr lang="en-US" sz="2400" dirty="0"/>
              <a:t>Hadoop in docker requires a lot of resources.</a:t>
            </a:r>
          </a:p>
          <a:p>
            <a:r>
              <a:rPr lang="en-US" sz="2400" dirty="0"/>
              <a:t>Start:  </a:t>
            </a:r>
            <a:br>
              <a:rPr lang="en-US" sz="2400" dirty="0"/>
            </a:br>
            <a:r>
              <a:rPr lang="en-US" sz="2400" dirty="0">
                <a:solidFill>
                  <a:schemeClr val="bg1">
                    <a:lumMod val="50000"/>
                  </a:schemeClr>
                </a:solidFill>
                <a:effectLst/>
                <a:latin typeface="Consolas" panose="020B0609020204030204" pitchFamily="49" charset="0"/>
                <a:ea typeface="Calibri" panose="020F0502020204030204" pitchFamily="34" charset="0"/>
                <a:cs typeface="Times New Roman" panose="02020603050405020304" pitchFamily="18" charset="0"/>
              </a:rPr>
              <a:t>docker-compose up -d</a:t>
            </a:r>
          </a:p>
          <a:p>
            <a:r>
              <a:rPr lang="en-US" sz="2400" dirty="0"/>
              <a:t>Is It done starting?:  </a:t>
            </a:r>
            <a:br>
              <a:rPr lang="en-US" sz="2400" dirty="0"/>
            </a:br>
            <a:r>
              <a:rPr lang="en-US" sz="2400" dirty="0">
                <a:solidFill>
                  <a:schemeClr val="bg1">
                    <a:lumMod val="50000"/>
                  </a:schemeClr>
                </a:solidFill>
                <a:latin typeface="Consolas" panose="020B0609020204030204" pitchFamily="49" charset="0"/>
                <a:cs typeface="Times New Roman" panose="02020603050405020304" pitchFamily="18" charset="0"/>
              </a:rPr>
              <a:t>docker-compose logs</a:t>
            </a:r>
            <a:br>
              <a:rPr lang="en-US" sz="2400" dirty="0">
                <a:solidFill>
                  <a:schemeClr val="bg1">
                    <a:lumMod val="50000"/>
                  </a:schemeClr>
                </a:solidFill>
                <a:latin typeface="Consolas" panose="020B0609020204030204" pitchFamily="49" charset="0"/>
                <a:cs typeface="Times New Roman" panose="02020603050405020304" pitchFamily="18" charset="0"/>
              </a:rPr>
            </a:br>
            <a:r>
              <a:rPr lang="en-US" sz="2400" dirty="0"/>
              <a:t>(Check for impala server…)</a:t>
            </a:r>
          </a:p>
          <a:p>
            <a:r>
              <a:rPr lang="en-US" sz="2400" dirty="0"/>
              <a:t>Access the shell: </a:t>
            </a:r>
            <a:br>
              <a:rPr lang="en-US" sz="2400" dirty="0"/>
            </a:br>
            <a:r>
              <a:rPr lang="en-US" sz="2400" dirty="0">
                <a:solidFill>
                  <a:schemeClr val="bg1">
                    <a:lumMod val="50000"/>
                  </a:schemeClr>
                </a:solidFill>
                <a:latin typeface="Consolas" panose="020B0609020204030204" pitchFamily="49" charset="0"/>
                <a:cs typeface="Times New Roman" panose="02020603050405020304" pitchFamily="18" charset="0"/>
              </a:rPr>
              <a:t>docker-compose exec </a:t>
            </a:r>
            <a:r>
              <a:rPr lang="en-US" sz="2400" dirty="0" err="1">
                <a:solidFill>
                  <a:schemeClr val="bg1">
                    <a:lumMod val="50000"/>
                  </a:schemeClr>
                </a:solidFill>
                <a:latin typeface="Consolas" panose="020B0609020204030204" pitchFamily="49" charset="0"/>
                <a:cs typeface="Times New Roman" panose="02020603050405020304" pitchFamily="18" charset="0"/>
              </a:rPr>
              <a:t>cloudera</a:t>
            </a:r>
            <a:r>
              <a:rPr lang="en-US" sz="2400" dirty="0">
                <a:solidFill>
                  <a:schemeClr val="bg1">
                    <a:lumMod val="50000"/>
                  </a:schemeClr>
                </a:solidFill>
                <a:latin typeface="Consolas" panose="020B0609020204030204" pitchFamily="49" charset="0"/>
                <a:cs typeface="Times New Roman" panose="02020603050405020304" pitchFamily="18" charset="0"/>
              </a:rPr>
              <a:t> bash -c "</a:t>
            </a:r>
            <a:r>
              <a:rPr lang="en-US" sz="2400" dirty="0" err="1">
                <a:solidFill>
                  <a:schemeClr val="bg1">
                    <a:lumMod val="50000"/>
                  </a:schemeClr>
                </a:solidFill>
                <a:latin typeface="Consolas" panose="020B0609020204030204" pitchFamily="49" charset="0"/>
                <a:cs typeface="Times New Roman" panose="02020603050405020304" pitchFamily="18" charset="0"/>
              </a:rPr>
              <a:t>su</a:t>
            </a:r>
            <a:r>
              <a:rPr lang="en-US" sz="2400" dirty="0">
                <a:solidFill>
                  <a:schemeClr val="bg1">
                    <a:lumMod val="50000"/>
                  </a:schemeClr>
                </a:solidFill>
                <a:latin typeface="Consolas" panose="020B0609020204030204" pitchFamily="49" charset="0"/>
                <a:cs typeface="Times New Roman" panose="02020603050405020304" pitchFamily="18" charset="0"/>
              </a:rPr>
              <a:t> -l </a:t>
            </a:r>
            <a:r>
              <a:rPr lang="en-US" sz="2400" dirty="0" err="1">
                <a:solidFill>
                  <a:schemeClr val="bg1">
                    <a:lumMod val="50000"/>
                  </a:schemeClr>
                </a:solidFill>
                <a:latin typeface="Consolas" panose="020B0609020204030204" pitchFamily="49" charset="0"/>
                <a:cs typeface="Times New Roman" panose="02020603050405020304" pitchFamily="18" charset="0"/>
              </a:rPr>
              <a:t>cloudera</a:t>
            </a:r>
            <a:r>
              <a:rPr lang="en-US" sz="2400" dirty="0">
                <a:solidFill>
                  <a:schemeClr val="bg1">
                    <a:lumMod val="50000"/>
                  </a:schemeClr>
                </a:solidFill>
                <a:latin typeface="Consolas" panose="020B0609020204030204" pitchFamily="49" charset="0"/>
                <a:cs typeface="Times New Roman" panose="02020603050405020304" pitchFamily="18" charset="0"/>
              </a:rPr>
              <a:t>"</a:t>
            </a:r>
          </a:p>
          <a:p>
            <a:r>
              <a:rPr lang="en-US" sz="2400" dirty="0"/>
              <a:t>Hue Access:  </a:t>
            </a:r>
            <a:r>
              <a:rPr lang="en-US" sz="2400" dirty="0">
                <a:hlinkClick r:id="rId2"/>
              </a:rPr>
              <a:t>http://localhost:8080</a:t>
            </a:r>
            <a:r>
              <a:rPr lang="en-US" sz="2400" dirty="0"/>
              <a:t> </a:t>
            </a:r>
            <a:br>
              <a:rPr lang="en-US" sz="2400" dirty="0"/>
            </a:br>
            <a:endParaRPr lang="en-US" sz="2400" dirty="0">
              <a:solidFill>
                <a:schemeClr val="bg1">
                  <a:lumMod val="50000"/>
                </a:schemeClr>
              </a:solidFill>
              <a:latin typeface="Consolas" panose="020B0609020204030204" pitchFamily="49" charset="0"/>
              <a:cs typeface="Times New Roman" panose="02020603050405020304" pitchFamily="18" charset="0"/>
            </a:endParaRPr>
          </a:p>
          <a:p>
            <a:endParaRPr lang="en-US" sz="2400" dirty="0">
              <a:solidFill>
                <a:schemeClr val="bg1">
                  <a:lumMod val="50000"/>
                </a:schemeClr>
              </a:solidFill>
              <a:latin typeface="Consolas" panose="020B0609020204030204" pitchFamily="49" charset="0"/>
              <a:cs typeface="Times New Roman" panose="02020603050405020304" pitchFamily="18" charset="0"/>
            </a:endParaRPr>
          </a:p>
        </p:txBody>
      </p:sp>
      <p:pic>
        <p:nvPicPr>
          <p:cNvPr id="8" name="Graphic 7" descr="Browser window with solid fill">
            <a:extLst>
              <a:ext uri="{FF2B5EF4-FFF2-40B4-BE49-F238E27FC236}">
                <a16:creationId xmlns:a16="http://schemas.microsoft.com/office/drawing/2014/main" id="{1B6C775E-1176-47C5-8222-179B3E4A7B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3412" y="1540126"/>
            <a:ext cx="1924594" cy="1924594"/>
          </a:xfrm>
          <a:prstGeom prst="rect">
            <a:avLst/>
          </a:prstGeom>
        </p:spPr>
      </p:pic>
    </p:spTree>
    <p:extLst>
      <p:ext uri="{BB962C8B-B14F-4D97-AF65-F5344CB8AC3E}">
        <p14:creationId xmlns:p14="http://schemas.microsoft.com/office/powerpoint/2010/main" val="319194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1A9B-6444-4709-807D-34B0DCFCB874}"/>
              </a:ext>
            </a:extLst>
          </p:cNvPr>
          <p:cNvSpPr>
            <a:spLocks noGrp="1"/>
          </p:cNvSpPr>
          <p:nvPr>
            <p:ph type="title"/>
          </p:nvPr>
        </p:nvSpPr>
        <p:spPr/>
        <p:txBody>
          <a:bodyPr/>
          <a:lstStyle/>
          <a:p>
            <a:r>
              <a:rPr lang="en-US" dirty="0"/>
              <a:t>Hadoop 2 vs. Hadoop 1</a:t>
            </a:r>
            <a:endParaRPr lang="en-IN" dirty="0"/>
          </a:p>
        </p:txBody>
      </p:sp>
      <p:sp>
        <p:nvSpPr>
          <p:cNvPr id="3" name="Text Placeholder 2">
            <a:extLst>
              <a:ext uri="{FF2B5EF4-FFF2-40B4-BE49-F238E27FC236}">
                <a16:creationId xmlns:a16="http://schemas.microsoft.com/office/drawing/2014/main" id="{03CDBB40-52D0-4FE5-BEC1-E1CA709DE9B5}"/>
              </a:ext>
            </a:extLst>
          </p:cNvPr>
          <p:cNvSpPr>
            <a:spLocks noGrp="1"/>
          </p:cNvSpPr>
          <p:nvPr>
            <p:ph type="body" idx="1"/>
          </p:nvPr>
        </p:nvSpPr>
        <p:spPr/>
        <p:txBody>
          <a:bodyPr/>
          <a:lstStyle/>
          <a:p>
            <a:r>
              <a:rPr lang="en-US" dirty="0"/>
              <a:t>Hadoop 1</a:t>
            </a:r>
          </a:p>
        </p:txBody>
      </p:sp>
      <p:sp>
        <p:nvSpPr>
          <p:cNvPr id="7" name="Content Placeholder 6">
            <a:extLst>
              <a:ext uri="{FF2B5EF4-FFF2-40B4-BE49-F238E27FC236}">
                <a16:creationId xmlns:a16="http://schemas.microsoft.com/office/drawing/2014/main" id="{853944B9-EA21-48B1-9511-8AC934253436}"/>
              </a:ext>
            </a:extLst>
          </p:cNvPr>
          <p:cNvSpPr>
            <a:spLocks noGrp="1"/>
          </p:cNvSpPr>
          <p:nvPr>
            <p:ph sz="half" idx="2"/>
          </p:nvPr>
        </p:nvSpPr>
        <p:spPr/>
        <p:txBody>
          <a:bodyPr>
            <a:normAutofit lnSpcReduction="10000"/>
          </a:bodyPr>
          <a:lstStyle/>
          <a:p>
            <a:r>
              <a:rPr lang="en-US" dirty="0"/>
              <a:t>Batch processing only</a:t>
            </a:r>
          </a:p>
          <a:p>
            <a:r>
              <a:rPr lang="en-US" dirty="0"/>
              <a:t>No high availability or failover capability</a:t>
            </a:r>
          </a:p>
          <a:p>
            <a:r>
              <a:rPr lang="en-US" dirty="0"/>
              <a:t>Only MapReduce applications</a:t>
            </a:r>
          </a:p>
          <a:p>
            <a:r>
              <a:rPr lang="en-US" dirty="0"/>
              <a:t>DataNodes and </a:t>
            </a:r>
            <a:r>
              <a:rPr lang="en-US" dirty="0" err="1"/>
              <a:t>NameNodes</a:t>
            </a:r>
            <a:r>
              <a:rPr lang="en-US" dirty="0"/>
              <a:t> are dependent</a:t>
            </a:r>
          </a:p>
          <a:p>
            <a:r>
              <a:rPr lang="en-US" dirty="0"/>
              <a:t>Applications execute and quit</a:t>
            </a:r>
          </a:p>
        </p:txBody>
      </p:sp>
      <p:sp>
        <p:nvSpPr>
          <p:cNvPr id="4" name="Text Placeholder 3">
            <a:extLst>
              <a:ext uri="{FF2B5EF4-FFF2-40B4-BE49-F238E27FC236}">
                <a16:creationId xmlns:a16="http://schemas.microsoft.com/office/drawing/2014/main" id="{78279029-93DC-4FF6-9061-BEA594E05B9E}"/>
              </a:ext>
            </a:extLst>
          </p:cNvPr>
          <p:cNvSpPr>
            <a:spLocks noGrp="1"/>
          </p:cNvSpPr>
          <p:nvPr>
            <p:ph type="body" sz="quarter" idx="3"/>
          </p:nvPr>
        </p:nvSpPr>
        <p:spPr/>
        <p:txBody>
          <a:bodyPr/>
          <a:lstStyle/>
          <a:p>
            <a:r>
              <a:rPr lang="en-US" dirty="0"/>
              <a:t>Hadoop 2</a:t>
            </a:r>
          </a:p>
        </p:txBody>
      </p:sp>
      <p:sp>
        <p:nvSpPr>
          <p:cNvPr id="8" name="Content Placeholder 7">
            <a:extLst>
              <a:ext uri="{FF2B5EF4-FFF2-40B4-BE49-F238E27FC236}">
                <a16:creationId xmlns:a16="http://schemas.microsoft.com/office/drawing/2014/main" id="{7527EBE7-A416-4718-9CA6-21606564E4A9}"/>
              </a:ext>
            </a:extLst>
          </p:cNvPr>
          <p:cNvSpPr>
            <a:spLocks noGrp="1"/>
          </p:cNvSpPr>
          <p:nvPr>
            <p:ph sz="quarter" idx="4"/>
          </p:nvPr>
        </p:nvSpPr>
        <p:spPr/>
        <p:txBody>
          <a:bodyPr>
            <a:normAutofit lnSpcReduction="10000"/>
          </a:bodyPr>
          <a:lstStyle/>
          <a:p>
            <a:r>
              <a:rPr lang="en-US" dirty="0"/>
              <a:t>Suited to a variety of distributed tasks</a:t>
            </a:r>
          </a:p>
          <a:p>
            <a:r>
              <a:rPr lang="en-US" dirty="0"/>
              <a:t>High availability and failover</a:t>
            </a:r>
          </a:p>
          <a:p>
            <a:r>
              <a:rPr lang="en-US" dirty="0"/>
              <a:t>Runs any distributed application, including MapReduce</a:t>
            </a:r>
          </a:p>
          <a:p>
            <a:r>
              <a:rPr lang="en-US" dirty="0"/>
              <a:t>DataNode and </a:t>
            </a:r>
            <a:r>
              <a:rPr lang="en-US" dirty="0" err="1"/>
              <a:t>NameNodes</a:t>
            </a:r>
            <a:r>
              <a:rPr lang="en-US" dirty="0"/>
              <a:t> (NodeManagers) are independent</a:t>
            </a:r>
          </a:p>
          <a:p>
            <a:r>
              <a:rPr lang="en-US" dirty="0"/>
              <a:t>Applications can remain resident</a:t>
            </a:r>
          </a:p>
        </p:txBody>
      </p:sp>
    </p:spTree>
    <p:extLst>
      <p:ext uri="{BB962C8B-B14F-4D97-AF65-F5344CB8AC3E}">
        <p14:creationId xmlns:p14="http://schemas.microsoft.com/office/powerpoint/2010/main" val="534591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596E-FD6D-4CE6-88BB-0F143A0739B6}"/>
              </a:ext>
            </a:extLst>
          </p:cNvPr>
          <p:cNvSpPr>
            <a:spLocks noGrp="1"/>
          </p:cNvSpPr>
          <p:nvPr>
            <p:ph type="title"/>
          </p:nvPr>
        </p:nvSpPr>
        <p:spPr/>
        <p:txBody>
          <a:bodyPr>
            <a:noAutofit/>
          </a:bodyPr>
          <a:lstStyle/>
          <a:p>
            <a:r>
              <a:rPr lang="en-US" dirty="0"/>
              <a:t>MapReduce Algorithm</a:t>
            </a:r>
            <a:endParaRPr lang="en-IN" dirty="0"/>
          </a:p>
        </p:txBody>
      </p:sp>
      <p:sp>
        <p:nvSpPr>
          <p:cNvPr id="3" name="Content Placeholder 2">
            <a:extLst>
              <a:ext uri="{FF2B5EF4-FFF2-40B4-BE49-F238E27FC236}">
                <a16:creationId xmlns:a16="http://schemas.microsoft.com/office/drawing/2014/main" id="{2918B33F-6955-4D70-B6D2-1DA72640C7A3}"/>
              </a:ext>
            </a:extLst>
          </p:cNvPr>
          <p:cNvSpPr>
            <a:spLocks noGrp="1"/>
          </p:cNvSpPr>
          <p:nvPr>
            <p:ph idx="1"/>
          </p:nvPr>
        </p:nvSpPr>
        <p:spPr>
          <a:xfrm>
            <a:off x="838200" y="1774922"/>
            <a:ext cx="10515600" cy="2924516"/>
          </a:xfrm>
        </p:spPr>
        <p:txBody>
          <a:bodyPr>
            <a:noAutofit/>
          </a:bodyPr>
          <a:lstStyle/>
          <a:p>
            <a:r>
              <a:rPr lang="en-US" dirty="0"/>
              <a:t>A programming model for large-scale distributed data processing</a:t>
            </a:r>
          </a:p>
          <a:p>
            <a:r>
              <a:rPr lang="en-US" dirty="0"/>
              <a:t>Phases</a:t>
            </a:r>
          </a:p>
          <a:p>
            <a:pPr lvl="1"/>
            <a:r>
              <a:rPr lang="en-US" dirty="0"/>
              <a:t>Map </a:t>
            </a:r>
            <a:r>
              <a:rPr lang="en-US" dirty="0">
                <a:sym typeface="Wingdings" panose="05000000000000000000" pitchFamily="2" charset="2"/>
              </a:rPr>
              <a:t> apply a transformation to a data set</a:t>
            </a:r>
          </a:p>
          <a:p>
            <a:pPr lvl="1"/>
            <a:r>
              <a:rPr lang="en-US" dirty="0">
                <a:sym typeface="Wingdings" panose="05000000000000000000" pitchFamily="2" charset="2"/>
              </a:rPr>
              <a:t>Shuffle  transfer output from Mapper to Reducer nodes</a:t>
            </a:r>
          </a:p>
          <a:p>
            <a:pPr lvl="1"/>
            <a:r>
              <a:rPr lang="en-US" dirty="0">
                <a:sym typeface="Wingdings" panose="05000000000000000000" pitchFamily="2" charset="2"/>
              </a:rPr>
              <a:t>Reduce  aggregate items into a single result</a:t>
            </a:r>
          </a:p>
          <a:p>
            <a:pPr lvl="1"/>
            <a:r>
              <a:rPr lang="en-US" dirty="0">
                <a:sym typeface="Wingdings" panose="05000000000000000000" pitchFamily="2" charset="2"/>
              </a:rPr>
              <a:t>Combine  output of Reducer nodes into single output</a:t>
            </a:r>
            <a:endParaRPr lang="en-US" dirty="0"/>
          </a:p>
        </p:txBody>
      </p:sp>
      <p:grpSp>
        <p:nvGrpSpPr>
          <p:cNvPr id="7" name="Group 6">
            <a:extLst>
              <a:ext uri="{FF2B5EF4-FFF2-40B4-BE49-F238E27FC236}">
                <a16:creationId xmlns:a16="http://schemas.microsoft.com/office/drawing/2014/main" id="{69BA2926-003D-48A0-AE5C-66B970B3EB16}"/>
              </a:ext>
            </a:extLst>
          </p:cNvPr>
          <p:cNvGrpSpPr/>
          <p:nvPr/>
        </p:nvGrpSpPr>
        <p:grpSpPr>
          <a:xfrm>
            <a:off x="2956922" y="5383828"/>
            <a:ext cx="4093029" cy="981557"/>
            <a:chOff x="1469571" y="5693229"/>
            <a:chExt cx="4093029" cy="981557"/>
          </a:xfrm>
        </p:grpSpPr>
        <p:sp>
          <p:nvSpPr>
            <p:cNvPr id="8" name="Up Arrow 4">
              <a:extLst>
                <a:ext uri="{FF2B5EF4-FFF2-40B4-BE49-F238E27FC236}">
                  <a16:creationId xmlns:a16="http://schemas.microsoft.com/office/drawing/2014/main" id="{B6B5B9C6-D3D0-431A-8795-614C19BDF238}"/>
                </a:ext>
              </a:extLst>
            </p:cNvPr>
            <p:cNvSpPr/>
            <p:nvPr/>
          </p:nvSpPr>
          <p:spPr>
            <a:xfrm>
              <a:off x="1469571" y="5693229"/>
              <a:ext cx="816429" cy="794657"/>
            </a:xfrm>
            <a:prstGeom prst="up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dirty="0"/>
            </a:p>
          </p:txBody>
        </p:sp>
        <p:sp>
          <p:nvSpPr>
            <p:cNvPr id="9" name="Up Arrow 5">
              <a:extLst>
                <a:ext uri="{FF2B5EF4-FFF2-40B4-BE49-F238E27FC236}">
                  <a16:creationId xmlns:a16="http://schemas.microsoft.com/office/drawing/2014/main" id="{15555B24-A790-437C-9A31-FC172F786D28}"/>
                </a:ext>
              </a:extLst>
            </p:cNvPr>
            <p:cNvSpPr/>
            <p:nvPr/>
          </p:nvSpPr>
          <p:spPr>
            <a:xfrm>
              <a:off x="4746171" y="5693229"/>
              <a:ext cx="816429" cy="794657"/>
            </a:xfrm>
            <a:prstGeom prst="up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dirty="0"/>
            </a:p>
          </p:txBody>
        </p:sp>
        <p:sp>
          <p:nvSpPr>
            <p:cNvPr id="10" name="Rectangle 9">
              <a:extLst>
                <a:ext uri="{FF2B5EF4-FFF2-40B4-BE49-F238E27FC236}">
                  <a16:creationId xmlns:a16="http://schemas.microsoft.com/office/drawing/2014/main" id="{9F8B37C0-2EEC-428C-9A12-531ABA4E8267}"/>
                </a:ext>
              </a:extLst>
            </p:cNvPr>
            <p:cNvSpPr/>
            <p:nvPr/>
          </p:nvSpPr>
          <p:spPr>
            <a:xfrm>
              <a:off x="2499032" y="5751456"/>
              <a:ext cx="2116511" cy="923330"/>
            </a:xfrm>
            <a:prstGeom prst="rect">
              <a:avLst/>
            </a:prstGeom>
          </p:spPr>
          <p:txBody>
            <a:bodyPr wrap="square">
              <a:noAutofit/>
            </a:bodyPr>
            <a:lstStyle/>
            <a:p>
              <a:r>
                <a:rPr lang="en-US" dirty="0">
                  <a:solidFill>
                    <a:schemeClr val="tx1">
                      <a:lumMod val="65000"/>
                      <a:lumOff val="35000"/>
                    </a:schemeClr>
                  </a:solidFill>
                  <a:latin typeface="Sherman Sans Book" pitchFamily="50" charset="0"/>
                  <a:ea typeface="Sherman Sans Book" pitchFamily="50" charset="0"/>
                </a:rPr>
                <a:t>We must supply the</a:t>
              </a:r>
              <a:br>
                <a:rPr lang="en-US" dirty="0">
                  <a:solidFill>
                    <a:schemeClr val="tx1">
                      <a:lumMod val="65000"/>
                      <a:lumOff val="35000"/>
                    </a:schemeClr>
                  </a:solidFill>
                  <a:latin typeface="Sherman Sans Book" pitchFamily="50" charset="0"/>
                  <a:ea typeface="Sherman Sans Book" pitchFamily="50" charset="0"/>
                </a:rPr>
              </a:br>
              <a:r>
                <a:rPr lang="en-US" dirty="0">
                  <a:solidFill>
                    <a:schemeClr val="tx1">
                      <a:lumMod val="65000"/>
                      <a:lumOff val="35000"/>
                    </a:schemeClr>
                  </a:solidFill>
                  <a:latin typeface="Sherman Sans Book" pitchFamily="50" charset="0"/>
                  <a:ea typeface="Sherman Sans Book" pitchFamily="50" charset="0"/>
                </a:rPr>
                <a:t>Mapper and Reducer functions.</a:t>
              </a:r>
            </a:p>
          </p:txBody>
        </p:sp>
      </p:grpSp>
      <p:graphicFrame>
        <p:nvGraphicFramePr>
          <p:cNvPr id="11" name="Diagram 10">
            <a:extLst>
              <a:ext uri="{FF2B5EF4-FFF2-40B4-BE49-F238E27FC236}">
                <a16:creationId xmlns:a16="http://schemas.microsoft.com/office/drawing/2014/main" id="{A96F7C2D-7F06-4F52-9AA5-5ABC17FF9954}"/>
              </a:ext>
            </a:extLst>
          </p:cNvPr>
          <p:cNvGraphicFramePr/>
          <p:nvPr>
            <p:extLst>
              <p:ext uri="{D42A27DB-BD31-4B8C-83A1-F6EECF244321}">
                <p14:modId xmlns:p14="http://schemas.microsoft.com/office/powerpoint/2010/main" val="3669980053"/>
              </p:ext>
            </p:extLst>
          </p:nvPr>
        </p:nvGraphicFramePr>
        <p:xfrm>
          <a:off x="2437748" y="4699438"/>
          <a:ext cx="6898340" cy="658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57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BC56-9C25-4E41-B697-B6F96203B33A}"/>
              </a:ext>
            </a:extLst>
          </p:cNvPr>
          <p:cNvSpPr>
            <a:spLocks noGrp="1"/>
          </p:cNvSpPr>
          <p:nvPr>
            <p:ph type="title"/>
          </p:nvPr>
        </p:nvSpPr>
        <p:spPr/>
        <p:txBody>
          <a:bodyPr>
            <a:noAutofit/>
          </a:bodyPr>
          <a:lstStyle/>
          <a:p>
            <a:r>
              <a:rPr lang="en-US" dirty="0"/>
              <a:t>Example MapReduce: “Total Orders by State”</a:t>
            </a:r>
            <a:endParaRPr lang="en-IN" dirty="0"/>
          </a:p>
        </p:txBody>
      </p:sp>
      <p:grpSp>
        <p:nvGrpSpPr>
          <p:cNvPr id="5" name="Group 4">
            <a:extLst>
              <a:ext uri="{FF2B5EF4-FFF2-40B4-BE49-F238E27FC236}">
                <a16:creationId xmlns:a16="http://schemas.microsoft.com/office/drawing/2014/main" id="{6401DB8C-6DC8-459E-A79E-83748BDF6B39}"/>
              </a:ext>
            </a:extLst>
          </p:cNvPr>
          <p:cNvGrpSpPr/>
          <p:nvPr/>
        </p:nvGrpSpPr>
        <p:grpSpPr>
          <a:xfrm>
            <a:off x="1949882" y="2084832"/>
            <a:ext cx="1190370" cy="4190620"/>
            <a:chOff x="425882" y="1680377"/>
            <a:chExt cx="1190370" cy="4190620"/>
          </a:xfrm>
        </p:grpSpPr>
        <p:sp>
          <p:nvSpPr>
            <p:cNvPr id="6" name="Rounded Rectangular Callout 19">
              <a:extLst>
                <a:ext uri="{FF2B5EF4-FFF2-40B4-BE49-F238E27FC236}">
                  <a16:creationId xmlns:a16="http://schemas.microsoft.com/office/drawing/2014/main" id="{01C4221E-1389-4AF9-8F68-FF953406AA7E}"/>
                </a:ext>
              </a:extLst>
            </p:cNvPr>
            <p:cNvSpPr/>
            <p:nvPr/>
          </p:nvSpPr>
          <p:spPr>
            <a:xfrm>
              <a:off x="541420" y="1680377"/>
              <a:ext cx="982321" cy="595231"/>
            </a:xfrm>
            <a:prstGeom prst="wedgeRoundRectCallout">
              <a:avLst>
                <a:gd name="adj1" fmla="val -7744"/>
                <a:gd name="adj2" fmla="val 121489"/>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Source </a:t>
              </a:r>
            </a:p>
            <a:p>
              <a:pPr algn="ctr"/>
              <a:r>
                <a:rPr lang="en-US" sz="1400" b="1" dirty="0">
                  <a:solidFill>
                    <a:schemeClr val="bg1"/>
                  </a:solidFill>
                  <a:latin typeface="Sherman Sans Book" pitchFamily="50" charset="0"/>
                  <a:ea typeface="Sherman Sans Book" pitchFamily="50" charset="0"/>
                </a:rPr>
                <a:t>file</a:t>
              </a:r>
            </a:p>
          </p:txBody>
        </p:sp>
        <p:sp>
          <p:nvSpPr>
            <p:cNvPr id="7" name="Rounded Rectangle 20">
              <a:extLst>
                <a:ext uri="{FF2B5EF4-FFF2-40B4-BE49-F238E27FC236}">
                  <a16:creationId xmlns:a16="http://schemas.microsoft.com/office/drawing/2014/main" id="{06536C83-46D5-47D4-A691-85EA581360F1}"/>
                </a:ext>
              </a:extLst>
            </p:cNvPr>
            <p:cNvSpPr/>
            <p:nvPr/>
          </p:nvSpPr>
          <p:spPr>
            <a:xfrm>
              <a:off x="425882" y="2792042"/>
              <a:ext cx="1190370" cy="3078955"/>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3</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7030A0"/>
                  </a:solidFill>
                  <a:latin typeface="Consolas" panose="020B0609020204030204" pitchFamily="49" charset="0"/>
                </a:rPr>
                <a:t>CT</a:t>
              </a:r>
              <a:r>
                <a:rPr lang="en-US" sz="1200" dirty="0">
                  <a:latin typeface="Consolas" panose="020B0609020204030204" pitchFamily="49" charset="0"/>
                </a:rPr>
                <a:t>, 4</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1</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2</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2060"/>
                  </a:solidFill>
                  <a:latin typeface="Consolas" panose="020B0609020204030204" pitchFamily="49" charset="0"/>
                </a:rPr>
                <a:t>VT</a:t>
              </a:r>
              <a:r>
                <a:rPr lang="en-US" sz="1200" dirty="0">
                  <a:latin typeface="Consolas" panose="020B0609020204030204" pitchFamily="49" charset="0"/>
                </a:rPr>
                <a:t>, 1</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1</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2060"/>
                  </a:solidFill>
                  <a:latin typeface="Consolas" panose="020B0609020204030204" pitchFamily="49" charset="0"/>
                </a:rPr>
                <a:t>VT</a:t>
              </a:r>
              <a:r>
                <a:rPr lang="en-US" sz="1200" dirty="0">
                  <a:latin typeface="Consolas" panose="020B0609020204030204" pitchFamily="49" charset="0"/>
                </a:rPr>
                <a:t>, 2</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3</a:t>
              </a:r>
            </a:p>
          </p:txBody>
        </p:sp>
      </p:grpSp>
      <p:grpSp>
        <p:nvGrpSpPr>
          <p:cNvPr id="8" name="Group 7">
            <a:extLst>
              <a:ext uri="{FF2B5EF4-FFF2-40B4-BE49-F238E27FC236}">
                <a16:creationId xmlns:a16="http://schemas.microsoft.com/office/drawing/2014/main" id="{80A39C9D-C25C-41BF-B67A-B12FD24D1603}"/>
              </a:ext>
            </a:extLst>
          </p:cNvPr>
          <p:cNvGrpSpPr/>
          <p:nvPr/>
        </p:nvGrpSpPr>
        <p:grpSpPr>
          <a:xfrm>
            <a:off x="3056482" y="2094426"/>
            <a:ext cx="1678063" cy="4190562"/>
            <a:chOff x="1532481" y="1689971"/>
            <a:chExt cx="1678063" cy="4190562"/>
          </a:xfrm>
        </p:grpSpPr>
        <p:sp>
          <p:nvSpPr>
            <p:cNvPr id="9" name="Rounded Rectangular Callout 14">
              <a:extLst>
                <a:ext uri="{FF2B5EF4-FFF2-40B4-BE49-F238E27FC236}">
                  <a16:creationId xmlns:a16="http://schemas.microsoft.com/office/drawing/2014/main" id="{7F440D5C-F6B7-43E5-87AE-66141D87EC6F}"/>
                </a:ext>
              </a:extLst>
            </p:cNvPr>
            <p:cNvSpPr/>
            <p:nvPr/>
          </p:nvSpPr>
          <p:spPr>
            <a:xfrm>
              <a:off x="1965457" y="1689971"/>
              <a:ext cx="1245087" cy="585637"/>
            </a:xfrm>
            <a:prstGeom prst="wedgeRoundRectCallout">
              <a:avLst>
                <a:gd name="adj1" fmla="val -8902"/>
                <a:gd name="adj2" fmla="val 122848"/>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HDFS blocks</a:t>
              </a:r>
              <a:br>
                <a:rPr lang="en-US" sz="1400" b="1" dirty="0">
                  <a:solidFill>
                    <a:schemeClr val="bg1"/>
                  </a:solidFill>
                  <a:latin typeface="Sherman Sans Book" pitchFamily="50" charset="0"/>
                  <a:ea typeface="Sherman Sans Book" pitchFamily="50" charset="0"/>
                </a:rPr>
              </a:br>
              <a:r>
                <a:rPr lang="en-US" sz="1400" b="1" dirty="0">
                  <a:solidFill>
                    <a:schemeClr val="bg1"/>
                  </a:solidFill>
                  <a:latin typeface="Sherman Sans Book" pitchFamily="50" charset="0"/>
                  <a:ea typeface="Sherman Sans Book" pitchFamily="50" charset="0"/>
                </a:rPr>
                <a:t>each node</a:t>
              </a:r>
            </a:p>
          </p:txBody>
        </p:sp>
        <p:sp>
          <p:nvSpPr>
            <p:cNvPr id="10" name="Rounded Rectangle 15">
              <a:extLst>
                <a:ext uri="{FF2B5EF4-FFF2-40B4-BE49-F238E27FC236}">
                  <a16:creationId xmlns:a16="http://schemas.microsoft.com/office/drawing/2014/main" id="{37BD9F74-5973-4012-BA11-4F58597EBC73}"/>
                </a:ext>
              </a:extLst>
            </p:cNvPr>
            <p:cNvSpPr/>
            <p:nvPr/>
          </p:nvSpPr>
          <p:spPr>
            <a:xfrm>
              <a:off x="1954442" y="2801578"/>
              <a:ext cx="1245087" cy="683717"/>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3</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11" name="Rounded Rectangle 16">
              <a:extLst>
                <a:ext uri="{FF2B5EF4-FFF2-40B4-BE49-F238E27FC236}">
                  <a16:creationId xmlns:a16="http://schemas.microsoft.com/office/drawing/2014/main" id="{45B31CA8-A710-4474-B852-B7B047D26FDC}"/>
                </a:ext>
              </a:extLst>
            </p:cNvPr>
            <p:cNvSpPr/>
            <p:nvPr/>
          </p:nvSpPr>
          <p:spPr>
            <a:xfrm>
              <a:off x="1954442" y="3568754"/>
              <a:ext cx="1245087" cy="714156"/>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1</a:t>
              </a:r>
            </a:p>
          </p:txBody>
        </p:sp>
        <p:sp>
          <p:nvSpPr>
            <p:cNvPr id="12" name="Rounded Rectangle 17">
              <a:extLst>
                <a:ext uri="{FF2B5EF4-FFF2-40B4-BE49-F238E27FC236}">
                  <a16:creationId xmlns:a16="http://schemas.microsoft.com/office/drawing/2014/main" id="{7964B13E-B5A4-4227-8739-C31CF1BF5FE9}"/>
                </a:ext>
              </a:extLst>
            </p:cNvPr>
            <p:cNvSpPr/>
            <p:nvPr/>
          </p:nvSpPr>
          <p:spPr>
            <a:xfrm>
              <a:off x="1954442" y="4369384"/>
              <a:ext cx="1245087" cy="710830"/>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2</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2060"/>
                  </a:solidFill>
                  <a:latin typeface="Consolas" panose="020B0609020204030204" pitchFamily="49" charset="0"/>
                </a:rPr>
                <a:t>VT</a:t>
              </a:r>
              <a:r>
                <a:rPr lang="en-US" sz="1200" dirty="0">
                  <a:latin typeface="Consolas" panose="020B0609020204030204" pitchFamily="49" charset="0"/>
                </a:rPr>
                <a:t>, 1</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13" name="Rounded Rectangle 18">
              <a:extLst>
                <a:ext uri="{FF2B5EF4-FFF2-40B4-BE49-F238E27FC236}">
                  <a16:creationId xmlns:a16="http://schemas.microsoft.com/office/drawing/2014/main" id="{32C8B912-559A-47F0-BB6D-4F2C41AAC94E}"/>
                </a:ext>
              </a:extLst>
            </p:cNvPr>
            <p:cNvSpPr/>
            <p:nvPr/>
          </p:nvSpPr>
          <p:spPr>
            <a:xfrm>
              <a:off x="1954441" y="5166688"/>
              <a:ext cx="1208012" cy="713845"/>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1</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2060"/>
                  </a:solidFill>
                  <a:latin typeface="Consolas" panose="020B0609020204030204" pitchFamily="49" charset="0"/>
                </a:rPr>
                <a:t>VT</a:t>
              </a:r>
              <a:r>
                <a:rPr lang="en-US" sz="1200" dirty="0">
                  <a:latin typeface="Consolas" panose="020B0609020204030204" pitchFamily="49" charset="0"/>
                </a:rPr>
                <a:t>, 2</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3</a:t>
              </a:r>
            </a:p>
          </p:txBody>
        </p:sp>
        <p:sp>
          <p:nvSpPr>
            <p:cNvPr id="14" name="Down Arrow 37">
              <a:extLst>
                <a:ext uri="{FF2B5EF4-FFF2-40B4-BE49-F238E27FC236}">
                  <a16:creationId xmlns:a16="http://schemas.microsoft.com/office/drawing/2014/main" id="{F6E60CC1-9211-4683-85B9-AE3D61BBD49B}"/>
                </a:ext>
              </a:extLst>
            </p:cNvPr>
            <p:cNvSpPr/>
            <p:nvPr/>
          </p:nvSpPr>
          <p:spPr>
            <a:xfrm rot="14358855">
              <a:off x="1636678" y="3157876"/>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5" name="Down Arrow 38">
              <a:extLst>
                <a:ext uri="{FF2B5EF4-FFF2-40B4-BE49-F238E27FC236}">
                  <a16:creationId xmlns:a16="http://schemas.microsoft.com/office/drawing/2014/main" id="{9D009C86-26F3-41A2-AB87-1187878D5B20}"/>
                </a:ext>
              </a:extLst>
            </p:cNvPr>
            <p:cNvSpPr/>
            <p:nvPr/>
          </p:nvSpPr>
          <p:spPr>
            <a:xfrm rot="16200000">
              <a:off x="1636678" y="3761279"/>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6" name="Down Arrow 39">
              <a:extLst>
                <a:ext uri="{FF2B5EF4-FFF2-40B4-BE49-F238E27FC236}">
                  <a16:creationId xmlns:a16="http://schemas.microsoft.com/office/drawing/2014/main" id="{FD8D89A0-CA90-41CA-92D3-AE2273B90FC8}"/>
                </a:ext>
              </a:extLst>
            </p:cNvPr>
            <p:cNvSpPr/>
            <p:nvPr/>
          </p:nvSpPr>
          <p:spPr>
            <a:xfrm rot="16200000">
              <a:off x="1636678" y="4555797"/>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7" name="Down Arrow 40">
              <a:extLst>
                <a:ext uri="{FF2B5EF4-FFF2-40B4-BE49-F238E27FC236}">
                  <a16:creationId xmlns:a16="http://schemas.microsoft.com/office/drawing/2014/main" id="{EA9683A1-4D4E-473E-9854-DA71755B0912}"/>
                </a:ext>
              </a:extLst>
            </p:cNvPr>
            <p:cNvSpPr/>
            <p:nvPr/>
          </p:nvSpPr>
          <p:spPr>
            <a:xfrm rot="17911784">
              <a:off x="1644276" y="5320032"/>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grpSp>
        <p:nvGrpSpPr>
          <p:cNvPr id="18" name="Group 17">
            <a:extLst>
              <a:ext uri="{FF2B5EF4-FFF2-40B4-BE49-F238E27FC236}">
                <a16:creationId xmlns:a16="http://schemas.microsoft.com/office/drawing/2014/main" id="{0BB2AD56-8AF5-42FB-9265-6511F057D583}"/>
              </a:ext>
            </a:extLst>
          </p:cNvPr>
          <p:cNvGrpSpPr/>
          <p:nvPr/>
        </p:nvGrpSpPr>
        <p:grpSpPr>
          <a:xfrm>
            <a:off x="4552879" y="2084833"/>
            <a:ext cx="1524843" cy="4202239"/>
            <a:chOff x="3028878" y="1680377"/>
            <a:chExt cx="1524843" cy="4202239"/>
          </a:xfrm>
        </p:grpSpPr>
        <p:sp>
          <p:nvSpPr>
            <p:cNvPr id="19" name="Rounded Rectangular Callout 21">
              <a:extLst>
                <a:ext uri="{FF2B5EF4-FFF2-40B4-BE49-F238E27FC236}">
                  <a16:creationId xmlns:a16="http://schemas.microsoft.com/office/drawing/2014/main" id="{EB81485E-3DE5-4E67-A4C7-4656BF939B7B}"/>
                </a:ext>
              </a:extLst>
            </p:cNvPr>
            <p:cNvSpPr/>
            <p:nvPr/>
          </p:nvSpPr>
          <p:spPr>
            <a:xfrm>
              <a:off x="3534071" y="1680377"/>
              <a:ext cx="1019650" cy="587657"/>
            </a:xfrm>
            <a:prstGeom prst="wedgeRoundRectCallout">
              <a:avLst>
                <a:gd name="adj1" fmla="val -7610"/>
                <a:gd name="adj2" fmla="val 129132"/>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Mapping</a:t>
              </a:r>
            </a:p>
          </p:txBody>
        </p:sp>
        <p:sp>
          <p:nvSpPr>
            <p:cNvPr id="20" name="Rounded Rectangle 22">
              <a:extLst>
                <a:ext uri="{FF2B5EF4-FFF2-40B4-BE49-F238E27FC236}">
                  <a16:creationId xmlns:a16="http://schemas.microsoft.com/office/drawing/2014/main" id="{FF714AD2-46D1-46D7-ACC2-2BA29248E314}"/>
                </a:ext>
              </a:extLst>
            </p:cNvPr>
            <p:cNvSpPr/>
            <p:nvPr/>
          </p:nvSpPr>
          <p:spPr>
            <a:xfrm>
              <a:off x="3509315" y="2803660"/>
              <a:ext cx="942529" cy="683717"/>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3</a:t>
              </a:r>
            </a:p>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21" name="Rounded Rectangle 23">
              <a:extLst>
                <a:ext uri="{FF2B5EF4-FFF2-40B4-BE49-F238E27FC236}">
                  <a16:creationId xmlns:a16="http://schemas.microsoft.com/office/drawing/2014/main" id="{A65343A2-EFB8-4DBD-B1D9-EB64AC054804}"/>
                </a:ext>
              </a:extLst>
            </p:cNvPr>
            <p:cNvSpPr/>
            <p:nvPr/>
          </p:nvSpPr>
          <p:spPr>
            <a:xfrm>
              <a:off x="3509315" y="3570836"/>
              <a:ext cx="942529" cy="714156"/>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p>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rgbClr val="00B050"/>
                  </a:solidFill>
                  <a:latin typeface="Consolas" panose="020B0609020204030204" pitchFamily="49" charset="0"/>
                </a:rPr>
                <a:t>NJ</a:t>
              </a:r>
              <a:r>
                <a:rPr lang="en-US" sz="1200" dirty="0">
                  <a:latin typeface="Consolas" panose="020B0609020204030204" pitchFamily="49" charset="0"/>
                </a:rPr>
                <a:t>, 1</a:t>
              </a:r>
            </a:p>
          </p:txBody>
        </p:sp>
        <p:sp>
          <p:nvSpPr>
            <p:cNvPr id="22" name="Rounded Rectangle 24">
              <a:extLst>
                <a:ext uri="{FF2B5EF4-FFF2-40B4-BE49-F238E27FC236}">
                  <a16:creationId xmlns:a16="http://schemas.microsoft.com/office/drawing/2014/main" id="{C389B574-019A-4194-96F3-9BCD5D23D062}"/>
                </a:ext>
              </a:extLst>
            </p:cNvPr>
            <p:cNvSpPr/>
            <p:nvPr/>
          </p:nvSpPr>
          <p:spPr>
            <a:xfrm>
              <a:off x="3509315" y="4371467"/>
              <a:ext cx="942529" cy="710830"/>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2</a:t>
              </a:r>
            </a:p>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1</a:t>
              </a:r>
            </a:p>
            <a:p>
              <a:pPr algn="ct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23" name="Rounded Rectangle 25">
              <a:extLst>
                <a:ext uri="{FF2B5EF4-FFF2-40B4-BE49-F238E27FC236}">
                  <a16:creationId xmlns:a16="http://schemas.microsoft.com/office/drawing/2014/main" id="{7A8C54D0-9201-49C2-B597-0E4B50A965A9}"/>
                </a:ext>
              </a:extLst>
            </p:cNvPr>
            <p:cNvSpPr/>
            <p:nvPr/>
          </p:nvSpPr>
          <p:spPr>
            <a:xfrm>
              <a:off x="3509314" y="5168771"/>
              <a:ext cx="942529" cy="713845"/>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1</a:t>
              </a:r>
            </a:p>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2</a:t>
              </a:r>
            </a:p>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3</a:t>
              </a:r>
            </a:p>
          </p:txBody>
        </p:sp>
        <p:sp>
          <p:nvSpPr>
            <p:cNvPr id="24" name="Down Arrow 41">
              <a:extLst>
                <a:ext uri="{FF2B5EF4-FFF2-40B4-BE49-F238E27FC236}">
                  <a16:creationId xmlns:a16="http://schemas.microsoft.com/office/drawing/2014/main" id="{C08DB420-13E1-44A4-A655-B0C4F23892C4}"/>
                </a:ext>
              </a:extLst>
            </p:cNvPr>
            <p:cNvSpPr/>
            <p:nvPr/>
          </p:nvSpPr>
          <p:spPr>
            <a:xfrm rot="16200000">
              <a:off x="3142612" y="2954262"/>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25" name="Down Arrow 42">
              <a:extLst>
                <a:ext uri="{FF2B5EF4-FFF2-40B4-BE49-F238E27FC236}">
                  <a16:creationId xmlns:a16="http://schemas.microsoft.com/office/drawing/2014/main" id="{EE74AECF-31EC-437C-B4DC-29320E38DFA8}"/>
                </a:ext>
              </a:extLst>
            </p:cNvPr>
            <p:cNvSpPr/>
            <p:nvPr/>
          </p:nvSpPr>
          <p:spPr>
            <a:xfrm rot="16200000">
              <a:off x="3134937" y="3736824"/>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26" name="Down Arrow 43">
              <a:extLst>
                <a:ext uri="{FF2B5EF4-FFF2-40B4-BE49-F238E27FC236}">
                  <a16:creationId xmlns:a16="http://schemas.microsoft.com/office/drawing/2014/main" id="{5FA81E27-1518-4418-A181-8E072D9EDAE6}"/>
                </a:ext>
              </a:extLst>
            </p:cNvPr>
            <p:cNvSpPr/>
            <p:nvPr/>
          </p:nvSpPr>
          <p:spPr>
            <a:xfrm rot="16200000">
              <a:off x="3133075" y="4502439"/>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27" name="Down Arrow 44">
              <a:extLst>
                <a:ext uri="{FF2B5EF4-FFF2-40B4-BE49-F238E27FC236}">
                  <a16:creationId xmlns:a16="http://schemas.microsoft.com/office/drawing/2014/main" id="{A32F1896-D15F-4265-9B15-F0E2CDCA930B}"/>
                </a:ext>
              </a:extLst>
            </p:cNvPr>
            <p:cNvSpPr/>
            <p:nvPr/>
          </p:nvSpPr>
          <p:spPr>
            <a:xfrm rot="16200000">
              <a:off x="3141751" y="5329569"/>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grpSp>
        <p:nvGrpSpPr>
          <p:cNvPr id="28" name="Group 27">
            <a:extLst>
              <a:ext uri="{FF2B5EF4-FFF2-40B4-BE49-F238E27FC236}">
                <a16:creationId xmlns:a16="http://schemas.microsoft.com/office/drawing/2014/main" id="{F0319968-1295-4118-A20C-2240E097699D}"/>
              </a:ext>
            </a:extLst>
          </p:cNvPr>
          <p:cNvGrpSpPr/>
          <p:nvPr/>
        </p:nvGrpSpPr>
        <p:grpSpPr>
          <a:xfrm>
            <a:off x="5740430" y="2094426"/>
            <a:ext cx="1664589" cy="4183010"/>
            <a:chOff x="4216429" y="1689971"/>
            <a:chExt cx="1664589" cy="4183010"/>
          </a:xfrm>
        </p:grpSpPr>
        <p:sp>
          <p:nvSpPr>
            <p:cNvPr id="29" name="Rounded Rectangle 27">
              <a:extLst>
                <a:ext uri="{FF2B5EF4-FFF2-40B4-BE49-F238E27FC236}">
                  <a16:creationId xmlns:a16="http://schemas.microsoft.com/office/drawing/2014/main" id="{A7E0D326-050E-4676-BD0F-BC5CBE83EEA4}"/>
                </a:ext>
              </a:extLst>
            </p:cNvPr>
            <p:cNvSpPr/>
            <p:nvPr/>
          </p:nvSpPr>
          <p:spPr>
            <a:xfrm>
              <a:off x="4937131" y="3966308"/>
              <a:ext cx="919582" cy="62576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3</a:t>
              </a:r>
            </a:p>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2</a:t>
              </a:r>
            </a:p>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1</a:t>
              </a:r>
            </a:p>
          </p:txBody>
        </p:sp>
        <p:sp>
          <p:nvSpPr>
            <p:cNvPr id="30" name="Rounded Rectangle 29">
              <a:extLst>
                <a:ext uri="{FF2B5EF4-FFF2-40B4-BE49-F238E27FC236}">
                  <a16:creationId xmlns:a16="http://schemas.microsoft.com/office/drawing/2014/main" id="{8C116D16-141F-40C1-BB42-BD03A687825C}"/>
                </a:ext>
              </a:extLst>
            </p:cNvPr>
            <p:cNvSpPr/>
            <p:nvPr/>
          </p:nvSpPr>
          <p:spPr>
            <a:xfrm>
              <a:off x="4949683" y="4695938"/>
              <a:ext cx="919582" cy="61613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br>
                <a:rPr lang="en-US" sz="1200" dirty="0">
                  <a:latin typeface="Consolas" panose="020B0609020204030204" pitchFamily="49" charset="0"/>
                </a:rPr>
              </a:b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br>
                <a:rPr lang="en-US" sz="1200" dirty="0">
                  <a:latin typeface="Consolas" panose="020B0609020204030204" pitchFamily="49" charset="0"/>
                </a:rPr>
              </a:br>
              <a:r>
                <a:rPr lang="en-US" sz="1200" dirty="0">
                  <a:solidFill>
                    <a:srgbClr val="00B0F0"/>
                  </a:solidFill>
                  <a:latin typeface="Consolas" panose="020B0609020204030204" pitchFamily="49" charset="0"/>
                </a:rPr>
                <a:t>PA</a:t>
              </a:r>
              <a:r>
                <a:rPr lang="en-US" sz="1200" dirty="0">
                  <a:latin typeface="Consolas" panose="020B0609020204030204" pitchFamily="49" charset="0"/>
                </a:rPr>
                <a:t>, 3</a:t>
              </a:r>
            </a:p>
          </p:txBody>
        </p:sp>
        <p:sp>
          <p:nvSpPr>
            <p:cNvPr id="31" name="Rounded Rectangular Callout 30">
              <a:extLst>
                <a:ext uri="{FF2B5EF4-FFF2-40B4-BE49-F238E27FC236}">
                  <a16:creationId xmlns:a16="http://schemas.microsoft.com/office/drawing/2014/main" id="{0DFCFE3F-B613-46AA-A6CB-EE12B8198E18}"/>
                </a:ext>
              </a:extLst>
            </p:cNvPr>
            <p:cNvSpPr/>
            <p:nvPr/>
          </p:nvSpPr>
          <p:spPr>
            <a:xfrm>
              <a:off x="4886193" y="1689971"/>
              <a:ext cx="994825" cy="585637"/>
            </a:xfrm>
            <a:prstGeom prst="wedgeRoundRectCallout">
              <a:avLst>
                <a:gd name="adj1" fmla="val -8908"/>
                <a:gd name="adj2" fmla="val 122848"/>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Shuffle</a:t>
              </a:r>
            </a:p>
          </p:txBody>
        </p:sp>
        <p:sp>
          <p:nvSpPr>
            <p:cNvPr id="32" name="Rounded Rectangle 57">
              <a:extLst>
                <a:ext uri="{FF2B5EF4-FFF2-40B4-BE49-F238E27FC236}">
                  <a16:creationId xmlns:a16="http://schemas.microsoft.com/office/drawing/2014/main" id="{E6A1623C-97B7-4BBF-8C60-B46D96CA702C}"/>
                </a:ext>
              </a:extLst>
            </p:cNvPr>
            <p:cNvSpPr/>
            <p:nvPr/>
          </p:nvSpPr>
          <p:spPr>
            <a:xfrm>
              <a:off x="4929411" y="2783396"/>
              <a:ext cx="919582" cy="1086466"/>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p>
            <a:p>
              <a:pPr algn="ct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br>
                <a:rPr lang="en-US" sz="1200" dirty="0">
                  <a:latin typeface="Consolas" panose="020B0609020204030204" pitchFamily="49" charset="0"/>
                </a:rPr>
              </a:br>
              <a:r>
                <a:rPr lang="en-US" sz="1200" dirty="0">
                  <a:solidFill>
                    <a:srgbClr val="00B050"/>
                  </a:solidFill>
                  <a:latin typeface="Consolas" panose="020B0609020204030204" pitchFamily="49" charset="0"/>
                </a:rPr>
                <a:t>NJ</a:t>
              </a:r>
              <a:r>
                <a:rPr lang="en-US" sz="1200" dirty="0">
                  <a:latin typeface="Consolas" panose="020B0609020204030204" pitchFamily="49" charset="0"/>
                </a:rPr>
                <a:t>, 1</a:t>
              </a:r>
              <a:br>
                <a:rPr lang="en-US" sz="1200" dirty="0">
                  <a:latin typeface="Consolas" panose="020B0609020204030204" pitchFamily="49" charset="0"/>
                </a:rPr>
              </a:b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33" name="Rounded Rectangle 58">
              <a:extLst>
                <a:ext uri="{FF2B5EF4-FFF2-40B4-BE49-F238E27FC236}">
                  <a16:creationId xmlns:a16="http://schemas.microsoft.com/office/drawing/2014/main" id="{28A34927-7C02-4B85-A641-48789CF5787B}"/>
                </a:ext>
              </a:extLst>
            </p:cNvPr>
            <p:cNvSpPr/>
            <p:nvPr/>
          </p:nvSpPr>
          <p:spPr>
            <a:xfrm>
              <a:off x="4959365" y="5415943"/>
              <a:ext cx="919582" cy="457038"/>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1</a:t>
              </a:r>
              <a:br>
                <a:rPr lang="en-US" sz="1200" dirty="0">
                  <a:latin typeface="Consolas" panose="020B0609020204030204" pitchFamily="49" charset="0"/>
                </a:rPr>
              </a:br>
              <a:r>
                <a:rPr lang="en-US" sz="1200" dirty="0">
                  <a:solidFill>
                    <a:srgbClr val="002060"/>
                  </a:solidFill>
                  <a:latin typeface="Consolas" panose="020B0609020204030204" pitchFamily="49" charset="0"/>
                </a:rPr>
                <a:t>VT</a:t>
              </a:r>
              <a:r>
                <a:rPr lang="en-US" sz="1200" dirty="0">
                  <a:latin typeface="Consolas" panose="020B0609020204030204" pitchFamily="49" charset="0"/>
                </a:rPr>
                <a:t>, 2</a:t>
              </a:r>
            </a:p>
          </p:txBody>
        </p:sp>
        <p:cxnSp>
          <p:nvCxnSpPr>
            <p:cNvPr id="34" name="Straight Arrow Connector 33">
              <a:extLst>
                <a:ext uri="{FF2B5EF4-FFF2-40B4-BE49-F238E27FC236}">
                  <a16:creationId xmlns:a16="http://schemas.microsoft.com/office/drawing/2014/main" id="{A54C94DD-66A3-4BA9-AFAC-3DFEBD11FF2E}"/>
                </a:ext>
              </a:extLst>
            </p:cNvPr>
            <p:cNvCxnSpPr/>
            <p:nvPr/>
          </p:nvCxnSpPr>
          <p:spPr>
            <a:xfrm flipV="1">
              <a:off x="4254981" y="3058458"/>
              <a:ext cx="861581" cy="676470"/>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F9A12EC-D66B-4B90-95A8-97BE53E04644}"/>
                </a:ext>
              </a:extLst>
            </p:cNvPr>
            <p:cNvCxnSpPr/>
            <p:nvPr/>
          </p:nvCxnSpPr>
          <p:spPr>
            <a:xfrm>
              <a:off x="4250559" y="2955240"/>
              <a:ext cx="885851" cy="1130202"/>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26C83377-9E6E-402A-B929-2BE298542F1E}"/>
                </a:ext>
              </a:extLst>
            </p:cNvPr>
            <p:cNvCxnSpPr/>
            <p:nvPr/>
          </p:nvCxnSpPr>
          <p:spPr>
            <a:xfrm>
              <a:off x="4216429" y="3108628"/>
              <a:ext cx="928006" cy="1677698"/>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1AAB44C9-2263-498D-97FD-815A87C44CA7}"/>
                </a:ext>
              </a:extLst>
            </p:cNvPr>
            <p:cNvCxnSpPr/>
            <p:nvPr/>
          </p:nvCxnSpPr>
          <p:spPr>
            <a:xfrm flipV="1">
              <a:off x="4250559" y="3238149"/>
              <a:ext cx="885851" cy="113769"/>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6EF823B5-E5BF-4299-A694-DEED75E00605}"/>
                </a:ext>
              </a:extLst>
            </p:cNvPr>
            <p:cNvCxnSpPr/>
            <p:nvPr/>
          </p:nvCxnSpPr>
          <p:spPr>
            <a:xfrm>
              <a:off x="4236739" y="3929266"/>
              <a:ext cx="907696" cy="1084955"/>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299EEC48-218C-4A73-8400-E2B365F57976}"/>
                </a:ext>
              </a:extLst>
            </p:cNvPr>
            <p:cNvCxnSpPr/>
            <p:nvPr/>
          </p:nvCxnSpPr>
          <p:spPr>
            <a:xfrm flipV="1">
              <a:off x="4242534" y="3418446"/>
              <a:ext cx="868233" cy="683083"/>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357CCFA9-BC64-4576-9969-25F3859EC053}"/>
                </a:ext>
              </a:extLst>
            </p:cNvPr>
            <p:cNvCxnSpPr/>
            <p:nvPr/>
          </p:nvCxnSpPr>
          <p:spPr>
            <a:xfrm flipV="1">
              <a:off x="4250558" y="4273373"/>
              <a:ext cx="919040" cy="268017"/>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3EFBFF85-F07E-43A6-B6D3-04D4BADBB542}"/>
                </a:ext>
              </a:extLst>
            </p:cNvPr>
            <p:cNvCxnSpPr/>
            <p:nvPr/>
          </p:nvCxnSpPr>
          <p:spPr>
            <a:xfrm>
              <a:off x="4252834" y="4724004"/>
              <a:ext cx="857933" cy="842302"/>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173C524F-0F35-4313-BB1A-799AC74A0BEF}"/>
                </a:ext>
              </a:extLst>
            </p:cNvPr>
            <p:cNvCxnSpPr/>
            <p:nvPr/>
          </p:nvCxnSpPr>
          <p:spPr>
            <a:xfrm flipV="1">
              <a:off x="4285267" y="3638957"/>
              <a:ext cx="825500" cy="1297144"/>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6D1B281B-248C-4465-B4FB-F4496048D087}"/>
                </a:ext>
              </a:extLst>
            </p:cNvPr>
            <p:cNvCxnSpPr/>
            <p:nvPr/>
          </p:nvCxnSpPr>
          <p:spPr>
            <a:xfrm flipV="1">
              <a:off x="4252835" y="4455781"/>
              <a:ext cx="862478" cy="884362"/>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3A611C70-7BEE-4F37-AF05-39131666706C}"/>
                </a:ext>
              </a:extLst>
            </p:cNvPr>
            <p:cNvCxnSpPr/>
            <p:nvPr/>
          </p:nvCxnSpPr>
          <p:spPr>
            <a:xfrm>
              <a:off x="4268472" y="5510931"/>
              <a:ext cx="890485" cy="215849"/>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ED2C7417-7080-418A-8FFE-A96C3CCF06E3}"/>
                </a:ext>
              </a:extLst>
            </p:cNvPr>
            <p:cNvCxnSpPr/>
            <p:nvPr/>
          </p:nvCxnSpPr>
          <p:spPr>
            <a:xfrm flipV="1">
              <a:off x="4268472" y="5166611"/>
              <a:ext cx="867938" cy="519075"/>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grpSp>
      <p:grpSp>
        <p:nvGrpSpPr>
          <p:cNvPr id="46" name="Group 45">
            <a:extLst>
              <a:ext uri="{FF2B5EF4-FFF2-40B4-BE49-F238E27FC236}">
                <a16:creationId xmlns:a16="http://schemas.microsoft.com/office/drawing/2014/main" id="{9EAE8D72-3807-42B5-A700-9EB5A2D997DC}"/>
              </a:ext>
            </a:extLst>
          </p:cNvPr>
          <p:cNvGrpSpPr/>
          <p:nvPr/>
        </p:nvGrpSpPr>
        <p:grpSpPr>
          <a:xfrm>
            <a:off x="7428036" y="2093910"/>
            <a:ext cx="1380459" cy="4106493"/>
            <a:chOff x="5904035" y="1689454"/>
            <a:chExt cx="1380459" cy="4106493"/>
          </a:xfrm>
        </p:grpSpPr>
        <p:sp>
          <p:nvSpPr>
            <p:cNvPr id="47" name="Rounded Rectangular Callout 34">
              <a:extLst>
                <a:ext uri="{FF2B5EF4-FFF2-40B4-BE49-F238E27FC236}">
                  <a16:creationId xmlns:a16="http://schemas.microsoft.com/office/drawing/2014/main" id="{20F73509-1655-42AB-9647-A72F7AFED63E}"/>
                </a:ext>
              </a:extLst>
            </p:cNvPr>
            <p:cNvSpPr/>
            <p:nvPr/>
          </p:nvSpPr>
          <p:spPr>
            <a:xfrm>
              <a:off x="6327360" y="1689454"/>
              <a:ext cx="945419" cy="588210"/>
            </a:xfrm>
            <a:prstGeom prst="wedgeRoundRectCallout">
              <a:avLst>
                <a:gd name="adj1" fmla="val -9160"/>
                <a:gd name="adj2" fmla="val 127119"/>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Reduce</a:t>
              </a:r>
            </a:p>
          </p:txBody>
        </p:sp>
        <p:sp>
          <p:nvSpPr>
            <p:cNvPr id="48" name="Down Arrow 51">
              <a:extLst>
                <a:ext uri="{FF2B5EF4-FFF2-40B4-BE49-F238E27FC236}">
                  <a16:creationId xmlns:a16="http://schemas.microsoft.com/office/drawing/2014/main" id="{09B6F872-67D6-4B00-9396-1B69C7AE9FBE}"/>
                </a:ext>
              </a:extLst>
            </p:cNvPr>
            <p:cNvSpPr/>
            <p:nvPr/>
          </p:nvSpPr>
          <p:spPr>
            <a:xfrm rot="16200000">
              <a:off x="6008232" y="3185646"/>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49" name="Down Arrow 52">
              <a:extLst>
                <a:ext uri="{FF2B5EF4-FFF2-40B4-BE49-F238E27FC236}">
                  <a16:creationId xmlns:a16="http://schemas.microsoft.com/office/drawing/2014/main" id="{85B3E838-A518-42C3-AC1A-70476F1A4689}"/>
                </a:ext>
              </a:extLst>
            </p:cNvPr>
            <p:cNvSpPr/>
            <p:nvPr/>
          </p:nvSpPr>
          <p:spPr>
            <a:xfrm rot="16200000">
              <a:off x="6011658" y="4060364"/>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50" name="Down Arrow 53">
              <a:extLst>
                <a:ext uri="{FF2B5EF4-FFF2-40B4-BE49-F238E27FC236}">
                  <a16:creationId xmlns:a16="http://schemas.microsoft.com/office/drawing/2014/main" id="{22687A70-97AE-4B7B-9B4A-A47CACF938E0}"/>
                </a:ext>
              </a:extLst>
            </p:cNvPr>
            <p:cNvSpPr/>
            <p:nvPr/>
          </p:nvSpPr>
          <p:spPr>
            <a:xfrm rot="16200000">
              <a:off x="6022312" y="5450420"/>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51" name="Rounded Rectangle 59">
              <a:extLst>
                <a:ext uri="{FF2B5EF4-FFF2-40B4-BE49-F238E27FC236}">
                  <a16:creationId xmlns:a16="http://schemas.microsoft.com/office/drawing/2014/main" id="{AB30FFE6-3C1A-4191-96C7-3E44D5B9A560}"/>
                </a:ext>
              </a:extLst>
            </p:cNvPr>
            <p:cNvSpPr/>
            <p:nvPr/>
          </p:nvSpPr>
          <p:spPr>
            <a:xfrm>
              <a:off x="6326560" y="3058458"/>
              <a:ext cx="919582" cy="5484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br>
                <a:rPr lang="en-US" sz="1200" dirty="0">
                  <a:latin typeface="Consolas" panose="020B0609020204030204" pitchFamily="49" charset="0"/>
                </a:rPr>
              </a:br>
              <a:r>
                <a:rPr lang="en-US" sz="1200" dirty="0">
                  <a:solidFill>
                    <a:srgbClr val="00B050"/>
                  </a:solidFill>
                  <a:latin typeface="Consolas" panose="020B0609020204030204" pitchFamily="49" charset="0"/>
                </a:rPr>
                <a:t>NJ</a:t>
              </a:r>
              <a:r>
                <a:rPr lang="en-US" sz="1200" dirty="0">
                  <a:latin typeface="Consolas" panose="020B0609020204030204" pitchFamily="49" charset="0"/>
                </a:rPr>
                <a:t>, 5</a:t>
              </a:r>
            </a:p>
          </p:txBody>
        </p:sp>
        <p:sp>
          <p:nvSpPr>
            <p:cNvPr id="52" name="Rounded Rectangle 60">
              <a:extLst>
                <a:ext uri="{FF2B5EF4-FFF2-40B4-BE49-F238E27FC236}">
                  <a16:creationId xmlns:a16="http://schemas.microsoft.com/office/drawing/2014/main" id="{C89C0734-E444-4CB1-BCF9-44CF2C70DF5B}"/>
                </a:ext>
              </a:extLst>
            </p:cNvPr>
            <p:cNvSpPr/>
            <p:nvPr/>
          </p:nvSpPr>
          <p:spPr>
            <a:xfrm>
              <a:off x="6350483" y="4118687"/>
              <a:ext cx="919582" cy="348197"/>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6</a:t>
              </a:r>
            </a:p>
          </p:txBody>
        </p:sp>
        <p:sp>
          <p:nvSpPr>
            <p:cNvPr id="53" name="Rounded Rectangle 61">
              <a:extLst>
                <a:ext uri="{FF2B5EF4-FFF2-40B4-BE49-F238E27FC236}">
                  <a16:creationId xmlns:a16="http://schemas.microsoft.com/office/drawing/2014/main" id="{B7FDDDC8-923B-4DA4-89A3-2C0F69B49918}"/>
                </a:ext>
              </a:extLst>
            </p:cNvPr>
            <p:cNvSpPr/>
            <p:nvPr/>
          </p:nvSpPr>
          <p:spPr>
            <a:xfrm>
              <a:off x="6359071" y="4786446"/>
              <a:ext cx="919582" cy="364393"/>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5</a:t>
              </a:r>
            </a:p>
          </p:txBody>
        </p:sp>
        <p:sp>
          <p:nvSpPr>
            <p:cNvPr id="54" name="Rounded Rectangle 63">
              <a:extLst>
                <a:ext uri="{FF2B5EF4-FFF2-40B4-BE49-F238E27FC236}">
                  <a16:creationId xmlns:a16="http://schemas.microsoft.com/office/drawing/2014/main" id="{CA7504E4-3E08-4828-BE0C-61B55B1901C0}"/>
                </a:ext>
              </a:extLst>
            </p:cNvPr>
            <p:cNvSpPr/>
            <p:nvPr/>
          </p:nvSpPr>
          <p:spPr>
            <a:xfrm>
              <a:off x="6364912" y="5441764"/>
              <a:ext cx="919582" cy="354183"/>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3</a:t>
              </a:r>
            </a:p>
          </p:txBody>
        </p:sp>
        <p:sp>
          <p:nvSpPr>
            <p:cNvPr id="55" name="Down Arrow 93">
              <a:extLst>
                <a:ext uri="{FF2B5EF4-FFF2-40B4-BE49-F238E27FC236}">
                  <a16:creationId xmlns:a16="http://schemas.microsoft.com/office/drawing/2014/main" id="{CD41E4E7-1DE9-4CD6-8603-7972D88474A7}"/>
                </a:ext>
              </a:extLst>
            </p:cNvPr>
            <p:cNvSpPr/>
            <p:nvPr/>
          </p:nvSpPr>
          <p:spPr>
            <a:xfrm rot="16200000">
              <a:off x="6009086" y="4786563"/>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grpSp>
        <p:nvGrpSpPr>
          <p:cNvPr id="56" name="Group 55">
            <a:extLst>
              <a:ext uri="{FF2B5EF4-FFF2-40B4-BE49-F238E27FC236}">
                <a16:creationId xmlns:a16="http://schemas.microsoft.com/office/drawing/2014/main" id="{8DF815B0-25F2-4591-90B4-3DFECF57F13A}"/>
              </a:ext>
            </a:extLst>
          </p:cNvPr>
          <p:cNvGrpSpPr/>
          <p:nvPr/>
        </p:nvGrpSpPr>
        <p:grpSpPr>
          <a:xfrm>
            <a:off x="8777082" y="2093910"/>
            <a:ext cx="1482544" cy="3537333"/>
            <a:chOff x="7253082" y="1689454"/>
            <a:chExt cx="1482544" cy="3537333"/>
          </a:xfrm>
        </p:grpSpPr>
        <p:sp>
          <p:nvSpPr>
            <p:cNvPr id="57" name="Rounded Rectangle 32">
              <a:extLst>
                <a:ext uri="{FF2B5EF4-FFF2-40B4-BE49-F238E27FC236}">
                  <a16:creationId xmlns:a16="http://schemas.microsoft.com/office/drawing/2014/main" id="{944323E9-5E50-463C-9ACC-0182FCED6B42}"/>
                </a:ext>
              </a:extLst>
            </p:cNvPr>
            <p:cNvSpPr/>
            <p:nvPr/>
          </p:nvSpPr>
          <p:spPr>
            <a:xfrm>
              <a:off x="7782336" y="3528208"/>
              <a:ext cx="953290" cy="1196591"/>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br>
                <a:rPr lang="en-US" sz="1200" dirty="0">
                  <a:latin typeface="Consolas" panose="020B0609020204030204" pitchFamily="49" charset="0"/>
                </a:rPr>
              </a:br>
              <a:r>
                <a:rPr lang="en-US" sz="1200" dirty="0">
                  <a:solidFill>
                    <a:srgbClr val="00B050"/>
                  </a:solidFill>
                  <a:latin typeface="Consolas" panose="020B0609020204030204" pitchFamily="49" charset="0"/>
                </a:rPr>
                <a:t>NJ</a:t>
              </a:r>
              <a:r>
                <a:rPr lang="en-US" sz="1200" dirty="0">
                  <a:latin typeface="Consolas" panose="020B0609020204030204" pitchFamily="49" charset="0"/>
                </a:rPr>
                <a:t>, 5</a:t>
              </a:r>
            </a:p>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6</a:t>
              </a:r>
            </a:p>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5</a:t>
              </a:r>
            </a:p>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3</a:t>
              </a:r>
            </a:p>
          </p:txBody>
        </p:sp>
        <p:sp>
          <p:nvSpPr>
            <p:cNvPr id="58" name="Rounded Rectangular Callout 35">
              <a:extLst>
                <a:ext uri="{FF2B5EF4-FFF2-40B4-BE49-F238E27FC236}">
                  <a16:creationId xmlns:a16="http://schemas.microsoft.com/office/drawing/2014/main" id="{3F4DABDE-023A-409A-9C25-B49B128DA09C}"/>
                </a:ext>
              </a:extLst>
            </p:cNvPr>
            <p:cNvSpPr/>
            <p:nvPr/>
          </p:nvSpPr>
          <p:spPr>
            <a:xfrm>
              <a:off x="7782336" y="1689454"/>
              <a:ext cx="953290" cy="611389"/>
            </a:xfrm>
            <a:prstGeom prst="wedgeRoundRectCallout">
              <a:avLst>
                <a:gd name="adj1" fmla="val -9118"/>
                <a:gd name="adj2" fmla="val 120643"/>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Combine</a:t>
              </a:r>
            </a:p>
          </p:txBody>
        </p:sp>
        <p:sp>
          <p:nvSpPr>
            <p:cNvPr id="59" name="Down Arrow 54">
              <a:extLst>
                <a:ext uri="{FF2B5EF4-FFF2-40B4-BE49-F238E27FC236}">
                  <a16:creationId xmlns:a16="http://schemas.microsoft.com/office/drawing/2014/main" id="{02AD4B0B-98A3-4526-87C1-7D1E20C9D2F5}"/>
                </a:ext>
              </a:extLst>
            </p:cNvPr>
            <p:cNvSpPr/>
            <p:nvPr/>
          </p:nvSpPr>
          <p:spPr>
            <a:xfrm rot="18592325">
              <a:off x="7400397" y="3275118"/>
              <a:ext cx="179690" cy="474320"/>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60" name="Down Arrow 55">
              <a:extLst>
                <a:ext uri="{FF2B5EF4-FFF2-40B4-BE49-F238E27FC236}">
                  <a16:creationId xmlns:a16="http://schemas.microsoft.com/office/drawing/2014/main" id="{F68B082E-53D6-4278-9E62-8F83E9E97E59}"/>
                </a:ext>
              </a:extLst>
            </p:cNvPr>
            <p:cNvSpPr/>
            <p:nvPr/>
          </p:nvSpPr>
          <p:spPr>
            <a:xfrm rot="13993227">
              <a:off x="7445521" y="4441960"/>
              <a:ext cx="179690" cy="528143"/>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61" name="Down Arrow 56">
              <a:extLst>
                <a:ext uri="{FF2B5EF4-FFF2-40B4-BE49-F238E27FC236}">
                  <a16:creationId xmlns:a16="http://schemas.microsoft.com/office/drawing/2014/main" id="{11A9BBB0-289A-4F2A-9814-40325C38055C}"/>
                </a:ext>
              </a:extLst>
            </p:cNvPr>
            <p:cNvSpPr/>
            <p:nvPr/>
          </p:nvSpPr>
          <p:spPr>
            <a:xfrm rot="16200000">
              <a:off x="7445968" y="4079331"/>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62" name="Down Arrow 95">
              <a:extLst>
                <a:ext uri="{FF2B5EF4-FFF2-40B4-BE49-F238E27FC236}">
                  <a16:creationId xmlns:a16="http://schemas.microsoft.com/office/drawing/2014/main" id="{07860CAB-6C39-4E60-8820-C57FCA05E1B6}"/>
                </a:ext>
              </a:extLst>
            </p:cNvPr>
            <p:cNvSpPr/>
            <p:nvPr/>
          </p:nvSpPr>
          <p:spPr>
            <a:xfrm rot="13629537">
              <a:off x="7553773" y="4728785"/>
              <a:ext cx="204202" cy="791802"/>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spTree>
    <p:extLst>
      <p:ext uri="{BB962C8B-B14F-4D97-AF65-F5344CB8AC3E}">
        <p14:creationId xmlns:p14="http://schemas.microsoft.com/office/powerpoint/2010/main" val="74533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D2AB7-0141-41A8-B29B-53F6DE7B3A27}"/>
              </a:ext>
            </a:extLst>
          </p:cNvPr>
          <p:cNvSpPr>
            <a:spLocks noGrp="1"/>
          </p:cNvSpPr>
          <p:nvPr>
            <p:ph type="title"/>
          </p:nvPr>
        </p:nvSpPr>
        <p:spPr/>
        <p:txBody>
          <a:bodyPr/>
          <a:lstStyle/>
          <a:p>
            <a:r>
              <a:rPr lang="en-US" dirty="0"/>
              <a:t>Demo: M-R and YARN</a:t>
            </a:r>
          </a:p>
        </p:txBody>
      </p:sp>
      <p:sp>
        <p:nvSpPr>
          <p:cNvPr id="5" name="Content Placeholder 4">
            <a:extLst>
              <a:ext uri="{FF2B5EF4-FFF2-40B4-BE49-F238E27FC236}">
                <a16:creationId xmlns:a16="http://schemas.microsoft.com/office/drawing/2014/main" id="{3D72514A-56CD-4CBA-B638-679A09FE2AEA}"/>
              </a:ext>
            </a:extLst>
          </p:cNvPr>
          <p:cNvSpPr>
            <a:spLocks noGrp="1"/>
          </p:cNvSpPr>
          <p:nvPr>
            <p:ph idx="1"/>
          </p:nvPr>
        </p:nvSpPr>
        <p:spPr/>
        <p:txBody>
          <a:bodyPr/>
          <a:lstStyle/>
          <a:p>
            <a:r>
              <a:rPr lang="en-US" dirty="0"/>
              <a:t>Calculating pi</a:t>
            </a:r>
          </a:p>
          <a:p>
            <a:r>
              <a:rPr lang="en-US" dirty="0"/>
              <a:t>Word counts</a:t>
            </a:r>
          </a:p>
          <a:p>
            <a:r>
              <a:rPr lang="en-US" dirty="0"/>
              <a:t>What’s running?</a:t>
            </a:r>
          </a:p>
          <a:p>
            <a:r>
              <a:rPr lang="en-US" dirty="0"/>
              <a:t>What ran?</a:t>
            </a:r>
          </a:p>
          <a:p>
            <a:r>
              <a:rPr lang="en-US" dirty="0"/>
              <a:t>Job details</a:t>
            </a:r>
          </a:p>
          <a:p>
            <a:r>
              <a:rPr lang="en-US" dirty="0"/>
              <a:t>Kill a running job</a:t>
            </a:r>
          </a:p>
          <a:p>
            <a:endParaRPr lang="en-US" dirty="0"/>
          </a:p>
          <a:p>
            <a:pPr marL="0" indent="0">
              <a:buNone/>
            </a:pPr>
            <a:endParaRPr lang="en-US" dirty="0"/>
          </a:p>
        </p:txBody>
      </p:sp>
    </p:spTree>
    <p:extLst>
      <p:ext uri="{BB962C8B-B14F-4D97-AF65-F5344CB8AC3E}">
        <p14:creationId xmlns:p14="http://schemas.microsoft.com/office/powerpoint/2010/main" val="2312815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010183-F4E3-485F-AFFF-3163A6ED6AC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02C87327-2398-4A96-9F9E-6BD4BAD75BE1}"/>
              </a:ext>
            </a:extLst>
          </p:cNvPr>
          <p:cNvSpPr>
            <a:spLocks noGrp="1"/>
          </p:cNvSpPr>
          <p:nvPr>
            <p:ph idx="1"/>
          </p:nvPr>
        </p:nvSpPr>
        <p:spPr/>
        <p:txBody>
          <a:bodyPr/>
          <a:lstStyle/>
          <a:p>
            <a:r>
              <a:rPr lang="en-US" dirty="0"/>
              <a:t>TODO</a:t>
            </a:r>
          </a:p>
        </p:txBody>
      </p:sp>
    </p:spTree>
    <p:extLst>
      <p:ext uri="{BB962C8B-B14F-4D97-AF65-F5344CB8AC3E}">
        <p14:creationId xmlns:p14="http://schemas.microsoft.com/office/powerpoint/2010/main" val="3163889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28A795-5236-4304-8FA0-7B444CCCD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7" t="4989" r="2827" b="3428"/>
          <a:stretch/>
        </p:blipFill>
        <p:spPr bwMode="auto">
          <a:xfrm>
            <a:off x="1476214" y="86554"/>
            <a:ext cx="9078132" cy="6437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6C337D-20B7-4F00-A64F-1E80E3ED6C29}"/>
              </a:ext>
            </a:extLst>
          </p:cNvPr>
          <p:cNvSpPr txBox="1"/>
          <p:nvPr/>
        </p:nvSpPr>
        <p:spPr>
          <a:xfrm>
            <a:off x="3850038" y="6440860"/>
            <a:ext cx="6096000" cy="369332"/>
          </a:xfrm>
          <a:prstGeom prst="rect">
            <a:avLst/>
          </a:prstGeom>
          <a:noFill/>
        </p:spPr>
        <p:txBody>
          <a:bodyPr wrap="square">
            <a:spAutoFit/>
          </a:bodyPr>
          <a:lstStyle/>
          <a:p>
            <a:r>
              <a:rPr lang="en-US" dirty="0"/>
              <a:t>https://www.cloudduggu.com/hadoop/ecosystem/</a:t>
            </a:r>
          </a:p>
        </p:txBody>
      </p:sp>
    </p:spTree>
    <p:extLst>
      <p:ext uri="{BB962C8B-B14F-4D97-AF65-F5344CB8AC3E}">
        <p14:creationId xmlns:p14="http://schemas.microsoft.com/office/powerpoint/2010/main" val="725720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ED07-F665-4433-A212-A707D5F9F595}"/>
              </a:ext>
            </a:extLst>
          </p:cNvPr>
          <p:cNvSpPr>
            <a:spLocks noGrp="1"/>
          </p:cNvSpPr>
          <p:nvPr>
            <p:ph type="title"/>
          </p:nvPr>
        </p:nvSpPr>
        <p:spPr/>
        <p:txBody>
          <a:bodyPr>
            <a:noAutofit/>
          </a:bodyPr>
          <a:lstStyle/>
          <a:p>
            <a:r>
              <a:rPr lang="en-US" dirty="0"/>
              <a:t>An Oversimplified Version of the Hadoop Ecosystem in Action</a:t>
            </a:r>
            <a:endParaRPr lang="en-IN" dirty="0"/>
          </a:p>
        </p:txBody>
      </p:sp>
      <p:grpSp>
        <p:nvGrpSpPr>
          <p:cNvPr id="5" name="Group 4">
            <a:extLst>
              <a:ext uri="{FF2B5EF4-FFF2-40B4-BE49-F238E27FC236}">
                <a16:creationId xmlns:a16="http://schemas.microsoft.com/office/drawing/2014/main" id="{A6FA9A55-BF52-4B7A-BD8B-E4541A2AEEE0}"/>
              </a:ext>
            </a:extLst>
          </p:cNvPr>
          <p:cNvGrpSpPr/>
          <p:nvPr/>
        </p:nvGrpSpPr>
        <p:grpSpPr>
          <a:xfrm>
            <a:off x="2364398" y="2403567"/>
            <a:ext cx="1098755" cy="2382391"/>
            <a:chOff x="527305" y="2280471"/>
            <a:chExt cx="1098755" cy="2382391"/>
          </a:xfrm>
        </p:grpSpPr>
        <p:sp>
          <p:nvSpPr>
            <p:cNvPr id="6" name="Flowchart: Magnetic Disk 5">
              <a:extLst>
                <a:ext uri="{FF2B5EF4-FFF2-40B4-BE49-F238E27FC236}">
                  <a16:creationId xmlns:a16="http://schemas.microsoft.com/office/drawing/2014/main" id="{290B2C33-EE12-47E6-911C-A956AACE50DC}"/>
                </a:ext>
              </a:extLst>
            </p:cNvPr>
            <p:cNvSpPr/>
            <p:nvPr/>
          </p:nvSpPr>
          <p:spPr>
            <a:xfrm>
              <a:off x="542053" y="2280471"/>
              <a:ext cx="967734" cy="1071856"/>
            </a:xfrm>
            <a:prstGeom prst="flowChartMagneticDisk">
              <a:avLst/>
            </a:prstGeom>
            <a:solidFill>
              <a:schemeClr val="accent1"/>
            </a:solidFill>
            <a:ln w="25400">
              <a:solidFill>
                <a:schemeClr val="bg1"/>
              </a:solidFill>
            </a:ln>
          </p:spPr>
          <p:style>
            <a:lnRef idx="1">
              <a:schemeClr val="accent2"/>
            </a:lnRef>
            <a:fillRef idx="2">
              <a:schemeClr val="accent2"/>
            </a:fillRef>
            <a:effectRef idx="1">
              <a:schemeClr val="accent2"/>
            </a:effectRef>
            <a:fontRef idx="minor">
              <a:schemeClr val="dk1"/>
            </a:fontRef>
          </p:style>
          <p:txBody>
            <a:bodyPr rtlCol="0" anchor="t">
              <a:noAutofit/>
            </a:bodyPr>
            <a:lstStyle/>
            <a:p>
              <a:pPr algn="ctr">
                <a:spcBef>
                  <a:spcPts val="600"/>
                </a:spcBef>
              </a:pPr>
              <a:r>
                <a:rPr lang="en-US" sz="1400" dirty="0">
                  <a:solidFill>
                    <a:schemeClr val="bg1"/>
                  </a:solidFill>
                  <a:latin typeface="Sherman Sans Book" pitchFamily="50" charset="0"/>
                  <a:ea typeface="Sherman Sans Book" pitchFamily="50" charset="0"/>
                </a:rPr>
                <a:t>Relational</a:t>
              </a:r>
              <a:br>
                <a:rPr lang="en-US" sz="1400" dirty="0">
                  <a:solidFill>
                    <a:schemeClr val="bg1"/>
                  </a:solidFill>
                  <a:latin typeface="Sherman Sans Book" pitchFamily="50" charset="0"/>
                  <a:ea typeface="Sherman Sans Book" pitchFamily="50" charset="0"/>
                </a:rPr>
              </a:br>
              <a:r>
                <a:rPr lang="en-US" sz="1400" dirty="0">
                  <a:solidFill>
                    <a:schemeClr val="bg1"/>
                  </a:solidFill>
                  <a:latin typeface="Sherman Sans Book" pitchFamily="50" charset="0"/>
                  <a:ea typeface="Sherman Sans Book" pitchFamily="50" charset="0"/>
                </a:rPr>
                <a:t>business</a:t>
              </a:r>
              <a:br>
                <a:rPr lang="en-US" sz="1400" dirty="0">
                  <a:solidFill>
                    <a:schemeClr val="bg1"/>
                  </a:solidFill>
                  <a:latin typeface="Sherman Sans Book" pitchFamily="50" charset="0"/>
                  <a:ea typeface="Sherman Sans Book" pitchFamily="50" charset="0"/>
                </a:rPr>
              </a:br>
              <a:r>
                <a:rPr lang="en-US" sz="1400" dirty="0">
                  <a:solidFill>
                    <a:schemeClr val="bg1"/>
                  </a:solidFill>
                  <a:latin typeface="Sherman Sans Book" pitchFamily="50" charset="0"/>
                  <a:ea typeface="Sherman Sans Book" pitchFamily="50" charset="0"/>
                </a:rPr>
                <a:t>data</a:t>
              </a:r>
            </a:p>
          </p:txBody>
        </p:sp>
        <p:sp>
          <p:nvSpPr>
            <p:cNvPr id="7" name="Flowchart: Document 6">
              <a:extLst>
                <a:ext uri="{FF2B5EF4-FFF2-40B4-BE49-F238E27FC236}">
                  <a16:creationId xmlns:a16="http://schemas.microsoft.com/office/drawing/2014/main" id="{BB4AED77-C8AB-4FED-ADFA-B8E30B2F1D72}"/>
                </a:ext>
              </a:extLst>
            </p:cNvPr>
            <p:cNvSpPr/>
            <p:nvPr/>
          </p:nvSpPr>
          <p:spPr>
            <a:xfrm>
              <a:off x="527305" y="3460341"/>
              <a:ext cx="1098755" cy="1202521"/>
            </a:xfrm>
            <a:prstGeom prst="flowChartDocumen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spcBef>
                  <a:spcPts val="600"/>
                </a:spcBef>
              </a:pPr>
              <a:r>
                <a:rPr lang="en-US" sz="1400" dirty="0">
                  <a:solidFill>
                    <a:schemeClr val="bg1"/>
                  </a:solidFill>
                  <a:latin typeface="Sherman Sans Book" pitchFamily="50" charset="0"/>
                  <a:ea typeface="Sherman Sans Book" pitchFamily="50" charset="0"/>
                </a:rPr>
                <a:t>Unstructured</a:t>
              </a:r>
              <a:br>
                <a:rPr lang="en-US" sz="1400" dirty="0">
                  <a:solidFill>
                    <a:schemeClr val="bg1"/>
                  </a:solidFill>
                  <a:latin typeface="Sherman Sans Book" pitchFamily="50" charset="0"/>
                  <a:ea typeface="Sherman Sans Book" pitchFamily="50" charset="0"/>
                </a:rPr>
              </a:br>
              <a:r>
                <a:rPr lang="en-US" sz="1400" dirty="0">
                  <a:solidFill>
                    <a:schemeClr val="bg1"/>
                  </a:solidFill>
                  <a:latin typeface="Sherman Sans Book" pitchFamily="50" charset="0"/>
                  <a:ea typeface="Sherman Sans Book" pitchFamily="50" charset="0"/>
                </a:rPr>
                <a:t>data (logs, social, text, etc.) </a:t>
              </a:r>
            </a:p>
          </p:txBody>
        </p:sp>
      </p:grpSp>
      <p:sp>
        <p:nvSpPr>
          <p:cNvPr id="8" name="Rectangle 7">
            <a:extLst>
              <a:ext uri="{FF2B5EF4-FFF2-40B4-BE49-F238E27FC236}">
                <a16:creationId xmlns:a16="http://schemas.microsoft.com/office/drawing/2014/main" id="{8EF1A32A-A657-48C3-860F-FCE73B921345}"/>
              </a:ext>
            </a:extLst>
          </p:cNvPr>
          <p:cNvSpPr/>
          <p:nvPr/>
        </p:nvSpPr>
        <p:spPr>
          <a:xfrm>
            <a:off x="6267855" y="2603466"/>
            <a:ext cx="1549366" cy="1157748"/>
          </a:xfrm>
          <a:prstGeom prst="rect">
            <a:avLst/>
          </a:prstGeom>
          <a:solidFill>
            <a:srgbClr val="595959"/>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spcBef>
                <a:spcPts val="600"/>
              </a:spcBef>
            </a:pPr>
            <a:r>
              <a:rPr lang="en-US" sz="1400" b="1" dirty="0">
                <a:solidFill>
                  <a:schemeClr val="bg1"/>
                </a:solidFill>
                <a:latin typeface="Sherman Sans Book" pitchFamily="50" charset="0"/>
                <a:ea typeface="Sherman Sans Book" pitchFamily="50" charset="0"/>
              </a:rPr>
              <a:t>HDFS</a:t>
            </a:r>
            <a:r>
              <a:rPr lang="en-US" sz="1400" dirty="0">
                <a:solidFill>
                  <a:schemeClr val="bg1"/>
                </a:solidFill>
                <a:latin typeface="Sherman Sans Book" pitchFamily="50" charset="0"/>
                <a:ea typeface="Sherman Sans Book" pitchFamily="50" charset="0"/>
              </a:rPr>
              <a:t> Data Lake</a:t>
            </a:r>
            <a:br>
              <a:rPr lang="en-US" sz="1400" dirty="0">
                <a:solidFill>
                  <a:schemeClr val="bg1"/>
                </a:solidFill>
                <a:latin typeface="Sherman Sans Book" pitchFamily="50" charset="0"/>
                <a:ea typeface="Sherman Sans Book" pitchFamily="50" charset="0"/>
              </a:rPr>
            </a:br>
            <a:r>
              <a:rPr lang="en-US" sz="1400" dirty="0">
                <a:solidFill>
                  <a:schemeClr val="bg1"/>
                </a:solidFill>
                <a:latin typeface="Sherman Sans Book" pitchFamily="50" charset="0"/>
                <a:ea typeface="Sherman Sans Book" pitchFamily="50" charset="0"/>
              </a:rPr>
              <a:t>Data stored “as is”</a:t>
            </a:r>
          </a:p>
        </p:txBody>
      </p:sp>
      <p:grpSp>
        <p:nvGrpSpPr>
          <p:cNvPr id="9" name="Group 8">
            <a:extLst>
              <a:ext uri="{FF2B5EF4-FFF2-40B4-BE49-F238E27FC236}">
                <a16:creationId xmlns:a16="http://schemas.microsoft.com/office/drawing/2014/main" id="{878E2D5A-E066-45D1-B64E-DAD8C1BB546C}"/>
              </a:ext>
            </a:extLst>
          </p:cNvPr>
          <p:cNvGrpSpPr/>
          <p:nvPr/>
        </p:nvGrpSpPr>
        <p:grpSpPr>
          <a:xfrm>
            <a:off x="3519867" y="2603467"/>
            <a:ext cx="2562299" cy="1126163"/>
            <a:chOff x="1858580" y="2480371"/>
            <a:chExt cx="2562299" cy="1126163"/>
          </a:xfrm>
        </p:grpSpPr>
        <p:sp>
          <p:nvSpPr>
            <p:cNvPr id="10" name="TextBox 9">
              <a:extLst>
                <a:ext uri="{FF2B5EF4-FFF2-40B4-BE49-F238E27FC236}">
                  <a16:creationId xmlns:a16="http://schemas.microsoft.com/office/drawing/2014/main" id="{62B61F16-A677-48ED-9D96-4E8BFA1E90D5}"/>
                </a:ext>
              </a:extLst>
            </p:cNvPr>
            <p:cNvSpPr txBox="1"/>
            <p:nvPr/>
          </p:nvSpPr>
          <p:spPr>
            <a:xfrm>
              <a:off x="2193873" y="2480371"/>
              <a:ext cx="2227006" cy="300082"/>
            </a:xfrm>
            <a:prstGeom prst="rect">
              <a:avLst/>
            </a:prstGeom>
            <a:noFill/>
          </p:spPr>
          <p:txBody>
            <a:bodyPr wrap="square" rtlCol="0">
              <a:noAutofit/>
            </a:bodyPr>
            <a:lstStyle/>
            <a:p>
              <a:r>
                <a:rPr lang="en-US" sz="1400" b="1" dirty="0">
                  <a:solidFill>
                    <a:schemeClr val="tx1">
                      <a:lumMod val="65000"/>
                      <a:lumOff val="35000"/>
                    </a:schemeClr>
                  </a:solidFill>
                  <a:latin typeface="Sherman Sans Book" pitchFamily="50" charset="0"/>
                  <a:ea typeface="Sherman Sans Book" pitchFamily="50" charset="0"/>
                </a:rPr>
                <a:t>Sqoop: i</a:t>
              </a:r>
              <a:r>
                <a:rPr lang="en-US" sz="1400" dirty="0">
                  <a:solidFill>
                    <a:schemeClr val="tx1">
                      <a:lumMod val="65000"/>
                      <a:lumOff val="35000"/>
                    </a:schemeClr>
                  </a:solidFill>
                  <a:latin typeface="Sherman Sans Book" pitchFamily="50" charset="0"/>
                  <a:ea typeface="Sherman Sans Book" pitchFamily="50" charset="0"/>
                </a:rPr>
                <a:t>ngest relational data </a:t>
              </a:r>
            </a:p>
          </p:txBody>
        </p:sp>
        <p:sp>
          <p:nvSpPr>
            <p:cNvPr id="11" name="TextBox 10">
              <a:extLst>
                <a:ext uri="{FF2B5EF4-FFF2-40B4-BE49-F238E27FC236}">
                  <a16:creationId xmlns:a16="http://schemas.microsoft.com/office/drawing/2014/main" id="{A87A7EBF-0B8C-4199-8FAA-636611FE494D}"/>
                </a:ext>
              </a:extLst>
            </p:cNvPr>
            <p:cNvSpPr txBox="1"/>
            <p:nvPr/>
          </p:nvSpPr>
          <p:spPr>
            <a:xfrm rot="20926043">
              <a:off x="1858580" y="3314146"/>
              <a:ext cx="2434321" cy="292388"/>
            </a:xfrm>
            <a:prstGeom prst="rect">
              <a:avLst/>
            </a:prstGeom>
            <a:noFill/>
          </p:spPr>
          <p:txBody>
            <a:bodyPr wrap="none" rtlCol="0">
              <a:noAutofit/>
            </a:bodyPr>
            <a:lstStyle/>
            <a:p>
              <a:r>
                <a:rPr lang="en-US" sz="1400" b="1" dirty="0">
                  <a:solidFill>
                    <a:schemeClr val="tx1">
                      <a:lumMod val="65000"/>
                      <a:lumOff val="35000"/>
                    </a:schemeClr>
                  </a:solidFill>
                  <a:latin typeface="Sherman Sans Book" pitchFamily="50" charset="0"/>
                  <a:ea typeface="Sherman Sans Book" pitchFamily="50" charset="0"/>
                </a:rPr>
                <a:t>Flume: i</a:t>
              </a:r>
              <a:r>
                <a:rPr lang="en-US" sz="1400" dirty="0">
                  <a:solidFill>
                    <a:schemeClr val="tx1">
                      <a:lumMod val="65000"/>
                      <a:lumOff val="35000"/>
                    </a:schemeClr>
                  </a:solidFill>
                  <a:latin typeface="Sherman Sans Book" pitchFamily="50" charset="0"/>
                  <a:ea typeface="Sherman Sans Book" pitchFamily="50" charset="0"/>
                </a:rPr>
                <a:t>ngest logs and data streams</a:t>
              </a:r>
            </a:p>
          </p:txBody>
        </p:sp>
      </p:grpSp>
      <p:grpSp>
        <p:nvGrpSpPr>
          <p:cNvPr id="14" name="Group 13">
            <a:extLst>
              <a:ext uri="{FF2B5EF4-FFF2-40B4-BE49-F238E27FC236}">
                <a16:creationId xmlns:a16="http://schemas.microsoft.com/office/drawing/2014/main" id="{C61D7B9A-4096-4D19-ACBA-CBF0A7151802}"/>
              </a:ext>
            </a:extLst>
          </p:cNvPr>
          <p:cNvGrpSpPr/>
          <p:nvPr/>
        </p:nvGrpSpPr>
        <p:grpSpPr>
          <a:xfrm>
            <a:off x="7879420" y="2682811"/>
            <a:ext cx="2038852" cy="1078404"/>
            <a:chOff x="6389584" y="2559716"/>
            <a:chExt cx="2038852" cy="1078404"/>
          </a:xfrm>
        </p:grpSpPr>
        <p:sp>
          <p:nvSpPr>
            <p:cNvPr id="15" name="U-Turn Arrow 16">
              <a:extLst>
                <a:ext uri="{FF2B5EF4-FFF2-40B4-BE49-F238E27FC236}">
                  <a16:creationId xmlns:a16="http://schemas.microsoft.com/office/drawing/2014/main" id="{657637F0-E187-46CC-B5AC-273C5CD4BBAC}"/>
                </a:ext>
              </a:extLst>
            </p:cNvPr>
            <p:cNvSpPr/>
            <p:nvPr/>
          </p:nvSpPr>
          <p:spPr>
            <a:xfrm rot="5400000">
              <a:off x="6267222" y="2683850"/>
              <a:ext cx="1076632" cy="831907"/>
            </a:xfrm>
            <a:prstGeom prst="uturnArrow">
              <a:avLst>
                <a:gd name="adj1" fmla="val 10817"/>
                <a:gd name="adj2" fmla="val 25000"/>
                <a:gd name="adj3" fmla="val 25000"/>
                <a:gd name="adj4" fmla="val 44636"/>
                <a:gd name="adj5" fmla="val 98933"/>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sz="1350" dirty="0"/>
            </a:p>
          </p:txBody>
        </p:sp>
        <p:sp>
          <p:nvSpPr>
            <p:cNvPr id="16" name="TextBox 15">
              <a:extLst>
                <a:ext uri="{FF2B5EF4-FFF2-40B4-BE49-F238E27FC236}">
                  <a16:creationId xmlns:a16="http://schemas.microsoft.com/office/drawing/2014/main" id="{34145A0D-E84F-44E3-8449-98B7CE7081E8}"/>
                </a:ext>
              </a:extLst>
            </p:cNvPr>
            <p:cNvSpPr txBox="1"/>
            <p:nvPr/>
          </p:nvSpPr>
          <p:spPr>
            <a:xfrm>
              <a:off x="7259590" y="2559716"/>
              <a:ext cx="1168846" cy="892552"/>
            </a:xfrm>
            <a:prstGeom prst="rect">
              <a:avLst/>
            </a:prstGeom>
            <a:noFill/>
          </p:spPr>
          <p:txBody>
            <a:bodyPr wrap="none" rtlCol="0">
              <a:noAutofit/>
            </a:bodyPr>
            <a:lstStyle/>
            <a:p>
              <a:r>
                <a:rPr lang="en-US" sz="1400" b="1" dirty="0">
                  <a:solidFill>
                    <a:schemeClr val="tx1">
                      <a:lumMod val="65000"/>
                      <a:lumOff val="35000"/>
                    </a:schemeClr>
                  </a:solidFill>
                  <a:latin typeface="Sherman Sans Book" pitchFamily="50" charset="0"/>
                  <a:ea typeface="Sherman Sans Book" pitchFamily="50" charset="0"/>
                </a:rPr>
                <a:t>Pig, Spark:</a:t>
              </a:r>
              <a:br>
                <a:rPr lang="en-US" sz="1400" b="1"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explore data,</a:t>
              </a:r>
            </a:p>
            <a:p>
              <a:r>
                <a:rPr lang="en-US" sz="1400" dirty="0">
                  <a:solidFill>
                    <a:schemeClr val="tx1">
                      <a:lumMod val="65000"/>
                      <a:lumOff val="35000"/>
                    </a:schemeClr>
                  </a:solidFill>
                  <a:latin typeface="Sherman Sans Book" pitchFamily="50" charset="0"/>
                  <a:ea typeface="Sherman Sans Book" pitchFamily="50" charset="0"/>
                </a:rPr>
                <a:t>transform data,</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add structure</a:t>
              </a:r>
            </a:p>
          </p:txBody>
        </p:sp>
      </p:grpSp>
      <p:grpSp>
        <p:nvGrpSpPr>
          <p:cNvPr id="17" name="Group 16">
            <a:extLst>
              <a:ext uri="{FF2B5EF4-FFF2-40B4-BE49-F238E27FC236}">
                <a16:creationId xmlns:a16="http://schemas.microsoft.com/office/drawing/2014/main" id="{D45E06A7-4F54-4D58-B5D2-95AFE58993A1}"/>
              </a:ext>
            </a:extLst>
          </p:cNvPr>
          <p:cNvGrpSpPr/>
          <p:nvPr/>
        </p:nvGrpSpPr>
        <p:grpSpPr>
          <a:xfrm>
            <a:off x="7152240" y="3882948"/>
            <a:ext cx="2783956" cy="1701661"/>
            <a:chOff x="5548104" y="3759852"/>
            <a:chExt cx="2783956" cy="1701661"/>
          </a:xfrm>
        </p:grpSpPr>
        <p:sp>
          <p:nvSpPr>
            <p:cNvPr id="18" name="Bent-Up Arrow 21">
              <a:extLst>
                <a:ext uri="{FF2B5EF4-FFF2-40B4-BE49-F238E27FC236}">
                  <a16:creationId xmlns:a16="http://schemas.microsoft.com/office/drawing/2014/main" id="{B509CAFB-A9FF-49EA-95F9-E2E3E7F0FA8C}"/>
                </a:ext>
              </a:extLst>
            </p:cNvPr>
            <p:cNvSpPr/>
            <p:nvPr/>
          </p:nvSpPr>
          <p:spPr>
            <a:xfrm rot="5400000">
              <a:off x="5601093" y="3706863"/>
              <a:ext cx="1487873" cy="1593851"/>
            </a:xfrm>
            <a:prstGeom prst="bentUpArrow">
              <a:avLst>
                <a:gd name="adj1" fmla="val 7628"/>
                <a:gd name="adj2" fmla="val 8918"/>
                <a:gd name="adj3" fmla="val 24075"/>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sz="1350" dirty="0"/>
            </a:p>
          </p:txBody>
        </p:sp>
        <p:sp>
          <p:nvSpPr>
            <p:cNvPr id="19" name="TextBox 18">
              <a:extLst>
                <a:ext uri="{FF2B5EF4-FFF2-40B4-BE49-F238E27FC236}">
                  <a16:creationId xmlns:a16="http://schemas.microsoft.com/office/drawing/2014/main" id="{F2A8F03A-E346-4A3B-890F-1EA02D723CA4}"/>
                </a:ext>
              </a:extLst>
            </p:cNvPr>
            <p:cNvSpPr txBox="1"/>
            <p:nvPr/>
          </p:nvSpPr>
          <p:spPr>
            <a:xfrm>
              <a:off x="5690002" y="3873127"/>
              <a:ext cx="2014293" cy="1092607"/>
            </a:xfrm>
            <a:prstGeom prst="rect">
              <a:avLst/>
            </a:prstGeom>
            <a:noFill/>
          </p:spPr>
          <p:txBody>
            <a:bodyPr wrap="none" rtlCol="0">
              <a:noAutofit/>
            </a:bodyPr>
            <a:lstStyle/>
            <a:p>
              <a:r>
                <a:rPr lang="en-US" sz="1400" b="1" dirty="0">
                  <a:solidFill>
                    <a:schemeClr val="tx1">
                      <a:lumMod val="65000"/>
                      <a:lumOff val="35000"/>
                    </a:schemeClr>
                  </a:solidFill>
                  <a:latin typeface="Sherman Sans Book" pitchFamily="50" charset="0"/>
                  <a:ea typeface="Sherman Sans Book" pitchFamily="50" charset="0"/>
                </a:rPr>
                <a:t>Hive, Impala, Spark-SQL:</a:t>
              </a:r>
              <a:br>
                <a:rPr lang="en-US" sz="1400" b="1"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ad-hoc query</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structured data for</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descriptive and </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diagnostic analytics</a:t>
              </a:r>
            </a:p>
          </p:txBody>
        </p:sp>
        <p:pic>
          <p:nvPicPr>
            <p:cNvPr id="20" name="Picture 19">
              <a:extLst>
                <a:ext uri="{FF2B5EF4-FFF2-40B4-BE49-F238E27FC236}">
                  <a16:creationId xmlns:a16="http://schemas.microsoft.com/office/drawing/2014/main" id="{83E8C478-5060-4776-9153-FFB208086D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0099" y="4797401"/>
              <a:ext cx="1171961" cy="664112"/>
            </a:xfrm>
            <a:prstGeom prst="rect">
              <a:avLst/>
            </a:prstGeom>
          </p:spPr>
        </p:pic>
      </p:grpSp>
      <p:grpSp>
        <p:nvGrpSpPr>
          <p:cNvPr id="21" name="Group 20">
            <a:extLst>
              <a:ext uri="{FF2B5EF4-FFF2-40B4-BE49-F238E27FC236}">
                <a16:creationId xmlns:a16="http://schemas.microsoft.com/office/drawing/2014/main" id="{7AAAE58B-6001-4FC6-AFB9-514B499DA754}"/>
              </a:ext>
            </a:extLst>
          </p:cNvPr>
          <p:cNvGrpSpPr/>
          <p:nvPr/>
        </p:nvGrpSpPr>
        <p:grpSpPr>
          <a:xfrm>
            <a:off x="3694468" y="3882947"/>
            <a:ext cx="3203364" cy="1635755"/>
            <a:chOff x="2090332" y="3759851"/>
            <a:chExt cx="3203364" cy="1635755"/>
          </a:xfrm>
        </p:grpSpPr>
        <p:sp>
          <p:nvSpPr>
            <p:cNvPr id="22" name="Bent-Up Arrow 23">
              <a:extLst>
                <a:ext uri="{FF2B5EF4-FFF2-40B4-BE49-F238E27FC236}">
                  <a16:creationId xmlns:a16="http://schemas.microsoft.com/office/drawing/2014/main" id="{38C7BC96-BB9D-4E33-96D5-A9973F33C93B}"/>
                </a:ext>
              </a:extLst>
            </p:cNvPr>
            <p:cNvSpPr/>
            <p:nvPr/>
          </p:nvSpPr>
          <p:spPr>
            <a:xfrm rot="16200000" flipH="1">
              <a:off x="3566350" y="3520379"/>
              <a:ext cx="1487873" cy="1966818"/>
            </a:xfrm>
            <a:prstGeom prst="bentUpArrow">
              <a:avLst>
                <a:gd name="adj1" fmla="val 6637"/>
                <a:gd name="adj2" fmla="val 9299"/>
                <a:gd name="adj3" fmla="val 25991"/>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sz="1350" dirty="0"/>
            </a:p>
          </p:txBody>
        </p:sp>
        <p:sp>
          <p:nvSpPr>
            <p:cNvPr id="23" name="TextBox 22">
              <a:extLst>
                <a:ext uri="{FF2B5EF4-FFF2-40B4-BE49-F238E27FC236}">
                  <a16:creationId xmlns:a16="http://schemas.microsoft.com/office/drawing/2014/main" id="{5B713DC0-CEA9-4F17-A353-89444A1F9EE8}"/>
                </a:ext>
              </a:extLst>
            </p:cNvPr>
            <p:cNvSpPr txBox="1"/>
            <p:nvPr/>
          </p:nvSpPr>
          <p:spPr>
            <a:xfrm>
              <a:off x="3232318" y="3869661"/>
              <a:ext cx="2059332" cy="1087358"/>
            </a:xfrm>
            <a:prstGeom prst="rect">
              <a:avLst/>
            </a:prstGeom>
            <a:noFill/>
          </p:spPr>
          <p:txBody>
            <a:bodyPr wrap="square" rtlCol="0">
              <a:noAutofit/>
            </a:bodyPr>
            <a:lstStyle/>
            <a:p>
              <a:r>
                <a:rPr lang="en-US" sz="1400" b="1" dirty="0">
                  <a:solidFill>
                    <a:schemeClr val="tx1">
                      <a:lumMod val="65000"/>
                      <a:lumOff val="35000"/>
                    </a:schemeClr>
                  </a:solidFill>
                  <a:latin typeface="Sherman Sans Book" pitchFamily="50" charset="0"/>
                  <a:ea typeface="Sherman Sans Book" pitchFamily="50" charset="0"/>
                </a:rPr>
                <a:t>Mahout, Spark MLlib, R:</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mine structured data for</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predictive and </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prescriptive analytics</a:t>
              </a:r>
            </a:p>
          </p:txBody>
        </p:sp>
        <p:pic>
          <p:nvPicPr>
            <p:cNvPr id="24" name="Picture 23">
              <a:extLst>
                <a:ext uri="{FF2B5EF4-FFF2-40B4-BE49-F238E27FC236}">
                  <a16:creationId xmlns:a16="http://schemas.microsoft.com/office/drawing/2014/main" id="{E4177270-A515-4CBA-A5B7-036F4A23C9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0332" y="4662862"/>
              <a:ext cx="1123841" cy="732744"/>
            </a:xfrm>
            <a:prstGeom prst="rect">
              <a:avLst/>
            </a:prstGeom>
          </p:spPr>
        </p:pic>
      </p:grpSp>
      <p:cxnSp>
        <p:nvCxnSpPr>
          <p:cNvPr id="26" name="Straight Arrow Connector 25">
            <a:extLst>
              <a:ext uri="{FF2B5EF4-FFF2-40B4-BE49-F238E27FC236}">
                <a16:creationId xmlns:a16="http://schemas.microsoft.com/office/drawing/2014/main" id="{291E4568-8B63-4D9F-8435-0C4D358769FF}"/>
              </a:ext>
            </a:extLst>
          </p:cNvPr>
          <p:cNvCxnSpPr>
            <a:cxnSpLocks/>
          </p:cNvCxnSpPr>
          <p:nvPr/>
        </p:nvCxnSpPr>
        <p:spPr>
          <a:xfrm flipV="1">
            <a:off x="3514703" y="3414254"/>
            <a:ext cx="2753152" cy="581968"/>
          </a:xfrm>
          <a:prstGeom prst="straightConnector1">
            <a:avLst/>
          </a:prstGeom>
          <a:ln w="76200">
            <a:solidFill>
              <a:srgbClr val="BFBFBF"/>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EC5013-0DC5-4329-A208-8C05B021DFD1}"/>
              </a:ext>
            </a:extLst>
          </p:cNvPr>
          <p:cNvCxnSpPr>
            <a:cxnSpLocks/>
          </p:cNvCxnSpPr>
          <p:nvPr/>
        </p:nvCxnSpPr>
        <p:spPr>
          <a:xfrm>
            <a:off x="3463153" y="2971404"/>
            <a:ext cx="2797697" cy="0"/>
          </a:xfrm>
          <a:prstGeom prst="straightConnector1">
            <a:avLst/>
          </a:prstGeom>
          <a:ln w="76200">
            <a:solidFill>
              <a:srgbClr val="BFBFB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2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pache Hive - Wikipedia">
            <a:extLst>
              <a:ext uri="{FF2B5EF4-FFF2-40B4-BE49-F238E27FC236}">
                <a16:creationId xmlns:a16="http://schemas.microsoft.com/office/drawing/2014/main" id="{78360973-B6F0-471B-953F-FE1BC7A54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0"/>
            <a:ext cx="7620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99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Apache HBase? | AWS">
            <a:extLst>
              <a:ext uri="{FF2B5EF4-FFF2-40B4-BE49-F238E27FC236}">
                <a16:creationId xmlns:a16="http://schemas.microsoft.com/office/drawing/2014/main" id="{AAFCD444-749D-4AA7-838A-A5FD18DBA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1400175"/>
            <a:ext cx="558165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47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98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4B9F-FF8C-4F6D-8C22-3B35831AA473}"/>
              </a:ext>
            </a:extLst>
          </p:cNvPr>
          <p:cNvSpPr>
            <a:spLocks noGrp="1"/>
          </p:cNvSpPr>
          <p:nvPr>
            <p:ph type="ctrTitle"/>
          </p:nvPr>
        </p:nvSpPr>
        <p:spPr/>
        <p:txBody>
          <a:bodyPr/>
          <a:lstStyle/>
          <a:p>
            <a:r>
              <a:rPr lang="en-US" dirty="0"/>
              <a:t>Hadoop</a:t>
            </a:r>
          </a:p>
        </p:txBody>
      </p:sp>
      <p:sp>
        <p:nvSpPr>
          <p:cNvPr id="3" name="Subtitle 2">
            <a:extLst>
              <a:ext uri="{FF2B5EF4-FFF2-40B4-BE49-F238E27FC236}">
                <a16:creationId xmlns:a16="http://schemas.microsoft.com/office/drawing/2014/main" id="{FD6F274D-8F4E-4E3F-AC5C-BA08762C0FA8}"/>
              </a:ext>
            </a:extLst>
          </p:cNvPr>
          <p:cNvSpPr>
            <a:spLocks noGrp="1"/>
          </p:cNvSpPr>
          <p:nvPr>
            <p:ph type="subTitle" idx="1"/>
          </p:nvPr>
        </p:nvSpPr>
        <p:spPr/>
        <p:txBody>
          <a:bodyPr/>
          <a:lstStyle/>
          <a:p>
            <a:r>
              <a:rPr lang="en-US" dirty="0"/>
              <a:t>The What, Why and How</a:t>
            </a:r>
          </a:p>
        </p:txBody>
      </p:sp>
      <p:pic>
        <p:nvPicPr>
          <p:cNvPr id="6" name="Graphic 5" descr="Elephant with solid fill">
            <a:extLst>
              <a:ext uri="{FF2B5EF4-FFF2-40B4-BE49-F238E27FC236}">
                <a16:creationId xmlns:a16="http://schemas.microsoft.com/office/drawing/2014/main" id="{3B589E35-9E2B-48EE-9964-F3DAEB6D2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5661" y="3142741"/>
            <a:ext cx="1850677" cy="1850677"/>
          </a:xfrm>
          <a:prstGeom prst="rect">
            <a:avLst/>
          </a:prstGeom>
        </p:spPr>
      </p:pic>
    </p:spTree>
    <p:extLst>
      <p:ext uri="{BB962C8B-B14F-4D97-AF65-F5344CB8AC3E}">
        <p14:creationId xmlns:p14="http://schemas.microsoft.com/office/powerpoint/2010/main" val="2807071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pache Impala Logo PNG Transparent &amp;amp; SVG Vector - Freebie Supply">
            <a:extLst>
              <a:ext uri="{FF2B5EF4-FFF2-40B4-BE49-F238E27FC236}">
                <a16:creationId xmlns:a16="http://schemas.microsoft.com/office/drawing/2014/main" id="{44516A83-A822-449E-8561-D3ACC4832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075" y="0"/>
            <a:ext cx="2863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81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8907CC-D95E-4616-8B14-A1327516B15D}"/>
              </a:ext>
            </a:extLst>
          </p:cNvPr>
          <p:cNvSpPr>
            <a:spLocks noGrp="1"/>
          </p:cNvSpPr>
          <p:nvPr>
            <p:ph type="title"/>
          </p:nvPr>
        </p:nvSpPr>
        <p:spPr/>
        <p:txBody>
          <a:bodyPr/>
          <a:lstStyle/>
          <a:p>
            <a:r>
              <a:rPr lang="en-US" dirty="0"/>
              <a:t>What is Hadoop?</a:t>
            </a:r>
          </a:p>
        </p:txBody>
      </p:sp>
      <p:sp>
        <p:nvSpPr>
          <p:cNvPr id="11" name="Content Placeholder 10">
            <a:extLst>
              <a:ext uri="{FF2B5EF4-FFF2-40B4-BE49-F238E27FC236}">
                <a16:creationId xmlns:a16="http://schemas.microsoft.com/office/drawing/2014/main" id="{C26B5E2E-5FB9-49D2-9BEC-E8C83AC9293B}"/>
              </a:ext>
            </a:extLst>
          </p:cNvPr>
          <p:cNvSpPr>
            <a:spLocks noGrp="1"/>
          </p:cNvSpPr>
          <p:nvPr>
            <p:ph sz="half" idx="1"/>
          </p:nvPr>
        </p:nvSpPr>
        <p:spPr/>
        <p:txBody>
          <a:bodyPr/>
          <a:lstStyle/>
          <a:p>
            <a:r>
              <a:rPr lang="en-US" dirty="0"/>
              <a:t>A System for Storing, Processing and Managing Data</a:t>
            </a:r>
          </a:p>
          <a:p>
            <a:r>
              <a:rPr lang="en-US" dirty="0"/>
              <a:t>Just Like a DBMS only for “big data”</a:t>
            </a:r>
          </a:p>
          <a:p>
            <a:r>
              <a:rPr lang="en-US" dirty="0"/>
              <a:t>What does </a:t>
            </a:r>
            <a:r>
              <a:rPr lang="en-US" i="1" dirty="0"/>
              <a:t>that</a:t>
            </a:r>
            <a:r>
              <a:rPr lang="en-US" dirty="0"/>
              <a:t> mean? Scales Out by design, both the data and compute to process it.</a:t>
            </a:r>
          </a:p>
        </p:txBody>
      </p:sp>
      <p:pic>
        <p:nvPicPr>
          <p:cNvPr id="13" name="Picture 2" descr="http://timoelliott.com/blog/wp-content/uploads/2014/04/looks-similar-but-this-one-is-hadoop.jpg">
            <a:extLst>
              <a:ext uri="{FF2B5EF4-FFF2-40B4-BE49-F238E27FC236}">
                <a16:creationId xmlns:a16="http://schemas.microsoft.com/office/drawing/2014/main" id="{41E7EF3E-9E53-4716-BE25-DAEE08E40C06}"/>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1728" t="5877" r="3573" b="3001"/>
          <a:stretch/>
        </p:blipFill>
        <p:spPr bwMode="auto">
          <a:xfrm>
            <a:off x="6363128" y="1988574"/>
            <a:ext cx="5575443" cy="4025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07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ECEB73-294F-45BE-AF78-AD0A77B4571F}"/>
              </a:ext>
            </a:extLst>
          </p:cNvPr>
          <p:cNvSpPr>
            <a:spLocks noGrp="1"/>
          </p:cNvSpPr>
          <p:nvPr>
            <p:ph type="title"/>
          </p:nvPr>
        </p:nvSpPr>
        <p:spPr/>
        <p:txBody>
          <a:bodyPr/>
          <a:lstStyle/>
          <a:p>
            <a:r>
              <a:rPr lang="en-US" dirty="0"/>
              <a:t>Hadoop Origins</a:t>
            </a:r>
          </a:p>
        </p:txBody>
      </p:sp>
      <p:sp>
        <p:nvSpPr>
          <p:cNvPr id="6" name="Content Placeholder 5">
            <a:extLst>
              <a:ext uri="{FF2B5EF4-FFF2-40B4-BE49-F238E27FC236}">
                <a16:creationId xmlns:a16="http://schemas.microsoft.com/office/drawing/2014/main" id="{53A8B5D0-0129-4036-B203-27EE55EE204A}"/>
              </a:ext>
            </a:extLst>
          </p:cNvPr>
          <p:cNvSpPr>
            <a:spLocks noGrp="1"/>
          </p:cNvSpPr>
          <p:nvPr>
            <p:ph idx="1"/>
          </p:nvPr>
        </p:nvSpPr>
        <p:spPr>
          <a:xfrm>
            <a:off x="838200" y="1825625"/>
            <a:ext cx="10515600" cy="4914134"/>
          </a:xfrm>
        </p:spPr>
        <p:txBody>
          <a:bodyPr>
            <a:normAutofit/>
          </a:bodyPr>
          <a:lstStyle/>
          <a:p>
            <a:r>
              <a:rPr lang="en-US" sz="3200" dirty="0"/>
              <a:t>The origins of Hadoop can be traced back to the internet companies of the 2000’s</a:t>
            </a:r>
          </a:p>
          <a:p>
            <a:r>
              <a:rPr lang="en-US" sz="3200" dirty="0"/>
              <a:t>Google, Facebook and Yahoo!</a:t>
            </a:r>
          </a:p>
          <a:p>
            <a:r>
              <a:rPr lang="en-US" sz="3200" dirty="0"/>
              <a:t>These companies had a similar problem. </a:t>
            </a:r>
          </a:p>
          <a:p>
            <a:endParaRPr lang="en-US" sz="3200" dirty="0"/>
          </a:p>
          <a:p>
            <a:endParaRPr lang="en-US" sz="3200" dirty="0"/>
          </a:p>
          <a:p>
            <a:pPr marL="0" indent="0">
              <a:buNone/>
            </a:pPr>
            <a:endParaRPr lang="en-US" sz="3200" dirty="0"/>
          </a:p>
          <a:p>
            <a:r>
              <a:rPr lang="en-US" sz="3200" dirty="0"/>
              <a:t>The solution was to split the data and distribute chunks of it to be processed in parallel. </a:t>
            </a:r>
          </a:p>
        </p:txBody>
      </p:sp>
      <p:sp>
        <p:nvSpPr>
          <p:cNvPr id="7" name="TextBox 6">
            <a:extLst>
              <a:ext uri="{FF2B5EF4-FFF2-40B4-BE49-F238E27FC236}">
                <a16:creationId xmlns:a16="http://schemas.microsoft.com/office/drawing/2014/main" id="{97B2FE12-82EB-4E97-B5C2-30AAF7F180B1}"/>
              </a:ext>
            </a:extLst>
          </p:cNvPr>
          <p:cNvSpPr txBox="1"/>
          <p:nvPr/>
        </p:nvSpPr>
        <p:spPr>
          <a:xfrm>
            <a:off x="1585372" y="4058569"/>
            <a:ext cx="2555612" cy="1202651"/>
          </a:xfrm>
          <a:prstGeom prst="rect">
            <a:avLst/>
          </a:prstGeom>
          <a:solidFill>
            <a:schemeClr val="accent2">
              <a:lumMod val="50000"/>
            </a:schemeClr>
          </a:solidFill>
          <a:ln w="25400">
            <a:solidFill>
              <a:schemeClr val="tx1"/>
            </a:solidFill>
          </a:ln>
        </p:spPr>
        <p:style>
          <a:lnRef idx="2">
            <a:schemeClr val="accent3"/>
          </a:lnRef>
          <a:fillRef idx="1">
            <a:schemeClr val="lt1"/>
          </a:fillRef>
          <a:effectRef idx="0">
            <a:schemeClr val="accent3"/>
          </a:effectRef>
          <a:fontRef idx="minor">
            <a:schemeClr val="dk1"/>
          </a:fontRef>
        </p:style>
        <p:txBody>
          <a:bodyPr wrap="none" rtlCol="0">
            <a:noAutofit/>
          </a:bodyPr>
          <a:lstStyle/>
          <a:p>
            <a:pPr algn="ctr">
              <a:spcBef>
                <a:spcPts val="600"/>
              </a:spcBef>
            </a:pPr>
            <a:r>
              <a:rPr lang="en-US" sz="2400" dirty="0">
                <a:solidFill>
                  <a:schemeClr val="bg1"/>
                </a:solidFill>
                <a:latin typeface="Sherman Sans Book" pitchFamily="50" charset="0"/>
                <a:ea typeface="Sherman Sans Book" pitchFamily="50" charset="0"/>
              </a:rPr>
              <a:t> Time to process </a:t>
            </a:r>
            <a:br>
              <a:rPr lang="en-US" sz="2400" dirty="0">
                <a:solidFill>
                  <a:schemeClr val="bg1"/>
                </a:solidFill>
                <a:latin typeface="Sherman Sans Book" pitchFamily="50" charset="0"/>
                <a:ea typeface="Sherman Sans Book" pitchFamily="50" charset="0"/>
              </a:rPr>
            </a:br>
            <a:r>
              <a:rPr lang="en-US" sz="2400" dirty="0">
                <a:solidFill>
                  <a:schemeClr val="bg1"/>
                </a:solidFill>
                <a:latin typeface="Sherman Sans Book" pitchFamily="50" charset="0"/>
                <a:ea typeface="Sherman Sans Book" pitchFamily="50" charset="0"/>
              </a:rPr>
              <a:t>one day’s </a:t>
            </a:r>
            <a:br>
              <a:rPr lang="en-US" sz="2400" dirty="0">
                <a:solidFill>
                  <a:schemeClr val="bg1"/>
                </a:solidFill>
                <a:latin typeface="Sherman Sans Book" pitchFamily="50" charset="0"/>
                <a:ea typeface="Sherman Sans Book" pitchFamily="50" charset="0"/>
              </a:rPr>
            </a:br>
            <a:r>
              <a:rPr lang="en-US" sz="2400" dirty="0">
                <a:solidFill>
                  <a:schemeClr val="bg1"/>
                </a:solidFill>
                <a:latin typeface="Sherman Sans Book" pitchFamily="50" charset="0"/>
                <a:ea typeface="Sherman Sans Book" pitchFamily="50" charset="0"/>
              </a:rPr>
              <a:t>worth  of data </a:t>
            </a:r>
          </a:p>
        </p:txBody>
      </p:sp>
      <p:sp>
        <p:nvSpPr>
          <p:cNvPr id="8" name="Rectangle 7">
            <a:extLst>
              <a:ext uri="{FF2B5EF4-FFF2-40B4-BE49-F238E27FC236}">
                <a16:creationId xmlns:a16="http://schemas.microsoft.com/office/drawing/2014/main" id="{0E3DB6C7-6B6B-4A1F-A5F4-F71ACF005358}"/>
              </a:ext>
            </a:extLst>
          </p:cNvPr>
          <p:cNvSpPr/>
          <p:nvPr/>
        </p:nvSpPr>
        <p:spPr>
          <a:xfrm>
            <a:off x="6312741" y="4058568"/>
            <a:ext cx="2022649" cy="1202652"/>
          </a:xfrm>
          <a:prstGeom prst="rect">
            <a:avLst/>
          </a:prstGeom>
          <a:solidFill>
            <a:schemeClr val="accent2">
              <a:lumMod val="50000"/>
            </a:schemeClr>
          </a:solidFill>
          <a:ln w="25400">
            <a:solidFill>
              <a:schemeClr val="tx1"/>
            </a:solidFill>
          </a:ln>
        </p:spPr>
        <p:style>
          <a:lnRef idx="2">
            <a:schemeClr val="accent3"/>
          </a:lnRef>
          <a:fillRef idx="1">
            <a:schemeClr val="lt1"/>
          </a:fillRef>
          <a:effectRef idx="0">
            <a:schemeClr val="accent3"/>
          </a:effectRef>
          <a:fontRef idx="minor">
            <a:schemeClr val="dk1"/>
          </a:fontRef>
        </p:style>
        <p:txBody>
          <a:bodyPr wrap="none" rtlCol="0">
            <a:noAutofit/>
          </a:bodyPr>
          <a:lstStyle/>
          <a:p>
            <a:pPr algn="ctr">
              <a:spcBef>
                <a:spcPts val="600"/>
              </a:spcBef>
            </a:pPr>
            <a:r>
              <a:rPr lang="en-US" sz="2400" dirty="0">
                <a:solidFill>
                  <a:schemeClr val="bg1"/>
                </a:solidFill>
                <a:latin typeface="Sherman Sans Book" pitchFamily="50" charset="0"/>
                <a:ea typeface="Sherman Sans Book" pitchFamily="50" charset="0"/>
              </a:rPr>
              <a:t>24 </a:t>
            </a:r>
            <a:br>
              <a:rPr lang="en-US" sz="2400" dirty="0">
                <a:solidFill>
                  <a:schemeClr val="bg1"/>
                </a:solidFill>
                <a:latin typeface="Sherman Sans Book" pitchFamily="50" charset="0"/>
                <a:ea typeface="Sherman Sans Book" pitchFamily="50" charset="0"/>
              </a:rPr>
            </a:br>
            <a:r>
              <a:rPr lang="en-US" sz="2400" dirty="0">
                <a:solidFill>
                  <a:schemeClr val="bg1"/>
                </a:solidFill>
                <a:latin typeface="Sherman Sans Book" pitchFamily="50" charset="0"/>
                <a:ea typeface="Sherman Sans Book" pitchFamily="50" charset="0"/>
              </a:rPr>
              <a:t>hours!</a:t>
            </a:r>
          </a:p>
        </p:txBody>
      </p:sp>
      <p:sp>
        <p:nvSpPr>
          <p:cNvPr id="9" name="Chevron 5">
            <a:extLst>
              <a:ext uri="{FF2B5EF4-FFF2-40B4-BE49-F238E27FC236}">
                <a16:creationId xmlns:a16="http://schemas.microsoft.com/office/drawing/2014/main" id="{113A110F-73C2-4376-A53D-EADE9FAFA72C}"/>
              </a:ext>
            </a:extLst>
          </p:cNvPr>
          <p:cNvSpPr/>
          <p:nvPr/>
        </p:nvSpPr>
        <p:spPr>
          <a:xfrm>
            <a:off x="4608485" y="4102976"/>
            <a:ext cx="1270775" cy="1158244"/>
          </a:xfrm>
          <a:prstGeom prst="chevron">
            <a:avLst>
              <a:gd name="adj" fmla="val 66763"/>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solidFill>
                <a:schemeClr val="tx1"/>
              </a:solidFill>
            </a:endParaRPr>
          </a:p>
        </p:txBody>
      </p:sp>
    </p:spTree>
    <p:extLst>
      <p:ext uri="{BB962C8B-B14F-4D97-AF65-F5344CB8AC3E}">
        <p14:creationId xmlns:p14="http://schemas.microsoft.com/office/powerpoint/2010/main" val="78976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77866B-9658-4071-9EEB-57055F0C08F1}"/>
              </a:ext>
            </a:extLst>
          </p:cNvPr>
          <p:cNvSpPr>
            <a:spLocks noGrp="1"/>
          </p:cNvSpPr>
          <p:nvPr>
            <p:ph type="title"/>
          </p:nvPr>
        </p:nvSpPr>
        <p:spPr/>
        <p:txBody>
          <a:bodyPr/>
          <a:lstStyle/>
          <a:p>
            <a:r>
              <a:rPr lang="en-US" dirty="0"/>
              <a:t>They did the math…</a:t>
            </a:r>
          </a:p>
        </p:txBody>
      </p:sp>
      <p:sp>
        <p:nvSpPr>
          <p:cNvPr id="5" name="Text Placeholder 4">
            <a:extLst>
              <a:ext uri="{FF2B5EF4-FFF2-40B4-BE49-F238E27FC236}">
                <a16:creationId xmlns:a16="http://schemas.microsoft.com/office/drawing/2014/main" id="{3DC5B874-8BFB-4B08-9DC3-B941A1C20BF5}"/>
              </a:ext>
            </a:extLst>
          </p:cNvPr>
          <p:cNvSpPr>
            <a:spLocks noGrp="1"/>
          </p:cNvSpPr>
          <p:nvPr>
            <p:ph type="body" idx="1"/>
          </p:nvPr>
        </p:nvSpPr>
        <p:spPr/>
        <p:txBody>
          <a:bodyPr/>
          <a:lstStyle/>
          <a:p>
            <a:r>
              <a:rPr lang="en-US" dirty="0"/>
              <a:t>Relational DBMS </a:t>
            </a:r>
          </a:p>
        </p:txBody>
      </p:sp>
      <p:sp>
        <p:nvSpPr>
          <p:cNvPr id="6" name="Content Placeholder 5">
            <a:extLst>
              <a:ext uri="{FF2B5EF4-FFF2-40B4-BE49-F238E27FC236}">
                <a16:creationId xmlns:a16="http://schemas.microsoft.com/office/drawing/2014/main" id="{B0D38B1E-1066-4E84-97B8-4432259B4A98}"/>
              </a:ext>
            </a:extLst>
          </p:cNvPr>
          <p:cNvSpPr>
            <a:spLocks noGrp="1"/>
          </p:cNvSpPr>
          <p:nvPr>
            <p:ph sz="half" idx="2"/>
          </p:nvPr>
        </p:nvSpPr>
        <p:spPr>
          <a:xfrm>
            <a:off x="839788" y="2505075"/>
            <a:ext cx="5157787" cy="1594314"/>
          </a:xfrm>
        </p:spPr>
        <p:txBody>
          <a:bodyPr/>
          <a:lstStyle/>
          <a:p>
            <a:r>
              <a:rPr lang="en-US" dirty="0"/>
              <a:t>60 Minutes to read 500GB of data off the disk on 1 node (assuming 1Gbps)</a:t>
            </a:r>
          </a:p>
        </p:txBody>
      </p:sp>
      <p:sp>
        <p:nvSpPr>
          <p:cNvPr id="7" name="Text Placeholder 6">
            <a:extLst>
              <a:ext uri="{FF2B5EF4-FFF2-40B4-BE49-F238E27FC236}">
                <a16:creationId xmlns:a16="http://schemas.microsoft.com/office/drawing/2014/main" id="{3E2008E4-4AEF-466E-AB78-D8B71007A353}"/>
              </a:ext>
            </a:extLst>
          </p:cNvPr>
          <p:cNvSpPr>
            <a:spLocks noGrp="1"/>
          </p:cNvSpPr>
          <p:nvPr>
            <p:ph type="body" sz="quarter" idx="3"/>
          </p:nvPr>
        </p:nvSpPr>
        <p:spPr/>
        <p:txBody>
          <a:bodyPr/>
          <a:lstStyle/>
          <a:p>
            <a:r>
              <a:rPr lang="en-US" dirty="0"/>
              <a:t>Hadoop</a:t>
            </a:r>
          </a:p>
        </p:txBody>
      </p:sp>
      <p:sp>
        <p:nvSpPr>
          <p:cNvPr id="8" name="Content Placeholder 7">
            <a:extLst>
              <a:ext uri="{FF2B5EF4-FFF2-40B4-BE49-F238E27FC236}">
                <a16:creationId xmlns:a16="http://schemas.microsoft.com/office/drawing/2014/main" id="{72AF7701-D1AA-48C7-A78A-26A16CDF9646}"/>
              </a:ext>
            </a:extLst>
          </p:cNvPr>
          <p:cNvSpPr>
            <a:spLocks noGrp="1"/>
          </p:cNvSpPr>
          <p:nvPr>
            <p:ph sz="quarter" idx="4"/>
          </p:nvPr>
        </p:nvSpPr>
        <p:spPr>
          <a:xfrm>
            <a:off x="6172200" y="2505075"/>
            <a:ext cx="5183188" cy="1594314"/>
          </a:xfrm>
        </p:spPr>
        <p:txBody>
          <a:bodyPr/>
          <a:lstStyle/>
          <a:p>
            <a:r>
              <a:rPr lang="en-US" dirty="0"/>
              <a:t>14 seconds to read the same 500GB with 40 nodes x  8 disks per node.</a:t>
            </a:r>
          </a:p>
        </p:txBody>
      </p:sp>
      <p:sp>
        <p:nvSpPr>
          <p:cNvPr id="9" name="Flowchart: Magnetic Disk 8">
            <a:extLst>
              <a:ext uri="{FF2B5EF4-FFF2-40B4-BE49-F238E27FC236}">
                <a16:creationId xmlns:a16="http://schemas.microsoft.com/office/drawing/2014/main" id="{2B59C1EF-FBA3-4B4D-A123-B2C19E09DD64}"/>
              </a:ext>
            </a:extLst>
          </p:cNvPr>
          <p:cNvSpPr/>
          <p:nvPr/>
        </p:nvSpPr>
        <p:spPr>
          <a:xfrm>
            <a:off x="2226170" y="5106255"/>
            <a:ext cx="1192511" cy="110960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500GB</a:t>
            </a:r>
          </a:p>
        </p:txBody>
      </p:sp>
      <p:sp>
        <p:nvSpPr>
          <p:cNvPr id="10" name="Arrow: Up 9">
            <a:extLst>
              <a:ext uri="{FF2B5EF4-FFF2-40B4-BE49-F238E27FC236}">
                <a16:creationId xmlns:a16="http://schemas.microsoft.com/office/drawing/2014/main" id="{6BEFBC14-686B-446E-9C46-C66617C5A1BB}"/>
              </a:ext>
            </a:extLst>
          </p:cNvPr>
          <p:cNvSpPr/>
          <p:nvPr/>
        </p:nvSpPr>
        <p:spPr>
          <a:xfrm>
            <a:off x="2507114" y="4256690"/>
            <a:ext cx="630621" cy="985344"/>
          </a:xfrm>
          <a:prstGeom prs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a:extLst>
              <a:ext uri="{FF2B5EF4-FFF2-40B4-BE49-F238E27FC236}">
                <a16:creationId xmlns:a16="http://schemas.microsoft.com/office/drawing/2014/main" id="{75E8F9FB-D2A3-4FBC-BEEC-1FC71FADD60D}"/>
              </a:ext>
            </a:extLst>
          </p:cNvPr>
          <p:cNvSpPr/>
          <p:nvPr/>
        </p:nvSpPr>
        <p:spPr>
          <a:xfrm>
            <a:off x="1355834" y="4185745"/>
            <a:ext cx="830677" cy="2002221"/>
          </a:xfrm>
          <a:prstGeom prst="leftBrac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1D805EE-295A-4196-B473-B8F17E48F16E}"/>
              </a:ext>
            </a:extLst>
          </p:cNvPr>
          <p:cNvSpPr txBox="1"/>
          <p:nvPr/>
        </p:nvSpPr>
        <p:spPr>
          <a:xfrm>
            <a:off x="557426" y="4994306"/>
            <a:ext cx="830677" cy="369332"/>
          </a:xfrm>
          <a:prstGeom prst="rect">
            <a:avLst/>
          </a:prstGeom>
          <a:noFill/>
        </p:spPr>
        <p:txBody>
          <a:bodyPr wrap="none" rtlCol="0">
            <a:spAutoFit/>
          </a:bodyPr>
          <a:lstStyle/>
          <a:p>
            <a:r>
              <a:rPr lang="en-US" dirty="0"/>
              <a:t>60 min</a:t>
            </a:r>
          </a:p>
        </p:txBody>
      </p:sp>
      <p:sp>
        <p:nvSpPr>
          <p:cNvPr id="14" name="TextBox 13">
            <a:extLst>
              <a:ext uri="{FF2B5EF4-FFF2-40B4-BE49-F238E27FC236}">
                <a16:creationId xmlns:a16="http://schemas.microsoft.com/office/drawing/2014/main" id="{5DDDDA44-A925-44DD-B043-729236A2DF36}"/>
              </a:ext>
            </a:extLst>
          </p:cNvPr>
          <p:cNvSpPr txBox="1"/>
          <p:nvPr/>
        </p:nvSpPr>
        <p:spPr>
          <a:xfrm>
            <a:off x="2407085" y="6270413"/>
            <a:ext cx="862737" cy="369332"/>
          </a:xfrm>
          <a:prstGeom prst="rect">
            <a:avLst/>
          </a:prstGeom>
          <a:noFill/>
        </p:spPr>
        <p:txBody>
          <a:bodyPr wrap="none" rtlCol="0">
            <a:spAutoFit/>
          </a:bodyPr>
          <a:lstStyle/>
          <a:p>
            <a:r>
              <a:rPr lang="en-US" dirty="0"/>
              <a:t>1 Node</a:t>
            </a:r>
          </a:p>
        </p:txBody>
      </p:sp>
      <p:sp>
        <p:nvSpPr>
          <p:cNvPr id="16" name="TextBox 15">
            <a:extLst>
              <a:ext uri="{FF2B5EF4-FFF2-40B4-BE49-F238E27FC236}">
                <a16:creationId xmlns:a16="http://schemas.microsoft.com/office/drawing/2014/main" id="{7F9E1881-9EBD-4DA9-A4DF-89A620F48EE3}"/>
              </a:ext>
            </a:extLst>
          </p:cNvPr>
          <p:cNvSpPr txBox="1"/>
          <p:nvPr/>
        </p:nvSpPr>
        <p:spPr>
          <a:xfrm>
            <a:off x="6484836" y="6234361"/>
            <a:ext cx="4298778" cy="369332"/>
          </a:xfrm>
          <a:prstGeom prst="rect">
            <a:avLst/>
          </a:prstGeom>
          <a:noFill/>
        </p:spPr>
        <p:txBody>
          <a:bodyPr wrap="square" rtlCol="0">
            <a:spAutoFit/>
          </a:bodyPr>
          <a:lstStyle/>
          <a:p>
            <a:pPr algn="ctr"/>
            <a:r>
              <a:rPr lang="en-US" dirty="0"/>
              <a:t>40 Nodes 8 Disks = 320 Independent reads</a:t>
            </a:r>
          </a:p>
        </p:txBody>
      </p:sp>
      <p:sp>
        <p:nvSpPr>
          <p:cNvPr id="18" name="TextBox 17">
            <a:extLst>
              <a:ext uri="{FF2B5EF4-FFF2-40B4-BE49-F238E27FC236}">
                <a16:creationId xmlns:a16="http://schemas.microsoft.com/office/drawing/2014/main" id="{CBC8D4D7-13D5-4C84-85C3-B10D0862239B}"/>
              </a:ext>
            </a:extLst>
          </p:cNvPr>
          <p:cNvSpPr txBox="1"/>
          <p:nvPr/>
        </p:nvSpPr>
        <p:spPr>
          <a:xfrm>
            <a:off x="9092309" y="4994306"/>
            <a:ext cx="859531" cy="1015663"/>
          </a:xfrm>
          <a:prstGeom prst="rect">
            <a:avLst/>
          </a:prstGeom>
          <a:noFill/>
        </p:spPr>
        <p:txBody>
          <a:bodyPr wrap="none" rtlCol="0">
            <a:spAutoFit/>
          </a:bodyPr>
          <a:lstStyle/>
          <a:p>
            <a:r>
              <a:rPr lang="en-US" sz="6000" b="1" dirty="0"/>
              <a:t>…</a:t>
            </a:r>
            <a:r>
              <a:rPr lang="en-US" sz="4400" dirty="0"/>
              <a:t> </a:t>
            </a:r>
          </a:p>
        </p:txBody>
      </p:sp>
      <p:grpSp>
        <p:nvGrpSpPr>
          <p:cNvPr id="26" name="Group 25">
            <a:extLst>
              <a:ext uri="{FF2B5EF4-FFF2-40B4-BE49-F238E27FC236}">
                <a16:creationId xmlns:a16="http://schemas.microsoft.com/office/drawing/2014/main" id="{AF0BD96F-120A-42EE-954B-D57590350AD4}"/>
              </a:ext>
            </a:extLst>
          </p:cNvPr>
          <p:cNvGrpSpPr/>
          <p:nvPr/>
        </p:nvGrpSpPr>
        <p:grpSpPr>
          <a:xfrm>
            <a:off x="6319950" y="4191493"/>
            <a:ext cx="1192511" cy="1972825"/>
            <a:chOff x="6319950" y="4191493"/>
            <a:chExt cx="1192511" cy="1972825"/>
          </a:xfrm>
        </p:grpSpPr>
        <p:sp>
          <p:nvSpPr>
            <p:cNvPr id="13" name="Flowchart: Magnetic Disk 12">
              <a:extLst>
                <a:ext uri="{FF2B5EF4-FFF2-40B4-BE49-F238E27FC236}">
                  <a16:creationId xmlns:a16="http://schemas.microsoft.com/office/drawing/2014/main" id="{E2D30426-76FA-4978-868D-997559D09960}"/>
                </a:ext>
              </a:extLst>
            </p:cNvPr>
            <p:cNvSpPr/>
            <p:nvPr/>
          </p:nvSpPr>
          <p:spPr>
            <a:xfrm>
              <a:off x="6319950" y="5054709"/>
              <a:ext cx="1192511" cy="110960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1.56GB</a:t>
              </a:r>
            </a:p>
          </p:txBody>
        </p:sp>
        <p:sp>
          <p:nvSpPr>
            <p:cNvPr id="20" name="Arrow: Up 19">
              <a:extLst>
                <a:ext uri="{FF2B5EF4-FFF2-40B4-BE49-F238E27FC236}">
                  <a16:creationId xmlns:a16="http://schemas.microsoft.com/office/drawing/2014/main" id="{1AA35B28-C751-4F3A-AD29-416CCE619E35}"/>
                </a:ext>
              </a:extLst>
            </p:cNvPr>
            <p:cNvSpPr/>
            <p:nvPr/>
          </p:nvSpPr>
          <p:spPr>
            <a:xfrm>
              <a:off x="6600894" y="4191493"/>
              <a:ext cx="630621" cy="985344"/>
            </a:xfrm>
            <a:prstGeom prs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AAA68C8-6B31-43FF-B9BD-56B6B71BD12B}"/>
              </a:ext>
            </a:extLst>
          </p:cNvPr>
          <p:cNvGrpSpPr/>
          <p:nvPr/>
        </p:nvGrpSpPr>
        <p:grpSpPr>
          <a:xfrm>
            <a:off x="10078753" y="4256690"/>
            <a:ext cx="1192511" cy="1952968"/>
            <a:chOff x="10078753" y="4256690"/>
            <a:chExt cx="1192511" cy="1952968"/>
          </a:xfrm>
        </p:grpSpPr>
        <p:sp>
          <p:nvSpPr>
            <p:cNvPr id="15" name="Flowchart: Magnetic Disk 14">
              <a:extLst>
                <a:ext uri="{FF2B5EF4-FFF2-40B4-BE49-F238E27FC236}">
                  <a16:creationId xmlns:a16="http://schemas.microsoft.com/office/drawing/2014/main" id="{27B4709C-0F95-4FDE-8F10-FD29C4EB765C}"/>
                </a:ext>
              </a:extLst>
            </p:cNvPr>
            <p:cNvSpPr/>
            <p:nvPr/>
          </p:nvSpPr>
          <p:spPr>
            <a:xfrm>
              <a:off x="10078753" y="5100049"/>
              <a:ext cx="1192511" cy="110960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1.56GB</a:t>
              </a:r>
            </a:p>
          </p:txBody>
        </p:sp>
        <p:sp>
          <p:nvSpPr>
            <p:cNvPr id="22" name="Arrow: Up 21">
              <a:extLst>
                <a:ext uri="{FF2B5EF4-FFF2-40B4-BE49-F238E27FC236}">
                  <a16:creationId xmlns:a16="http://schemas.microsoft.com/office/drawing/2014/main" id="{8D4AD3D1-7A68-4DAA-AA36-DFFB17909078}"/>
                </a:ext>
              </a:extLst>
            </p:cNvPr>
            <p:cNvSpPr/>
            <p:nvPr/>
          </p:nvSpPr>
          <p:spPr>
            <a:xfrm>
              <a:off x="10391771" y="4256690"/>
              <a:ext cx="630621" cy="985344"/>
            </a:xfrm>
            <a:prstGeom prs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Left Brace 22">
            <a:extLst>
              <a:ext uri="{FF2B5EF4-FFF2-40B4-BE49-F238E27FC236}">
                <a16:creationId xmlns:a16="http://schemas.microsoft.com/office/drawing/2014/main" id="{B76BF341-F12D-4904-A44C-B8FD466422EC}"/>
              </a:ext>
            </a:extLst>
          </p:cNvPr>
          <p:cNvSpPr/>
          <p:nvPr/>
        </p:nvSpPr>
        <p:spPr>
          <a:xfrm>
            <a:off x="5456712" y="4133737"/>
            <a:ext cx="830677" cy="2002221"/>
          </a:xfrm>
          <a:prstGeom prst="leftBrac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29BB59FC-E324-4C13-9AA5-A4865DC3D07D}"/>
              </a:ext>
            </a:extLst>
          </p:cNvPr>
          <p:cNvSpPr txBox="1"/>
          <p:nvPr/>
        </p:nvSpPr>
        <p:spPr>
          <a:xfrm>
            <a:off x="4658304" y="4942298"/>
            <a:ext cx="774571" cy="369332"/>
          </a:xfrm>
          <a:prstGeom prst="rect">
            <a:avLst/>
          </a:prstGeom>
          <a:noFill/>
        </p:spPr>
        <p:txBody>
          <a:bodyPr wrap="none" rtlCol="0">
            <a:spAutoFit/>
          </a:bodyPr>
          <a:lstStyle/>
          <a:p>
            <a:r>
              <a:rPr lang="en-US" dirty="0"/>
              <a:t>14 sec</a:t>
            </a:r>
          </a:p>
        </p:txBody>
      </p:sp>
      <p:grpSp>
        <p:nvGrpSpPr>
          <p:cNvPr id="67" name="Group 66">
            <a:extLst>
              <a:ext uri="{FF2B5EF4-FFF2-40B4-BE49-F238E27FC236}">
                <a16:creationId xmlns:a16="http://schemas.microsoft.com/office/drawing/2014/main" id="{B5C95E3E-52E0-4D15-8017-46A20FA51F9B}"/>
              </a:ext>
            </a:extLst>
          </p:cNvPr>
          <p:cNvGrpSpPr/>
          <p:nvPr/>
        </p:nvGrpSpPr>
        <p:grpSpPr>
          <a:xfrm>
            <a:off x="7619412" y="4191493"/>
            <a:ext cx="1192511" cy="1972825"/>
            <a:chOff x="6319950" y="4191493"/>
            <a:chExt cx="1192511" cy="1972825"/>
          </a:xfrm>
        </p:grpSpPr>
        <p:sp>
          <p:nvSpPr>
            <p:cNvPr id="68" name="Flowchart: Magnetic Disk 67">
              <a:extLst>
                <a:ext uri="{FF2B5EF4-FFF2-40B4-BE49-F238E27FC236}">
                  <a16:creationId xmlns:a16="http://schemas.microsoft.com/office/drawing/2014/main" id="{52371DE3-2FC0-4237-83C6-838395E15314}"/>
                </a:ext>
              </a:extLst>
            </p:cNvPr>
            <p:cNvSpPr/>
            <p:nvPr/>
          </p:nvSpPr>
          <p:spPr>
            <a:xfrm>
              <a:off x="6319950" y="5054709"/>
              <a:ext cx="1192511" cy="110960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1.56GB</a:t>
              </a:r>
            </a:p>
          </p:txBody>
        </p:sp>
        <p:sp>
          <p:nvSpPr>
            <p:cNvPr id="69" name="Arrow: Up 68">
              <a:extLst>
                <a:ext uri="{FF2B5EF4-FFF2-40B4-BE49-F238E27FC236}">
                  <a16:creationId xmlns:a16="http://schemas.microsoft.com/office/drawing/2014/main" id="{E6B6AFBD-7A3C-4047-A16F-632CFD419A89}"/>
                </a:ext>
              </a:extLst>
            </p:cNvPr>
            <p:cNvSpPr/>
            <p:nvPr/>
          </p:nvSpPr>
          <p:spPr>
            <a:xfrm>
              <a:off x="6600894" y="4191493"/>
              <a:ext cx="630621" cy="985344"/>
            </a:xfrm>
            <a:prstGeom prs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08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4B9F-FF8C-4F6D-8C22-3B35831AA473}"/>
              </a:ext>
            </a:extLst>
          </p:cNvPr>
          <p:cNvSpPr>
            <a:spLocks noGrp="1"/>
          </p:cNvSpPr>
          <p:nvPr>
            <p:ph type="ctrTitle"/>
          </p:nvPr>
        </p:nvSpPr>
        <p:spPr/>
        <p:txBody>
          <a:bodyPr/>
          <a:lstStyle/>
          <a:p>
            <a:r>
              <a:rPr lang="en-US" dirty="0"/>
              <a:t>How does Hadoop</a:t>
            </a:r>
            <a:br>
              <a:rPr lang="en-US" dirty="0"/>
            </a:br>
            <a:r>
              <a:rPr lang="en-US" dirty="0"/>
              <a:t>Work? </a:t>
            </a:r>
          </a:p>
        </p:txBody>
      </p:sp>
      <p:sp>
        <p:nvSpPr>
          <p:cNvPr id="3" name="Subtitle 2">
            <a:extLst>
              <a:ext uri="{FF2B5EF4-FFF2-40B4-BE49-F238E27FC236}">
                <a16:creationId xmlns:a16="http://schemas.microsoft.com/office/drawing/2014/main" id="{FD6F274D-8F4E-4E3F-AC5C-BA08762C0FA8}"/>
              </a:ext>
            </a:extLst>
          </p:cNvPr>
          <p:cNvSpPr>
            <a:spLocks noGrp="1"/>
          </p:cNvSpPr>
          <p:nvPr>
            <p:ph type="subTitle" idx="1"/>
          </p:nvPr>
        </p:nvSpPr>
        <p:spPr/>
        <p:txBody>
          <a:bodyPr>
            <a:normAutofit fontScale="92500"/>
          </a:bodyPr>
          <a:lstStyle/>
          <a:p>
            <a:pPr marL="0" indent="0">
              <a:buNone/>
            </a:pPr>
            <a:r>
              <a:rPr lang="en-US" dirty="0"/>
              <a:t>Let’s Explore the concepts of Hadoop (Data Lake, Schema On Read)</a:t>
            </a:r>
          </a:p>
        </p:txBody>
      </p:sp>
      <p:pic>
        <p:nvPicPr>
          <p:cNvPr id="6" name="Graphic 5" descr="Elephant with solid fill">
            <a:extLst>
              <a:ext uri="{FF2B5EF4-FFF2-40B4-BE49-F238E27FC236}">
                <a16:creationId xmlns:a16="http://schemas.microsoft.com/office/drawing/2014/main" id="{3B589E35-9E2B-48EE-9964-F3DAEB6D2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5661" y="3142741"/>
            <a:ext cx="1850677" cy="1850677"/>
          </a:xfrm>
          <a:prstGeom prst="rect">
            <a:avLst/>
          </a:prstGeom>
        </p:spPr>
      </p:pic>
    </p:spTree>
    <p:extLst>
      <p:ext uri="{BB962C8B-B14F-4D97-AF65-F5344CB8AC3E}">
        <p14:creationId xmlns:p14="http://schemas.microsoft.com/office/powerpoint/2010/main" val="273178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C68124-D7C1-4019-95EF-9734D1E9B4B0}"/>
              </a:ext>
            </a:extLst>
          </p:cNvPr>
          <p:cNvSpPr>
            <a:spLocks noGrp="1"/>
          </p:cNvSpPr>
          <p:nvPr>
            <p:ph type="title"/>
          </p:nvPr>
        </p:nvSpPr>
        <p:spPr/>
        <p:txBody>
          <a:bodyPr/>
          <a:lstStyle/>
          <a:p>
            <a:r>
              <a:rPr lang="en-US" dirty="0"/>
              <a:t>The Hadoop Philosophy is Simple</a:t>
            </a:r>
          </a:p>
        </p:txBody>
      </p:sp>
      <p:sp>
        <p:nvSpPr>
          <p:cNvPr id="6" name="Content Placeholder 5">
            <a:extLst>
              <a:ext uri="{FF2B5EF4-FFF2-40B4-BE49-F238E27FC236}">
                <a16:creationId xmlns:a16="http://schemas.microsoft.com/office/drawing/2014/main" id="{496C97FB-569E-4418-9903-E0017F5BF71C}"/>
              </a:ext>
            </a:extLst>
          </p:cNvPr>
          <p:cNvSpPr>
            <a:spLocks noGrp="1"/>
          </p:cNvSpPr>
          <p:nvPr>
            <p:ph idx="1"/>
          </p:nvPr>
        </p:nvSpPr>
        <p:spPr/>
        <p:txBody>
          <a:bodyPr/>
          <a:lstStyle/>
          <a:p>
            <a:r>
              <a:rPr lang="en-US" dirty="0"/>
              <a:t>Capture data as is and store it do not create a schema for it. </a:t>
            </a:r>
          </a:p>
          <a:p>
            <a:r>
              <a:rPr lang="en-US" dirty="0"/>
              <a:t>Do not transform the data before storing it. We don’t know what we plan to do with it yet!</a:t>
            </a:r>
          </a:p>
          <a:p>
            <a:r>
              <a:rPr lang="en-US" dirty="0"/>
              <a:t>Keep everything.  You never know what you will need when!</a:t>
            </a:r>
          </a:p>
          <a:p>
            <a:r>
              <a:rPr lang="en-US" dirty="0"/>
              <a:t>When you retrieve the data, we then transform it to suit our needs.</a:t>
            </a:r>
          </a:p>
          <a:p>
            <a:r>
              <a:rPr lang="en-US" dirty="0"/>
              <a:t>This is very different from relational modeling where we are not able to store data without creating a table first.</a:t>
            </a:r>
          </a:p>
          <a:p>
            <a:endParaRPr lang="en-US" dirty="0"/>
          </a:p>
          <a:p>
            <a:endParaRPr lang="en-US" dirty="0"/>
          </a:p>
        </p:txBody>
      </p:sp>
    </p:spTree>
    <p:extLst>
      <p:ext uri="{BB962C8B-B14F-4D97-AF65-F5344CB8AC3E}">
        <p14:creationId xmlns:p14="http://schemas.microsoft.com/office/powerpoint/2010/main" val="2559953115"/>
      </p:ext>
    </p:extLst>
  </p:cSld>
  <p:clrMapOvr>
    <a:masterClrMapping/>
  </p:clrMapOvr>
</p:sld>
</file>

<file path=ppt/theme/theme1.xml><?xml version="1.0" encoding="utf-8"?>
<a:theme xmlns:a="http://schemas.openxmlformats.org/drawingml/2006/main" name="IST769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769-template" id="{356A0D34-98BE-47B8-B101-9DB3E93301C5}" vid="{DDB47750-718C-4C3A-AEDF-8535E81B51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ist769-template</Template>
  <TotalTime>1354</TotalTime>
  <Words>3227</Words>
  <Application>Microsoft Office PowerPoint</Application>
  <PresentationFormat>Widescreen</PresentationFormat>
  <Paragraphs>536</Paragraphs>
  <Slides>40</Slides>
  <Notes>13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Consolas</vt:lpstr>
      <vt:lpstr>Courier New</vt:lpstr>
      <vt:lpstr>Sherman Sans Book</vt:lpstr>
      <vt:lpstr>Wingdings</vt:lpstr>
      <vt:lpstr>IST769 Theme</vt:lpstr>
      <vt:lpstr>IST769 Unit C</vt:lpstr>
      <vt:lpstr>Agenda</vt:lpstr>
      <vt:lpstr>Get Ready To Follow Along!</vt:lpstr>
      <vt:lpstr>Hadoop</vt:lpstr>
      <vt:lpstr>What is Hadoop?</vt:lpstr>
      <vt:lpstr>Hadoop Origins</vt:lpstr>
      <vt:lpstr>They did the math…</vt:lpstr>
      <vt:lpstr>How does Hadoop Work? </vt:lpstr>
      <vt:lpstr>The Hadoop Philosophy is Simple</vt:lpstr>
      <vt:lpstr>The Data Lake</vt:lpstr>
      <vt:lpstr>Collect and Store Data into the Data Lake</vt:lpstr>
      <vt:lpstr>Apply a Schema on Read/Query</vt:lpstr>
      <vt:lpstr>Analyze Your Data</vt:lpstr>
      <vt:lpstr>What Exactly Is “Schema on Read”? Again?</vt:lpstr>
      <vt:lpstr>Hadoop Architecture</vt:lpstr>
      <vt:lpstr>Two Essential Components of Hadoop</vt:lpstr>
      <vt:lpstr>Hadoop Cluster Nodes</vt:lpstr>
      <vt:lpstr>HDFS</vt:lpstr>
      <vt:lpstr>HDFS – Hadoop Distributed File System</vt:lpstr>
      <vt:lpstr>Example: HDFS Write</vt:lpstr>
      <vt:lpstr>Example: HDFS Read</vt:lpstr>
      <vt:lpstr>HDFS: Heartbeat and Block Report</vt:lpstr>
      <vt:lpstr>Example: HDFS Failover</vt:lpstr>
      <vt:lpstr>HDFS Commands</vt:lpstr>
      <vt:lpstr>HDFS File Permissions—Like *nix Permissions</vt:lpstr>
      <vt:lpstr>Demo: HDFS Commands</vt:lpstr>
      <vt:lpstr>PowerPoint Presentation</vt:lpstr>
      <vt:lpstr>YARN (and MapReduce)</vt:lpstr>
      <vt:lpstr>YARN – Hadoop 2.0</vt:lpstr>
      <vt:lpstr>Hadoop 2 vs. Hadoop 1</vt:lpstr>
      <vt:lpstr>MapReduce Algorithm</vt:lpstr>
      <vt:lpstr>Example MapReduce: “Total Orders by State”</vt:lpstr>
      <vt:lpstr>Demo: M-R and YARN</vt:lpstr>
      <vt:lpstr>PowerPoint Presentation</vt:lpstr>
      <vt:lpstr>PowerPoint Presentation</vt:lpstr>
      <vt:lpstr>An Oversimplified Version of the Hadoop Ecosystem in Action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Fudge</cp:lastModifiedBy>
  <cp:revision>7</cp:revision>
  <dcterms:created xsi:type="dcterms:W3CDTF">2021-09-12T15:27:46Z</dcterms:created>
  <dcterms:modified xsi:type="dcterms:W3CDTF">2021-09-13T14:10:48Z</dcterms:modified>
</cp:coreProperties>
</file>