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3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7" r:id="rId11"/>
    <p:sldId id="288" r:id="rId12"/>
    <p:sldId id="266" r:id="rId13"/>
    <p:sldId id="290" r:id="rId14"/>
    <p:sldId id="291" r:id="rId15"/>
    <p:sldId id="268" r:id="rId16"/>
    <p:sldId id="293" r:id="rId17"/>
    <p:sldId id="294" r:id="rId18"/>
    <p:sldId id="269" r:id="rId19"/>
    <p:sldId id="295" r:id="rId20"/>
    <p:sldId id="296" r:id="rId21"/>
    <p:sldId id="272" r:id="rId22"/>
    <p:sldId id="300" r:id="rId23"/>
    <p:sldId id="298" r:id="rId24"/>
    <p:sldId id="299" r:id="rId25"/>
    <p:sldId id="301" r:id="rId26"/>
    <p:sldId id="273" r:id="rId27"/>
    <p:sldId id="274" r:id="rId28"/>
    <p:sldId id="303" r:id="rId29"/>
    <p:sldId id="305" r:id="rId30"/>
    <p:sldId id="276" r:id="rId31"/>
    <p:sldId id="304" r:id="rId32"/>
    <p:sldId id="306" r:id="rId33"/>
    <p:sldId id="307" r:id="rId34"/>
    <p:sldId id="278" r:id="rId35"/>
    <p:sldId id="279" r:id="rId36"/>
    <p:sldId id="309" r:id="rId37"/>
    <p:sldId id="308" r:id="rId38"/>
    <p:sldId id="282" r:id="rId39"/>
    <p:sldId id="283" r:id="rId40"/>
    <p:sldId id="284" r:id="rId41"/>
    <p:sldId id="310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78B056-B9F0-4A42-AB86-8EA291CEDE46}">
          <p14:sldIdLst>
            <p14:sldId id="256"/>
          </p14:sldIdLst>
        </p14:section>
        <p14:section name="Part1" id="{FF43B638-B555-46C0-9746-81DA73D0EEB7}">
          <p14:sldIdLst>
            <p14:sldId id="286"/>
            <p14:sldId id="257"/>
            <p14:sldId id="258"/>
            <p14:sldId id="259"/>
            <p14:sldId id="260"/>
            <p14:sldId id="261"/>
            <p14:sldId id="262"/>
            <p14:sldId id="263"/>
            <p14:sldId id="287"/>
            <p14:sldId id="288"/>
            <p14:sldId id="266"/>
            <p14:sldId id="290"/>
            <p14:sldId id="291"/>
            <p14:sldId id="268"/>
            <p14:sldId id="293"/>
            <p14:sldId id="294"/>
            <p14:sldId id="269"/>
            <p14:sldId id="295"/>
            <p14:sldId id="296"/>
            <p14:sldId id="272"/>
            <p14:sldId id="300"/>
            <p14:sldId id="298"/>
            <p14:sldId id="299"/>
          </p14:sldIdLst>
        </p14:section>
        <p14:section name="Part2" id="{BE714DCD-902D-480B-8996-ADFDDA8F07A3}">
          <p14:sldIdLst>
            <p14:sldId id="301"/>
            <p14:sldId id="273"/>
            <p14:sldId id="274"/>
            <p14:sldId id="303"/>
            <p14:sldId id="305"/>
            <p14:sldId id="276"/>
            <p14:sldId id="304"/>
            <p14:sldId id="306"/>
          </p14:sldIdLst>
        </p14:section>
        <p14:section name="Part3" id="{E14356E3-82EE-45B7-B21B-88AF1E84E647}">
          <p14:sldIdLst>
            <p14:sldId id="307"/>
            <p14:sldId id="278"/>
            <p14:sldId id="279"/>
            <p14:sldId id="309"/>
          </p14:sldIdLst>
        </p14:section>
        <p14:section name="Summary" id="{542580FA-441C-4120-A4E4-2783C802D6CE}">
          <p14:sldIdLst>
            <p14:sldId id="308"/>
            <p14:sldId id="282"/>
            <p14:sldId id="283"/>
            <p14:sldId id="28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73366" autoAdjust="0"/>
  </p:normalViewPr>
  <p:slideViewPr>
    <p:cSldViewPr snapToGrid="0" snapToObjects="1">
      <p:cViewPr varScale="1">
        <p:scale>
          <a:sx n="107" d="100"/>
          <a:sy n="107" d="100"/>
        </p:scale>
        <p:origin x="173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B7F62-3A72-49E8-AFA1-341972F5788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5488-E3B2-42AD-BB20-4BF3CAA8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6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9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3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with Block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1409585"/>
            <a:ext cx="4937760" cy="17907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731343"/>
            <a:ext cx="4937760" cy="7798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5829300" y="342900"/>
            <a:ext cx="3312414" cy="48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8F9EC-C13C-3244-AC5A-91BF6899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46588"/>
            <a:ext cx="3562350" cy="57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C8835-1026-D090-E6EC-0E44BEB8AD4F}"/>
              </a:ext>
            </a:extLst>
          </p:cNvPr>
          <p:cNvSpPr txBox="1"/>
          <p:nvPr/>
        </p:nvSpPr>
        <p:spPr>
          <a:xfrm>
            <a:off x="548640" y="4743451"/>
            <a:ext cx="242316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© 2023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04904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6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30936" y="1371600"/>
            <a:ext cx="7886700" cy="32644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52578"/>
            <a:ext cx="9144000" cy="35909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37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0AED49-A5B0-4BBF-826C-56FC24D5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273844"/>
            <a:ext cx="6383655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5A70DA-63FD-4145-903A-620B1F3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" y="1368622"/>
            <a:ext cx="6383655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C7815-9B69-4EE8-8D46-ED8B9AD6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A0199-A9E4-4F85-ABE6-52E2C25F8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A903D-7A87-4900-AE5B-73EE129E81F9}"/>
              </a:ext>
            </a:extLst>
          </p:cNvPr>
          <p:cNvSpPr/>
          <p:nvPr/>
        </p:nvSpPr>
        <p:spPr>
          <a:xfrm>
            <a:off x="302895" y="468509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E56C6DF4-F0A5-BEE9-1FA5-61ED7A5D7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300" y="2000250"/>
            <a:ext cx="1112743" cy="11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78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self -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0AED49-A5B0-4BBF-826C-56FC24D5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273844"/>
            <a:ext cx="6383655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5A70DA-63FD-4145-903A-620B1F3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" y="1368622"/>
            <a:ext cx="6383655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C7815-9B69-4EE8-8D46-ED8B9AD6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A0199-A9E4-4F85-ABE6-52E2C25F8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000E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A903D-7A87-4900-AE5B-73EE129E81F9}"/>
              </a:ext>
            </a:extLst>
          </p:cNvPr>
          <p:cNvSpPr/>
          <p:nvPr/>
        </p:nvSpPr>
        <p:spPr>
          <a:xfrm>
            <a:off x="302895" y="468509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 descr="Customer review with solid fill">
            <a:extLst>
              <a:ext uri="{FF2B5EF4-FFF2-40B4-BE49-F238E27FC236}">
                <a16:creationId xmlns:a16="http://schemas.microsoft.com/office/drawing/2014/main" id="{467313A7-C053-B9F9-906E-3EA8D356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300" y="2054936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0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6F351-3093-4099-8CF3-C1C0AC5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369219"/>
            <a:ext cx="6492737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9E2F0E-9A09-4F07-9E87-85829375107A}"/>
              </a:ext>
            </a:extLst>
          </p:cNvPr>
          <p:cNvGrpSpPr/>
          <p:nvPr/>
        </p:nvGrpSpPr>
        <p:grpSpPr>
          <a:xfrm>
            <a:off x="0" y="0"/>
            <a:ext cx="2186412" cy="51435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F449EA-6210-4D20-A9E5-FFC14EC0511A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BA1868-EC31-4730-9C2E-8A8435FEDCAE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DFB112F-18DE-4FFF-BC43-33EE03847B1F}"/>
              </a:ext>
            </a:extLst>
          </p:cNvPr>
          <p:cNvSpPr/>
          <p:nvPr/>
        </p:nvSpPr>
        <p:spPr>
          <a:xfrm>
            <a:off x="1524911" y="464555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Graphic 13" descr="Classroom with solid fill">
            <a:extLst>
              <a:ext uri="{FF2B5EF4-FFF2-40B4-BE49-F238E27FC236}">
                <a16:creationId xmlns:a16="http://schemas.microsoft.com/office/drawing/2014/main" id="{DBB42664-DC9E-4868-BE4A-C9997054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503" y="2228849"/>
            <a:ext cx="685800" cy="6858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8978229-C228-4D31-B1CA-C79D78C1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29" y="273844"/>
            <a:ext cx="7008806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3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F3D5C-5A63-401E-A78C-0A13285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32414-0FB4-429E-99D1-D62F8AFA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1A806-B64D-40CB-8247-B77E1A8E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B5C1D1D-59ED-41C2-B37B-CA8C610C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7259D-8717-4B2F-8499-DC915B42C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455229" cy="2425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2DD99-972F-4B6B-9E7B-4E6185E19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425489"/>
            <a:ext cx="455229" cy="2718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39F9C1-4D95-46A3-A2B9-8FAA1F06E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25" y="0"/>
            <a:ext cx="3778758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ED9EBD-4530-446B-B806-AB7D6207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87" y="999714"/>
            <a:ext cx="2945174" cy="2940882"/>
          </a:xfrm>
        </p:spPr>
        <p:txBody>
          <a:bodyPr anchor="ctr">
            <a:normAutofit/>
          </a:bodyPr>
          <a:lstStyle/>
          <a:p>
            <a:r>
              <a:rPr lang="en-US" sz="4050"/>
              <a:t>Click to edit Master title style</a:t>
            </a:r>
            <a:endParaRPr lang="en-US" sz="40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B74068-BECC-4EF9-A749-D1326595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40" y="54865"/>
            <a:ext cx="884225" cy="174722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46607C3-6300-481E-920A-4C452775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413073C6-3F9C-404A-975B-F421E415F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F89FC09-B149-4B0B-9930-D0DD44DE1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D5310ADF-6FF0-4F2B-824A-EB4C47A59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651519F-89CC-469B-BBF1-EDEA415B1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A7844EF1-5394-4E27-B194-B9D1DD03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5F669B5-42B7-4D12-BBEC-81025C692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AD29D43-34C3-432B-A444-04647555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FD7A081-1381-4D98-B552-56ABBC935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38CCD1-BC46-41CC-BB8D-126092E49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AD8D122-D001-46A8-B359-5C6ED2138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9DDB347-8EE7-45A6-907A-46A8BCF69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4955B5BA-3504-4C4D-A74E-BD9F8BA87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4EF2466-CC35-4DB4-BB48-8FF49076D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ED7F19-FE59-4BD1-94F3-E8E49FAF2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369294A-790B-4B91-BA2E-03D9EC8A3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7AAF55C5-FF9F-43DE-B43B-C2FD1F72D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DE82EFE9-9D50-4294-B350-56498C088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2A0348D-0524-40B2-B300-24E0F8DD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9F2DC1F-CF90-4B13-AFEA-5551EF7D0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31" name="Graphic 30" descr="Ticket">
            <a:extLst>
              <a:ext uri="{FF2B5EF4-FFF2-40B4-BE49-F238E27FC236}">
                <a16:creationId xmlns:a16="http://schemas.microsoft.com/office/drawing/2014/main" id="{6793A380-3C9C-4138-A55E-B54BD841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272" y="3806201"/>
            <a:ext cx="1190648" cy="1190648"/>
          </a:xfrm>
          <a:prstGeom prst="rect">
            <a:avLst/>
          </a:prstGeom>
        </p:spPr>
      </p:pic>
      <p:sp>
        <p:nvSpPr>
          <p:cNvPr id="32" name="Content Placeholder 33">
            <a:extLst>
              <a:ext uri="{FF2B5EF4-FFF2-40B4-BE49-F238E27FC236}">
                <a16:creationId xmlns:a16="http://schemas.microsoft.com/office/drawing/2014/main" id="{F460DEEE-6719-4998-B3C8-95A95EF3A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10088" y="507207"/>
            <a:ext cx="4480322" cy="43231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0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6254496" y="0"/>
            <a:ext cx="2887218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3DE7C0-4A02-1347-8B49-C655A637D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7" y="337325"/>
            <a:ext cx="3562350" cy="571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917E3E-A32B-BC4D-9084-D6E0D36175FD}"/>
              </a:ext>
            </a:extLst>
          </p:cNvPr>
          <p:cNvSpPr txBox="1"/>
          <p:nvPr/>
        </p:nvSpPr>
        <p:spPr>
          <a:xfrm>
            <a:off x="541735" y="2709504"/>
            <a:ext cx="5829300" cy="65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4050" kern="1200" dirty="0">
                <a:solidFill>
                  <a:schemeClr val="bg1"/>
                </a:solidFill>
                <a:latin typeface="Sherman Sans Book" pitchFamily="2" charset="77"/>
                <a:cs typeface="Verdana" panose="020B0604030504040204" pitchFamily="34" charset="0"/>
              </a:rPr>
              <a:t>The End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6888BB-66BF-4B4F-8168-90CDB05E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97" y="1358474"/>
            <a:ext cx="4981436" cy="1303020"/>
          </a:xfrm>
        </p:spPr>
        <p:txBody>
          <a:bodyPr tIns="0" b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3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SU End Section - Do not Show This Slide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accent4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2SU END SECTION – DO NOT DISPLAY</a:t>
            </a:r>
          </a:p>
        </p:txBody>
      </p:sp>
    </p:spTree>
    <p:extLst>
      <p:ext uri="{BB962C8B-B14F-4D97-AF65-F5344CB8AC3E}">
        <p14:creationId xmlns:p14="http://schemas.microsoft.com/office/powerpoint/2010/main" val="479900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8DAB-30F8-E152-F8F9-B1EB89C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FC0B-142B-ADEB-A0E0-B5C6DCBE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4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Circ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73E81-1640-46B8-ACFE-6B0865836AD3}"/>
              </a:ext>
            </a:extLst>
          </p:cNvPr>
          <p:cNvSpPr/>
          <p:nvPr/>
        </p:nvSpPr>
        <p:spPr>
          <a:xfrm>
            <a:off x="6056698" y="585550"/>
            <a:ext cx="2295626" cy="2186417"/>
          </a:xfrm>
          <a:prstGeom prst="ellipse">
            <a:avLst/>
          </a:prstGeom>
          <a:solidFill>
            <a:srgbClr val="ADB3B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234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Logo Box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1E331D-B26E-4E48-94CA-704F5D2740E1}"/>
              </a:ext>
            </a:extLst>
          </p:cNvPr>
          <p:cNvSpPr/>
          <p:nvPr/>
        </p:nvSpPr>
        <p:spPr>
          <a:xfrm>
            <a:off x="5376912" y="936832"/>
            <a:ext cx="2902018" cy="1749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32CA8-6483-4521-BDF7-2F50B083882D}"/>
              </a:ext>
            </a:extLst>
          </p:cNvPr>
          <p:cNvSpPr/>
          <p:nvPr/>
        </p:nvSpPr>
        <p:spPr>
          <a:xfrm>
            <a:off x="5262612" y="822532"/>
            <a:ext cx="2902018" cy="1749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330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1F14BDD-9218-4AED-B3B0-211AC31F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7A3CBE6-97F8-4378-8FB3-E1A78FD13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DA62D-03C4-4C68-8B43-3F3DD028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3DA44-ACBD-4D31-B07F-FEC5E0037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65165"/>
            <a:ext cx="5143499" cy="30283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FB189-BB76-4118-943E-CEFB582F6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3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3379CE-0C95-40CD-86F6-2C9B6A0A2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3" y="727288"/>
            <a:ext cx="2925268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D2016-89AD-4141-ACA5-B2A73296F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9" y="1049958"/>
            <a:ext cx="5143502" cy="3028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B78762E7-1197-4408-AC9C-3DE5A967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926" y="3267012"/>
            <a:ext cx="889255" cy="88925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8A8113-7EAF-4E59-893C-73EC871F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771" y="512546"/>
            <a:ext cx="5518188" cy="4230303"/>
          </a:xfrm>
          <a:prstGeom prst="rect">
            <a:avLst/>
          </a:prstGeom>
        </p:spPr>
        <p:txBody>
          <a:bodyPr>
            <a:noAutofit/>
          </a:bodyPr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013" y="273845"/>
            <a:ext cx="2136809" cy="2729237"/>
          </a:xfrm>
        </p:spPr>
        <p:txBody>
          <a:bodyPr anchor="b">
            <a:noAutofit/>
          </a:bodyPr>
          <a:lstStyle>
            <a:lvl1pPr algn="ctr">
              <a:defRPr sz="33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7313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Autofit/>
          </a:bodyPr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2E60D-5A13-7688-CFC4-2B14395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0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7144" indent="0">
              <a:buNone/>
              <a:tabLst/>
              <a:defRPr sz="2100"/>
            </a:lvl2pPr>
            <a:lvl3pPr marL="7144" indent="0">
              <a:buNone/>
              <a:tabLst/>
              <a:defRPr sz="2100"/>
            </a:lvl3pPr>
            <a:lvl4pPr marL="7144" indent="0">
              <a:buNone/>
              <a:tabLst/>
              <a:defRPr sz="1800"/>
            </a:lvl4pPr>
            <a:lvl5pPr marL="7144" indent="0">
              <a:buNone/>
              <a:tabLst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69219"/>
            <a:ext cx="3868340" cy="5486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88821"/>
            <a:ext cx="3868340" cy="264390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1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369219"/>
            <a:ext cx="3887391" cy="5486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988821"/>
            <a:ext cx="3887391" cy="264390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1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4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5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Sherman Sans Book" pitchFamily="2" charset="77"/>
          <a:cs typeface="Verdana" panose="020B060403050404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1pPr>
      <a:lvl2pPr marL="514337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1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2pPr>
      <a:lvl3pPr marL="857228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3pPr>
      <a:lvl4pPr marL="1200120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school.syr.edu/" TargetMode="External"/><Relationship Id="rId2" Type="http://schemas.openxmlformats.org/officeDocument/2006/relationships/hyperlink" Target="mailto:mafudge@syr.edu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localhost:8002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fudge/local-file-drill" TargetMode="External"/><Relationship Id="rId2" Type="http://schemas.openxmlformats.org/officeDocument/2006/relationships/hyperlink" Target="https://github.com/mafudge/docker-spark-cluster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mafudge/chat-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school.syr.edu/" TargetMode="External"/><Relationship Id="rId2" Type="http://schemas.openxmlformats.org/officeDocument/2006/relationships/hyperlink" Target="mailto:mafudge@syr.edu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earch?q=jupyter%2Fminimal-notebook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quay.io/repository/jupyter/minimal-not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Introduction to Containers for Data Science </a:t>
            </a:r>
            <a:br>
              <a:rPr lang="en-US" dirty="0"/>
            </a:br>
            <a:r>
              <a:rPr lang="en-US" dirty="0"/>
              <a:t>and</a:t>
            </a:r>
            <a:r>
              <a:rPr dirty="0"/>
              <a:t> Data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Open Data Science Conference East 2024</a:t>
            </a:r>
          </a:p>
          <a:p>
            <a:pPr marL="0" indent="0">
              <a:buNone/>
            </a:pPr>
            <a:br>
              <a:rPr lang="en-US" dirty="0"/>
            </a:br>
            <a:r>
              <a:rPr dirty="0"/>
              <a:t>Michael Fudge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Professor of Practice</a:t>
            </a:r>
            <a:br>
              <a:rPr lang="en-US" dirty="0"/>
            </a:br>
            <a:r>
              <a:rPr lang="en-US" dirty="0">
                <a:hlinkClick r:id="rId2"/>
              </a:rPr>
              <a:t>mafudge@syr.edu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Syracuse University, iSchool</a:t>
            </a:r>
            <a:br>
              <a:rPr lang="en-US" dirty="0"/>
            </a:br>
            <a:r>
              <a:rPr lang="en-US" dirty="0">
                <a:hlinkClick r:id="rId3"/>
              </a:rPr>
              <a:t>https://ischool.syr.edu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Pulling images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dirty="0"/>
              <a:t>From Another public Image repository</a:t>
            </a:r>
          </a:p>
          <a:p>
            <a:r>
              <a:rPr lang="en-US" dirty="0"/>
              <a:t>Viewing downloaded images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Pulling an image</a:t>
            </a:r>
          </a:p>
        </p:txBody>
      </p:sp>
    </p:spTree>
    <p:extLst>
      <p:ext uri="{BB962C8B-B14F-4D97-AF65-F5344CB8AC3E}">
        <p14:creationId xmlns:p14="http://schemas.microsoft.com/office/powerpoint/2010/main" val="211606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00522"/>
              </p:ext>
            </p:extLst>
          </p:nvPr>
        </p:nvGraphicFramePr>
        <p:xfrm>
          <a:off x="412376" y="1370013"/>
          <a:ext cx="8023410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Download image from Docker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pull &lt;image&gt;:&lt;tag&gt;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pull 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Download image from Another public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pull &lt;reg&gt;/&lt;image&gt;: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pull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downloaded images +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Delete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 rm &lt;image&gt;:&lt;tag&gt;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820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34438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Running an image</a:t>
            </a:r>
            <a:r>
              <a:rPr lang="en-US" dirty="0"/>
              <a:t> as a container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run the image:</a:t>
            </a:r>
            <a:br>
              <a:rPr lang="en-US" dirty="0"/>
            </a:b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run --name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containername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-d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&lt;image&gt;:&lt;tag&gt;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--name </a:t>
            </a:r>
            <a:r>
              <a:rPr dirty="0"/>
              <a:t>give the container a name</a:t>
            </a:r>
            <a:r>
              <a:rPr lang="en-US" dirty="0"/>
              <a:t>. </a:t>
            </a:r>
            <a:endParaRPr dirty="0"/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-d </a:t>
            </a:r>
            <a:r>
              <a:rPr dirty="0"/>
              <a:t>run in the background, return to the console.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Containers!</a:t>
            </a:r>
          </a:p>
        </p:txBody>
      </p:sp>
    </p:spTree>
    <p:extLst>
      <p:ext uri="{BB962C8B-B14F-4D97-AF65-F5344CB8AC3E}">
        <p14:creationId xmlns:p14="http://schemas.microsoft.com/office/powerpoint/2010/main" val="106631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48427"/>
              </p:ext>
            </p:extLst>
          </p:nvPr>
        </p:nvGraphicFramePr>
        <p:xfrm>
          <a:off x="412376" y="1370013"/>
          <a:ext cx="802341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–-name &lt;container&gt;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–-name jupyter -d 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ps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output of running 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logs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logs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9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Stop a running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all containers (running and stopped)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Delete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rm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rm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5606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9135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Publishing TCP/UDP Ports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2306"/>
            <a:ext cx="7886700" cy="344132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What good is running an application in a container if you cannot access it?</a:t>
            </a:r>
          </a:p>
          <a:p>
            <a:pPr lvl="0"/>
            <a:r>
              <a:rPr lang="en-US" dirty="0"/>
              <a:t>When the container is created, we must publish the exposed the port:</a:t>
            </a:r>
          </a:p>
          <a:p>
            <a:pPr marL="342891" lvl="1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-p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published-port:exposed-port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200" dirty="0"/>
              <a:t>or</a:t>
            </a:r>
            <a:endParaRPr lang="en-US" sz="2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891" lvl="1" indent="0">
              <a:buNone/>
            </a:pPr>
            <a:r>
              <a:rPr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-p OUTSIDE:INSIDE</a:t>
            </a:r>
          </a:p>
          <a:p>
            <a:pPr lvl="0"/>
            <a:r>
              <a:rPr lang="en-US" dirty="0"/>
              <a:t>When you publish a port, you can connect to exposed application services on the published port.</a:t>
            </a:r>
          </a:p>
          <a:p>
            <a:pPr lvl="0"/>
            <a:r>
              <a:rPr lang="en-US" dirty="0"/>
              <a:t>For example, if 8888 is published, then </a:t>
            </a:r>
            <a:r>
              <a:rPr dirty="0"/>
              <a:t>http://localhost:8888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container, exposing 8888</a:t>
            </a:r>
          </a:p>
          <a:p>
            <a:r>
              <a:rPr lang="en-US" dirty="0"/>
              <a:t>See the port is exposed</a:t>
            </a:r>
          </a:p>
          <a:p>
            <a:r>
              <a:rPr lang="en-US" dirty="0"/>
              <a:t>Visit http://localhost:8888</a:t>
            </a:r>
          </a:p>
          <a:p>
            <a:r>
              <a:rPr lang="en-US" dirty="0"/>
              <a:t>Find the key in the container output!</a:t>
            </a:r>
          </a:p>
          <a:p>
            <a:r>
              <a:rPr lang="en-US" dirty="0"/>
              <a:t>Login to the application!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Ports</a:t>
            </a:r>
          </a:p>
        </p:txBody>
      </p:sp>
    </p:spTree>
    <p:extLst>
      <p:ext uri="{BB962C8B-B14F-4D97-AF65-F5344CB8AC3E}">
        <p14:creationId xmlns:p14="http://schemas.microsoft.com/office/powerpoint/2010/main" val="202077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502329"/>
              </p:ext>
            </p:extLst>
          </p:nvPr>
        </p:nvGraphicFramePr>
        <p:xfrm>
          <a:off x="412376" y="1074894"/>
          <a:ext cx="802341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 and expose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–-name &lt;container&gt;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-p &lt;pub&gt;:&lt;exp&gt;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–-name jupyter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-p 8888:8888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-d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04632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Need for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Containers are ephemeral. Only what is in the image is retained between subsequent runs.</a:t>
            </a:r>
          </a:p>
          <a:p>
            <a:pPr lvl="0"/>
            <a:r>
              <a:rPr lang="en-US" dirty="0"/>
              <a:t>When you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rm </a:t>
            </a:r>
            <a:r>
              <a:rPr lang="en-US" dirty="0"/>
              <a:t>the changes are gone!</a:t>
            </a:r>
          </a:p>
          <a:p>
            <a:pPr lvl="0"/>
            <a:r>
              <a:rPr lang="en-US" dirty="0"/>
              <a:t>How does one save changes? Volumes!</a:t>
            </a:r>
          </a:p>
          <a:p>
            <a:pPr marL="342891" lvl="1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-v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host:image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or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891" lvl="1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-v OUTSIDE:INSIDE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In the running container save a file.</a:t>
            </a:r>
          </a:p>
          <a:p>
            <a:r>
              <a:rPr lang="en-US" dirty="0"/>
              <a:t>Stop and remove the container</a:t>
            </a:r>
          </a:p>
          <a:p>
            <a:r>
              <a:rPr lang="en-US" dirty="0"/>
              <a:t>Re-run the container</a:t>
            </a:r>
          </a:p>
          <a:p>
            <a:r>
              <a:rPr lang="en-US" dirty="0"/>
              <a:t>Check back into the App… file is gone. Ephemeral.</a:t>
            </a:r>
          </a:p>
          <a:p>
            <a:r>
              <a:rPr lang="en-US" dirty="0"/>
              <a:t>Stop and remove the container… again</a:t>
            </a:r>
          </a:p>
          <a:p>
            <a:r>
              <a:rPr lang="en-US" dirty="0"/>
              <a:t>Check out that local work folder</a:t>
            </a:r>
          </a:p>
          <a:p>
            <a:r>
              <a:rPr lang="en-US" dirty="0"/>
              <a:t>Mount that folder as a container volume</a:t>
            </a:r>
          </a:p>
          <a:p>
            <a:r>
              <a:rPr lang="en-US" dirty="0"/>
              <a:t>Stop and remove the container… last time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4: Volumes</a:t>
            </a:r>
          </a:p>
        </p:txBody>
      </p:sp>
    </p:spTree>
    <p:extLst>
      <p:ext uri="{BB962C8B-B14F-4D97-AF65-F5344CB8AC3E}">
        <p14:creationId xmlns:p14="http://schemas.microsoft.com/office/powerpoint/2010/main" val="31729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FED4D-9956-04AA-EF53-202B40E6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Container Essentials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C7140-CC0B-88E8-C22B-741CE93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concepts for understanding containers and docker</a:t>
            </a:r>
          </a:p>
        </p:txBody>
      </p:sp>
      <p:pic>
        <p:nvPicPr>
          <p:cNvPr id="7" name="Graphic 6" descr="Box outline">
            <a:extLst>
              <a:ext uri="{FF2B5EF4-FFF2-40B4-BE49-F238E27FC236}">
                <a16:creationId xmlns:a16="http://schemas.microsoft.com/office/drawing/2014/main" id="{C7564AFA-56F9-CF5C-3D8C-D47FF5C7D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1834" y="831405"/>
            <a:ext cx="1640542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2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710984"/>
              </p:ext>
            </p:extLst>
          </p:nvPr>
        </p:nvGraphicFramePr>
        <p:xfrm>
          <a:off x="412376" y="1074894"/>
          <a:ext cx="802341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 and expose ports and a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–-name &lt;container&gt;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-p &lt;pub&gt;:&lt;exp&gt;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–-name jupyter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-p 8888:8888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-v $PWD/work:/home/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jovyan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/work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-d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 &amp;&amp; docker rm jupyter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 &amp;&amp; docker rm jupyter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80932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Orchestration with Docker Compose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Docker compose allows you to manage containers through a configuration file</a:t>
            </a:r>
            <a:r>
              <a:rPr lang="en-US" dirty="0"/>
              <a:t>, 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yaml</a:t>
            </a:r>
            <a:r>
              <a:rPr lang="en-US" dirty="0"/>
              <a:t> format.</a:t>
            </a:r>
          </a:p>
          <a:p>
            <a:pPr lvl="0"/>
            <a:r>
              <a:rPr lang="en-US" dirty="0"/>
              <a:t>Makes Starting and Stopping containers easier.</a:t>
            </a:r>
          </a:p>
          <a:p>
            <a:pPr lvl="0"/>
            <a:r>
              <a:rPr lang="en-US" dirty="0"/>
              <a:t>Infrastructure as code: </a:t>
            </a:r>
          </a:p>
          <a:p>
            <a:pPr lvl="1"/>
            <a:r>
              <a:rPr lang="en-US" dirty="0"/>
              <a:t>Clear separate of Configuration –vs- Commands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EB84B-67DD-E965-D311-010892CD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Docker Compose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9FAFBA5-1387-5057-37CD-0787948B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4A2E-D7B4-2E42-A6FC-644E956889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docker run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--name jupyter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-p 8888:8888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-v $PWD/work:/home/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jovyan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/work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-e JUPYTER_TOKEN=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osdc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quay.io/jupyter/minimal-notebook:lab-4.1.6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E59E46-86F0-1DF6-9F28-12E8D2E9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513A4-D346-2F69-D97C-266782DEF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988820"/>
            <a:ext cx="3868340" cy="2959697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version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"3"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services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ports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8888:8888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volumes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./work:/home/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jovyan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/work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environment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JUPYTER_TOKEN=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odsc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quay.io/jupyter/minimal-notebook:lab-4.1.6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DADF1B-8613-E826-0D99-2B5006019AB3}"/>
              </a:ext>
            </a:extLst>
          </p:cNvPr>
          <p:cNvCxnSpPr>
            <a:cxnSpLocks/>
          </p:cNvCxnSpPr>
          <p:nvPr/>
        </p:nvCxnSpPr>
        <p:spPr>
          <a:xfrm>
            <a:off x="2459411" y="2473800"/>
            <a:ext cx="2312894" cy="22431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A15503-7394-187F-9830-67F653345340}"/>
              </a:ext>
            </a:extLst>
          </p:cNvPr>
          <p:cNvCxnSpPr>
            <a:cxnSpLocks/>
          </p:cNvCxnSpPr>
          <p:nvPr/>
        </p:nvCxnSpPr>
        <p:spPr>
          <a:xfrm>
            <a:off x="2292164" y="2769079"/>
            <a:ext cx="2647389" cy="1908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75DD5C-B92B-B436-42C4-9CAF065BF600}"/>
              </a:ext>
            </a:extLst>
          </p:cNvPr>
          <p:cNvCxnSpPr>
            <a:cxnSpLocks/>
          </p:cNvCxnSpPr>
          <p:nvPr/>
        </p:nvCxnSpPr>
        <p:spPr>
          <a:xfrm>
            <a:off x="4191632" y="3121900"/>
            <a:ext cx="828603" cy="4509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77F6C-24C8-29EA-B2D2-F10558508F77}"/>
              </a:ext>
            </a:extLst>
          </p:cNvPr>
          <p:cNvCxnSpPr>
            <a:cxnSpLocks/>
          </p:cNvCxnSpPr>
          <p:nvPr/>
        </p:nvCxnSpPr>
        <p:spPr>
          <a:xfrm>
            <a:off x="3254188" y="3420779"/>
            <a:ext cx="1685365" cy="6835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CA9D63-F638-D0C4-CC4E-48A626B6C407}"/>
              </a:ext>
            </a:extLst>
          </p:cNvPr>
          <p:cNvCxnSpPr>
            <a:cxnSpLocks/>
          </p:cNvCxnSpPr>
          <p:nvPr/>
        </p:nvCxnSpPr>
        <p:spPr>
          <a:xfrm>
            <a:off x="2752164" y="3888652"/>
            <a:ext cx="2268071" cy="74407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Start with docker compose</a:t>
            </a:r>
          </a:p>
          <a:p>
            <a:r>
              <a:rPr lang="en-US" dirty="0"/>
              <a:t>View running containers</a:t>
            </a:r>
          </a:p>
          <a:p>
            <a:r>
              <a:rPr lang="en-US" dirty="0"/>
              <a:t>Stop with docker compose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5: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23017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6053"/>
              </p:ext>
            </p:extLst>
          </p:nvPr>
        </p:nvGraphicFramePr>
        <p:xfrm>
          <a:off x="412376" y="1074894"/>
          <a:ext cx="80234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 the configuration and start the container(s)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up –d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compose –f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juypter.yaml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up –d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 from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–d jupyter.yaml 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Stop the running containers and remove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–d jupyter.yaml down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93777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5E313-A882-BB7E-934A-1D15E5EA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Development with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C5F53-F6EB-DA83-F7E3-AF7C6FF9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Containerizing your development pipeline</a:t>
            </a:r>
          </a:p>
        </p:txBody>
      </p:sp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02309275-DFF7-00B4-4ADD-864F0BF7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94" y="832597"/>
            <a:ext cx="1649506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1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Simple Python ETL Pipeline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1571205"/>
          </a:xfrm>
        </p:spPr>
        <p:txBody>
          <a:bodyPr/>
          <a:lstStyle/>
          <a:p>
            <a:pPr lvl="0"/>
            <a:r>
              <a:rPr lang="en-US" dirty="0"/>
              <a:t>Simple data Pipeline: </a:t>
            </a:r>
            <a:r>
              <a:rPr dirty="0"/>
              <a:t>read file, transform it, write </a:t>
            </a:r>
            <a:r>
              <a:rPr lang="en-US" dirty="0"/>
              <a:t>another </a:t>
            </a:r>
            <a:r>
              <a:rPr dirty="0"/>
              <a:t>file</a:t>
            </a:r>
          </a:p>
          <a:p>
            <a:pPr lvl="0"/>
            <a:r>
              <a:rPr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</a:t>
            </a:r>
            <a:r>
              <a:rPr dirty="0"/>
              <a:t> folder in </a:t>
            </a:r>
            <a:r>
              <a:rPr lang="en-US" dirty="0"/>
              <a:t>Visual Studio Code</a:t>
            </a:r>
            <a:r>
              <a:rPr dirty="0"/>
              <a:t>. </a:t>
            </a:r>
            <a:endParaRPr lang="en-US" dirty="0"/>
          </a:p>
          <a:p>
            <a:pPr lvl="0"/>
            <a:r>
              <a:rPr lang="en-US" dirty="0"/>
              <a:t>Open a terminal in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 </a:t>
            </a:r>
            <a:r>
              <a:rPr lang="en-US" dirty="0"/>
              <a:t>folder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967AC5E-BA7E-84C8-4760-A66634D61D23}"/>
              </a:ext>
            </a:extLst>
          </p:cNvPr>
          <p:cNvSpPr/>
          <p:nvPr/>
        </p:nvSpPr>
        <p:spPr>
          <a:xfrm>
            <a:off x="282234" y="3258390"/>
            <a:ext cx="2160494" cy="5827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companydata.csv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C5317BF-936A-61AA-FC37-33EC39585344}"/>
              </a:ext>
            </a:extLst>
          </p:cNvPr>
          <p:cNvSpPr/>
          <p:nvPr/>
        </p:nvSpPr>
        <p:spPr>
          <a:xfrm>
            <a:off x="6238315" y="3200399"/>
            <a:ext cx="2160494" cy="5827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dashboarddata.csv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65377D8-9995-E418-A5B3-ED3877382BA3}"/>
              </a:ext>
            </a:extLst>
          </p:cNvPr>
          <p:cNvSpPr/>
          <p:nvPr/>
        </p:nvSpPr>
        <p:spPr>
          <a:xfrm>
            <a:off x="3258825" y="3132884"/>
            <a:ext cx="2043953" cy="806824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Pipeline.py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9A9C88-D316-5C3F-3C1A-B91F8142B600}"/>
              </a:ext>
            </a:extLst>
          </p:cNvPr>
          <p:cNvSpPr/>
          <p:nvPr/>
        </p:nvSpPr>
        <p:spPr>
          <a:xfrm>
            <a:off x="2599765" y="3397624"/>
            <a:ext cx="502023" cy="3227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D26E33-F292-FC6C-8C01-7F1BE5D4C37E}"/>
              </a:ext>
            </a:extLst>
          </p:cNvPr>
          <p:cNvSpPr/>
          <p:nvPr/>
        </p:nvSpPr>
        <p:spPr>
          <a:xfrm>
            <a:off x="5539628" y="3330388"/>
            <a:ext cx="502023" cy="3227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Dockerfile</a:t>
            </a:r>
            <a:r>
              <a:rPr lang="en-US" dirty="0"/>
              <a:t>: </a:t>
            </a:r>
            <a:r>
              <a:rPr dirty="0"/>
              <a:t>Building your own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Dockerfile</a:t>
            </a:r>
            <a:r>
              <a:rPr dirty="0"/>
              <a:t> explains how to build an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dirty="0"/>
              <a:t> is the base image</a:t>
            </a:r>
            <a:r>
              <a:rPr lang="en-US" dirty="0"/>
              <a:t> from a public image repository</a:t>
            </a:r>
            <a:endParaRPr dirty="0"/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dirty="0"/>
              <a:t> copies files into the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RUN</a:t>
            </a:r>
            <a:r>
              <a:rPr dirty="0"/>
              <a:t> executes a command in the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ENTRYPOINT</a:t>
            </a:r>
            <a:r>
              <a:rPr dirty="0"/>
              <a:t> defines the default command from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compose up</a:t>
            </a:r>
            <a:endParaRPr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Dockerfile</a:t>
            </a:r>
            <a:r>
              <a:rPr lang="en-US" dirty="0"/>
              <a:t>. No data… just code!</a:t>
            </a:r>
          </a:p>
          <a:p>
            <a:r>
              <a:rPr lang="en-US" dirty="0"/>
              <a:t>Look at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docker-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compose.yaml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File. </a:t>
            </a:r>
            <a:br>
              <a:rPr lang="en-US" dirty="0"/>
            </a:br>
            <a:r>
              <a:rPr lang="en-US" dirty="0"/>
              <a:t>Data in volumes. </a:t>
            </a:r>
          </a:p>
          <a:p>
            <a:r>
              <a:rPr lang="en-US" dirty="0"/>
              <a:t>Build the Image with docker compose</a:t>
            </a:r>
          </a:p>
          <a:p>
            <a:pPr lvl="1"/>
            <a:r>
              <a:rPr lang="en-US" dirty="0"/>
              <a:t>Note we don't need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–f</a:t>
            </a:r>
            <a:r>
              <a:rPr lang="en-US" dirty="0"/>
              <a:t> here.</a:t>
            </a:r>
          </a:p>
          <a:p>
            <a:r>
              <a:rPr lang="en-US" dirty="0"/>
              <a:t>What is the image name?</a:t>
            </a:r>
          </a:p>
          <a:p>
            <a:r>
              <a:rPr lang="en-US" dirty="0"/>
              <a:t>Run the application with docker compose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6: Building A Custom Image</a:t>
            </a:r>
          </a:p>
        </p:txBody>
      </p:sp>
    </p:spTree>
    <p:extLst>
      <p:ext uri="{BB962C8B-B14F-4D97-AF65-F5344CB8AC3E}">
        <p14:creationId xmlns:p14="http://schemas.microsoft.com/office/powerpoint/2010/main" val="316200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35088"/>
              </p:ext>
            </p:extLst>
          </p:nvPr>
        </p:nvGraphicFramePr>
        <p:xfrm>
          <a:off x="412376" y="1074894"/>
          <a:ext cx="802341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 an image using the docker-compose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compose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images created by docker compose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images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images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images with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Remove the container definitions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docker-compose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0874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6: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404793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Have you ever:</a:t>
            </a:r>
          </a:p>
          <a:p>
            <a:pPr lvl="0"/>
            <a:r>
              <a:rPr dirty="0"/>
              <a:t>Worked on a project on more than one computer?</a:t>
            </a:r>
          </a:p>
          <a:p>
            <a:pPr lvl="0"/>
            <a:r>
              <a:rPr dirty="0"/>
              <a:t>Shared a project with a team?</a:t>
            </a:r>
          </a:p>
          <a:p>
            <a:pPr lvl="0"/>
            <a:r>
              <a:rPr lang="en-US" dirty="0"/>
              <a:t>Said this</a:t>
            </a:r>
            <a:r>
              <a:rPr dirty="0"/>
              <a:t>: “but it works on my machine…”</a:t>
            </a:r>
          </a:p>
          <a:p>
            <a:pPr lvl="0"/>
            <a:r>
              <a:rPr dirty="0"/>
              <a:t>Spent hours trying to deploy your project live?</a:t>
            </a:r>
          </a:p>
          <a:p>
            <a:pPr lvl="0"/>
            <a:r>
              <a:rPr dirty="0"/>
              <a:t>If so, then containers are for YOU!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Useful, </a:t>
            </a:r>
            <a:r>
              <a:rPr lang="en-US" dirty="0"/>
              <a:t>but </a:t>
            </a:r>
            <a:r>
              <a:rPr dirty="0"/>
              <a:t>not Realistic</a:t>
            </a:r>
            <a:r>
              <a:rPr lang="en-US" dirty="0"/>
              <a:t>: Enter Dev Containers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8"/>
            <a:ext cx="7886700" cy="3365609"/>
          </a:xfrm>
        </p:spPr>
        <p:txBody>
          <a:bodyPr/>
          <a:lstStyle/>
          <a:p>
            <a:pPr lvl="0"/>
            <a:r>
              <a:rPr dirty="0"/>
              <a:t>This is a useful way to run your</a:t>
            </a:r>
            <a:r>
              <a:rPr lang="en-US" dirty="0"/>
              <a:t> working</a:t>
            </a:r>
            <a:r>
              <a:rPr dirty="0"/>
              <a:t> programs</a:t>
            </a:r>
          </a:p>
          <a:p>
            <a:pPr lvl="0"/>
            <a:r>
              <a:rPr lang="en-US" dirty="0"/>
              <a:t>It is impracticable to implement a dev-loop this way:</a:t>
            </a:r>
            <a:br>
              <a:rPr lang="en-US" dirty="0"/>
            </a:br>
            <a:r>
              <a:rPr dirty="0"/>
              <a:t>write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run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debu</a:t>
            </a:r>
            <a:r>
              <a:rPr lang="en-US" dirty="0"/>
              <a:t>g…</a:t>
            </a:r>
            <a:endParaRPr dirty="0"/>
          </a:p>
          <a:p>
            <a:pPr lvl="0"/>
            <a:r>
              <a:rPr dirty="0"/>
              <a:t>Enter the Visual Studio Code dev containers!</a:t>
            </a:r>
            <a:endParaRPr lang="en-US" dirty="0"/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points to an image with code + debugger</a:t>
            </a:r>
          </a:p>
          <a:p>
            <a:pPr lvl="0"/>
            <a:r>
              <a:rPr lang="en-US" dirty="0"/>
              <a:t>You are coding inside a running container!</a:t>
            </a:r>
          </a:p>
          <a:p>
            <a:pPr lvl="0"/>
            <a:r>
              <a:rPr lang="en-US" dirty="0"/>
              <a:t>Current folder is mounted as a volume!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</a:t>
            </a:r>
            <a:r>
              <a:rPr lang="en-US" dirty="0"/>
              <a:t> in a dev container. It is building.</a:t>
            </a:r>
          </a:p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/>
              <a:t>. </a:t>
            </a:r>
          </a:p>
          <a:p>
            <a:r>
              <a:rPr lang="en-US" dirty="0"/>
              <a:t>Run code in container</a:t>
            </a:r>
          </a:p>
          <a:p>
            <a:r>
              <a:rPr lang="en-US" dirty="0"/>
              <a:t>Set a breakpoint and debug!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7: VS Code Dev Containers</a:t>
            </a:r>
          </a:p>
        </p:txBody>
      </p:sp>
    </p:spTree>
    <p:extLst>
      <p:ext uri="{BB962C8B-B14F-4D97-AF65-F5344CB8AC3E}">
        <p14:creationId xmlns:p14="http://schemas.microsoft.com/office/powerpoint/2010/main" val="2772790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05386"/>
              </p:ext>
            </p:extLst>
          </p:nvPr>
        </p:nvGraphicFramePr>
        <p:xfrm>
          <a:off x="742950" y="1253490"/>
          <a:ext cx="6859119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621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3316498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Open a Dev Container in 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 folder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&gt;&lt; Remote window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Reopen in container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 Container builds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code in Dev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[F5]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 a breakpoint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[F9]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Rebuild a dev container (if you add a new dependency, for example)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&gt;&lt; Remote Window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Rebuild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7: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343553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5E313-A882-BB7E-934A-1D15E5EA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Development with Containers </a:t>
            </a:r>
            <a:br>
              <a:rPr lang="en-US" dirty="0"/>
            </a:br>
            <a:r>
              <a:rPr lang="en-US" dirty="0"/>
              <a:t>and Other Container Dependencies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C5F53-F6EB-DA83-F7E3-AF7C6FF9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Docker Compose to orchestrate dependencies in your application</a:t>
            </a:r>
          </a:p>
        </p:txBody>
      </p:sp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02309275-DFF7-00B4-4ADD-864F0BF7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94" y="832597"/>
            <a:ext cx="1649506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Overview of final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Real world pipelines require many parts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read from/write to databases, for example.</a:t>
            </a:r>
          </a:p>
          <a:p>
            <a:pPr lvl="1"/>
            <a:r>
              <a:rPr lang="en-US" dirty="0"/>
              <a:t>Loosely coupled / No direct dependencies.</a:t>
            </a:r>
            <a:endParaRPr dirty="0"/>
          </a:p>
          <a:p>
            <a:r>
              <a:rPr lang="en-US"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part3</a:t>
            </a:r>
            <a:r>
              <a:rPr lang="en-US" dirty="0"/>
              <a:t> folder in Visual Studio Code. </a:t>
            </a:r>
          </a:p>
          <a:p>
            <a:pPr lvl="0"/>
            <a:r>
              <a:rPr dirty="0"/>
              <a:t>This example uses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docker-</a:t>
            </a:r>
            <a:r>
              <a:rPr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compose.yaml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dirty="0"/>
              <a:t>with the dev container.</a:t>
            </a:r>
            <a:endParaRPr lang="en-US" dirty="0"/>
          </a:p>
          <a:p>
            <a:pPr lvl="1"/>
            <a:r>
              <a:rPr lang="en-US" dirty="0"/>
              <a:t>There are other containers used in this pipeline which demonstrate typical complexity.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72" y="94484"/>
            <a:ext cx="7886700" cy="99417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Diagram of the pipeline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DFF7A76-E651-4F87-04D0-56382E5C99D6}"/>
              </a:ext>
            </a:extLst>
          </p:cNvPr>
          <p:cNvSpPr/>
          <p:nvPr/>
        </p:nvSpPr>
        <p:spPr>
          <a:xfrm>
            <a:off x="228447" y="1081363"/>
            <a:ext cx="2043953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Datagen.py</a:t>
            </a:r>
            <a:br>
              <a:rPr lang="en-US" sz="2400" dirty="0"/>
            </a:br>
            <a:r>
              <a:rPr lang="en-US" sz="1600" dirty="0"/>
              <a:t>http://localhost:8001</a:t>
            </a:r>
            <a:endParaRPr lang="en-US" sz="2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ED9BE1C9-AACD-31CB-3264-A85B15BFE8F0}"/>
              </a:ext>
            </a:extLst>
          </p:cNvPr>
          <p:cNvSpPr/>
          <p:nvPr/>
        </p:nvSpPr>
        <p:spPr>
          <a:xfrm>
            <a:off x="4427444" y="949976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55BB9F0-5B3B-BD80-B4A8-8BC870189ED2}"/>
              </a:ext>
            </a:extLst>
          </p:cNvPr>
          <p:cNvSpPr/>
          <p:nvPr/>
        </p:nvSpPr>
        <p:spPr>
          <a:xfrm>
            <a:off x="6471397" y="3958647"/>
            <a:ext cx="2043953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Dashboard.py</a:t>
            </a:r>
            <a:br>
              <a:rPr lang="en-US" sz="2400" dirty="0"/>
            </a:br>
            <a:r>
              <a:rPr lang="en-US" sz="1600" dirty="0"/>
              <a:t>http://localhost:8002</a:t>
            </a:r>
            <a:endParaRPr lang="en-US" sz="2400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ADFB152-8A91-C92A-D022-7D0DFD7DDC1F}"/>
              </a:ext>
            </a:extLst>
          </p:cNvPr>
          <p:cNvSpPr/>
          <p:nvPr/>
        </p:nvSpPr>
        <p:spPr>
          <a:xfrm>
            <a:off x="3442531" y="2439988"/>
            <a:ext cx="1679125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Pipeline.py</a:t>
            </a:r>
            <a:br>
              <a:rPr lang="en-US" sz="2400" dirty="0"/>
            </a:br>
            <a:r>
              <a:rPr lang="en-US" sz="1600" dirty="0"/>
              <a:t>(Dev Container)</a:t>
            </a:r>
            <a:endParaRPr lang="en-US" sz="2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3ECC3D-7B19-5AE3-FA02-E8609C33E683}"/>
              </a:ext>
            </a:extLst>
          </p:cNvPr>
          <p:cNvSpPr/>
          <p:nvPr/>
        </p:nvSpPr>
        <p:spPr>
          <a:xfrm>
            <a:off x="2295049" y="1233675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companydata.csv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21527A7-78A9-6F11-FD8E-CCBDFCF5E3DA}"/>
              </a:ext>
            </a:extLst>
          </p:cNvPr>
          <p:cNvSpPr/>
          <p:nvPr/>
        </p:nvSpPr>
        <p:spPr>
          <a:xfrm>
            <a:off x="1375929" y="2588654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companydata.csv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CF119A0-B710-4C26-3DAC-438D01610B84}"/>
              </a:ext>
            </a:extLst>
          </p:cNvPr>
          <p:cNvSpPr/>
          <p:nvPr/>
        </p:nvSpPr>
        <p:spPr>
          <a:xfrm>
            <a:off x="5144305" y="2588654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dashboarddata.csv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9F57CCFF-EF58-6082-E82B-8C392F567085}"/>
              </a:ext>
            </a:extLst>
          </p:cNvPr>
          <p:cNvSpPr/>
          <p:nvPr/>
        </p:nvSpPr>
        <p:spPr>
          <a:xfrm>
            <a:off x="397374" y="2374389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23650187-0377-A82A-06F5-EAB66BB48647}"/>
              </a:ext>
            </a:extLst>
          </p:cNvPr>
          <p:cNvSpPr/>
          <p:nvPr/>
        </p:nvSpPr>
        <p:spPr>
          <a:xfrm>
            <a:off x="7282268" y="2374294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CED99081-37F1-A5FE-0FBE-D62394D17DF8}"/>
              </a:ext>
            </a:extLst>
          </p:cNvPr>
          <p:cNvSpPr/>
          <p:nvPr/>
        </p:nvSpPr>
        <p:spPr>
          <a:xfrm>
            <a:off x="3294376" y="3827260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DCCB406-39D1-2842-A6E6-AA51C5B16E59}"/>
              </a:ext>
            </a:extLst>
          </p:cNvPr>
          <p:cNvSpPr/>
          <p:nvPr/>
        </p:nvSpPr>
        <p:spPr>
          <a:xfrm>
            <a:off x="4339002" y="4107312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dashboarddata.csv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99AF93-68E8-5CE6-906A-A3E540E7C0C5}"/>
              </a:ext>
            </a:extLst>
          </p:cNvPr>
          <p:cNvCxnSpPr>
            <a:cxnSpLocks/>
          </p:cNvCxnSpPr>
          <p:nvPr/>
        </p:nvCxnSpPr>
        <p:spPr>
          <a:xfrm flipH="1">
            <a:off x="1498711" y="2077357"/>
            <a:ext cx="2840291" cy="47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D42BA5-C749-C3C1-A883-1FAD8DB2D1D6}"/>
              </a:ext>
            </a:extLst>
          </p:cNvPr>
          <p:cNvCxnSpPr>
            <a:cxnSpLocks/>
          </p:cNvCxnSpPr>
          <p:nvPr/>
        </p:nvCxnSpPr>
        <p:spPr>
          <a:xfrm flipH="1">
            <a:off x="4394972" y="3502709"/>
            <a:ext cx="2840291" cy="47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Open in Dev Container and build.</a:t>
            </a:r>
          </a:p>
          <a:p>
            <a:pPr lvl="1"/>
            <a:r>
              <a:rPr lang="en-US" dirty="0"/>
              <a:t>Look at all the running containers!</a:t>
            </a:r>
          </a:p>
          <a:p>
            <a:r>
              <a:rPr lang="en-US" dirty="0"/>
              <a:t>Run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pipeline2.py</a:t>
            </a:r>
            <a:r>
              <a:rPr lang="en-US" dirty="0"/>
              <a:t>, </a:t>
            </a:r>
            <a:r>
              <a:rPr lang="en-US" dirty="0" err="1"/>
              <a:t>Datagen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http://localhost:8001</a:t>
            </a:r>
            <a:r>
              <a:rPr lang="en-US" dirty="0"/>
              <a:t>, and Dashboard </a:t>
            </a:r>
            <a:r>
              <a:rPr lang="en-US" dirty="0">
                <a:hlinkClick r:id="rId4"/>
              </a:rPr>
              <a:t>http://localhost:8002</a:t>
            </a:r>
            <a:r>
              <a:rPr lang="en-US" dirty="0"/>
              <a:t> </a:t>
            </a:r>
          </a:p>
          <a:p>
            <a:r>
              <a:rPr lang="en-US" dirty="0"/>
              <a:t>Watch the data update. </a:t>
            </a:r>
          </a:p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/>
              <a:t>. Two docker-compose files.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8: Complex Pipeline</a:t>
            </a:r>
          </a:p>
        </p:txBody>
      </p:sp>
    </p:spTree>
    <p:extLst>
      <p:ext uri="{BB962C8B-B14F-4D97-AF65-F5344CB8AC3E}">
        <p14:creationId xmlns:p14="http://schemas.microsoft.com/office/powerpoint/2010/main" val="2163930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3CDB0-64B3-5D3E-B256-050855FB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BE12-BC43-5900-FA91-9E67B693D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 descr="Clipboard Partially Checked outline">
            <a:extLst>
              <a:ext uri="{FF2B5EF4-FFF2-40B4-BE49-F238E27FC236}">
                <a16:creationId xmlns:a16="http://schemas.microsoft.com/office/drawing/2014/main" id="{3F142E11-9A6B-E475-2941-57F41BC16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1835" y="785811"/>
            <a:ext cx="1670518" cy="16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4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Containers virtualize our applications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b</a:t>
            </a:r>
            <a:r>
              <a:rPr dirty="0"/>
              <a:t>undling the dependencies with the app.</a:t>
            </a:r>
          </a:p>
          <a:p>
            <a:pPr lvl="0"/>
            <a:r>
              <a:rPr dirty="0"/>
              <a:t>Find images for your containers on </a:t>
            </a:r>
            <a:r>
              <a:rPr lang="en-US" dirty="0"/>
              <a:t>repositories</a:t>
            </a:r>
          </a:p>
          <a:p>
            <a:pPr lvl="1"/>
            <a:r>
              <a:rPr dirty="0"/>
              <a:t>docker hub and quay.io</a:t>
            </a:r>
          </a:p>
          <a:p>
            <a:pPr lvl="0"/>
            <a:r>
              <a:rPr dirty="0"/>
              <a:t>You can manage multiple containers with docker-compose</a:t>
            </a:r>
            <a:r>
              <a:rPr lang="en-US" dirty="0"/>
              <a:t> and separate the configuration from the commands</a:t>
            </a:r>
            <a:endParaRPr dirty="0"/>
          </a:p>
          <a:p>
            <a:pPr lvl="0"/>
            <a:r>
              <a:rPr dirty="0"/>
              <a:t>Write code inside containers with </a:t>
            </a:r>
            <a:r>
              <a:rPr lang="en-US" dirty="0"/>
              <a:t>VS Co</a:t>
            </a:r>
            <a:r>
              <a:rPr dirty="0"/>
              <a:t>de dev containers!</a:t>
            </a:r>
            <a:endParaRPr lang="en-US" dirty="0"/>
          </a:p>
          <a:p>
            <a:pPr lvl="0"/>
            <a:r>
              <a:rPr lang="en-US" dirty="0"/>
              <a:t>Dev containers support docker compose for complex setups!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But Wait…</a:t>
            </a:r>
            <a:r>
              <a:rPr lang="en-US" dirty="0"/>
              <a:t> There's more!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How about a containerized Spark cluster</a:t>
            </a:r>
            <a:r>
              <a:rPr lang="en-US" dirty="0"/>
              <a:t> With a Jupyter front-end and </a:t>
            </a:r>
            <a:r>
              <a:rPr lang="en-US" dirty="0" err="1"/>
              <a:t>Minio</a:t>
            </a:r>
            <a:r>
              <a:rPr lang="en-US" dirty="0"/>
              <a:t> storage?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https://github.com/mafudge/docker-spark-cluster</a:t>
            </a:r>
            <a:r>
              <a:rPr lang="en-US" dirty="0"/>
              <a:t> </a:t>
            </a:r>
          </a:p>
          <a:p>
            <a:pPr lvl="0"/>
            <a:r>
              <a:rPr dirty="0"/>
              <a:t>Query your CSV/Excel files with SQL</a:t>
            </a:r>
            <a:r>
              <a:rPr lang="en-US" dirty="0"/>
              <a:t>. Drop  and go!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https://github.com/mafudge/local-file-drill</a:t>
            </a:r>
            <a:r>
              <a:rPr lang="en-US" dirty="0"/>
              <a:t>  </a:t>
            </a:r>
          </a:p>
          <a:p>
            <a:pPr lvl="0"/>
            <a:r>
              <a:rPr dirty="0"/>
              <a:t>Chat with your PDF file, 100% on device</a:t>
            </a:r>
            <a:r>
              <a:rPr lang="en-US" dirty="0"/>
              <a:t> using llama2 (</a:t>
            </a:r>
            <a:r>
              <a:rPr dirty="0"/>
              <a:t>dev container</a:t>
            </a:r>
            <a:r>
              <a:rPr lang="en-US" dirty="0"/>
              <a:t> example) 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https://github.com/mafudge/chat-pdf</a:t>
            </a:r>
            <a:r>
              <a:rPr lang="en-US" dirty="0"/>
              <a:t>   </a:t>
            </a:r>
          </a:p>
          <a:p>
            <a:pPr marL="0" lvl="0" indent="0">
              <a:buNone/>
            </a:pPr>
            <a:br>
              <a:rPr lang="en-US" dirty="0"/>
            </a:b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a container?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 container is a form of virtualization.</a:t>
            </a:r>
          </a:p>
          <a:p>
            <a:pPr lvl="0"/>
            <a:r>
              <a:rPr dirty="0"/>
              <a:t>Containers virtualize the application and its dependencies.</a:t>
            </a:r>
          </a:p>
          <a:p>
            <a:pPr lvl="0"/>
            <a:r>
              <a:rPr dirty="0"/>
              <a:t>The virtualization occurs closer to the application than the hardware.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You might want to reclaim some disk space after the talk</a:t>
            </a:r>
          </a:p>
          <a:p>
            <a:pPr lvl="0"/>
            <a:r>
              <a:rPr>
                <a:latin typeface="Courier"/>
              </a:rPr>
              <a:t>docker system prune --all --volumes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Introduction to Containers for Data Science </a:t>
            </a:r>
            <a:br>
              <a:rPr lang="en-US" dirty="0"/>
            </a:br>
            <a:r>
              <a:rPr lang="en-US" dirty="0"/>
              <a:t>and</a:t>
            </a:r>
            <a:r>
              <a:rPr dirty="0"/>
              <a:t> Data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br>
              <a:rPr lang="en-US" sz="3200" dirty="0"/>
            </a:br>
            <a:r>
              <a:rPr sz="3200" dirty="0"/>
              <a:t>Open Data Science Conference East 2024</a:t>
            </a:r>
          </a:p>
          <a:p>
            <a:pPr marL="0" indent="0">
              <a:buNone/>
            </a:pPr>
            <a:br>
              <a:rPr lang="en-US" dirty="0"/>
            </a:br>
            <a:r>
              <a:rPr dirty="0"/>
              <a:t>Michael Fudge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Professor of Practice</a:t>
            </a:r>
            <a:br>
              <a:rPr lang="en-US" dirty="0"/>
            </a:br>
            <a:r>
              <a:rPr lang="en-US" dirty="0">
                <a:hlinkClick r:id="rId2"/>
              </a:rPr>
              <a:t>mafudge@syr.edu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Syracuse University, iSchool</a:t>
            </a:r>
            <a:br>
              <a:rPr lang="en-US" dirty="0"/>
            </a:br>
            <a:r>
              <a:rPr lang="en-US" dirty="0">
                <a:hlinkClick r:id="rId3"/>
              </a:rPr>
              <a:t>https://ischool.syr.edu</a:t>
            </a: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35316D4-1AEA-3284-2784-12C4DA2A64E0}"/>
              </a:ext>
            </a:extLst>
          </p:cNvPr>
          <p:cNvSpPr/>
          <p:nvPr/>
        </p:nvSpPr>
        <p:spPr>
          <a:xfrm>
            <a:off x="950259" y="374937"/>
            <a:ext cx="7566212" cy="695697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104795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Containers, Virtualization, Bare Metal</a:t>
            </a:r>
          </a:p>
        </p:txBody>
      </p:sp>
      <p:pic>
        <p:nvPicPr>
          <p:cNvPr id="3" name="Picture 1" descr="bare-virt-cont.png"/>
          <p:cNvPicPr>
            <a:picLocks noGrp="1"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479177" y="1047613"/>
            <a:ext cx="5657295" cy="38220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Benefits of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Reproducibility</a:t>
            </a:r>
            <a:r>
              <a:rPr lang="en-US" b="1" dirty="0"/>
              <a:t> of work</a:t>
            </a:r>
            <a:r>
              <a:rPr dirty="0"/>
              <a:t> - drastically minimizes “but it works on my machine”.</a:t>
            </a:r>
          </a:p>
          <a:p>
            <a:pPr lvl="0"/>
            <a:r>
              <a:rPr dirty="0"/>
              <a:t>Bundle the dependencies with your application.</a:t>
            </a:r>
          </a:p>
          <a:p>
            <a:pPr lvl="0"/>
            <a:r>
              <a:rPr dirty="0"/>
              <a:t>Can mimic complex environments with external systems.</a:t>
            </a:r>
          </a:p>
          <a:p>
            <a:pPr lvl="0"/>
            <a:r>
              <a:rPr dirty="0"/>
              <a:t>When combined with a git workflow, it can be team and cloud friendly.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Container </a:t>
            </a:r>
            <a:r>
              <a:rPr lang="en-US" dirty="0" err="1"/>
              <a:t>Terminolog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Image</a:t>
            </a:r>
            <a:r>
              <a:rPr dirty="0"/>
              <a:t> application + dependencies at rest, consumes disk</a:t>
            </a:r>
          </a:p>
          <a:p>
            <a:pPr lvl="0"/>
            <a:r>
              <a:rPr b="1" dirty="0"/>
              <a:t>Tag</a:t>
            </a:r>
            <a:r>
              <a:rPr dirty="0"/>
              <a:t> the version / release name of the image</a:t>
            </a:r>
          </a:p>
          <a:p>
            <a:pPr lvl="0"/>
            <a:r>
              <a:rPr b="1" dirty="0"/>
              <a:t>Container</a:t>
            </a:r>
            <a:r>
              <a:rPr dirty="0"/>
              <a:t> running image</a:t>
            </a:r>
            <a:r>
              <a:rPr lang="en-US" dirty="0"/>
              <a:t>:</a:t>
            </a:r>
            <a:r>
              <a:rPr dirty="0"/>
              <a:t> consumes disk + RAM/CPU/Network</a:t>
            </a:r>
          </a:p>
          <a:p>
            <a:pPr lvl="0"/>
            <a:r>
              <a:rPr b="1" dirty="0"/>
              <a:t>Port</a:t>
            </a:r>
            <a:r>
              <a:rPr dirty="0"/>
              <a:t> expose a TCP/UDP Port outside the container</a:t>
            </a:r>
          </a:p>
          <a:p>
            <a:pPr lvl="0"/>
            <a:r>
              <a:rPr b="1" dirty="0"/>
              <a:t>Volume</a:t>
            </a:r>
            <a:r>
              <a:rPr dirty="0"/>
              <a:t> persistent storage for a container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It always starts with a need</a:t>
            </a:r>
            <a:r>
              <a:rPr lang="en-US" dirty="0"/>
              <a:t>…</a:t>
            </a:r>
            <a:endParaRPr dirty="0"/>
          </a:p>
          <a:p>
            <a:pPr lvl="0"/>
            <a:r>
              <a:rPr dirty="0"/>
              <a:t>Hmm. I’d like to use: </a:t>
            </a:r>
            <a:r>
              <a:rPr dirty="0">
                <a:hlinkClick r:id="rId3"/>
              </a:rPr>
              <a:t>https://jupyter.org/install</a:t>
            </a:r>
            <a:r>
              <a:rPr lang="en-US" dirty="0"/>
              <a:t> </a:t>
            </a:r>
            <a:endParaRPr dirty="0"/>
          </a:p>
          <a:p>
            <a:pPr lvl="0"/>
            <a:r>
              <a:rPr dirty="0"/>
              <a:t>Rather than install </a:t>
            </a:r>
            <a:r>
              <a:rPr lang="en-US" dirty="0"/>
              <a:t>all those dependencies </a:t>
            </a:r>
            <a:r>
              <a:rPr dirty="0"/>
              <a:t>on your computer, run it in a container!</a:t>
            </a:r>
          </a:p>
          <a:p>
            <a:pPr lvl="0"/>
            <a:r>
              <a:rPr dirty="0"/>
              <a:t>Portability! Reproducibility!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Our first container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Dockerhub</a:t>
            </a:r>
            <a:r>
              <a:rPr dirty="0"/>
              <a:t>: finding image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Dockerhub</a:t>
            </a:r>
            <a:r>
              <a:rPr dirty="0"/>
              <a:t> is an example of a container registry. </a:t>
            </a:r>
            <a:r>
              <a:rPr dirty="0">
                <a:hlinkClick r:id="rId2"/>
              </a:rPr>
              <a:t>https://hub.docker.com</a:t>
            </a:r>
            <a:r>
              <a:rPr lang="en-US" dirty="0"/>
              <a:t> </a:t>
            </a:r>
            <a:endParaRPr dirty="0"/>
          </a:p>
          <a:p>
            <a:pPr lvl="0"/>
            <a:r>
              <a:rPr dirty="0"/>
              <a:t>A catalog of container images in the cloud!</a:t>
            </a:r>
          </a:p>
          <a:p>
            <a:pPr lvl="0"/>
            <a:r>
              <a:rPr dirty="0">
                <a:hlinkClick r:id="rId3"/>
              </a:rPr>
              <a:t>https://hub.docker.com/search?q=jupyter%2Fminimal-notebook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Red Hat's Quay.io is another:</a:t>
            </a:r>
            <a:br>
              <a:rPr lang="en-US" dirty="0"/>
            </a:br>
            <a:r>
              <a:rPr dirty="0">
                <a:hlinkClick r:id="rId4"/>
              </a:rPr>
              <a:t>https://quay.io/repository/jupyter/minimal-notebook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racuse">
  <a:themeElements>
    <a:clrScheme name="Theme-Colors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ustom 1">
      <a:majorFont>
        <a:latin typeface="Sherman Sans Book"/>
        <a:ea typeface=""/>
        <a:cs typeface=""/>
      </a:majorFont>
      <a:minorFont>
        <a:latin typeface="Sherman Sans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" id="{6C10CBC2-4729-4760-BE24-66243838E96F}" vid="{7D827484-AB62-40D9-97F4-D901B3D143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Syracuse</Template>
  <TotalTime>219</TotalTime>
  <Words>2108</Words>
  <Application>Microsoft Office PowerPoint</Application>
  <PresentationFormat>On-screen Show (16:9)</PresentationFormat>
  <Paragraphs>326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Aptos</vt:lpstr>
      <vt:lpstr>Arial</vt:lpstr>
      <vt:lpstr>Consolas</vt:lpstr>
      <vt:lpstr>Courier</vt:lpstr>
      <vt:lpstr>Sherman Sans</vt:lpstr>
      <vt:lpstr>Sherman Sans Book</vt:lpstr>
      <vt:lpstr>Wingdings</vt:lpstr>
      <vt:lpstr>Syracuse</vt:lpstr>
      <vt:lpstr>Introduction to Containers for Data Science  and Data Engineering</vt:lpstr>
      <vt:lpstr>Part 1: Container Essentials</vt:lpstr>
      <vt:lpstr>Rationale</vt:lpstr>
      <vt:lpstr>What is a container?</vt:lpstr>
      <vt:lpstr>Containers, Virtualization, Bare Metal</vt:lpstr>
      <vt:lpstr>Benefits of Containers</vt:lpstr>
      <vt:lpstr>Container Terminolog</vt:lpstr>
      <vt:lpstr>Our first container</vt:lpstr>
      <vt:lpstr>Dockerhub: finding images</vt:lpstr>
      <vt:lpstr>Demo 1: Pulling an image</vt:lpstr>
      <vt:lpstr>Demo 1: Summary of Commands</vt:lpstr>
      <vt:lpstr>Running an image as a container</vt:lpstr>
      <vt:lpstr>Demo 2: Containers!</vt:lpstr>
      <vt:lpstr>Demo 2: Summary of Commands</vt:lpstr>
      <vt:lpstr>Publishing TCP/UDP Ports</vt:lpstr>
      <vt:lpstr>Demo 3: Ports</vt:lpstr>
      <vt:lpstr>Demo 3: Summary of Commands</vt:lpstr>
      <vt:lpstr>Need for volumes</vt:lpstr>
      <vt:lpstr>Demo 4: Volumes</vt:lpstr>
      <vt:lpstr>Demo 4: Summary of Commands</vt:lpstr>
      <vt:lpstr>Orchestration with Docker Compose</vt:lpstr>
      <vt:lpstr>Docker vs Docker Compose</vt:lpstr>
      <vt:lpstr>Demo 5: Docker Compose</vt:lpstr>
      <vt:lpstr>Demo 5: Summary of Commands</vt:lpstr>
      <vt:lpstr>Part 2: Development with Containers</vt:lpstr>
      <vt:lpstr>Simple Python ETL Pipeline</vt:lpstr>
      <vt:lpstr>Dockerfile: Building your own image</vt:lpstr>
      <vt:lpstr>Demo 6: Building A Custom Image</vt:lpstr>
      <vt:lpstr>Demo 6: Summary of Commands</vt:lpstr>
      <vt:lpstr>Useful, but not Realistic: Enter Dev Containers</vt:lpstr>
      <vt:lpstr>Demo 7: VS Code Dev Containers</vt:lpstr>
      <vt:lpstr>Demo 7: Summary of Commands</vt:lpstr>
      <vt:lpstr>Part 3: Development with Containers  and Other Container Dependencies</vt:lpstr>
      <vt:lpstr>Overview of final pipeline</vt:lpstr>
      <vt:lpstr>Diagram of the pipeline</vt:lpstr>
      <vt:lpstr>Demo 8: Complex Pipeline</vt:lpstr>
      <vt:lpstr>Wrap-Up!</vt:lpstr>
      <vt:lpstr>Summary</vt:lpstr>
      <vt:lpstr>But Wait… There's more!</vt:lpstr>
      <vt:lpstr>Cleaning up</vt:lpstr>
      <vt:lpstr>Introduction to Containers for Data Science  and Data Engineering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 for Data Science / Data Engineering</dc:title>
  <dc:creator>Michael Fudge</dc:creator>
  <cp:keywords>Michael Fudge ODSC East 2024</cp:keywords>
  <cp:lastModifiedBy>Michael Fudge</cp:lastModifiedBy>
  <cp:revision>25</cp:revision>
  <dcterms:created xsi:type="dcterms:W3CDTF">2024-04-18T02:29:41Z</dcterms:created>
  <dcterms:modified xsi:type="dcterms:W3CDTF">2024-04-22T19:25:26Z</dcterms:modified>
</cp:coreProperties>
</file>