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notesMasterIdLst>
    <p:notesMasterId r:id="rId2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3" name="Shape 1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4" name="Shape 2"/>
          <p:cNvSpPr/>
          <p:nvPr/>
        </p:nvSpPr>
        <p:spPr>
          <a:xfrm>
            <a:off x="6804437" y="73163"/>
            <a:ext cx="182880" cy="182880"/>
          </a:xfrm>
          <a:prstGeom prst="triangle">
            <a:avLst/>
          </a:prstGeom>
          <a:noFill/>
          <a:ln w="1270">
            <a:solidFill>
              <a:srgbClr val="F7503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729429" y="2168973"/>
            <a:ext cx="182880" cy="182880"/>
          </a:xfrm>
          <a:prstGeom prst="sun">
            <a:avLst/>
          </a:prstGeom>
          <a:noFill/>
          <a:ln w="1270">
            <a:solidFill>
              <a:srgbClr val="B71D5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227250" y="1456436"/>
            <a:ext cx="182880" cy="182880"/>
          </a:xfrm>
          <a:prstGeom prst="rect">
            <a:avLst/>
          </a:prstGeom>
          <a:noFill/>
          <a:ln w="1270">
            <a:solidFill>
              <a:srgbClr val="5F6A5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696471" y="1882513"/>
            <a:ext cx="182880" cy="182880"/>
          </a:xfrm>
          <a:prstGeom prst="cube">
            <a:avLst/>
          </a:prstGeom>
          <a:noFill/>
          <a:ln w="1270">
            <a:solidFill>
              <a:srgbClr val="B288A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29490" y="3501342"/>
            <a:ext cx="182880" cy="182880"/>
          </a:xfrm>
          <a:prstGeom prst="cube">
            <a:avLst/>
          </a:prstGeom>
          <a:noFill/>
          <a:ln w="1270">
            <a:solidFill>
              <a:srgbClr val="56DD80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457200" y="54864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Alternating Current (AC) Circuits: An Introduction</a:t>
            </a:r>
            <a:endParaRPr lang="en-US" sz="3200" dirty="0"/>
          </a:p>
        </p:txBody>
      </p:sp>
      <p:sp>
        <p:nvSpPr>
          <p:cNvPr id="10" name="Text 8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cover the fundamentals of Alternating Current (AC)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We'll Cover: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Alternating Current (AC)?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AC Circuit Components (Resistors, Inductors, Capacitors)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 Voltage and Current: Sinusoidal Waveforms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Phasors and Impedance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Series and Parallel AC Circuits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in AC Circuits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Resonance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of AC Circuits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1" name="Text 9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156295" y="2899661"/>
            <a:ext cx="182880" cy="182880"/>
          </a:xfrm>
          <a:prstGeom prst="triangle">
            <a:avLst/>
          </a:prstGeom>
          <a:noFill/>
          <a:ln w="1270">
            <a:solidFill>
              <a:srgbClr val="2365B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5699" y="93019"/>
            <a:ext cx="182880" cy="182880"/>
          </a:xfrm>
          <a:prstGeom prst="sun">
            <a:avLst/>
          </a:prstGeom>
          <a:noFill/>
          <a:ln w="1270">
            <a:solidFill>
              <a:srgbClr val="E2469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368519" y="2108888"/>
            <a:ext cx="182880" cy="182880"/>
          </a:xfrm>
          <a:prstGeom prst="cube">
            <a:avLst/>
          </a:prstGeom>
          <a:noFill/>
          <a:ln w="1270">
            <a:solidFill>
              <a:srgbClr val="9ADB0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4340" y="4026669"/>
            <a:ext cx="182880" cy="182880"/>
          </a:xfrm>
          <a:prstGeom prst="cube">
            <a:avLst/>
          </a:prstGeom>
          <a:noFill/>
          <a:ln w="1270">
            <a:solidFill>
              <a:srgbClr val="B82D4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617881" y="1044860"/>
            <a:ext cx="182880" cy="182880"/>
          </a:xfrm>
          <a:prstGeom prst="rect">
            <a:avLst/>
          </a:prstGeom>
          <a:noFill/>
          <a:ln w="1270">
            <a:solidFill>
              <a:srgbClr val="418FF2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Series AC Circuits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 series AC circuit, the same current flows through all components.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 Impedance (Z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= Z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Z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Z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...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(Complex addition)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across each component: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I * Z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 Voltage (V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= V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V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V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...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(Phasor addition - not simple arithmetic)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2064413" y="4092771"/>
            <a:ext cx="182880" cy="182880"/>
          </a:xfrm>
          <a:prstGeom prst="rect">
            <a:avLst/>
          </a:prstGeom>
          <a:noFill/>
          <a:ln w="1270">
            <a:solidFill>
              <a:srgbClr val="5A160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84275" y="2649292"/>
            <a:ext cx="182880" cy="182880"/>
          </a:xfrm>
          <a:prstGeom prst="sun">
            <a:avLst/>
          </a:prstGeom>
          <a:noFill/>
          <a:ln w="1270">
            <a:solidFill>
              <a:srgbClr val="515BE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0287" y="4337763"/>
            <a:ext cx="182880" cy="182880"/>
          </a:xfrm>
          <a:prstGeom prst="sun">
            <a:avLst/>
          </a:prstGeom>
          <a:noFill/>
          <a:ln w="1270">
            <a:solidFill>
              <a:srgbClr val="A18F5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554447" y="3800086"/>
            <a:ext cx="182880" cy="182880"/>
          </a:xfrm>
          <a:prstGeom prst="sun">
            <a:avLst/>
          </a:prstGeom>
          <a:noFill/>
          <a:ln w="1270">
            <a:solidFill>
              <a:srgbClr val="CD5C3D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969776" y="3360955"/>
            <a:ext cx="182880" cy="182880"/>
          </a:xfrm>
          <a:prstGeom prst="sun">
            <a:avLst/>
          </a:prstGeom>
          <a:noFill/>
          <a:ln w="1270">
            <a:solidFill>
              <a:srgbClr val="8E249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Parallel AC Circuits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 parallel AC circuit, the voltage is the same across all components.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 Impedance (1/Z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= (1/Z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+ (1/Z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+ (1/Z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+ ...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(Complex reciprocals)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through each component: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V / Z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 Current (I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total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= I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1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I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2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I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3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+ ...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(Phasor addition)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550084" y="965967"/>
            <a:ext cx="182880" cy="182880"/>
          </a:xfrm>
          <a:prstGeom prst="rect">
            <a:avLst/>
          </a:prstGeom>
          <a:noFill/>
          <a:ln w="1270">
            <a:solidFill>
              <a:srgbClr val="28A8AA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545328" y="3352310"/>
            <a:ext cx="182880" cy="182880"/>
          </a:xfrm>
          <a:prstGeom prst="triangle">
            <a:avLst/>
          </a:prstGeom>
          <a:noFill/>
          <a:ln w="1270">
            <a:solidFill>
              <a:srgbClr val="F1F00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541812" y="216190"/>
            <a:ext cx="182880" cy="182880"/>
          </a:xfrm>
          <a:prstGeom prst="triangle">
            <a:avLst/>
          </a:prstGeom>
          <a:noFill/>
          <a:ln w="1270">
            <a:solidFill>
              <a:srgbClr val="931B8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212778" y="4094970"/>
            <a:ext cx="182880" cy="182880"/>
          </a:xfrm>
          <a:prstGeom prst="triangle">
            <a:avLst/>
          </a:prstGeom>
          <a:noFill/>
          <a:ln w="1270">
            <a:solidFill>
              <a:srgbClr val="E8909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26656" y="972094"/>
            <a:ext cx="182880" cy="182880"/>
          </a:xfrm>
          <a:prstGeom prst="triangle">
            <a:avLst/>
          </a:prstGeom>
          <a:noFill/>
          <a:ln w="1270">
            <a:solidFill>
              <a:srgbClr val="88E83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in AC Circuits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Unlike DC circuits, power in AC circuits is more complex due to the phase difference between voltage and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Instantaneous Power (p(t)) = v(t) * i(t)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Average Power (Real Power, P) = V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RMS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I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RMS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cos(φ)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measured in Watts (W).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cos(φ) = Power Factor: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Represents the fraction of apparent power that is actually dissipated.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Apparent Power (S) = V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RMS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I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measured in Volt-Amperes (VA).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Reactive Power (Q) = V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RMS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I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RMS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sin(φ)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measured in Volt-Amperes Reactive (VAR).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275477" y="2729551"/>
            <a:ext cx="182880" cy="182880"/>
          </a:xfrm>
          <a:prstGeom prst="triangle">
            <a:avLst/>
          </a:prstGeom>
          <a:noFill/>
          <a:ln w="1270">
            <a:solidFill>
              <a:srgbClr val="47B97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843719" y="2743663"/>
            <a:ext cx="182880" cy="182880"/>
          </a:xfrm>
          <a:prstGeom prst="sun">
            <a:avLst/>
          </a:prstGeom>
          <a:noFill/>
          <a:ln w="1270">
            <a:solidFill>
              <a:srgbClr val="31610E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08312" y="227878"/>
            <a:ext cx="182880" cy="182880"/>
          </a:xfrm>
          <a:prstGeom prst="triangle">
            <a:avLst/>
          </a:prstGeom>
          <a:noFill/>
          <a:ln w="1270">
            <a:solidFill>
              <a:srgbClr val="C96A36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29681" y="411167"/>
            <a:ext cx="182880" cy="182880"/>
          </a:xfrm>
          <a:prstGeom prst="sun">
            <a:avLst/>
          </a:prstGeom>
          <a:noFill/>
          <a:ln w="1270">
            <a:solidFill>
              <a:srgbClr val="1B023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329393" y="4514294"/>
            <a:ext cx="182880" cy="182880"/>
          </a:xfrm>
          <a:prstGeom prst="cube">
            <a:avLst/>
          </a:prstGeom>
          <a:noFill/>
          <a:ln w="1270">
            <a:solidFill>
              <a:srgbClr val="54240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Power Factor (cos φ)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power factor is the cosine of the angle between the voltage and current phasors.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power factor of 1 (or 100%) means voltage and current are in phase (resistive load - ideal).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power factor less than 1 indicates a reactive load (inductive or capacitive).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Lower power factors are less efficient and can lead to higher energy costs. Power factor correction techniques can improve efficiency.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320709" y="1957759"/>
            <a:ext cx="182880" cy="182880"/>
          </a:xfrm>
          <a:prstGeom prst="cube">
            <a:avLst/>
          </a:prstGeom>
          <a:noFill/>
          <a:ln w="1270">
            <a:solidFill>
              <a:srgbClr val="4776E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832386" y="1692918"/>
            <a:ext cx="182880" cy="182880"/>
          </a:xfrm>
          <a:prstGeom prst="triangle">
            <a:avLst/>
          </a:prstGeom>
          <a:noFill/>
          <a:ln w="1270">
            <a:solidFill>
              <a:srgbClr val="C1AB4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699306" y="2409607"/>
            <a:ext cx="182880" cy="182880"/>
          </a:xfrm>
          <a:prstGeom prst="triangle">
            <a:avLst/>
          </a:prstGeom>
          <a:noFill/>
          <a:ln w="1270">
            <a:solidFill>
              <a:srgbClr val="5DF2D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155158" y="3731615"/>
            <a:ext cx="182880" cy="182880"/>
          </a:xfrm>
          <a:prstGeom prst="sun">
            <a:avLst/>
          </a:prstGeom>
          <a:noFill/>
          <a:ln w="1270">
            <a:solidFill>
              <a:srgbClr val="E2ABE6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11104" y="4017725"/>
            <a:ext cx="182880" cy="182880"/>
          </a:xfrm>
          <a:prstGeom prst="rect">
            <a:avLst/>
          </a:prstGeom>
          <a:noFill/>
          <a:ln w="1270">
            <a:solidFill>
              <a:srgbClr val="ABCC96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Resonance in AC Circuits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Resonance occurs in AC circuits containing both inductors and capacitors at a specific frequency where inductive and capacitive reactances cancel each other out.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Resonant Frequency (f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= 1 / (2π√(LC))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 resonance: X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X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Impedance is at its minimum (usually equal to the resistance).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is at its maximum.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Resonance is used in tuning circuits (e.g., radio receivers).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819417" y="702812"/>
            <a:ext cx="182880" cy="182880"/>
          </a:xfrm>
          <a:prstGeom prst="cube">
            <a:avLst/>
          </a:prstGeom>
          <a:noFill/>
          <a:ln w="1270">
            <a:solidFill>
              <a:srgbClr val="DFF78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117143" y="49389"/>
            <a:ext cx="182880" cy="182880"/>
          </a:xfrm>
          <a:prstGeom prst="rect">
            <a:avLst/>
          </a:prstGeom>
          <a:noFill/>
          <a:ln w="1270">
            <a:solidFill>
              <a:srgbClr val="E3D3C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978750" y="4443203"/>
            <a:ext cx="182880" cy="182880"/>
          </a:xfrm>
          <a:prstGeom prst="triangle">
            <a:avLst/>
          </a:prstGeom>
          <a:noFill/>
          <a:ln w="1270">
            <a:solidFill>
              <a:srgbClr val="959DA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194167" y="1497927"/>
            <a:ext cx="182880" cy="182880"/>
          </a:xfrm>
          <a:prstGeom prst="sun">
            <a:avLst/>
          </a:prstGeom>
          <a:noFill/>
          <a:ln w="1270">
            <a:solidFill>
              <a:srgbClr val="A45C1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34770" y="4149939"/>
            <a:ext cx="182880" cy="182880"/>
          </a:xfrm>
          <a:prstGeom prst="triangle">
            <a:avLst/>
          </a:prstGeom>
          <a:noFill/>
          <a:ln w="1270">
            <a:solidFill>
              <a:srgbClr val="EB593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Series Resonance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 series RLC circuit at resonance: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Impedance is minimized (Z = 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is maximized (I = V/R).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 across L and C can be much larger than the source voltage.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214887" y="3959245"/>
            <a:ext cx="182880" cy="182880"/>
          </a:xfrm>
          <a:prstGeom prst="triangle">
            <a:avLst/>
          </a:prstGeom>
          <a:noFill/>
          <a:ln w="1270">
            <a:solidFill>
              <a:srgbClr val="4CAE92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45282" y="2735535"/>
            <a:ext cx="182880" cy="182880"/>
          </a:xfrm>
          <a:prstGeom prst="sun">
            <a:avLst/>
          </a:prstGeom>
          <a:noFill/>
          <a:ln w="1270">
            <a:solidFill>
              <a:srgbClr val="AAA09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61698" y="3675754"/>
            <a:ext cx="182880" cy="182880"/>
          </a:xfrm>
          <a:prstGeom prst="sun">
            <a:avLst/>
          </a:prstGeom>
          <a:noFill/>
          <a:ln w="1270">
            <a:solidFill>
              <a:srgbClr val="537378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030165" y="2818848"/>
            <a:ext cx="182880" cy="182880"/>
          </a:xfrm>
          <a:prstGeom prst="triangle">
            <a:avLst/>
          </a:prstGeom>
          <a:noFill/>
          <a:ln w="1270">
            <a:solidFill>
              <a:srgbClr val="0EAACC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267467" y="3903633"/>
            <a:ext cx="182880" cy="182880"/>
          </a:xfrm>
          <a:prstGeom prst="triangle">
            <a:avLst/>
          </a:prstGeom>
          <a:noFill/>
          <a:ln w="1270">
            <a:solidFill>
              <a:srgbClr val="96592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Parallel Resonance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 a parallel RLC circuit at resonance: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Impedance is maximized.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is minimized.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 through L and C can be much larger than the source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136192" y="1883844"/>
            <a:ext cx="182880" cy="182880"/>
          </a:xfrm>
          <a:prstGeom prst="rect">
            <a:avLst/>
          </a:prstGeom>
          <a:noFill/>
          <a:ln w="1270">
            <a:solidFill>
              <a:srgbClr val="9151FC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501487" y="4403686"/>
            <a:ext cx="182880" cy="182880"/>
          </a:xfrm>
          <a:prstGeom prst="sun">
            <a:avLst/>
          </a:prstGeom>
          <a:noFill/>
          <a:ln w="1270">
            <a:solidFill>
              <a:srgbClr val="C8AF46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589336" y="929246"/>
            <a:ext cx="182880" cy="182880"/>
          </a:xfrm>
          <a:prstGeom prst="cube">
            <a:avLst/>
          </a:prstGeom>
          <a:noFill/>
          <a:ln w="1270">
            <a:solidFill>
              <a:srgbClr val="3DCFA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0556" y="498991"/>
            <a:ext cx="182880" cy="182880"/>
          </a:xfrm>
          <a:prstGeom prst="sun">
            <a:avLst/>
          </a:prstGeom>
          <a:noFill/>
          <a:ln w="1270">
            <a:solidFill>
              <a:srgbClr val="A2C52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2238857" y="4551702"/>
            <a:ext cx="182880" cy="182880"/>
          </a:xfrm>
          <a:prstGeom prst="sun">
            <a:avLst/>
          </a:prstGeom>
          <a:noFill/>
          <a:ln w="1270">
            <a:solidFill>
              <a:srgbClr val="9639A3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 of AC Circuits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 circuits are fundamental to many technologies: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Power Transmission: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 is used for efficient long-distance power transmission.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Electronics: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 is used in various electronic devices, including power supplies, amplifiers, and oscillators.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Motors and Generators: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AC is used in electric motors and generators.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Radio Communication: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Resonance principles are used in tuning circuits for radio transmission and reception.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Industrial Applications: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Variable frequency drives for controlling motor speed.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4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025055" y="3299836"/>
            <a:ext cx="182880" cy="182880"/>
          </a:xfrm>
          <a:prstGeom prst="sun">
            <a:avLst/>
          </a:prstGeom>
          <a:noFill/>
          <a:ln w="1270">
            <a:solidFill>
              <a:srgbClr val="036F8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462056" y="3420037"/>
            <a:ext cx="182880" cy="182880"/>
          </a:xfrm>
          <a:prstGeom prst="cube">
            <a:avLst/>
          </a:prstGeom>
          <a:noFill/>
          <a:ln w="1270">
            <a:solidFill>
              <a:srgbClr val="BF66F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097171" y="206597"/>
            <a:ext cx="182880" cy="182880"/>
          </a:xfrm>
          <a:prstGeom prst="rect">
            <a:avLst/>
          </a:prstGeom>
          <a:noFill/>
          <a:ln w="1270">
            <a:solidFill>
              <a:srgbClr val="0C9DFB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98245" y="4032945"/>
            <a:ext cx="182880" cy="182880"/>
          </a:xfrm>
          <a:prstGeom prst="triangle">
            <a:avLst/>
          </a:prstGeom>
          <a:noFill/>
          <a:ln w="1270">
            <a:solidFill>
              <a:srgbClr val="6CB2A5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9011" y="3309710"/>
            <a:ext cx="182880" cy="182880"/>
          </a:xfrm>
          <a:prstGeom prst="rect">
            <a:avLst/>
          </a:prstGeom>
          <a:noFill/>
          <a:ln w="1270">
            <a:solidFill>
              <a:srgbClr val="AD6807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 Circuit Analysis Techniques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Several techniques are used to analyze AC circuits: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Ohm's Law: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 = IZ (using complex impedance)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Kirchhoff's Laws: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KVL (Kirchhoff's Voltage Law) and KCL (Kirchhoff's Current Law) can be applied using phasor quantities.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Mesh Analysis: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Useful for solving complex circuits with multiple loops.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Nodal Analysis: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Useful for solving complex circuits with multiple nodes.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Superposition Theorem: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Useful for circuits with multiple sources.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4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298679" y="665991"/>
            <a:ext cx="182880" cy="182880"/>
          </a:xfrm>
          <a:prstGeom prst="sun">
            <a:avLst/>
          </a:prstGeom>
          <a:noFill/>
          <a:ln w="1270">
            <a:solidFill>
              <a:srgbClr val="A719A0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6218731" y="2742399"/>
            <a:ext cx="182880" cy="182880"/>
          </a:xfrm>
          <a:prstGeom prst="triangle">
            <a:avLst/>
          </a:prstGeom>
          <a:noFill/>
          <a:ln w="1270">
            <a:solidFill>
              <a:srgbClr val="36B63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39314" y="3788813"/>
            <a:ext cx="182880" cy="182880"/>
          </a:xfrm>
          <a:prstGeom prst="sun">
            <a:avLst/>
          </a:prstGeom>
          <a:noFill/>
          <a:ln w="1270">
            <a:solidFill>
              <a:srgbClr val="554A4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002999" y="2936738"/>
            <a:ext cx="182880" cy="182880"/>
          </a:xfrm>
          <a:prstGeom prst="cube">
            <a:avLst/>
          </a:prstGeom>
          <a:noFill/>
          <a:ln w="1270">
            <a:solidFill>
              <a:srgbClr val="8157E4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582437" y="1431319"/>
            <a:ext cx="182880" cy="182880"/>
          </a:xfrm>
          <a:prstGeom prst="cube">
            <a:avLst/>
          </a:prstGeom>
          <a:noFill/>
          <a:ln w="1270">
            <a:solidFill>
              <a:srgbClr val="17B1E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Safety Precautions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Working with AC circuits can be dangerous. Always follow safety precautions: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Never work on live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Disconnect power before making any changes.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insulated tools.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 aware of voltage levels.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High voltage can be lethal.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Follow proper grounding procedures.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unsure, consult a qualified electrician.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1005076" y="3098811"/>
            <a:ext cx="182880" cy="182880"/>
          </a:xfrm>
          <a:prstGeom prst="rect">
            <a:avLst/>
          </a:prstGeom>
          <a:noFill/>
          <a:ln w="1270">
            <a:solidFill>
              <a:srgbClr val="7538DB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282154" y="4415622"/>
            <a:ext cx="182880" cy="182880"/>
          </a:xfrm>
          <a:prstGeom prst="cube">
            <a:avLst/>
          </a:prstGeom>
          <a:noFill/>
          <a:ln w="1270">
            <a:solidFill>
              <a:srgbClr val="B1365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881457" y="3405040"/>
            <a:ext cx="182880" cy="182880"/>
          </a:xfrm>
          <a:prstGeom prst="rect">
            <a:avLst/>
          </a:prstGeom>
          <a:noFill/>
          <a:ln w="1270">
            <a:solidFill>
              <a:srgbClr val="E67894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375171" y="158091"/>
            <a:ext cx="182880" cy="182880"/>
          </a:xfrm>
          <a:prstGeom prst="triangle">
            <a:avLst/>
          </a:prstGeom>
          <a:noFill/>
          <a:ln w="1270">
            <a:solidFill>
              <a:srgbClr val="FBC21E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466514" y="2274764"/>
            <a:ext cx="182880" cy="182880"/>
          </a:xfrm>
          <a:prstGeom prst="rect">
            <a:avLst/>
          </a:prstGeom>
          <a:noFill/>
          <a:ln w="1270">
            <a:solidFill>
              <a:srgbClr val="72C1A8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Alternating Current (AC)?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 is an electrical current that periodically reverses direction and changes its magnitude continuously with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Direct Current (DC):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Flows in one direction only (e.g., battery).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Alternating Current (AC):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Flows back and forth (e.g., household electricity).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 is generated by rotating a coil in a magnetic field.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4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498146" y="1693356"/>
            <a:ext cx="182880" cy="182880"/>
          </a:xfrm>
          <a:prstGeom prst="rect">
            <a:avLst/>
          </a:prstGeom>
          <a:noFill/>
          <a:ln w="1270">
            <a:solidFill>
              <a:srgbClr val="A450A9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928176" y="2576539"/>
            <a:ext cx="182880" cy="182880"/>
          </a:xfrm>
          <a:prstGeom prst="cube">
            <a:avLst/>
          </a:prstGeom>
          <a:noFill/>
          <a:ln w="1270">
            <a:solidFill>
              <a:srgbClr val="2919AD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418665" y="532879"/>
            <a:ext cx="182880" cy="182880"/>
          </a:xfrm>
          <a:prstGeom prst="sun">
            <a:avLst/>
          </a:prstGeom>
          <a:noFill/>
          <a:ln w="1270">
            <a:solidFill>
              <a:srgbClr val="1AE44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5159615" y="3125065"/>
            <a:ext cx="182880" cy="182880"/>
          </a:xfrm>
          <a:prstGeom prst="triangle">
            <a:avLst/>
          </a:prstGeom>
          <a:noFill/>
          <a:ln w="1270">
            <a:solidFill>
              <a:srgbClr val="C2EE7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4839245" y="2522943"/>
            <a:ext cx="182880" cy="182880"/>
          </a:xfrm>
          <a:prstGeom prst="rect">
            <a:avLst/>
          </a:prstGeom>
          <a:noFill/>
          <a:ln w="1270">
            <a:solidFill>
              <a:srgbClr val="1DBC9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Thank You!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concludes the introduction to Alternating Current (AC) Circuits.  We hope this presentation has provided you with a solid foundation for understanding the basics. Further exploration of specific topics is highly encouraged!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Any questions?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799958" y="994191"/>
            <a:ext cx="182880" cy="182880"/>
          </a:xfrm>
          <a:prstGeom prst="rect">
            <a:avLst/>
          </a:prstGeom>
          <a:noFill/>
          <a:ln w="1270">
            <a:solidFill>
              <a:srgbClr val="AAF655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26390" y="1261565"/>
            <a:ext cx="182880" cy="182880"/>
          </a:xfrm>
          <a:prstGeom prst="triangle">
            <a:avLst/>
          </a:prstGeom>
          <a:noFill/>
          <a:ln w="1270">
            <a:solidFill>
              <a:srgbClr val="7CE00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775017" y="4477473"/>
            <a:ext cx="182880" cy="182880"/>
          </a:xfrm>
          <a:prstGeom prst="rect">
            <a:avLst/>
          </a:prstGeom>
          <a:noFill/>
          <a:ln w="1270">
            <a:solidFill>
              <a:srgbClr val="3C1AB2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010746" y="3321992"/>
            <a:ext cx="182880" cy="182880"/>
          </a:xfrm>
          <a:prstGeom prst="cube">
            <a:avLst/>
          </a:prstGeom>
          <a:noFill/>
          <a:ln w="1270">
            <a:solidFill>
              <a:srgbClr val="32DDC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353375" y="1645529"/>
            <a:ext cx="182880" cy="182880"/>
          </a:xfrm>
          <a:prstGeom prst="triangle">
            <a:avLst/>
          </a:prstGeom>
          <a:noFill/>
          <a:ln w="1270">
            <a:solidFill>
              <a:srgbClr val="0EEACE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AC Circuit Components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Three fundamental components are the building blocks of AC circuits: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Resistor (R):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Opposes current flow, converting electrical energy into heat. Resistance is measured in Ohms (Ω).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Inductor (L):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Stores energy in a magnetic field when current flows. Inductance is measured in Henries (H).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Capacitor (C):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Stores energy in an electric field when voltage is applied. Capacitance is measured in Farads (F).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7609970" y="2042833"/>
            <a:ext cx="182880" cy="182880"/>
          </a:xfrm>
          <a:prstGeom prst="rect">
            <a:avLst/>
          </a:prstGeom>
          <a:noFill/>
          <a:ln w="1270">
            <a:solidFill>
              <a:srgbClr val="AD4DE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815979" y="2177498"/>
            <a:ext cx="182880" cy="182880"/>
          </a:xfrm>
          <a:prstGeom prst="triangle">
            <a:avLst/>
          </a:prstGeom>
          <a:noFill/>
          <a:ln w="1270">
            <a:solidFill>
              <a:srgbClr val="6021D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2573339" y="4227739"/>
            <a:ext cx="182880" cy="182880"/>
          </a:xfrm>
          <a:prstGeom prst="triangle">
            <a:avLst/>
          </a:prstGeom>
          <a:noFill/>
          <a:ln w="1270">
            <a:solidFill>
              <a:srgbClr val="C3B5CE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92686" y="1781860"/>
            <a:ext cx="182880" cy="182880"/>
          </a:xfrm>
          <a:prstGeom prst="cube">
            <a:avLst/>
          </a:prstGeom>
          <a:noFill/>
          <a:ln w="1270">
            <a:solidFill>
              <a:srgbClr val="26425A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875560" y="1462478"/>
            <a:ext cx="182880" cy="182880"/>
          </a:xfrm>
          <a:prstGeom prst="sun">
            <a:avLst/>
          </a:prstGeom>
          <a:noFill/>
          <a:ln w="1270">
            <a:solidFill>
              <a:srgbClr val="18A91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 Voltage and Current: Sinusoidal Waveforms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AC voltage and current typically vary sinusoidally with time.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Sinusoidal Waveform: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smooth, repetitive oscillation.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Voltage: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V(t) = V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peak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sin(ωt + φ)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Current: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I(t) = I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peak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* sin(ωt + φ)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peak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and I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peak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Peak voltage and current, respectively.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ω: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Angular frequency (ω = 2πf, where f is frequency in Hertz (Hz)).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φ: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Phase angle (in radians or degrees).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3857072" y="1945741"/>
            <a:ext cx="182880" cy="182880"/>
          </a:xfrm>
          <a:prstGeom prst="cube">
            <a:avLst/>
          </a:prstGeom>
          <a:noFill/>
          <a:ln w="1270">
            <a:solidFill>
              <a:srgbClr val="AFC946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3334297" y="4231875"/>
            <a:ext cx="182880" cy="182880"/>
          </a:xfrm>
          <a:prstGeom prst="cube">
            <a:avLst/>
          </a:prstGeom>
          <a:noFill/>
          <a:ln w="1270">
            <a:solidFill>
              <a:srgbClr val="E43FF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934590" y="3677370"/>
            <a:ext cx="182880" cy="182880"/>
          </a:xfrm>
          <a:prstGeom prst="sun">
            <a:avLst/>
          </a:prstGeom>
          <a:noFill/>
          <a:ln w="1270">
            <a:solidFill>
              <a:srgbClr val="77142C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917691" y="755484"/>
            <a:ext cx="182880" cy="182880"/>
          </a:xfrm>
          <a:prstGeom prst="rect">
            <a:avLst/>
          </a:prstGeom>
          <a:noFill/>
          <a:ln w="1270">
            <a:solidFill>
              <a:srgbClr val="5C9BA2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3547625" y="3673406"/>
            <a:ext cx="182880" cy="182880"/>
          </a:xfrm>
          <a:prstGeom prst="triangle">
            <a:avLst/>
          </a:prstGeom>
          <a:noFill/>
          <a:ln w="1270">
            <a:solidFill>
              <a:srgbClr val="406CAF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Frequency and Period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Frequency (f):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number of complete cycles per second, measured in Hertz (Hz).  (f = 1/T)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Period (T):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time it takes for one complete cycle, measured in seconds. (T = 1/f)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6266408" y="2441433"/>
            <a:ext cx="182880" cy="182880"/>
          </a:xfrm>
          <a:prstGeom prst="sun">
            <a:avLst/>
          </a:prstGeom>
          <a:noFill/>
          <a:ln w="1270">
            <a:solidFill>
              <a:srgbClr val="6B693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7746884" y="4499547"/>
            <a:ext cx="182880" cy="182880"/>
          </a:xfrm>
          <a:prstGeom prst="sun">
            <a:avLst/>
          </a:prstGeom>
          <a:noFill/>
          <a:ln w="1270">
            <a:solidFill>
              <a:srgbClr val="0187A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946320" y="2212717"/>
            <a:ext cx="182880" cy="182880"/>
          </a:xfrm>
          <a:prstGeom prst="sun">
            <a:avLst/>
          </a:prstGeom>
          <a:noFill/>
          <a:ln w="1270">
            <a:solidFill>
              <a:srgbClr val="577659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6033371" y="3114209"/>
            <a:ext cx="182880" cy="182880"/>
          </a:xfrm>
          <a:prstGeom prst="cube">
            <a:avLst/>
          </a:prstGeom>
          <a:noFill/>
          <a:ln w="1270">
            <a:solidFill>
              <a:srgbClr val="513528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016124" y="4520580"/>
            <a:ext cx="182880" cy="182880"/>
          </a:xfrm>
          <a:prstGeom prst="triangle">
            <a:avLst/>
          </a:prstGeom>
          <a:noFill/>
          <a:ln w="1270">
            <a:solidFill>
              <a:srgbClr val="E45A14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Root Mean Square (RMS) Values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RMS values are used to represent the </a:t>
            </a:r>
            <a:pPr algn="l" indent="0" marL="0">
              <a:lnSpc>
                <a:spcPts val="20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effective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DC equivalent of AC voltage and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**V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V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peak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/ √2 ≈ 0.707 * V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peak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**I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RMS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= I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peak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/ √2 ≈ 0.707 * I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peak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RMS values are important for calculating power in AC circuits.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5002188" y="3371268"/>
            <a:ext cx="182880" cy="182880"/>
          </a:xfrm>
          <a:prstGeom prst="triangle">
            <a:avLst/>
          </a:prstGeom>
          <a:noFill/>
          <a:ln w="1270">
            <a:solidFill>
              <a:srgbClr val="CED367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2171313" y="3357090"/>
            <a:ext cx="182880" cy="182880"/>
          </a:xfrm>
          <a:prstGeom prst="cube">
            <a:avLst/>
          </a:prstGeom>
          <a:noFill/>
          <a:ln w="1270">
            <a:solidFill>
              <a:srgbClr val="4F8DA1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4448104" y="3924035"/>
            <a:ext cx="182880" cy="182880"/>
          </a:xfrm>
          <a:prstGeom prst="triangle">
            <a:avLst/>
          </a:prstGeom>
          <a:noFill/>
          <a:ln w="1270">
            <a:solidFill>
              <a:srgbClr val="2C7690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920339" y="3785211"/>
            <a:ext cx="182880" cy="182880"/>
          </a:xfrm>
          <a:prstGeom prst="rect">
            <a:avLst/>
          </a:prstGeom>
          <a:noFill/>
          <a:ln w="1270">
            <a:solidFill>
              <a:srgbClr val="660B81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276835" y="3247963"/>
            <a:ext cx="182880" cy="182880"/>
          </a:xfrm>
          <a:prstGeom prst="triangle">
            <a:avLst/>
          </a:prstGeom>
          <a:noFill/>
          <a:ln w="1270">
            <a:solidFill>
              <a:srgbClr val="1FF61A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Phasors: Representing AC Quantities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Phasors are a visual way to represent sinusoidal voltages and currents as rotating vectors.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Magnitude of phasor = RMS value.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Angle of phasor = Phase angle (φ).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Phasors simplify AC circuit analysis by allowing us to use complex numbers to represent voltage and current.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11111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4049903" y="2665970"/>
            <a:ext cx="182880" cy="182880"/>
          </a:xfrm>
          <a:prstGeom prst="cube">
            <a:avLst/>
          </a:prstGeom>
          <a:noFill/>
          <a:ln w="1270">
            <a:solidFill>
              <a:srgbClr val="086933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071300" y="383853"/>
            <a:ext cx="182880" cy="182880"/>
          </a:xfrm>
          <a:prstGeom prst="sun">
            <a:avLst/>
          </a:prstGeom>
          <a:noFill/>
          <a:ln w="1270">
            <a:solidFill>
              <a:srgbClr val="988799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3737690" y="4051520"/>
            <a:ext cx="182880" cy="182880"/>
          </a:xfrm>
          <a:prstGeom prst="cube">
            <a:avLst/>
          </a:prstGeom>
          <a:noFill/>
          <a:ln w="1270">
            <a:solidFill>
              <a:srgbClr val="A13007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2307075" y="2927423"/>
            <a:ext cx="182880" cy="182880"/>
          </a:xfrm>
          <a:prstGeom prst="triangle">
            <a:avLst/>
          </a:prstGeom>
          <a:noFill/>
          <a:ln w="1270">
            <a:solidFill>
              <a:srgbClr val="2B0049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1323893" y="2983105"/>
            <a:ext cx="182880" cy="182880"/>
          </a:xfrm>
          <a:prstGeom prst="triangle">
            <a:avLst/>
          </a:prstGeom>
          <a:noFill/>
          <a:ln w="1270">
            <a:solidFill>
              <a:srgbClr val="674409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Impedance (Z)</a:t>
            </a:r>
            <a:endParaRPr lang="en-US" sz="28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Impedance is the total opposition to current flow in an AC circuit. It's the AC equivalent of resistance.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Impedance (Z) = Voltage (V) / Current (I)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(Ohm's Law in AC circuits)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Impedance is a complex number: Z = R + jX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Resistance (real part).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X: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Reactance (imaginary part).  Reactance is the opposition to current flow due to inductors and capacitors.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1A1A2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3" name="Shape 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222222">
              <a:alpha val="60000"/>
            </a:srgbClr>
          </a:solidFill>
          <a:ln/>
        </p:spPr>
      </p:sp>
      <p:sp>
        <p:nvSpPr>
          <p:cNvPr id="4" name="Shape 2"/>
          <p:cNvSpPr/>
          <p:nvPr/>
        </p:nvSpPr>
        <p:spPr>
          <a:xfrm>
            <a:off x="457200" y="25717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5" name="Shape 3"/>
          <p:cNvSpPr/>
          <p:nvPr/>
        </p:nvSpPr>
        <p:spPr>
          <a:xfrm>
            <a:off x="457200" y="4886325"/>
            <a:ext cx="8229600" cy="27432"/>
          </a:xfrm>
          <a:prstGeom prst="rect">
            <a:avLst/>
          </a:prstGeom>
          <a:solidFill>
            <a:srgbClr val="E94560"/>
          </a:solidFill>
          <a:ln/>
        </p:spPr>
      </p:sp>
      <p:sp>
        <p:nvSpPr>
          <p:cNvPr id="6" name="Shape 4"/>
          <p:cNvSpPr/>
          <p:nvPr/>
        </p:nvSpPr>
        <p:spPr>
          <a:xfrm>
            <a:off x="8936" y="4065065"/>
            <a:ext cx="182880" cy="182880"/>
          </a:xfrm>
          <a:prstGeom prst="rect">
            <a:avLst/>
          </a:prstGeom>
          <a:noFill/>
          <a:ln w="1270">
            <a:solidFill>
              <a:srgbClr val="361601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5606033" y="2422916"/>
            <a:ext cx="182880" cy="182880"/>
          </a:xfrm>
          <a:prstGeom prst="sun">
            <a:avLst/>
          </a:prstGeom>
          <a:noFill/>
          <a:ln w="1270">
            <a:solidFill>
              <a:srgbClr val="7FC5B8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1723262" y="2068262"/>
            <a:ext cx="182880" cy="182880"/>
          </a:xfrm>
          <a:prstGeom prst="cube">
            <a:avLst/>
          </a:prstGeom>
          <a:noFill/>
          <a:ln w="1270">
            <a:solidFill>
              <a:srgbClr val="768731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7173101" y="744875"/>
            <a:ext cx="182880" cy="182880"/>
          </a:xfrm>
          <a:prstGeom prst="cube">
            <a:avLst/>
          </a:prstGeom>
          <a:noFill/>
          <a:ln w="1270">
            <a:solidFill>
              <a:srgbClr val="CEF6E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5428480" y="2044525"/>
            <a:ext cx="182880" cy="182880"/>
          </a:xfrm>
          <a:prstGeom prst="cube">
            <a:avLst/>
          </a:prstGeom>
          <a:noFill/>
          <a:ln w="1270">
            <a:solidFill>
              <a:srgbClr val="DEEE0D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E9456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Reactance: Inductive and Capacitive</a:t>
            </a:r>
            <a:endParaRPr lang="en-US" sz="2400" dirty="0"/>
          </a:p>
        </p:txBody>
      </p:sp>
      <p:sp>
        <p:nvSpPr>
          <p:cNvPr id="12" name="Text 10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Inductive Reactance (X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= ωL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where L is inductance and ω is angular frequency.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Capacitive Reactance (X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) = 1 / (ωC)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, where C is capacitance and ω is angular frequency.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Important: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Reactance depends on the frequency of the AC signal.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20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8229600" y="46291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dirty="0">
                <a:solidFill>
                  <a:srgbClr val="E9456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2025-02-24T11:46:50Z</dcterms:created>
  <dcterms:modified xsi:type="dcterms:W3CDTF">2025-02-24T11:46:50Z</dcterms:modified>
</cp:coreProperties>
</file>