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1311066" y="2554932"/>
            <a:ext cx="182880" cy="182880"/>
          </a:xfrm>
          <a:prstGeom prst="triangle">
            <a:avLst/>
          </a:prstGeom>
          <a:noFill/>
          <a:ln w="1270">
            <a:solidFill>
              <a:srgbClr val="0C77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68884" y="1781618"/>
            <a:ext cx="182880" cy="182880"/>
          </a:xfrm>
          <a:prstGeom prst="sun">
            <a:avLst/>
          </a:prstGeom>
          <a:noFill/>
          <a:ln w="1270">
            <a:solidFill>
              <a:srgbClr val="EF25F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34410" y="345431"/>
            <a:ext cx="182880" cy="182880"/>
          </a:xfrm>
          <a:prstGeom prst="sun">
            <a:avLst/>
          </a:prstGeom>
          <a:noFill/>
          <a:ln w="1270">
            <a:solidFill>
              <a:srgbClr val="7517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85690" y="4320007"/>
            <a:ext cx="182880" cy="182880"/>
          </a:xfrm>
          <a:prstGeom prst="rect">
            <a:avLst/>
          </a:prstGeom>
          <a:noFill/>
          <a:ln w="1270">
            <a:solidFill>
              <a:srgbClr val="1E864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80714" y="1194178"/>
            <a:ext cx="182880" cy="182880"/>
          </a:xfrm>
          <a:prstGeom prst="triangle">
            <a:avLst/>
          </a:prstGeom>
          <a:noFill/>
          <a:ln w="1270">
            <a:solidFill>
              <a:srgbClr val="5A533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Analog Circuits: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analog circuits, exploring their building blocks, characteristics, and applications. We'll explore: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Analog Signals: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continuous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Resistors, Capacitors, Inductors.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Laws: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Ohm's Law, Kirchhoff's Laws.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 Dividers, RC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Diodes and Transistors: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Introduction to these key active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Operational Amplifiers (Op-Amps):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powerful building block.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Amplifiers, Filters, Oscillators.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29543" y="2068571"/>
            <a:ext cx="182880" cy="182880"/>
          </a:xfrm>
          <a:prstGeom prst="rect">
            <a:avLst/>
          </a:prstGeom>
          <a:noFill/>
          <a:ln w="1270">
            <a:solidFill>
              <a:srgbClr val="226E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25638" y="3520556"/>
            <a:ext cx="182880" cy="182880"/>
          </a:xfrm>
          <a:prstGeom prst="sun">
            <a:avLst/>
          </a:prstGeom>
          <a:noFill/>
          <a:ln w="1270">
            <a:solidFill>
              <a:srgbClr val="7E0C2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20201" y="4137756"/>
            <a:ext cx="182880" cy="182880"/>
          </a:xfrm>
          <a:prstGeom prst="rect">
            <a:avLst/>
          </a:prstGeom>
          <a:noFill/>
          <a:ln w="1270">
            <a:solidFill>
              <a:srgbClr val="BA15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0252" y="3051076"/>
            <a:ext cx="182880" cy="182880"/>
          </a:xfrm>
          <a:prstGeom prst="cube">
            <a:avLst/>
          </a:prstGeom>
          <a:noFill/>
          <a:ln w="1270">
            <a:solidFill>
              <a:srgbClr val="34ED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3831" y="1739750"/>
            <a:ext cx="182880" cy="182880"/>
          </a:xfrm>
          <a:prstGeom prst="cube">
            <a:avLst/>
          </a:prstGeom>
          <a:noFill/>
          <a:ln w="1270">
            <a:solidFill>
              <a:srgbClr val="51DA0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Diodes: One-Way Street for Current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Diodes are semiconductor devices that allow current to flow in only one direction (ideally).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Forward 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flows easily.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Reverse 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Very little current flows.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Drop: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small voltage drop occurs across the diode when forward-biased (typically ~0.7V for silicon diodes).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Rectification (converting AC to DC).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6804" y="4178867"/>
            <a:ext cx="182880" cy="182880"/>
          </a:xfrm>
          <a:prstGeom prst="cube">
            <a:avLst/>
          </a:prstGeom>
          <a:noFill/>
          <a:ln w="1270">
            <a:solidFill>
              <a:srgbClr val="BFD5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59992" y="355138"/>
            <a:ext cx="182880" cy="182880"/>
          </a:xfrm>
          <a:prstGeom prst="rect">
            <a:avLst/>
          </a:prstGeom>
          <a:noFill/>
          <a:ln w="1270">
            <a:solidFill>
              <a:srgbClr val="6A372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3205" y="1699703"/>
            <a:ext cx="182880" cy="182880"/>
          </a:xfrm>
          <a:prstGeom prst="rect">
            <a:avLst/>
          </a:prstGeom>
          <a:noFill/>
          <a:ln w="1270">
            <a:solidFill>
              <a:srgbClr val="4144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1814" y="3375711"/>
            <a:ext cx="182880" cy="182880"/>
          </a:xfrm>
          <a:prstGeom prst="cube">
            <a:avLst/>
          </a:prstGeom>
          <a:noFill/>
          <a:ln w="1270">
            <a:solidFill>
              <a:srgbClr val="1FA4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237" y="3389398"/>
            <a:ext cx="182880" cy="182880"/>
          </a:xfrm>
          <a:prstGeom prst="rect">
            <a:avLst/>
          </a:prstGeom>
          <a:noFill/>
          <a:ln w="1270">
            <a:solidFill>
              <a:srgbClr val="4ED57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Transistors: Amplification and Switching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Transistors are semiconductor devices that act as controlled current sources or switches. They are the building blocks of modern electronics.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Two Main 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Bipolar Junction Transistors (BJTs):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Controlled by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Field-Effect Transistors (FETs):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Controlled by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Amplifiers (increasing signal strength).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Switches (turning circuits on and off).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Logic gates.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00348" y="3750499"/>
            <a:ext cx="182880" cy="182880"/>
          </a:xfrm>
          <a:prstGeom prst="triangle">
            <a:avLst/>
          </a:prstGeom>
          <a:noFill/>
          <a:ln w="1270">
            <a:solidFill>
              <a:srgbClr val="8D15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55265" y="1049819"/>
            <a:ext cx="182880" cy="182880"/>
          </a:xfrm>
          <a:prstGeom prst="triangle">
            <a:avLst/>
          </a:prstGeom>
          <a:noFill/>
          <a:ln w="1270">
            <a:solidFill>
              <a:srgbClr val="49C5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73362" y="2217063"/>
            <a:ext cx="182880" cy="182880"/>
          </a:xfrm>
          <a:prstGeom prst="sun">
            <a:avLst/>
          </a:prstGeom>
          <a:noFill/>
          <a:ln w="1270">
            <a:solidFill>
              <a:srgbClr val="965B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94377" y="3748354"/>
            <a:ext cx="182880" cy="182880"/>
          </a:xfrm>
          <a:prstGeom prst="triangle">
            <a:avLst/>
          </a:prstGeom>
          <a:noFill/>
          <a:ln w="1270">
            <a:solidFill>
              <a:srgbClr val="11F9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80685" y="4384664"/>
            <a:ext cx="182880" cy="182880"/>
          </a:xfrm>
          <a:prstGeom prst="rect">
            <a:avLst/>
          </a:prstGeom>
          <a:noFill/>
          <a:ln w="1270">
            <a:solidFill>
              <a:srgbClr val="400A4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Operational Amplifiers (Op-Amps): The Workhorses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Operational amplifiers (op-amps) are versatile analog building blocks with high gain. They are widely used in various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Gain: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Amplifies the difference between two input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Differential Inputs: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Two inputs: inverting (-) and non-inverting (+).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 Output: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the amplified signal.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Configurations: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Inverting Amplifier: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Amplifies and inverts the signal.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Non-Inverting Amplifier: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Amplifies the signal without inversion.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Follower: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unity gain and high input impedance.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Amplifiers.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Comparators.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56077" y="2531701"/>
            <a:ext cx="182880" cy="182880"/>
          </a:xfrm>
          <a:prstGeom prst="cube">
            <a:avLst/>
          </a:prstGeom>
          <a:noFill/>
          <a:ln w="1270">
            <a:solidFill>
              <a:srgbClr val="22674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5825" y="1561828"/>
            <a:ext cx="182880" cy="182880"/>
          </a:xfrm>
          <a:prstGeom prst="triangle">
            <a:avLst/>
          </a:prstGeom>
          <a:noFill/>
          <a:ln w="1270">
            <a:solidFill>
              <a:srgbClr val="42F0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7842" y="434914"/>
            <a:ext cx="182880" cy="182880"/>
          </a:xfrm>
          <a:prstGeom prst="triangle">
            <a:avLst/>
          </a:prstGeom>
          <a:noFill/>
          <a:ln w="1270">
            <a:solidFill>
              <a:srgbClr val="813A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4515" y="2787654"/>
            <a:ext cx="182880" cy="182880"/>
          </a:xfrm>
          <a:prstGeom prst="sun">
            <a:avLst/>
          </a:prstGeom>
          <a:noFill/>
          <a:ln w="1270">
            <a:solidFill>
              <a:srgbClr val="6C92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21601" y="2281259"/>
            <a:ext cx="182880" cy="182880"/>
          </a:xfrm>
          <a:prstGeom prst="cube">
            <a:avLst/>
          </a:prstGeom>
          <a:noFill/>
          <a:ln w="1270">
            <a:solidFill>
              <a:srgbClr val="F840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Amplifiers: Boosting Signals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Amplifiers increase the strength of a signal. Op-amps are commonly used to build amplifiers.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Parameters: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ratio of output voltage to input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Bandwidth: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range of frequencies the amplifier can amplify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Impedance: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resistance seen by the input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Impedance: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resistance seen by the load.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amplifiers.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Instrumentation amplifiers.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88268" y="1820417"/>
            <a:ext cx="182880" cy="182880"/>
          </a:xfrm>
          <a:prstGeom prst="sun">
            <a:avLst/>
          </a:prstGeom>
          <a:noFill/>
          <a:ln w="1270">
            <a:solidFill>
              <a:srgbClr val="F506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73767" y="3634953"/>
            <a:ext cx="182880" cy="182880"/>
          </a:xfrm>
          <a:prstGeom prst="rect">
            <a:avLst/>
          </a:prstGeom>
          <a:noFill/>
          <a:ln w="1270">
            <a:solidFill>
              <a:srgbClr val="1C07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80305" y="195364"/>
            <a:ext cx="182880" cy="182880"/>
          </a:xfrm>
          <a:prstGeom prst="cube">
            <a:avLst/>
          </a:prstGeom>
          <a:noFill/>
          <a:ln w="1270">
            <a:solidFill>
              <a:srgbClr val="DCDB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82993" y="4392474"/>
            <a:ext cx="182880" cy="182880"/>
          </a:xfrm>
          <a:prstGeom prst="triangle">
            <a:avLst/>
          </a:prstGeom>
          <a:noFill/>
          <a:ln w="1270">
            <a:solidFill>
              <a:srgbClr val="A60B2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3099" y="514707"/>
            <a:ext cx="182880" cy="182880"/>
          </a:xfrm>
          <a:prstGeom prst="rect">
            <a:avLst/>
          </a:prstGeom>
          <a:noFill/>
          <a:ln w="1270">
            <a:solidFill>
              <a:srgbClr val="F5EBE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Filters: Shaping Frequencies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 selectively pass or block certain frequencies in a signal. They are essential for signal processing.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Filters: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low frequencies to pass, blocks high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high frequencies to pass, blocks low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a specific range of frequencies to pass.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Band-Stop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Blocks a specific range of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Noise reduction.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equalization.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receivers.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65032" y="1420092"/>
            <a:ext cx="182880" cy="182880"/>
          </a:xfrm>
          <a:prstGeom prst="sun">
            <a:avLst/>
          </a:prstGeom>
          <a:noFill/>
          <a:ln w="1270">
            <a:solidFill>
              <a:srgbClr val="6545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41526" y="2624358"/>
            <a:ext cx="182880" cy="182880"/>
          </a:xfrm>
          <a:prstGeom prst="rect">
            <a:avLst/>
          </a:prstGeom>
          <a:noFill/>
          <a:ln w="1270">
            <a:solidFill>
              <a:srgbClr val="3EAD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89399" y="1063997"/>
            <a:ext cx="182880" cy="182880"/>
          </a:xfrm>
          <a:prstGeom prst="sun">
            <a:avLst/>
          </a:prstGeom>
          <a:noFill/>
          <a:ln w="1270">
            <a:solidFill>
              <a:srgbClr val="78414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69662" y="11626"/>
            <a:ext cx="182880" cy="182880"/>
          </a:xfrm>
          <a:prstGeom prst="triangle">
            <a:avLst/>
          </a:prstGeom>
          <a:noFill/>
          <a:ln w="1270">
            <a:solidFill>
              <a:srgbClr val="3E8F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25247" y="2933304"/>
            <a:ext cx="182880" cy="182880"/>
          </a:xfrm>
          <a:prstGeom prst="sun">
            <a:avLst/>
          </a:prstGeom>
          <a:noFill/>
          <a:ln w="1270">
            <a:solidFill>
              <a:srgbClr val="3C62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Oscillators: Generating Signals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Oscillators generate periodic signals, such as sine waves or square waves, without an external input signal.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Amplifier: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gain.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Feedback Network: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Returns a portion of the output signal to the input.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Oscillators: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RC Oscillators: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resistors and capacitors for frequency control.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Crystal Oscillators: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quartz crystal for stable frequency generation.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Clock signals in digital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generators.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transmitters.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61208" y="3560230"/>
            <a:ext cx="182880" cy="182880"/>
          </a:xfrm>
          <a:prstGeom prst="cube">
            <a:avLst/>
          </a:prstGeom>
          <a:noFill/>
          <a:ln w="1270">
            <a:solidFill>
              <a:srgbClr val="185C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88457" y="2574224"/>
            <a:ext cx="182880" cy="182880"/>
          </a:xfrm>
          <a:prstGeom prst="sun">
            <a:avLst/>
          </a:prstGeom>
          <a:noFill/>
          <a:ln w="1270">
            <a:solidFill>
              <a:srgbClr val="A0A2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53467" y="3187408"/>
            <a:ext cx="182880" cy="182880"/>
          </a:xfrm>
          <a:prstGeom prst="sun">
            <a:avLst/>
          </a:prstGeom>
          <a:noFill/>
          <a:ln w="1270">
            <a:solidFill>
              <a:srgbClr val="0057E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41945" y="2220132"/>
            <a:ext cx="182880" cy="182880"/>
          </a:xfrm>
          <a:prstGeom prst="rect">
            <a:avLst/>
          </a:prstGeom>
          <a:noFill/>
          <a:ln w="1270">
            <a:solidFill>
              <a:srgbClr val="22D92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06253" y="795316"/>
            <a:ext cx="182880" cy="182880"/>
          </a:xfrm>
          <a:prstGeom prst="rect">
            <a:avLst/>
          </a:prstGeom>
          <a:noFill/>
          <a:ln w="1270">
            <a:solidFill>
              <a:srgbClr val="F353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Considerations: Power Supplies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 circuits require a stable and clean power supply. Poor power supply design can lead to noise and instability.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Aspects: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Regulation: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a constant output voltage despite variations in input voltage or load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Removing noise and ripple from the power supply.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Bypass Capacitors: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Placed near ICs to provide local energy storage and reduce noise.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Power Supply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regulators (e.g., LM7805).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33265" y="1019327"/>
            <a:ext cx="182880" cy="182880"/>
          </a:xfrm>
          <a:prstGeom prst="sun">
            <a:avLst/>
          </a:prstGeom>
          <a:noFill/>
          <a:ln w="1270">
            <a:solidFill>
              <a:srgbClr val="9DD82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84771" y="3236020"/>
            <a:ext cx="182880" cy="182880"/>
          </a:xfrm>
          <a:prstGeom prst="sun">
            <a:avLst/>
          </a:prstGeom>
          <a:noFill/>
          <a:ln w="1270">
            <a:solidFill>
              <a:srgbClr val="F1A6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32608" y="3707762"/>
            <a:ext cx="182880" cy="182880"/>
          </a:xfrm>
          <a:prstGeom prst="cube">
            <a:avLst/>
          </a:prstGeom>
          <a:noFill/>
          <a:ln w="1270">
            <a:solidFill>
              <a:srgbClr val="AD67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71347" y="1981357"/>
            <a:ext cx="182880" cy="182880"/>
          </a:xfrm>
          <a:prstGeom prst="sun">
            <a:avLst/>
          </a:prstGeom>
          <a:noFill/>
          <a:ln w="1270">
            <a:solidFill>
              <a:srgbClr val="A77C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29105" y="2863602"/>
            <a:ext cx="182880" cy="182880"/>
          </a:xfrm>
          <a:prstGeom prst="rect">
            <a:avLst/>
          </a:prstGeom>
          <a:noFill/>
          <a:ln w="1270">
            <a:solidFill>
              <a:srgbClr val="20C6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Considerations: Grounding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grounding is crucial for minimizing noise and preventing ground loops in analog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Techniques: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 Grounding: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all ground points to a single central point.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 Planes: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 large copper area on a PCB as a ground reference.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Avoiding Ground Loops: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Preventing multiple ground paths that can create circulating currents.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grounding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noise and interference.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signal integrity.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Prevents equipment damage.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99895" y="3196680"/>
            <a:ext cx="182880" cy="182880"/>
          </a:xfrm>
          <a:prstGeom prst="cube">
            <a:avLst/>
          </a:prstGeom>
          <a:noFill/>
          <a:ln w="1270">
            <a:solidFill>
              <a:srgbClr val="98AE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02718" y="2498383"/>
            <a:ext cx="182880" cy="182880"/>
          </a:xfrm>
          <a:prstGeom prst="triangle">
            <a:avLst/>
          </a:prstGeom>
          <a:noFill/>
          <a:ln w="1270">
            <a:solidFill>
              <a:srgbClr val="A1CB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44507" y="897271"/>
            <a:ext cx="182880" cy="182880"/>
          </a:xfrm>
          <a:prstGeom prst="cube">
            <a:avLst/>
          </a:prstGeom>
          <a:noFill/>
          <a:ln w="1270">
            <a:solidFill>
              <a:srgbClr val="0707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91503" y="2966127"/>
            <a:ext cx="182880" cy="182880"/>
          </a:xfrm>
          <a:prstGeom prst="cube">
            <a:avLst/>
          </a:prstGeom>
          <a:noFill/>
          <a:ln w="1270">
            <a:solidFill>
              <a:srgbClr val="FCD5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98562" y="2897144"/>
            <a:ext cx="182880" cy="182880"/>
          </a:xfrm>
          <a:prstGeom prst="cube">
            <a:avLst/>
          </a:prstGeom>
          <a:noFill/>
          <a:ln w="1270">
            <a:solidFill>
              <a:srgbClr val="9DB1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Considerations: Component Selection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components is essential for achieving desired circuit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Tolerance: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acceptable variation in component value (e.g., 1% resistors).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Rating: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maximum power a component can dissipate without damage.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 Coefficient: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 component value changes with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Response: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 component behaves at different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 Datasheets: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detailed information about component characteristics and specifications.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09570" y="4029582"/>
            <a:ext cx="182880" cy="182880"/>
          </a:xfrm>
          <a:prstGeom prst="rect">
            <a:avLst/>
          </a:prstGeom>
          <a:noFill/>
          <a:ln w="1270">
            <a:solidFill>
              <a:srgbClr val="07B9F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5271" y="3225949"/>
            <a:ext cx="182880" cy="182880"/>
          </a:xfrm>
          <a:prstGeom prst="triangle">
            <a:avLst/>
          </a:prstGeom>
          <a:noFill/>
          <a:ln w="1270">
            <a:solidFill>
              <a:srgbClr val="4F837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16159" y="4072850"/>
            <a:ext cx="182880" cy="182880"/>
          </a:xfrm>
          <a:prstGeom prst="sun">
            <a:avLst/>
          </a:prstGeom>
          <a:noFill/>
          <a:ln w="1270">
            <a:solidFill>
              <a:srgbClr val="9145F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42818" y="972043"/>
            <a:ext cx="182880" cy="182880"/>
          </a:xfrm>
          <a:prstGeom prst="cube">
            <a:avLst/>
          </a:prstGeom>
          <a:noFill/>
          <a:ln w="1270">
            <a:solidFill>
              <a:srgbClr val="9C49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05247" y="1141457"/>
            <a:ext cx="182880" cy="182880"/>
          </a:xfrm>
          <a:prstGeom prst="triangle">
            <a:avLst/>
          </a:prstGeom>
          <a:noFill/>
          <a:ln w="1270">
            <a:solidFill>
              <a:srgbClr val="883C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Analog Circuits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analog circuits requires a systematic approach.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Multimeter: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Measuring voltage, current, and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Oscilloscope: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Visualizing signals over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Generator: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Generating test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Inspection: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for obvious problems (e.g., broken components, short circuits).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Measurements: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Verify power supply voltages and key node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Tracing: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 the signal path to identify where it is lost or distorted.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 individual components to ensure they are functioning correctly.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94931" y="2707837"/>
            <a:ext cx="182880" cy="182880"/>
          </a:xfrm>
          <a:prstGeom prst="cube">
            <a:avLst/>
          </a:prstGeom>
          <a:noFill/>
          <a:ln w="1270">
            <a:solidFill>
              <a:srgbClr val="12452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11451" y="3273120"/>
            <a:ext cx="182880" cy="182880"/>
          </a:xfrm>
          <a:prstGeom prst="rect">
            <a:avLst/>
          </a:prstGeom>
          <a:noFill/>
          <a:ln w="1270">
            <a:solidFill>
              <a:srgbClr val="442EA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29137" y="3252252"/>
            <a:ext cx="182880" cy="182880"/>
          </a:xfrm>
          <a:prstGeom prst="sun">
            <a:avLst/>
          </a:prstGeom>
          <a:noFill/>
          <a:ln w="1270">
            <a:solidFill>
              <a:srgbClr val="C351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60684" y="3006923"/>
            <a:ext cx="182880" cy="182880"/>
          </a:xfrm>
          <a:prstGeom prst="sun">
            <a:avLst/>
          </a:prstGeom>
          <a:noFill/>
          <a:ln w="1270">
            <a:solidFill>
              <a:srgbClr val="E0378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81754" y="2688550"/>
            <a:ext cx="182880" cy="182880"/>
          </a:xfrm>
          <a:prstGeom prst="rect">
            <a:avLst/>
          </a:prstGeom>
          <a:noFill/>
          <a:ln w="1270">
            <a:solidFill>
              <a:srgbClr val="1C83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Analog Signals?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 signals are continuous signals that vary smoothly over time. Think of a dimmer switch controlling the brightness of a light – it can take on an infinite number of values between fully on and fully off.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Amplitude: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take any value within a range.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Time: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Exists at every point in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Sound waves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 intensity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from a potentiometer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24030" y="3881913"/>
            <a:ext cx="182880" cy="182880"/>
          </a:xfrm>
          <a:prstGeom prst="rect">
            <a:avLst/>
          </a:prstGeom>
          <a:noFill/>
          <a:ln w="1270">
            <a:solidFill>
              <a:srgbClr val="328B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7198" y="3116702"/>
            <a:ext cx="182880" cy="182880"/>
          </a:xfrm>
          <a:prstGeom prst="rect">
            <a:avLst/>
          </a:prstGeom>
          <a:noFill/>
          <a:ln w="1270">
            <a:solidFill>
              <a:srgbClr val="9CC2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35977" y="4058752"/>
            <a:ext cx="182880" cy="182880"/>
          </a:xfrm>
          <a:prstGeom prst="rect">
            <a:avLst/>
          </a:prstGeom>
          <a:noFill/>
          <a:ln w="1270">
            <a:solidFill>
              <a:srgbClr val="FBBA7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57692" y="4389294"/>
            <a:ext cx="182880" cy="182880"/>
          </a:xfrm>
          <a:prstGeom prst="cube">
            <a:avLst/>
          </a:prstGeom>
          <a:noFill/>
          <a:ln w="1270">
            <a:solidFill>
              <a:srgbClr val="8AC4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71846" y="990167"/>
            <a:ext cx="182880" cy="182880"/>
          </a:xfrm>
          <a:prstGeom prst="triangle">
            <a:avLst/>
          </a:prstGeom>
          <a:noFill/>
          <a:ln w="1270">
            <a:solidFill>
              <a:srgbClr val="B1D2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Analog vs. Digital: A Quick Comparison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important to understand the difference between Analog and Digital signals and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Infinite number of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susceptible to noise.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sound, light,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Discrete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Finite number of values (typically 0 and 1).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robust to noise.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digital audio, computer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Which one to use?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 depends on the application. Analog is often used for sensors and signal processing, while digital is used for computation and data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61128" y="1354017"/>
            <a:ext cx="182880" cy="182880"/>
          </a:xfrm>
          <a:prstGeom prst="triangle">
            <a:avLst/>
          </a:prstGeom>
          <a:noFill/>
          <a:ln w="1270">
            <a:solidFill>
              <a:srgbClr val="4CD95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36504" y="2718521"/>
            <a:ext cx="182880" cy="182880"/>
          </a:xfrm>
          <a:prstGeom prst="rect">
            <a:avLst/>
          </a:prstGeom>
          <a:noFill/>
          <a:ln w="1270">
            <a:solidFill>
              <a:srgbClr val="F079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16296" y="134646"/>
            <a:ext cx="182880" cy="182880"/>
          </a:xfrm>
          <a:prstGeom prst="triangle">
            <a:avLst/>
          </a:prstGeom>
          <a:noFill/>
          <a:ln w="1270">
            <a:solidFill>
              <a:srgbClr val="770E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14537" y="1368066"/>
            <a:ext cx="182880" cy="182880"/>
          </a:xfrm>
          <a:prstGeom prst="triangle">
            <a:avLst/>
          </a:prstGeom>
          <a:noFill/>
          <a:ln w="1270">
            <a:solidFill>
              <a:srgbClr val="3CE2E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43955" y="2229833"/>
            <a:ext cx="182880" cy="182880"/>
          </a:xfrm>
          <a:prstGeom prst="rect">
            <a:avLst/>
          </a:prstGeom>
          <a:noFill/>
          <a:ln w="1270">
            <a:solidFill>
              <a:srgbClr val="A7F5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 to Avoid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working with analog circuits, avoid these common pitfalls: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Incorrect component values: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Double-check your calculations and resistor color codes.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supply issues: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a stable and clean power supply.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 problems: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 proper grounding techniques.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Forgetting bypass capacitors: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bypass capacitors near 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component limitations: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component datasheets for voltage, current, and power ratings.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65862" y="2455150"/>
            <a:ext cx="182880" cy="182880"/>
          </a:xfrm>
          <a:prstGeom prst="triangle">
            <a:avLst/>
          </a:prstGeom>
          <a:noFill/>
          <a:ln w="1270">
            <a:solidFill>
              <a:srgbClr val="333AE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20951" y="541705"/>
            <a:ext cx="182880" cy="182880"/>
          </a:xfrm>
          <a:prstGeom prst="rect">
            <a:avLst/>
          </a:prstGeom>
          <a:noFill/>
          <a:ln w="1270">
            <a:solidFill>
              <a:srgbClr val="D1C9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02170" y="3923559"/>
            <a:ext cx="182880" cy="182880"/>
          </a:xfrm>
          <a:prstGeom prst="sun">
            <a:avLst/>
          </a:prstGeom>
          <a:noFill/>
          <a:ln w="1270">
            <a:solidFill>
              <a:srgbClr val="F884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3773" y="2568171"/>
            <a:ext cx="182880" cy="182880"/>
          </a:xfrm>
          <a:prstGeom prst="rect">
            <a:avLst/>
          </a:prstGeom>
          <a:noFill/>
          <a:ln w="1270">
            <a:solidFill>
              <a:srgbClr val="3624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85873" y="4204159"/>
            <a:ext cx="182880" cy="182880"/>
          </a:xfrm>
          <a:prstGeom prst="rect">
            <a:avLst/>
          </a:prstGeom>
          <a:noFill/>
          <a:ln w="1270">
            <a:solidFill>
              <a:srgbClr val="BDFCD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Moving Forward: Further Learning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provides a basic introduction to analog circuits. To learn more, consider the following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Tutorials: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Khan Academy, All About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"Microelectronics" by Sedra and Smith, "Analog Circuit Design" by Robert Pease.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Forums: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Electronics Stack Exchange, All About Circuits Forums.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Hands-on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 and experiment with simple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876840" y="1688274"/>
            <a:ext cx="182880" cy="182880"/>
          </a:xfrm>
          <a:prstGeom prst="triangle">
            <a:avLst/>
          </a:prstGeom>
          <a:noFill/>
          <a:ln w="1270">
            <a:solidFill>
              <a:srgbClr val="539B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81979" y="2749421"/>
            <a:ext cx="182880" cy="182880"/>
          </a:xfrm>
          <a:prstGeom prst="cube">
            <a:avLst/>
          </a:prstGeom>
          <a:noFill/>
          <a:ln w="1270">
            <a:solidFill>
              <a:srgbClr val="5042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7965" y="1524946"/>
            <a:ext cx="182880" cy="182880"/>
          </a:xfrm>
          <a:prstGeom prst="rect">
            <a:avLst/>
          </a:prstGeom>
          <a:noFill/>
          <a:ln w="1270">
            <a:solidFill>
              <a:srgbClr val="41A6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74759" y="3194307"/>
            <a:ext cx="182880" cy="182880"/>
          </a:xfrm>
          <a:prstGeom prst="cube">
            <a:avLst/>
          </a:prstGeom>
          <a:noFill/>
          <a:ln w="1270">
            <a:solidFill>
              <a:srgbClr val="E66F4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84252" y="468239"/>
            <a:ext cx="182880" cy="182880"/>
          </a:xfrm>
          <a:prstGeom prst="rect">
            <a:avLst/>
          </a:prstGeom>
          <a:noFill/>
          <a:ln w="1270">
            <a:solidFill>
              <a:srgbClr val="383E4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Analog Applications: Real World Examples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 circuits are everywhere! Here are some real world 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Amplifiers: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your phone, stereo, and speakers.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Sensor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Measuring temperature, pressure, light,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Supplies: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Converting AC voltage to DC voltage for electronic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 in Communication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Selecting desired radio or TV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Controlling motors, valves, and other actuators.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Instrumentation: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Monitoring vital signs, such as heart rate and blood pressure.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61801" y="388069"/>
            <a:ext cx="182880" cy="182880"/>
          </a:xfrm>
          <a:prstGeom prst="sun">
            <a:avLst/>
          </a:prstGeom>
          <a:noFill/>
          <a:ln w="1270">
            <a:solidFill>
              <a:srgbClr val="D1D4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23288" y="2278261"/>
            <a:ext cx="182880" cy="182880"/>
          </a:xfrm>
          <a:prstGeom prst="cube">
            <a:avLst/>
          </a:prstGeom>
          <a:noFill/>
          <a:ln w="1270">
            <a:solidFill>
              <a:srgbClr val="8CBE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87151" y="619307"/>
            <a:ext cx="182880" cy="182880"/>
          </a:xfrm>
          <a:prstGeom prst="cube">
            <a:avLst/>
          </a:prstGeom>
          <a:noFill/>
          <a:ln w="1270">
            <a:solidFill>
              <a:srgbClr val="8FCF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07325" y="3800414"/>
            <a:ext cx="182880" cy="182880"/>
          </a:xfrm>
          <a:prstGeom prst="sun">
            <a:avLst/>
          </a:prstGeom>
          <a:noFill/>
          <a:ln w="1270">
            <a:solidFill>
              <a:srgbClr val="5FD93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60807" y="3127257"/>
            <a:ext cx="182880" cy="182880"/>
          </a:xfrm>
          <a:prstGeom prst="cube">
            <a:avLst/>
          </a:prstGeom>
          <a:noFill/>
          <a:ln w="1270">
            <a:solidFill>
              <a:srgbClr val="1337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Simulation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building physical circuits, it's highly recommended to simulate them using software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Simulation: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Verify Circuit Functionality: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the circuit behaves as expected.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Potential Problems: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 design flaws before building the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Component Values: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Fine-tune component values to achieve optimal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Errors and Waste: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Save time and money by avoiding mistakes.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Simulation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LTspice (Free).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Multisim.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PSpice.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30277" y="2426023"/>
            <a:ext cx="182880" cy="182880"/>
          </a:xfrm>
          <a:prstGeom prst="triangle">
            <a:avLst/>
          </a:prstGeom>
          <a:noFill/>
          <a:ln w="1270">
            <a:solidFill>
              <a:srgbClr val="918C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74036" y="4148044"/>
            <a:ext cx="182880" cy="182880"/>
          </a:xfrm>
          <a:prstGeom prst="triangle">
            <a:avLst/>
          </a:prstGeom>
          <a:noFill/>
          <a:ln w="1270">
            <a:solidFill>
              <a:srgbClr val="65C8E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32706" y="4350640"/>
            <a:ext cx="182880" cy="182880"/>
          </a:xfrm>
          <a:prstGeom prst="triangle">
            <a:avLst/>
          </a:prstGeom>
          <a:noFill/>
          <a:ln w="1270">
            <a:solidFill>
              <a:srgbClr val="3850B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89370" y="3530057"/>
            <a:ext cx="182880" cy="182880"/>
          </a:xfrm>
          <a:prstGeom prst="rect">
            <a:avLst/>
          </a:prstGeom>
          <a:noFill/>
          <a:ln w="1270">
            <a:solidFill>
              <a:srgbClr val="497A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81769" y="3085044"/>
            <a:ext cx="182880" cy="182880"/>
          </a:xfrm>
          <a:prstGeom prst="triangle">
            <a:avLst/>
          </a:prstGeom>
          <a:noFill/>
          <a:ln w="1270">
            <a:solidFill>
              <a:srgbClr val="7101F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PCB Design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designing Printed Circuit Boards (PCBs) for analog circuits, keep these points in mind: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Separate Analog and Digital Grounds: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prevent digital noise from affecting analog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Trace Lengths: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Shorter traces reduce inductance and signal reflections.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Ground Planes: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 low-impedance ground reference.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Component 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Place critical components close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Sharp Bends in Traces: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Sharp bends can cause signal reflections.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Shielding: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protect sensitive circuits from external interference.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98487" y="3665415"/>
            <a:ext cx="182880" cy="182880"/>
          </a:xfrm>
          <a:prstGeom prst="cube">
            <a:avLst/>
          </a:prstGeom>
          <a:noFill/>
          <a:ln w="1270">
            <a:solidFill>
              <a:srgbClr val="B175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13430" y="602484"/>
            <a:ext cx="182880" cy="182880"/>
          </a:xfrm>
          <a:prstGeom prst="cube">
            <a:avLst/>
          </a:prstGeom>
          <a:noFill/>
          <a:ln w="1270">
            <a:solidFill>
              <a:srgbClr val="42CE2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21777" y="3147380"/>
            <a:ext cx="182880" cy="182880"/>
          </a:xfrm>
          <a:prstGeom prst="sun">
            <a:avLst/>
          </a:prstGeom>
          <a:noFill/>
          <a:ln w="1270">
            <a:solidFill>
              <a:srgbClr val="9389B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16909" y="682042"/>
            <a:ext cx="182880" cy="182880"/>
          </a:xfrm>
          <a:prstGeom prst="cube">
            <a:avLst/>
          </a:prstGeom>
          <a:noFill/>
          <a:ln w="1270">
            <a:solidFill>
              <a:srgbClr val="1713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9727" y="2106249"/>
            <a:ext cx="182880" cy="182880"/>
          </a:xfrm>
          <a:prstGeom prst="cube">
            <a:avLst/>
          </a:prstGeom>
          <a:noFill/>
          <a:ln w="1270">
            <a:solidFill>
              <a:srgbClr val="AFF59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Analog Design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plethora of resources can aid in expanding your knowledge and skills in analog circuit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Websites and Blogs: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 About Circuits, Analog Devices, Texas Instruments.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YouTube Channels: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w2aew, EEVblog, The Signal Path.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Art of Electronics, Practical Electronics for Inventors.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Udemy, edX (Search for analog electronics or circuit design).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Forums: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Electronics Stack Exchange, DIY Electronics.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37873" y="2619959"/>
            <a:ext cx="182880" cy="182880"/>
          </a:xfrm>
          <a:prstGeom prst="sun">
            <a:avLst/>
          </a:prstGeom>
          <a:noFill/>
          <a:ln w="1270">
            <a:solidFill>
              <a:srgbClr val="AA48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79329" y="1681831"/>
            <a:ext cx="182880" cy="182880"/>
          </a:xfrm>
          <a:prstGeom prst="triangle">
            <a:avLst/>
          </a:prstGeom>
          <a:noFill/>
          <a:ln w="1270">
            <a:solidFill>
              <a:srgbClr val="B0F1E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32987" y="129508"/>
            <a:ext cx="182880" cy="182880"/>
          </a:xfrm>
          <a:prstGeom prst="cube">
            <a:avLst/>
          </a:prstGeom>
          <a:noFill/>
          <a:ln w="1270">
            <a:solidFill>
              <a:srgbClr val="90C8F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89538" y="3008949"/>
            <a:ext cx="182880" cy="182880"/>
          </a:xfrm>
          <a:prstGeom prst="sun">
            <a:avLst/>
          </a:prstGeom>
          <a:noFill/>
          <a:ln w="1270">
            <a:solidFill>
              <a:srgbClr val="AA74F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33856" y="4412759"/>
            <a:ext cx="182880" cy="182880"/>
          </a:xfrm>
          <a:prstGeom prst="rect">
            <a:avLst/>
          </a:prstGeom>
          <a:noFill/>
          <a:ln w="1270">
            <a:solidFill>
              <a:srgbClr val="F5D7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 We hope this presentation has provided a solid foundation in analog circuits. Good luck with your future explorations!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65031" y="304754"/>
            <a:ext cx="182880" cy="182880"/>
          </a:xfrm>
          <a:prstGeom prst="triangle">
            <a:avLst/>
          </a:prstGeom>
          <a:noFill/>
          <a:ln w="1270">
            <a:solidFill>
              <a:srgbClr val="73C74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0806" y="1981344"/>
            <a:ext cx="182880" cy="182880"/>
          </a:xfrm>
          <a:prstGeom prst="cube">
            <a:avLst/>
          </a:prstGeom>
          <a:noFill/>
          <a:ln w="1270">
            <a:solidFill>
              <a:srgbClr val="C151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20048" y="520024"/>
            <a:ext cx="182880" cy="182880"/>
          </a:xfrm>
          <a:prstGeom prst="triangle">
            <a:avLst/>
          </a:prstGeom>
          <a:noFill/>
          <a:ln w="1270">
            <a:solidFill>
              <a:srgbClr val="7D68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5670" y="2711533"/>
            <a:ext cx="182880" cy="182880"/>
          </a:xfrm>
          <a:prstGeom prst="triangle">
            <a:avLst/>
          </a:prstGeom>
          <a:noFill/>
          <a:ln w="1270">
            <a:solidFill>
              <a:srgbClr val="9696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86917" y="66464"/>
            <a:ext cx="182880" cy="182880"/>
          </a:xfrm>
          <a:prstGeom prst="triangle">
            <a:avLst/>
          </a:prstGeom>
          <a:noFill/>
          <a:ln w="1270">
            <a:solidFill>
              <a:srgbClr val="0854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Resistors: Controlling Current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are passive components that oppose the flow of electric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Measured in Ohms (Ω).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IR (Voltage = Current *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to identify resistance value and tolerance.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Limiting current in a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voltage dividers.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Providing a load for a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16495" y="1616384"/>
            <a:ext cx="182880" cy="182880"/>
          </a:xfrm>
          <a:prstGeom prst="rect">
            <a:avLst/>
          </a:prstGeom>
          <a:noFill/>
          <a:ln w="1270">
            <a:solidFill>
              <a:srgbClr val="1AB94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5870" y="4456728"/>
            <a:ext cx="182880" cy="182880"/>
          </a:xfrm>
          <a:prstGeom prst="triangle">
            <a:avLst/>
          </a:prstGeom>
          <a:noFill/>
          <a:ln w="1270">
            <a:solidFill>
              <a:srgbClr val="622A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8494" y="2957523"/>
            <a:ext cx="182880" cy="182880"/>
          </a:xfrm>
          <a:prstGeom prst="rect">
            <a:avLst/>
          </a:prstGeom>
          <a:noFill/>
          <a:ln w="1270">
            <a:solidFill>
              <a:srgbClr val="E392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38496" y="3183997"/>
            <a:ext cx="182880" cy="182880"/>
          </a:xfrm>
          <a:prstGeom prst="triangle">
            <a:avLst/>
          </a:prstGeom>
          <a:noFill/>
          <a:ln w="1270">
            <a:solidFill>
              <a:srgbClr val="9606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27255" y="370074"/>
            <a:ext cx="182880" cy="182880"/>
          </a:xfrm>
          <a:prstGeom prst="cube">
            <a:avLst/>
          </a:prstGeom>
          <a:noFill/>
          <a:ln w="1270">
            <a:solidFill>
              <a:srgbClr val="D03F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Capacitors: Storing Energy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are passive components that store electrical energy in an electric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Capacitance (C):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Measured in Farads (F).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and Discharging: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energy when charged, releases energy when discharged.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Blocks DC: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AC signals to pass.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Storing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Timing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78547" y="1297988"/>
            <a:ext cx="182880" cy="182880"/>
          </a:xfrm>
          <a:prstGeom prst="rect">
            <a:avLst/>
          </a:prstGeom>
          <a:noFill/>
          <a:ln w="1270">
            <a:solidFill>
              <a:srgbClr val="D9F2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84152" y="3007103"/>
            <a:ext cx="182880" cy="182880"/>
          </a:xfrm>
          <a:prstGeom prst="triangle">
            <a:avLst/>
          </a:prstGeom>
          <a:noFill/>
          <a:ln w="1270">
            <a:solidFill>
              <a:srgbClr val="2838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17916" y="3105380"/>
            <a:ext cx="182880" cy="182880"/>
          </a:xfrm>
          <a:prstGeom prst="sun">
            <a:avLst/>
          </a:prstGeom>
          <a:noFill/>
          <a:ln w="1270">
            <a:solidFill>
              <a:srgbClr val="E1B4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02587" y="624363"/>
            <a:ext cx="182880" cy="182880"/>
          </a:xfrm>
          <a:prstGeom prst="rect">
            <a:avLst/>
          </a:prstGeom>
          <a:noFill/>
          <a:ln w="1270">
            <a:solidFill>
              <a:srgbClr val="9692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34402" y="1577982"/>
            <a:ext cx="182880" cy="182880"/>
          </a:xfrm>
          <a:prstGeom prst="sun">
            <a:avLst/>
          </a:prstGeom>
          <a:noFill/>
          <a:ln w="1270">
            <a:solidFill>
              <a:srgbClr val="CC30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Inductors: Opposing Changes in Current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 are passive components that store energy in a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 (L):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Measured in Henries (H).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Opposes Changes in 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Resists sudden changes in current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Blocks AC: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DC to pass.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Oscillators.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35531" y="614978"/>
            <a:ext cx="182880" cy="182880"/>
          </a:xfrm>
          <a:prstGeom prst="sun">
            <a:avLst/>
          </a:prstGeom>
          <a:noFill/>
          <a:ln w="1270">
            <a:solidFill>
              <a:srgbClr val="FCA9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98655" y="3294444"/>
            <a:ext cx="182880" cy="182880"/>
          </a:xfrm>
          <a:prstGeom prst="triangle">
            <a:avLst/>
          </a:prstGeom>
          <a:noFill/>
          <a:ln w="1270">
            <a:solidFill>
              <a:srgbClr val="C780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8036" y="2559950"/>
            <a:ext cx="182880" cy="182880"/>
          </a:xfrm>
          <a:prstGeom prst="sun">
            <a:avLst/>
          </a:prstGeom>
          <a:noFill/>
          <a:ln w="1270">
            <a:solidFill>
              <a:srgbClr val="A55D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35456" y="3137623"/>
            <a:ext cx="182880" cy="182880"/>
          </a:xfrm>
          <a:prstGeom prst="cube">
            <a:avLst/>
          </a:prstGeom>
          <a:noFill/>
          <a:ln w="1270">
            <a:solidFill>
              <a:srgbClr val="2023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27399" y="493759"/>
            <a:ext cx="182880" cy="182880"/>
          </a:xfrm>
          <a:prstGeom prst="triangle">
            <a:avLst/>
          </a:prstGeom>
          <a:noFill/>
          <a:ln w="1270">
            <a:solidFill>
              <a:srgbClr val="3DA0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Ohm's Law: The Foundation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 is a fundamental principle that relates voltage (V), current (I), and resistance (R).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IR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(V):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electrical potential difference (measured in Volts).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(I):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flow of electric charge (measured in Amperes).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opposition to the flow of current (measured in Ohms).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increase the voltage, the current will increase (for a constant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increase the resistance, the current will decrease (for a constant voltage).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67834" y="1707450"/>
            <a:ext cx="182880" cy="182880"/>
          </a:xfrm>
          <a:prstGeom prst="rect">
            <a:avLst/>
          </a:prstGeom>
          <a:noFill/>
          <a:ln w="1270">
            <a:solidFill>
              <a:srgbClr val="95DD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48437" y="14670"/>
            <a:ext cx="182880" cy="182880"/>
          </a:xfrm>
          <a:prstGeom prst="rect">
            <a:avLst/>
          </a:prstGeom>
          <a:noFill/>
          <a:ln w="1270">
            <a:solidFill>
              <a:srgbClr val="843F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71686" y="292804"/>
            <a:ext cx="182880" cy="182880"/>
          </a:xfrm>
          <a:prstGeom prst="sun">
            <a:avLst/>
          </a:prstGeom>
          <a:noFill/>
          <a:ln w="1270">
            <a:solidFill>
              <a:srgbClr val="3275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42455" y="3766844"/>
            <a:ext cx="182880" cy="182880"/>
          </a:xfrm>
          <a:prstGeom prst="sun">
            <a:avLst/>
          </a:prstGeom>
          <a:noFill/>
          <a:ln w="1270">
            <a:solidFill>
              <a:srgbClr val="B9C2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06361" y="168356"/>
            <a:ext cx="182880" cy="182880"/>
          </a:xfrm>
          <a:prstGeom prst="sun">
            <a:avLst/>
          </a:prstGeom>
          <a:noFill/>
          <a:ln w="1270">
            <a:solidFill>
              <a:srgbClr val="72C1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Kirchhoff's Laws: Analyzing Complex Circuits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Laws provide two rules for analyzing more complex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Current Law (KCL):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sum of currents entering a node (junction) is equal to the sum of currents leaving the node.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Voltage Law (KVL):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sum of voltage drops around any closed loop in a circuit is equal to zero.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they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 you to solve for unknown currents and voltages in circuits with multiple branches and loops.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95365" y="3429086"/>
            <a:ext cx="182880" cy="182880"/>
          </a:xfrm>
          <a:prstGeom prst="cube">
            <a:avLst/>
          </a:prstGeom>
          <a:noFill/>
          <a:ln w="1270">
            <a:solidFill>
              <a:srgbClr val="8AAAC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39463" y="4527694"/>
            <a:ext cx="182880" cy="182880"/>
          </a:xfrm>
          <a:prstGeom prst="rect">
            <a:avLst/>
          </a:prstGeom>
          <a:noFill/>
          <a:ln w="1270">
            <a:solidFill>
              <a:srgbClr val="3CAA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11354" y="2123604"/>
            <a:ext cx="182880" cy="182880"/>
          </a:xfrm>
          <a:prstGeom prst="cube">
            <a:avLst/>
          </a:prstGeom>
          <a:noFill/>
          <a:ln w="1270">
            <a:solidFill>
              <a:srgbClr val="19F0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45835" y="3456105"/>
            <a:ext cx="182880" cy="182880"/>
          </a:xfrm>
          <a:prstGeom prst="sun">
            <a:avLst/>
          </a:prstGeom>
          <a:noFill/>
          <a:ln w="1270">
            <a:solidFill>
              <a:srgbClr val="EB0A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21647" y="4264635"/>
            <a:ext cx="182880" cy="182880"/>
          </a:xfrm>
          <a:prstGeom prst="rect">
            <a:avLst/>
          </a:prstGeom>
          <a:noFill/>
          <a:ln w="1270">
            <a:solidFill>
              <a:srgbClr val="6977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Voltage Dividers: Creating Reduced Voltages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voltage divider is a simple circuit using two resistors in series to produce a voltage that is a fraction of the input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Vout = Vin * (R2 / (R1 + R2))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Input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R1, R2: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 voltage (across R2).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reference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Measuring sensors (e.g., potentiometers).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64226" y="1708901"/>
            <a:ext cx="182880" cy="182880"/>
          </a:xfrm>
          <a:prstGeom prst="cube">
            <a:avLst/>
          </a:prstGeom>
          <a:noFill/>
          <a:ln w="1270">
            <a:solidFill>
              <a:srgbClr val="9AA8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50276" y="1075076"/>
            <a:ext cx="182880" cy="182880"/>
          </a:xfrm>
          <a:prstGeom prst="sun">
            <a:avLst/>
          </a:prstGeom>
          <a:noFill/>
          <a:ln w="1270">
            <a:solidFill>
              <a:srgbClr val="0FD8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02981" y="3436499"/>
            <a:ext cx="182880" cy="182880"/>
          </a:xfrm>
          <a:prstGeom prst="rect">
            <a:avLst/>
          </a:prstGeom>
          <a:noFill/>
          <a:ln w="1270">
            <a:solidFill>
              <a:srgbClr val="177D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2760" y="864826"/>
            <a:ext cx="182880" cy="182880"/>
          </a:xfrm>
          <a:prstGeom prst="cube">
            <a:avLst/>
          </a:prstGeom>
          <a:noFill/>
          <a:ln w="1270">
            <a:solidFill>
              <a:srgbClr val="36CD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12202" y="3076084"/>
            <a:ext cx="182880" cy="182880"/>
          </a:xfrm>
          <a:prstGeom prst="cube">
            <a:avLst/>
          </a:prstGeom>
          <a:noFill/>
          <a:ln w="1270">
            <a:solidFill>
              <a:srgbClr val="80BD6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RC Circuits: Resistors and Capacitors Together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RC circuit contains both resistors and capacitors, exhibiting time-dependent behavior.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a Capacitor: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capacitor voltage gradually increases as it charges through the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charging time is determined by the time constant (τ = RC).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Discharging a Capacitor: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capacitor voltage gradually decreases as it discharges through the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discharging time is also determined by the time constant (τ = RC).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Timing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2025-02-24T11:49:11Z</dcterms:created>
  <dcterms:modified xsi:type="dcterms:W3CDTF">2025-02-24T11:49:11Z</dcterms:modified>
</cp:coreProperties>
</file>