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5674531" y="171771"/>
            <a:ext cx="182880" cy="182880"/>
          </a:xfrm>
          <a:prstGeom prst="cube">
            <a:avLst/>
          </a:prstGeom>
          <a:noFill/>
          <a:ln w="1270">
            <a:solidFill>
              <a:srgbClr val="E62421"/>
            </a:solidFill>
            <a:prstDash val="solid"/>
          </a:ln>
        </p:spPr>
      </p:sp>
      <p:sp>
        <p:nvSpPr>
          <p:cNvPr id="5" name="Shape 3"/>
          <p:cNvSpPr/>
          <p:nvPr/>
        </p:nvSpPr>
        <p:spPr>
          <a:xfrm>
            <a:off x="804251" y="4416659"/>
            <a:ext cx="182880" cy="182880"/>
          </a:xfrm>
          <a:prstGeom prst="triangle">
            <a:avLst/>
          </a:prstGeom>
          <a:noFill/>
          <a:ln w="1270">
            <a:solidFill>
              <a:srgbClr val="5C12C7"/>
            </a:solidFill>
            <a:prstDash val="solid"/>
          </a:ln>
        </p:spPr>
      </p:sp>
      <p:sp>
        <p:nvSpPr>
          <p:cNvPr id="6" name="Shape 4"/>
          <p:cNvSpPr/>
          <p:nvPr/>
        </p:nvSpPr>
        <p:spPr>
          <a:xfrm>
            <a:off x="2000946" y="1474351"/>
            <a:ext cx="182880" cy="182880"/>
          </a:xfrm>
          <a:prstGeom prst="rect">
            <a:avLst/>
          </a:prstGeom>
          <a:noFill/>
          <a:ln w="1270">
            <a:solidFill>
              <a:srgbClr val="E4690E"/>
            </a:solidFill>
            <a:prstDash val="solid"/>
          </a:ln>
        </p:spPr>
      </p:sp>
      <p:sp>
        <p:nvSpPr>
          <p:cNvPr id="7" name="Shape 5"/>
          <p:cNvSpPr/>
          <p:nvPr/>
        </p:nvSpPr>
        <p:spPr>
          <a:xfrm>
            <a:off x="3705763" y="2186746"/>
            <a:ext cx="182880" cy="182880"/>
          </a:xfrm>
          <a:prstGeom prst="rect">
            <a:avLst/>
          </a:prstGeom>
          <a:noFill/>
          <a:ln w="1270">
            <a:solidFill>
              <a:srgbClr val="C5B6A0"/>
            </a:solidFill>
            <a:prstDash val="solid"/>
          </a:ln>
        </p:spPr>
      </p:sp>
      <p:sp>
        <p:nvSpPr>
          <p:cNvPr id="8" name="Shape 6"/>
          <p:cNvSpPr/>
          <p:nvPr/>
        </p:nvSpPr>
        <p:spPr>
          <a:xfrm>
            <a:off x="2395344" y="3554999"/>
            <a:ext cx="182880" cy="182880"/>
          </a:xfrm>
          <a:prstGeom prst="triangle">
            <a:avLst/>
          </a:prstGeom>
          <a:noFill/>
          <a:ln w="1270">
            <a:solidFill>
              <a:srgbClr val="1663ED"/>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Capacitance: Storing Electrical Energy</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to the world of Capacitance!  In this presentation, we'll explore: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What is Capacitance?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basic concept and its units.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How Capacitors 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Understanding charge storage.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Types of 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Different kinds for different uses.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Capacitance Calculation: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Factors affecting capacitance.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Capacitors in Circuits: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Series and parallel configurations.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Energy Stored in a Capacitor: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Quantifying energy storage.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Applications of 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Where do we use them?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Dielectrics: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Enhance Capacitance and what are they?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Advantages and Disadvantages: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Pros and Cons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982108" y="2712364"/>
            <a:ext cx="182880" cy="182880"/>
          </a:xfrm>
          <a:prstGeom prst="triangle">
            <a:avLst/>
          </a:prstGeom>
          <a:noFill/>
          <a:ln w="1270">
            <a:solidFill>
              <a:srgbClr val="E1F7CA"/>
            </a:solidFill>
            <a:prstDash val="solid"/>
          </a:ln>
        </p:spPr>
      </p:sp>
      <p:sp>
        <p:nvSpPr>
          <p:cNvPr id="7" name="Shape 5"/>
          <p:cNvSpPr/>
          <p:nvPr/>
        </p:nvSpPr>
        <p:spPr>
          <a:xfrm>
            <a:off x="7636819" y="1399882"/>
            <a:ext cx="182880" cy="182880"/>
          </a:xfrm>
          <a:prstGeom prst="sun">
            <a:avLst/>
          </a:prstGeom>
          <a:noFill/>
          <a:ln w="1270">
            <a:solidFill>
              <a:srgbClr val="0EF01F"/>
            </a:solidFill>
            <a:prstDash val="solid"/>
          </a:ln>
        </p:spPr>
      </p:sp>
      <p:sp>
        <p:nvSpPr>
          <p:cNvPr id="8" name="Shape 6"/>
          <p:cNvSpPr/>
          <p:nvPr/>
        </p:nvSpPr>
        <p:spPr>
          <a:xfrm>
            <a:off x="95470" y="3706024"/>
            <a:ext cx="182880" cy="182880"/>
          </a:xfrm>
          <a:prstGeom prst="rect">
            <a:avLst/>
          </a:prstGeom>
          <a:noFill/>
          <a:ln w="1270">
            <a:solidFill>
              <a:srgbClr val="1EB2A5"/>
            </a:solidFill>
            <a:prstDash val="solid"/>
          </a:ln>
        </p:spPr>
      </p:sp>
      <p:sp>
        <p:nvSpPr>
          <p:cNvPr id="9" name="Shape 7"/>
          <p:cNvSpPr/>
          <p:nvPr/>
        </p:nvSpPr>
        <p:spPr>
          <a:xfrm>
            <a:off x="1058289" y="1000473"/>
            <a:ext cx="182880" cy="182880"/>
          </a:xfrm>
          <a:prstGeom prst="sun">
            <a:avLst/>
          </a:prstGeom>
          <a:noFill/>
          <a:ln w="1270">
            <a:solidFill>
              <a:srgbClr val="EB4004"/>
            </a:solidFill>
            <a:prstDash val="solid"/>
          </a:ln>
        </p:spPr>
      </p:sp>
      <p:sp>
        <p:nvSpPr>
          <p:cNvPr id="10" name="Shape 8"/>
          <p:cNvSpPr/>
          <p:nvPr/>
        </p:nvSpPr>
        <p:spPr>
          <a:xfrm>
            <a:off x="1345579" y="1571494"/>
            <a:ext cx="182880" cy="182880"/>
          </a:xfrm>
          <a:prstGeom prst="triangle">
            <a:avLst/>
          </a:prstGeom>
          <a:noFill/>
          <a:ln w="1270">
            <a:solidFill>
              <a:srgbClr val="0C51B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Dielectrics: Enhancing Capacitance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dielectric is an insulating material placed between the capacitor plates.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Purpose: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Increases the capacitance.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Increases the breakdown voltage (the voltage at which the capacitor fails).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How it works: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dielectric material becomes polarized when an electric field is applied, which reduces the electric field strength and allows more charge to be stored for a given voltage.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Paper, plastic, ceramic, mica, air (vacuum).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854888" y="3684912"/>
            <a:ext cx="182880" cy="182880"/>
          </a:xfrm>
          <a:prstGeom prst="cube">
            <a:avLst/>
          </a:prstGeom>
          <a:noFill/>
          <a:ln w="1270">
            <a:solidFill>
              <a:srgbClr val="D49D13"/>
            </a:solidFill>
            <a:prstDash val="solid"/>
          </a:ln>
        </p:spPr>
      </p:sp>
      <p:sp>
        <p:nvSpPr>
          <p:cNvPr id="7" name="Shape 5"/>
          <p:cNvSpPr/>
          <p:nvPr/>
        </p:nvSpPr>
        <p:spPr>
          <a:xfrm>
            <a:off x="7711575" y="739514"/>
            <a:ext cx="182880" cy="182880"/>
          </a:xfrm>
          <a:prstGeom prst="triangle">
            <a:avLst/>
          </a:prstGeom>
          <a:noFill/>
          <a:ln w="1270">
            <a:solidFill>
              <a:srgbClr val="DA6C2F"/>
            </a:solidFill>
            <a:prstDash val="solid"/>
          </a:ln>
        </p:spPr>
      </p:sp>
      <p:sp>
        <p:nvSpPr>
          <p:cNvPr id="8" name="Shape 6"/>
          <p:cNvSpPr/>
          <p:nvPr/>
        </p:nvSpPr>
        <p:spPr>
          <a:xfrm>
            <a:off x="5189046" y="1077226"/>
            <a:ext cx="182880" cy="182880"/>
          </a:xfrm>
          <a:prstGeom prst="cube">
            <a:avLst/>
          </a:prstGeom>
          <a:noFill/>
          <a:ln w="1270">
            <a:solidFill>
              <a:srgbClr val="19A0C0"/>
            </a:solidFill>
            <a:prstDash val="solid"/>
          </a:ln>
        </p:spPr>
      </p:sp>
      <p:sp>
        <p:nvSpPr>
          <p:cNvPr id="9" name="Shape 7"/>
          <p:cNvSpPr/>
          <p:nvPr/>
        </p:nvSpPr>
        <p:spPr>
          <a:xfrm>
            <a:off x="7935870" y="3185897"/>
            <a:ext cx="182880" cy="182880"/>
          </a:xfrm>
          <a:prstGeom prst="cube">
            <a:avLst/>
          </a:prstGeom>
          <a:noFill/>
          <a:ln w="1270">
            <a:solidFill>
              <a:srgbClr val="3C2FD0"/>
            </a:solidFill>
            <a:prstDash val="solid"/>
          </a:ln>
        </p:spPr>
      </p:sp>
      <p:sp>
        <p:nvSpPr>
          <p:cNvPr id="10" name="Shape 8"/>
          <p:cNvSpPr/>
          <p:nvPr/>
        </p:nvSpPr>
        <p:spPr>
          <a:xfrm>
            <a:off x="6430032" y="2656185"/>
            <a:ext cx="182880" cy="182880"/>
          </a:xfrm>
          <a:prstGeom prst="sun">
            <a:avLst/>
          </a:prstGeom>
          <a:noFill/>
          <a:ln w="1270">
            <a:solidFill>
              <a:srgbClr val="A3853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Dielectric Constant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Dielectric constant (k) (also known as relative permittivity) indicates how many times the capacitor can store more energy with the dielectric than without it.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Air: K = 1 (No dielectric)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Paper: K = 3.7</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Glass: K = 4.7</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Mica: K = 5.4</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Silicon Dioxide: K = 3.9</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Water: K = 80</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Barium Strontium Titanate: K = 7500</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054513" y="3178269"/>
            <a:ext cx="182880" cy="182880"/>
          </a:xfrm>
          <a:prstGeom prst="rect">
            <a:avLst/>
          </a:prstGeom>
          <a:noFill/>
          <a:ln w="1270">
            <a:solidFill>
              <a:srgbClr val="129070"/>
            </a:solidFill>
            <a:prstDash val="solid"/>
          </a:ln>
        </p:spPr>
      </p:sp>
      <p:sp>
        <p:nvSpPr>
          <p:cNvPr id="7" name="Shape 5"/>
          <p:cNvSpPr/>
          <p:nvPr/>
        </p:nvSpPr>
        <p:spPr>
          <a:xfrm>
            <a:off x="7894630" y="627847"/>
            <a:ext cx="182880" cy="182880"/>
          </a:xfrm>
          <a:prstGeom prst="triangle">
            <a:avLst/>
          </a:prstGeom>
          <a:noFill/>
          <a:ln w="1270">
            <a:solidFill>
              <a:srgbClr val="A2CE2A"/>
            </a:solidFill>
            <a:prstDash val="solid"/>
          </a:ln>
        </p:spPr>
      </p:sp>
      <p:sp>
        <p:nvSpPr>
          <p:cNvPr id="8" name="Shape 6"/>
          <p:cNvSpPr/>
          <p:nvPr/>
        </p:nvSpPr>
        <p:spPr>
          <a:xfrm>
            <a:off x="2867769" y="307037"/>
            <a:ext cx="182880" cy="182880"/>
          </a:xfrm>
          <a:prstGeom prst="sun">
            <a:avLst/>
          </a:prstGeom>
          <a:noFill/>
          <a:ln w="1270">
            <a:solidFill>
              <a:srgbClr val="D51E1A"/>
            </a:solidFill>
            <a:prstDash val="solid"/>
          </a:ln>
        </p:spPr>
      </p:sp>
      <p:sp>
        <p:nvSpPr>
          <p:cNvPr id="9" name="Shape 7"/>
          <p:cNvSpPr/>
          <p:nvPr/>
        </p:nvSpPr>
        <p:spPr>
          <a:xfrm>
            <a:off x="5217653" y="3186977"/>
            <a:ext cx="182880" cy="182880"/>
          </a:xfrm>
          <a:prstGeom prst="sun">
            <a:avLst/>
          </a:prstGeom>
          <a:noFill/>
          <a:ln w="1270">
            <a:solidFill>
              <a:srgbClr val="FD448C"/>
            </a:solidFill>
            <a:prstDash val="solid"/>
          </a:ln>
        </p:spPr>
      </p:sp>
      <p:sp>
        <p:nvSpPr>
          <p:cNvPr id="10" name="Shape 8"/>
          <p:cNvSpPr/>
          <p:nvPr/>
        </p:nvSpPr>
        <p:spPr>
          <a:xfrm>
            <a:off x="3092714" y="299573"/>
            <a:ext cx="182880" cy="182880"/>
          </a:xfrm>
          <a:prstGeom prst="sun">
            <a:avLst/>
          </a:prstGeom>
          <a:noFill/>
          <a:ln w="1270">
            <a:solidFill>
              <a:srgbClr val="5ACC3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Advantages of Capacitors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*Quick discharge time: they can discharge much faster than batteries</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*Can handle many charge and discharge cycles.</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*Can operate at a wide range of temperatures.</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954275" y="3265466"/>
            <a:ext cx="182880" cy="182880"/>
          </a:xfrm>
          <a:prstGeom prst="triangle">
            <a:avLst/>
          </a:prstGeom>
          <a:noFill/>
          <a:ln w="1270">
            <a:solidFill>
              <a:srgbClr val="69F4E8"/>
            </a:solidFill>
            <a:prstDash val="solid"/>
          </a:ln>
        </p:spPr>
      </p:sp>
      <p:sp>
        <p:nvSpPr>
          <p:cNvPr id="7" name="Shape 5"/>
          <p:cNvSpPr/>
          <p:nvPr/>
        </p:nvSpPr>
        <p:spPr>
          <a:xfrm>
            <a:off x="2551474" y="3319472"/>
            <a:ext cx="182880" cy="182880"/>
          </a:xfrm>
          <a:prstGeom prst="triangle">
            <a:avLst/>
          </a:prstGeom>
          <a:noFill/>
          <a:ln w="1270">
            <a:solidFill>
              <a:srgbClr val="C156B9"/>
            </a:solidFill>
            <a:prstDash val="solid"/>
          </a:ln>
        </p:spPr>
      </p:sp>
      <p:sp>
        <p:nvSpPr>
          <p:cNvPr id="8" name="Shape 6"/>
          <p:cNvSpPr/>
          <p:nvPr/>
        </p:nvSpPr>
        <p:spPr>
          <a:xfrm>
            <a:off x="1055251" y="1968660"/>
            <a:ext cx="182880" cy="182880"/>
          </a:xfrm>
          <a:prstGeom prst="triangle">
            <a:avLst/>
          </a:prstGeom>
          <a:noFill/>
          <a:ln w="1270">
            <a:solidFill>
              <a:srgbClr val="FCEC6A"/>
            </a:solidFill>
            <a:prstDash val="solid"/>
          </a:ln>
        </p:spPr>
      </p:sp>
      <p:sp>
        <p:nvSpPr>
          <p:cNvPr id="9" name="Shape 7"/>
          <p:cNvSpPr/>
          <p:nvPr/>
        </p:nvSpPr>
        <p:spPr>
          <a:xfrm>
            <a:off x="1780131" y="1677022"/>
            <a:ext cx="182880" cy="182880"/>
          </a:xfrm>
          <a:prstGeom prst="cube">
            <a:avLst/>
          </a:prstGeom>
          <a:noFill/>
          <a:ln w="1270">
            <a:solidFill>
              <a:srgbClr val="7F5759"/>
            </a:solidFill>
            <a:prstDash val="solid"/>
          </a:ln>
        </p:spPr>
      </p:sp>
      <p:sp>
        <p:nvSpPr>
          <p:cNvPr id="10" name="Shape 8"/>
          <p:cNvSpPr/>
          <p:nvPr/>
        </p:nvSpPr>
        <p:spPr>
          <a:xfrm>
            <a:off x="5680782" y="4225237"/>
            <a:ext cx="182880" cy="182880"/>
          </a:xfrm>
          <a:prstGeom prst="cube">
            <a:avLst/>
          </a:prstGeom>
          <a:noFill/>
          <a:ln w="1270">
            <a:solidFill>
              <a:srgbClr val="8714A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Disadvantages of Capacitors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*Capacity: The higher the desired capacity the larger the capacitor must be.</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*Electrolytic capacitors have polarity. </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*Lower voltage ratings than other components.</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62476" y="3846693"/>
            <a:ext cx="182880" cy="182880"/>
          </a:xfrm>
          <a:prstGeom prst="sun">
            <a:avLst/>
          </a:prstGeom>
          <a:noFill/>
          <a:ln w="1270">
            <a:solidFill>
              <a:srgbClr val="D85177"/>
            </a:solidFill>
            <a:prstDash val="solid"/>
          </a:ln>
        </p:spPr>
      </p:sp>
      <p:sp>
        <p:nvSpPr>
          <p:cNvPr id="7" name="Shape 5"/>
          <p:cNvSpPr/>
          <p:nvPr/>
        </p:nvSpPr>
        <p:spPr>
          <a:xfrm>
            <a:off x="3039488" y="2490741"/>
            <a:ext cx="182880" cy="182880"/>
          </a:xfrm>
          <a:prstGeom prst="rect">
            <a:avLst/>
          </a:prstGeom>
          <a:noFill/>
          <a:ln w="1270">
            <a:solidFill>
              <a:srgbClr val="4FCE18"/>
            </a:solidFill>
            <a:prstDash val="solid"/>
          </a:ln>
        </p:spPr>
      </p:sp>
      <p:sp>
        <p:nvSpPr>
          <p:cNvPr id="8" name="Shape 6"/>
          <p:cNvSpPr/>
          <p:nvPr/>
        </p:nvSpPr>
        <p:spPr>
          <a:xfrm>
            <a:off x="5137033" y="1929135"/>
            <a:ext cx="182880" cy="182880"/>
          </a:xfrm>
          <a:prstGeom prst="triangle">
            <a:avLst/>
          </a:prstGeom>
          <a:noFill/>
          <a:ln w="1270">
            <a:solidFill>
              <a:srgbClr val="DB2E49"/>
            </a:solidFill>
            <a:prstDash val="solid"/>
          </a:ln>
        </p:spPr>
      </p:sp>
      <p:sp>
        <p:nvSpPr>
          <p:cNvPr id="9" name="Shape 7"/>
          <p:cNvSpPr/>
          <p:nvPr/>
        </p:nvSpPr>
        <p:spPr>
          <a:xfrm>
            <a:off x="4782684" y="3751383"/>
            <a:ext cx="182880" cy="182880"/>
          </a:xfrm>
          <a:prstGeom prst="triangle">
            <a:avLst/>
          </a:prstGeom>
          <a:noFill/>
          <a:ln w="1270">
            <a:solidFill>
              <a:srgbClr val="9903D5"/>
            </a:solidFill>
            <a:prstDash val="solid"/>
          </a:ln>
        </p:spPr>
      </p:sp>
      <p:sp>
        <p:nvSpPr>
          <p:cNvPr id="10" name="Shape 8"/>
          <p:cNvSpPr/>
          <p:nvPr/>
        </p:nvSpPr>
        <p:spPr>
          <a:xfrm>
            <a:off x="6601533" y="1780623"/>
            <a:ext cx="182880" cy="182880"/>
          </a:xfrm>
          <a:prstGeom prst="sun">
            <a:avLst/>
          </a:prstGeom>
          <a:noFill/>
          <a:ln w="1270">
            <a:solidFill>
              <a:srgbClr val="73218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Capacitor Markings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It is important to understand how to read the capacitor markings.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*Values under 10pF are in pF</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*Values over 10pF are in uF</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*Use the number of digits to determine how many zeros to add to the value. </a:t>
            </a:r>
            <a:endParaRPr lang="en-US" sz="1200" dirty="0"/>
          </a:p>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1008440" y="10146"/>
            <a:ext cx="182880" cy="182880"/>
          </a:xfrm>
          <a:prstGeom prst="rect">
            <a:avLst/>
          </a:prstGeom>
          <a:noFill/>
          <a:ln w="1270">
            <a:solidFill>
              <a:srgbClr val="C9B3A8"/>
            </a:solidFill>
            <a:prstDash val="solid"/>
          </a:ln>
        </p:spPr>
      </p:sp>
      <p:sp>
        <p:nvSpPr>
          <p:cNvPr id="7" name="Shape 5"/>
          <p:cNvSpPr/>
          <p:nvPr/>
        </p:nvSpPr>
        <p:spPr>
          <a:xfrm>
            <a:off x="4913761" y="431314"/>
            <a:ext cx="182880" cy="182880"/>
          </a:xfrm>
          <a:prstGeom prst="cube">
            <a:avLst/>
          </a:prstGeom>
          <a:noFill/>
          <a:ln w="1270">
            <a:solidFill>
              <a:srgbClr val="585B1D"/>
            </a:solidFill>
            <a:prstDash val="solid"/>
          </a:ln>
        </p:spPr>
      </p:sp>
      <p:sp>
        <p:nvSpPr>
          <p:cNvPr id="8" name="Shape 6"/>
          <p:cNvSpPr/>
          <p:nvPr/>
        </p:nvSpPr>
        <p:spPr>
          <a:xfrm>
            <a:off x="2079145" y="3514988"/>
            <a:ext cx="182880" cy="182880"/>
          </a:xfrm>
          <a:prstGeom prst="sun">
            <a:avLst/>
          </a:prstGeom>
          <a:noFill/>
          <a:ln w="1270">
            <a:solidFill>
              <a:srgbClr val="4D4365"/>
            </a:solidFill>
            <a:prstDash val="solid"/>
          </a:ln>
        </p:spPr>
      </p:sp>
      <p:sp>
        <p:nvSpPr>
          <p:cNvPr id="9" name="Shape 7"/>
          <p:cNvSpPr/>
          <p:nvPr/>
        </p:nvSpPr>
        <p:spPr>
          <a:xfrm>
            <a:off x="3000306" y="3858262"/>
            <a:ext cx="182880" cy="182880"/>
          </a:xfrm>
          <a:prstGeom prst="triangle">
            <a:avLst/>
          </a:prstGeom>
          <a:noFill/>
          <a:ln w="1270">
            <a:solidFill>
              <a:srgbClr val="F9D027"/>
            </a:solidFill>
            <a:prstDash val="solid"/>
          </a:ln>
        </p:spPr>
      </p:sp>
      <p:sp>
        <p:nvSpPr>
          <p:cNvPr id="10" name="Shape 8"/>
          <p:cNvSpPr/>
          <p:nvPr/>
        </p:nvSpPr>
        <p:spPr>
          <a:xfrm>
            <a:off x="435596" y="1923182"/>
            <a:ext cx="182880" cy="182880"/>
          </a:xfrm>
          <a:prstGeom prst="sun">
            <a:avLst/>
          </a:prstGeom>
          <a:noFill/>
          <a:ln w="1270">
            <a:solidFill>
              <a:srgbClr val="57A0E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Thank You!</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This concludes our introduction to Capacitance.  We've covered the basic principles, different types of capacitors, and their many applications.  Hopefully this presentation helps you understand how capacitors work and how they are used in electronics.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38491" y="1006654"/>
            <a:ext cx="182880" cy="182880"/>
          </a:xfrm>
          <a:prstGeom prst="rect">
            <a:avLst/>
          </a:prstGeom>
          <a:noFill/>
          <a:ln w="1270">
            <a:solidFill>
              <a:srgbClr val="28A472"/>
            </a:solidFill>
            <a:prstDash val="solid"/>
          </a:ln>
        </p:spPr>
      </p:sp>
      <p:sp>
        <p:nvSpPr>
          <p:cNvPr id="7" name="Shape 5"/>
          <p:cNvSpPr/>
          <p:nvPr/>
        </p:nvSpPr>
        <p:spPr>
          <a:xfrm>
            <a:off x="6899231" y="1818168"/>
            <a:ext cx="182880" cy="182880"/>
          </a:xfrm>
          <a:prstGeom prst="cube">
            <a:avLst/>
          </a:prstGeom>
          <a:noFill/>
          <a:ln w="1270">
            <a:solidFill>
              <a:srgbClr val="36CB8C"/>
            </a:solidFill>
            <a:prstDash val="solid"/>
          </a:ln>
        </p:spPr>
      </p:sp>
      <p:sp>
        <p:nvSpPr>
          <p:cNvPr id="8" name="Shape 6"/>
          <p:cNvSpPr/>
          <p:nvPr/>
        </p:nvSpPr>
        <p:spPr>
          <a:xfrm>
            <a:off x="399325" y="3687992"/>
            <a:ext cx="182880" cy="182880"/>
          </a:xfrm>
          <a:prstGeom prst="sun">
            <a:avLst/>
          </a:prstGeom>
          <a:noFill/>
          <a:ln w="1270">
            <a:solidFill>
              <a:srgbClr val="2B9213"/>
            </a:solidFill>
            <a:prstDash val="solid"/>
          </a:ln>
        </p:spPr>
      </p:sp>
      <p:sp>
        <p:nvSpPr>
          <p:cNvPr id="9" name="Shape 7"/>
          <p:cNvSpPr/>
          <p:nvPr/>
        </p:nvSpPr>
        <p:spPr>
          <a:xfrm>
            <a:off x="5650363" y="13436"/>
            <a:ext cx="182880" cy="182880"/>
          </a:xfrm>
          <a:prstGeom prst="rect">
            <a:avLst/>
          </a:prstGeom>
          <a:noFill/>
          <a:ln w="1270">
            <a:solidFill>
              <a:srgbClr val="27A5C0"/>
            </a:solidFill>
            <a:prstDash val="solid"/>
          </a:ln>
        </p:spPr>
      </p:sp>
      <p:sp>
        <p:nvSpPr>
          <p:cNvPr id="10" name="Shape 8"/>
          <p:cNvSpPr/>
          <p:nvPr/>
        </p:nvSpPr>
        <p:spPr>
          <a:xfrm>
            <a:off x="370242" y="4142838"/>
            <a:ext cx="182880" cy="182880"/>
          </a:xfrm>
          <a:prstGeom prst="rect">
            <a:avLst/>
          </a:prstGeom>
          <a:noFill/>
          <a:ln w="1270">
            <a:solidFill>
              <a:srgbClr val="76186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What is Capacitance?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Capacitance is the ability of a component (a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capacitor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to store electrical energy in an electric field.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Think of it like a small rechargeable battery that can release its energy very quickly.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Symbol: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Unit: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Farad (F)  - named after Michael Faraday.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Definition: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Capacitance (C) = Charge (Q) / Voltage (V) or  C = Q/V</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675873" y="1132870"/>
            <a:ext cx="182880" cy="182880"/>
          </a:xfrm>
          <a:prstGeom prst="rect">
            <a:avLst/>
          </a:prstGeom>
          <a:noFill/>
          <a:ln w="1270">
            <a:solidFill>
              <a:srgbClr val="B97B87"/>
            </a:solidFill>
            <a:prstDash val="solid"/>
          </a:ln>
        </p:spPr>
      </p:sp>
      <p:sp>
        <p:nvSpPr>
          <p:cNvPr id="7" name="Shape 5"/>
          <p:cNvSpPr/>
          <p:nvPr/>
        </p:nvSpPr>
        <p:spPr>
          <a:xfrm>
            <a:off x="1077345" y="2167523"/>
            <a:ext cx="182880" cy="182880"/>
          </a:xfrm>
          <a:prstGeom prst="triangle">
            <a:avLst/>
          </a:prstGeom>
          <a:noFill/>
          <a:ln w="1270">
            <a:solidFill>
              <a:srgbClr val="081AC2"/>
            </a:solidFill>
            <a:prstDash val="solid"/>
          </a:ln>
        </p:spPr>
      </p:sp>
      <p:sp>
        <p:nvSpPr>
          <p:cNvPr id="8" name="Shape 6"/>
          <p:cNvSpPr/>
          <p:nvPr/>
        </p:nvSpPr>
        <p:spPr>
          <a:xfrm>
            <a:off x="8102250" y="2272229"/>
            <a:ext cx="182880" cy="182880"/>
          </a:xfrm>
          <a:prstGeom prst="cube">
            <a:avLst/>
          </a:prstGeom>
          <a:noFill/>
          <a:ln w="1270">
            <a:solidFill>
              <a:srgbClr val="F546A9"/>
            </a:solidFill>
            <a:prstDash val="solid"/>
          </a:ln>
        </p:spPr>
      </p:sp>
      <p:sp>
        <p:nvSpPr>
          <p:cNvPr id="9" name="Shape 7"/>
          <p:cNvSpPr/>
          <p:nvPr/>
        </p:nvSpPr>
        <p:spPr>
          <a:xfrm>
            <a:off x="4156339" y="1988668"/>
            <a:ext cx="182880" cy="182880"/>
          </a:xfrm>
          <a:prstGeom prst="cube">
            <a:avLst/>
          </a:prstGeom>
          <a:noFill/>
          <a:ln w="1270">
            <a:solidFill>
              <a:srgbClr val="B7AF59"/>
            </a:solidFill>
            <a:prstDash val="solid"/>
          </a:ln>
        </p:spPr>
      </p:sp>
      <p:sp>
        <p:nvSpPr>
          <p:cNvPr id="10" name="Shape 8"/>
          <p:cNvSpPr/>
          <p:nvPr/>
        </p:nvSpPr>
        <p:spPr>
          <a:xfrm>
            <a:off x="4466046" y="1591481"/>
            <a:ext cx="182880" cy="182880"/>
          </a:xfrm>
          <a:prstGeom prst="sun">
            <a:avLst/>
          </a:prstGeom>
          <a:noFill/>
          <a:ln w="1270">
            <a:solidFill>
              <a:srgbClr val="4FAF5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How Capacitors Work: Charge Storage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capacitor typically consists of two conductive plates separated by an insulator (called a dielectric).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Charging: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When a voltage is applied, electrons accumulate on one plate (making it negatively charged) and are removed from the other plate (making it positively charged).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Electric Field: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This separation of charge creates an electric field between the plates.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Storing Energy: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electric field stores the electrical energy. The higher the Voltage the higher the charge and the higher energy.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Discharging: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When the voltage source is removed and a path is provided, the electrons flow back, neutralizing the charge and releasing the stored energy.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310232" y="2104972"/>
            <a:ext cx="182880" cy="182880"/>
          </a:xfrm>
          <a:prstGeom prst="triangle">
            <a:avLst/>
          </a:prstGeom>
          <a:noFill/>
          <a:ln w="1270">
            <a:solidFill>
              <a:srgbClr val="18C809"/>
            </a:solidFill>
            <a:prstDash val="solid"/>
          </a:ln>
        </p:spPr>
      </p:sp>
      <p:sp>
        <p:nvSpPr>
          <p:cNvPr id="7" name="Shape 5"/>
          <p:cNvSpPr/>
          <p:nvPr/>
        </p:nvSpPr>
        <p:spPr>
          <a:xfrm>
            <a:off x="1690004" y="1794725"/>
            <a:ext cx="182880" cy="182880"/>
          </a:xfrm>
          <a:prstGeom prst="cube">
            <a:avLst/>
          </a:prstGeom>
          <a:noFill/>
          <a:ln w="1270">
            <a:solidFill>
              <a:srgbClr val="1DC16A"/>
            </a:solidFill>
            <a:prstDash val="solid"/>
          </a:ln>
        </p:spPr>
      </p:sp>
      <p:sp>
        <p:nvSpPr>
          <p:cNvPr id="8" name="Shape 6"/>
          <p:cNvSpPr/>
          <p:nvPr/>
        </p:nvSpPr>
        <p:spPr>
          <a:xfrm>
            <a:off x="7341505" y="181219"/>
            <a:ext cx="182880" cy="182880"/>
          </a:xfrm>
          <a:prstGeom prst="cube">
            <a:avLst/>
          </a:prstGeom>
          <a:noFill/>
          <a:ln w="1270">
            <a:solidFill>
              <a:srgbClr val="094E63"/>
            </a:solidFill>
            <a:prstDash val="solid"/>
          </a:ln>
        </p:spPr>
      </p:sp>
      <p:sp>
        <p:nvSpPr>
          <p:cNvPr id="9" name="Shape 7"/>
          <p:cNvSpPr/>
          <p:nvPr/>
        </p:nvSpPr>
        <p:spPr>
          <a:xfrm>
            <a:off x="4551701" y="337853"/>
            <a:ext cx="182880" cy="182880"/>
          </a:xfrm>
          <a:prstGeom prst="triangle">
            <a:avLst/>
          </a:prstGeom>
          <a:noFill/>
          <a:ln w="1270">
            <a:solidFill>
              <a:srgbClr val="53BDEB"/>
            </a:solidFill>
            <a:prstDash val="solid"/>
          </a:ln>
        </p:spPr>
      </p:sp>
      <p:sp>
        <p:nvSpPr>
          <p:cNvPr id="10" name="Shape 8"/>
          <p:cNvSpPr/>
          <p:nvPr/>
        </p:nvSpPr>
        <p:spPr>
          <a:xfrm>
            <a:off x="3156062" y="4093422"/>
            <a:ext cx="182880" cy="182880"/>
          </a:xfrm>
          <a:prstGeom prst="cube">
            <a:avLst/>
          </a:prstGeom>
          <a:noFill/>
          <a:ln w="1270">
            <a:solidFill>
              <a:srgbClr val="ABE31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Types of Capacitors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There are many types of capacitors, each with different characteristics and best suited for different applications: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Ceramic 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Small, inexpensive, and commonly used.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Electrolytic 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High capacitance values, polarized (must be connected with correct polarity).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Film 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Good stability and low losses.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Tantalum 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High capacitance in small size, also polarized.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Supercapacitors (Ultracapacitors):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Extremely high capacitance, used for energy storage.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376271" y="3232974"/>
            <a:ext cx="182880" cy="182880"/>
          </a:xfrm>
          <a:prstGeom prst="rect">
            <a:avLst/>
          </a:prstGeom>
          <a:noFill/>
          <a:ln w="1270">
            <a:solidFill>
              <a:srgbClr val="3DA695"/>
            </a:solidFill>
            <a:prstDash val="solid"/>
          </a:ln>
        </p:spPr>
      </p:sp>
      <p:sp>
        <p:nvSpPr>
          <p:cNvPr id="7" name="Shape 5"/>
          <p:cNvSpPr/>
          <p:nvPr/>
        </p:nvSpPr>
        <p:spPr>
          <a:xfrm>
            <a:off x="2688951" y="3644583"/>
            <a:ext cx="182880" cy="182880"/>
          </a:xfrm>
          <a:prstGeom prst="rect">
            <a:avLst/>
          </a:prstGeom>
          <a:noFill/>
          <a:ln w="1270">
            <a:solidFill>
              <a:srgbClr val="6A31BB"/>
            </a:solidFill>
            <a:prstDash val="solid"/>
          </a:ln>
        </p:spPr>
      </p:sp>
      <p:sp>
        <p:nvSpPr>
          <p:cNvPr id="8" name="Shape 6"/>
          <p:cNvSpPr/>
          <p:nvPr/>
        </p:nvSpPr>
        <p:spPr>
          <a:xfrm>
            <a:off x="3574543" y="1284531"/>
            <a:ext cx="182880" cy="182880"/>
          </a:xfrm>
          <a:prstGeom prst="triangle">
            <a:avLst/>
          </a:prstGeom>
          <a:noFill/>
          <a:ln w="1270">
            <a:solidFill>
              <a:srgbClr val="EBAC82"/>
            </a:solidFill>
            <a:prstDash val="solid"/>
          </a:ln>
        </p:spPr>
      </p:sp>
      <p:sp>
        <p:nvSpPr>
          <p:cNvPr id="9" name="Shape 7"/>
          <p:cNvSpPr/>
          <p:nvPr/>
        </p:nvSpPr>
        <p:spPr>
          <a:xfrm>
            <a:off x="3357739" y="3514577"/>
            <a:ext cx="182880" cy="182880"/>
          </a:xfrm>
          <a:prstGeom prst="triangle">
            <a:avLst/>
          </a:prstGeom>
          <a:noFill/>
          <a:ln w="1270">
            <a:solidFill>
              <a:srgbClr val="AE4821"/>
            </a:solidFill>
            <a:prstDash val="solid"/>
          </a:ln>
        </p:spPr>
      </p:sp>
      <p:sp>
        <p:nvSpPr>
          <p:cNvPr id="10" name="Shape 8"/>
          <p:cNvSpPr/>
          <p:nvPr/>
        </p:nvSpPr>
        <p:spPr>
          <a:xfrm>
            <a:off x="3453164" y="2489932"/>
            <a:ext cx="182880" cy="182880"/>
          </a:xfrm>
          <a:prstGeom prst="rect">
            <a:avLst/>
          </a:prstGeom>
          <a:noFill/>
          <a:ln w="1270">
            <a:solidFill>
              <a:srgbClr val="4A2E9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Factors Affecting Capacitance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 capacitance of a capacitor depends 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Area of the Plates (A):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Larger area = higher capacitance (more room for charge).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Distance Between the Plates (d):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Smaller distance = higher capacitance (stronger electric field).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Dielectric Material (ε):</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insulating material between the plates; different materials have different permittivities (ability to store energy).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Formula:  C = ε * A / 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327096" y="2559173"/>
            <a:ext cx="182880" cy="182880"/>
          </a:xfrm>
          <a:prstGeom prst="rect">
            <a:avLst/>
          </a:prstGeom>
          <a:noFill/>
          <a:ln w="1270">
            <a:solidFill>
              <a:srgbClr val="5B0068"/>
            </a:solidFill>
            <a:prstDash val="solid"/>
          </a:ln>
        </p:spPr>
      </p:sp>
      <p:sp>
        <p:nvSpPr>
          <p:cNvPr id="7" name="Shape 5"/>
          <p:cNvSpPr/>
          <p:nvPr/>
        </p:nvSpPr>
        <p:spPr>
          <a:xfrm>
            <a:off x="5339051" y="4450972"/>
            <a:ext cx="182880" cy="182880"/>
          </a:xfrm>
          <a:prstGeom prst="rect">
            <a:avLst/>
          </a:prstGeom>
          <a:noFill/>
          <a:ln w="1270">
            <a:solidFill>
              <a:srgbClr val="32EB26"/>
            </a:solidFill>
            <a:prstDash val="solid"/>
          </a:ln>
        </p:spPr>
      </p:sp>
      <p:sp>
        <p:nvSpPr>
          <p:cNvPr id="8" name="Shape 6"/>
          <p:cNvSpPr/>
          <p:nvPr/>
        </p:nvSpPr>
        <p:spPr>
          <a:xfrm>
            <a:off x="5449335" y="4276281"/>
            <a:ext cx="182880" cy="182880"/>
          </a:xfrm>
          <a:prstGeom prst="cube">
            <a:avLst/>
          </a:prstGeom>
          <a:noFill/>
          <a:ln w="1270">
            <a:solidFill>
              <a:srgbClr val="D11A54"/>
            </a:solidFill>
            <a:prstDash val="solid"/>
          </a:ln>
        </p:spPr>
      </p:sp>
      <p:sp>
        <p:nvSpPr>
          <p:cNvPr id="9" name="Shape 7"/>
          <p:cNvSpPr/>
          <p:nvPr/>
        </p:nvSpPr>
        <p:spPr>
          <a:xfrm>
            <a:off x="2051711" y="1289792"/>
            <a:ext cx="182880" cy="182880"/>
          </a:xfrm>
          <a:prstGeom prst="sun">
            <a:avLst/>
          </a:prstGeom>
          <a:noFill/>
          <a:ln w="1270">
            <a:solidFill>
              <a:srgbClr val="6B4ED9"/>
            </a:solidFill>
            <a:prstDash val="solid"/>
          </a:ln>
        </p:spPr>
      </p:sp>
      <p:sp>
        <p:nvSpPr>
          <p:cNvPr id="10" name="Shape 8"/>
          <p:cNvSpPr/>
          <p:nvPr/>
        </p:nvSpPr>
        <p:spPr>
          <a:xfrm>
            <a:off x="3309799" y="3080117"/>
            <a:ext cx="182880" cy="182880"/>
          </a:xfrm>
          <a:prstGeom prst="sun">
            <a:avLst/>
          </a:prstGeom>
          <a:noFill/>
          <a:ln w="1270">
            <a:solidFill>
              <a:srgbClr val="C6398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Capacitors in Series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When capacitors are connected in series (one after the other), the total capacitance is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less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than the smallest individual capacitance.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effective distance between the plates increases.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Formula: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1/C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total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1/C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1</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+ 1/C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2</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+ 1/C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3</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Charge: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charge on each capacitor in series is the same.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Voltage: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voltage across each capacitor depends on its individual capacitance, such that the sum equals the total Voltage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300310" y="934695"/>
            <a:ext cx="182880" cy="182880"/>
          </a:xfrm>
          <a:prstGeom prst="rect">
            <a:avLst/>
          </a:prstGeom>
          <a:noFill/>
          <a:ln w="1270">
            <a:solidFill>
              <a:srgbClr val="B65093"/>
            </a:solidFill>
            <a:prstDash val="solid"/>
          </a:ln>
        </p:spPr>
      </p:sp>
      <p:sp>
        <p:nvSpPr>
          <p:cNvPr id="7" name="Shape 5"/>
          <p:cNvSpPr/>
          <p:nvPr/>
        </p:nvSpPr>
        <p:spPr>
          <a:xfrm>
            <a:off x="4472447" y="4375676"/>
            <a:ext cx="182880" cy="182880"/>
          </a:xfrm>
          <a:prstGeom prst="sun">
            <a:avLst/>
          </a:prstGeom>
          <a:noFill/>
          <a:ln w="1270">
            <a:solidFill>
              <a:srgbClr val="90053D"/>
            </a:solidFill>
            <a:prstDash val="solid"/>
          </a:ln>
        </p:spPr>
      </p:sp>
      <p:sp>
        <p:nvSpPr>
          <p:cNvPr id="8" name="Shape 6"/>
          <p:cNvSpPr/>
          <p:nvPr/>
        </p:nvSpPr>
        <p:spPr>
          <a:xfrm>
            <a:off x="2544630" y="2106562"/>
            <a:ext cx="182880" cy="182880"/>
          </a:xfrm>
          <a:prstGeom prst="triangle">
            <a:avLst/>
          </a:prstGeom>
          <a:noFill/>
          <a:ln w="1270">
            <a:solidFill>
              <a:srgbClr val="1BB69A"/>
            </a:solidFill>
            <a:prstDash val="solid"/>
          </a:ln>
        </p:spPr>
      </p:sp>
      <p:sp>
        <p:nvSpPr>
          <p:cNvPr id="9" name="Shape 7"/>
          <p:cNvSpPr/>
          <p:nvPr/>
        </p:nvSpPr>
        <p:spPr>
          <a:xfrm>
            <a:off x="4834018" y="1240459"/>
            <a:ext cx="182880" cy="182880"/>
          </a:xfrm>
          <a:prstGeom prst="rect">
            <a:avLst/>
          </a:prstGeom>
          <a:noFill/>
          <a:ln w="1270">
            <a:solidFill>
              <a:srgbClr val="329F11"/>
            </a:solidFill>
            <a:prstDash val="solid"/>
          </a:ln>
        </p:spPr>
      </p:sp>
      <p:sp>
        <p:nvSpPr>
          <p:cNvPr id="10" name="Shape 8"/>
          <p:cNvSpPr/>
          <p:nvPr/>
        </p:nvSpPr>
        <p:spPr>
          <a:xfrm>
            <a:off x="4846189" y="96397"/>
            <a:ext cx="182880" cy="182880"/>
          </a:xfrm>
          <a:prstGeom prst="sun">
            <a:avLst/>
          </a:prstGeom>
          <a:noFill/>
          <a:ln w="1270">
            <a:solidFill>
              <a:srgbClr val="00A07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Capacitors in Parallel</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When capacitors are connected in parallel (side-by-side), the total capacitance is the </a:t>
            </a:r>
            <a:pPr algn="l" indent="0" marL="0">
              <a:lnSpc>
                <a:spcPts val="1400"/>
              </a:lnSpc>
              <a:buNone/>
            </a:pPr>
            <a:r>
              <a:rPr lang="en-US" sz="1200" i="1" dirty="0">
                <a:solidFill>
                  <a:srgbClr val="333333"/>
                </a:solidFill>
                <a:latin typeface="Poppins" pitchFamily="34" charset="0"/>
                <a:ea typeface="Poppins" pitchFamily="34" charset="-122"/>
                <a:cs typeface="Poppins" pitchFamily="34" charset="-120"/>
              </a:rPr>
              <a:t>sum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of the individual capacitances.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effective area of the plates increases.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Formula: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total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1</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2</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3</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Voltage: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voltage across each capacitor in parallel is the same.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Charge: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charge on each capacitor depends on its individual capacitance, such that the sum equals the total Charge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58163" y="329871"/>
            <a:ext cx="182880" cy="182880"/>
          </a:xfrm>
          <a:prstGeom prst="sun">
            <a:avLst/>
          </a:prstGeom>
          <a:noFill/>
          <a:ln w="1270">
            <a:solidFill>
              <a:srgbClr val="42C2FA"/>
            </a:solidFill>
            <a:prstDash val="solid"/>
          </a:ln>
        </p:spPr>
      </p:sp>
      <p:sp>
        <p:nvSpPr>
          <p:cNvPr id="7" name="Shape 5"/>
          <p:cNvSpPr/>
          <p:nvPr/>
        </p:nvSpPr>
        <p:spPr>
          <a:xfrm>
            <a:off x="7027751" y="4323054"/>
            <a:ext cx="182880" cy="182880"/>
          </a:xfrm>
          <a:prstGeom prst="cube">
            <a:avLst/>
          </a:prstGeom>
          <a:noFill/>
          <a:ln w="1270">
            <a:solidFill>
              <a:srgbClr val="2339F3"/>
            </a:solidFill>
            <a:prstDash val="solid"/>
          </a:ln>
        </p:spPr>
      </p:sp>
      <p:sp>
        <p:nvSpPr>
          <p:cNvPr id="8" name="Shape 6"/>
          <p:cNvSpPr/>
          <p:nvPr/>
        </p:nvSpPr>
        <p:spPr>
          <a:xfrm>
            <a:off x="70509" y="2537685"/>
            <a:ext cx="182880" cy="182880"/>
          </a:xfrm>
          <a:prstGeom prst="cube">
            <a:avLst/>
          </a:prstGeom>
          <a:noFill/>
          <a:ln w="1270">
            <a:solidFill>
              <a:srgbClr val="6F2C71"/>
            </a:solidFill>
            <a:prstDash val="solid"/>
          </a:ln>
        </p:spPr>
      </p:sp>
      <p:sp>
        <p:nvSpPr>
          <p:cNvPr id="9" name="Shape 7"/>
          <p:cNvSpPr/>
          <p:nvPr/>
        </p:nvSpPr>
        <p:spPr>
          <a:xfrm>
            <a:off x="2262593" y="1067136"/>
            <a:ext cx="182880" cy="182880"/>
          </a:xfrm>
          <a:prstGeom prst="triangle">
            <a:avLst/>
          </a:prstGeom>
          <a:noFill/>
          <a:ln w="1270">
            <a:solidFill>
              <a:srgbClr val="FC699C"/>
            </a:solidFill>
            <a:prstDash val="solid"/>
          </a:ln>
        </p:spPr>
      </p:sp>
      <p:sp>
        <p:nvSpPr>
          <p:cNvPr id="10" name="Shape 8"/>
          <p:cNvSpPr/>
          <p:nvPr/>
        </p:nvSpPr>
        <p:spPr>
          <a:xfrm>
            <a:off x="6621901" y="3410061"/>
            <a:ext cx="182880" cy="182880"/>
          </a:xfrm>
          <a:prstGeom prst="sun">
            <a:avLst/>
          </a:prstGeom>
          <a:noFill/>
          <a:ln w="1270">
            <a:solidFill>
              <a:srgbClr val="62C00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Energy Stored in a Capacitor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 charged capacitor stores electrical potential energy.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Formula: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Energy (U) = 1/2 * C * V</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2</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Where: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 is the energy in Joules (J)</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 is the capacitance in Farads (F)</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V is the voltage in Volts (V)</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This energy can be released quickly, which is why capacitors are used in applications requiring a sudden burst of power.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44637" y="3210924"/>
            <a:ext cx="182880" cy="182880"/>
          </a:xfrm>
          <a:prstGeom prst="cube">
            <a:avLst/>
          </a:prstGeom>
          <a:noFill/>
          <a:ln w="1270">
            <a:solidFill>
              <a:srgbClr val="F24293"/>
            </a:solidFill>
            <a:prstDash val="solid"/>
          </a:ln>
        </p:spPr>
      </p:sp>
      <p:sp>
        <p:nvSpPr>
          <p:cNvPr id="7" name="Shape 5"/>
          <p:cNvSpPr/>
          <p:nvPr/>
        </p:nvSpPr>
        <p:spPr>
          <a:xfrm>
            <a:off x="7785517" y="4414414"/>
            <a:ext cx="182880" cy="182880"/>
          </a:xfrm>
          <a:prstGeom prst="triangle">
            <a:avLst/>
          </a:prstGeom>
          <a:noFill/>
          <a:ln w="1270">
            <a:solidFill>
              <a:srgbClr val="B71B8E"/>
            </a:solidFill>
            <a:prstDash val="solid"/>
          </a:ln>
        </p:spPr>
      </p:sp>
      <p:sp>
        <p:nvSpPr>
          <p:cNvPr id="8" name="Shape 6"/>
          <p:cNvSpPr/>
          <p:nvPr/>
        </p:nvSpPr>
        <p:spPr>
          <a:xfrm>
            <a:off x="5356865" y="818633"/>
            <a:ext cx="182880" cy="182880"/>
          </a:xfrm>
          <a:prstGeom prst="rect">
            <a:avLst/>
          </a:prstGeom>
          <a:noFill/>
          <a:ln w="1270">
            <a:solidFill>
              <a:srgbClr val="0049F3"/>
            </a:solidFill>
            <a:prstDash val="solid"/>
          </a:ln>
        </p:spPr>
      </p:sp>
      <p:sp>
        <p:nvSpPr>
          <p:cNvPr id="9" name="Shape 7"/>
          <p:cNvSpPr/>
          <p:nvPr/>
        </p:nvSpPr>
        <p:spPr>
          <a:xfrm>
            <a:off x="3310822" y="3944106"/>
            <a:ext cx="182880" cy="182880"/>
          </a:xfrm>
          <a:prstGeom prst="rect">
            <a:avLst/>
          </a:prstGeom>
          <a:noFill/>
          <a:ln w="1270">
            <a:solidFill>
              <a:srgbClr val="0A1D5F"/>
            </a:solidFill>
            <a:prstDash val="solid"/>
          </a:ln>
        </p:spPr>
      </p:sp>
      <p:sp>
        <p:nvSpPr>
          <p:cNvPr id="10" name="Shape 8"/>
          <p:cNvSpPr/>
          <p:nvPr/>
        </p:nvSpPr>
        <p:spPr>
          <a:xfrm>
            <a:off x="525732" y="3764332"/>
            <a:ext cx="182880" cy="182880"/>
          </a:xfrm>
          <a:prstGeom prst="triangle">
            <a:avLst/>
          </a:prstGeom>
          <a:noFill/>
          <a:ln w="1270">
            <a:solidFill>
              <a:srgbClr val="01127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Applications of Capacitors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Capacitors are found in countless electronic devices: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Power Supplies: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Smoothing voltage fluctuations.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Filters: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Blocking certain frequencies while allowing others to pass.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Energy Storage: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Flash cameras, electric vehicles (supercapacitors).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Timing Circuits: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Creating delays or oscillating signals.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Coupling Capacitors: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Blocking DC signals while allowing AC signals to pass.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Tuning Circuits: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Used in radios to select a particular frequency.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2025-02-24T11:42:39Z</dcterms:created>
  <dcterms:modified xsi:type="dcterms:W3CDTF">2025-02-24T11:42:39Z</dcterms:modified>
</cp:coreProperties>
</file>