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notesMasterIdLst>
    <p:notesMasterId r:id="rId3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4" name="Shape 2"/>
          <p:cNvSpPr/>
          <p:nvPr/>
        </p:nvSpPr>
        <p:spPr>
          <a:xfrm>
            <a:off x="6995319" y="1088915"/>
            <a:ext cx="182880" cy="182880"/>
          </a:xfrm>
          <a:prstGeom prst="triangle">
            <a:avLst/>
          </a:prstGeom>
          <a:noFill/>
          <a:ln w="1270">
            <a:solidFill>
              <a:srgbClr val="BE3D7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524713" y="1835634"/>
            <a:ext cx="182880" cy="182880"/>
          </a:xfrm>
          <a:prstGeom prst="triangle">
            <a:avLst/>
          </a:prstGeom>
          <a:noFill/>
          <a:ln w="1270">
            <a:solidFill>
              <a:srgbClr val="B484B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383009" y="548881"/>
            <a:ext cx="182880" cy="182880"/>
          </a:xfrm>
          <a:prstGeom prst="cube">
            <a:avLst/>
          </a:prstGeom>
          <a:noFill/>
          <a:ln w="1270">
            <a:solidFill>
              <a:srgbClr val="75CC7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773812" y="2926341"/>
            <a:ext cx="182880" cy="182880"/>
          </a:xfrm>
          <a:prstGeom prst="triangle">
            <a:avLst/>
          </a:prstGeom>
          <a:noFill/>
          <a:ln w="1270">
            <a:solidFill>
              <a:srgbClr val="5FFB4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274332" y="89666"/>
            <a:ext cx="182880" cy="182880"/>
          </a:xfrm>
          <a:prstGeom prst="triangle">
            <a:avLst/>
          </a:prstGeom>
          <a:noFill/>
          <a:ln w="1270">
            <a:solidFill>
              <a:srgbClr val="5D7EBE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Circuit Design and Analysis: A Beginner's Guide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 the fundamentals of circuit design and analysis.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We'll explore: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Basic Circuit Elements (Resistors, Capacitors, Inductors)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Ohm's Law and Kirchhoff's Laws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Series and Parallel Circuits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Circuit Analysis Techniques (e.g., Mesh, Nodal)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Introduction to Circuit Simulation (e.g., SPICE)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Practical Circuit Design Considerations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835329" y="825965"/>
            <a:ext cx="182880" cy="182880"/>
          </a:xfrm>
          <a:prstGeom prst="cube">
            <a:avLst/>
          </a:prstGeom>
          <a:noFill/>
          <a:ln w="1270">
            <a:solidFill>
              <a:srgbClr val="F9274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295223" y="4353574"/>
            <a:ext cx="182880" cy="182880"/>
          </a:xfrm>
          <a:prstGeom prst="triangle">
            <a:avLst/>
          </a:prstGeom>
          <a:noFill/>
          <a:ln w="1270">
            <a:solidFill>
              <a:srgbClr val="F3B6A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276995" y="1939925"/>
            <a:ext cx="182880" cy="182880"/>
          </a:xfrm>
          <a:prstGeom prst="triangle">
            <a:avLst/>
          </a:prstGeom>
          <a:noFill/>
          <a:ln w="1270">
            <a:solidFill>
              <a:srgbClr val="DA286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21017" y="1910956"/>
            <a:ext cx="182880" cy="182880"/>
          </a:xfrm>
          <a:prstGeom prst="rect">
            <a:avLst/>
          </a:prstGeom>
          <a:noFill/>
          <a:ln w="1270">
            <a:solidFill>
              <a:srgbClr val="611DE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284617" y="3541"/>
            <a:ext cx="182880" cy="182880"/>
          </a:xfrm>
          <a:prstGeom prst="sun">
            <a:avLst/>
          </a:prstGeom>
          <a:noFill/>
          <a:ln w="1270">
            <a:solidFill>
              <a:srgbClr val="06A90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Parallel Circuits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Parallel Circuits: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Components are connected across each other, providing multiple paths for current.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Current: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Current is divided among the branches.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Voltage: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Same voltage across all components.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 Resistance: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1/R_total = 1/R1 + 1/R2 + 1/R3 + ...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Household wiring.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477567" y="517626"/>
            <a:ext cx="182880" cy="182880"/>
          </a:xfrm>
          <a:prstGeom prst="sun">
            <a:avLst/>
          </a:prstGeom>
          <a:noFill/>
          <a:ln w="1270">
            <a:solidFill>
              <a:srgbClr val="C9FD7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403952" y="1655561"/>
            <a:ext cx="182880" cy="182880"/>
          </a:xfrm>
          <a:prstGeom prst="sun">
            <a:avLst/>
          </a:prstGeom>
          <a:noFill/>
          <a:ln w="1270">
            <a:solidFill>
              <a:srgbClr val="ABC6F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982608" y="577677"/>
            <a:ext cx="182880" cy="182880"/>
          </a:xfrm>
          <a:prstGeom prst="triangle">
            <a:avLst/>
          </a:prstGeom>
          <a:noFill/>
          <a:ln w="1270">
            <a:solidFill>
              <a:srgbClr val="0AECB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80903" y="3462283"/>
            <a:ext cx="182880" cy="182880"/>
          </a:xfrm>
          <a:prstGeom prst="cube">
            <a:avLst/>
          </a:prstGeom>
          <a:noFill/>
          <a:ln w="1270">
            <a:solidFill>
              <a:srgbClr val="AA755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90212" y="1260434"/>
            <a:ext cx="182880" cy="182880"/>
          </a:xfrm>
          <a:prstGeom prst="sun">
            <a:avLst/>
          </a:prstGeom>
          <a:noFill/>
          <a:ln w="1270">
            <a:solidFill>
              <a:srgbClr val="917E7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Voltage Dividers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Voltage Dividers: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simple circuit that divides a voltage source into smaller voltages.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Components: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Two or more resistors in series.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Formula (for two resistors):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V_out = V_in * (R2 / (R1 + R2))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a specific voltage level for a component.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820758" y="3686571"/>
            <a:ext cx="182880" cy="182880"/>
          </a:xfrm>
          <a:prstGeom prst="sun">
            <a:avLst/>
          </a:prstGeom>
          <a:noFill/>
          <a:ln w="1270">
            <a:solidFill>
              <a:srgbClr val="46619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477765" y="3097890"/>
            <a:ext cx="182880" cy="182880"/>
          </a:xfrm>
          <a:prstGeom prst="rect">
            <a:avLst/>
          </a:prstGeom>
          <a:noFill/>
          <a:ln w="1270">
            <a:solidFill>
              <a:srgbClr val="3F0C2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863871" y="985591"/>
            <a:ext cx="182880" cy="182880"/>
          </a:xfrm>
          <a:prstGeom prst="rect">
            <a:avLst/>
          </a:prstGeom>
          <a:noFill/>
          <a:ln w="1270">
            <a:solidFill>
              <a:srgbClr val="1AD3E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572648" y="4363454"/>
            <a:ext cx="182880" cy="182880"/>
          </a:xfrm>
          <a:prstGeom prst="sun">
            <a:avLst/>
          </a:prstGeom>
          <a:noFill/>
          <a:ln w="1270">
            <a:solidFill>
              <a:srgbClr val="DE654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471041" y="518811"/>
            <a:ext cx="182880" cy="182880"/>
          </a:xfrm>
          <a:prstGeom prst="rect">
            <a:avLst/>
          </a:prstGeom>
          <a:noFill/>
          <a:ln w="1270">
            <a:solidFill>
              <a:srgbClr val="A91CF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Current Dividers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Current Dividers: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circuit that divides the total current into multiple branches.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Components: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Two or more resistors in parallel.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Formula (for two resistors):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I1 = I_total * (R2 / (R1 + R2))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Providing a specific amount of current to a certain part of a circuit.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62434" y="1953086"/>
            <a:ext cx="182880" cy="182880"/>
          </a:xfrm>
          <a:prstGeom prst="cube">
            <a:avLst/>
          </a:prstGeom>
          <a:noFill/>
          <a:ln w="1270">
            <a:solidFill>
              <a:srgbClr val="2E711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543433" y="4532656"/>
            <a:ext cx="182880" cy="182880"/>
          </a:xfrm>
          <a:prstGeom prst="cube">
            <a:avLst/>
          </a:prstGeom>
          <a:noFill/>
          <a:ln w="1270">
            <a:solidFill>
              <a:srgbClr val="88272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322506" y="469272"/>
            <a:ext cx="182880" cy="182880"/>
          </a:xfrm>
          <a:prstGeom prst="cube">
            <a:avLst/>
          </a:prstGeom>
          <a:noFill/>
          <a:ln w="1270">
            <a:solidFill>
              <a:srgbClr val="7442D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884207" y="2457769"/>
            <a:ext cx="182880" cy="182880"/>
          </a:xfrm>
          <a:prstGeom prst="rect">
            <a:avLst/>
          </a:prstGeom>
          <a:noFill/>
          <a:ln w="1270">
            <a:solidFill>
              <a:srgbClr val="A798D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975359" y="2345374"/>
            <a:ext cx="182880" cy="182880"/>
          </a:xfrm>
          <a:prstGeom prst="sun">
            <a:avLst/>
          </a:prstGeom>
          <a:noFill/>
          <a:ln w="1270">
            <a:solidFill>
              <a:srgbClr val="CCBA4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Circuit Analysis Techniques: Mesh Analysis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Mesh Analysis: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systematic method for analyzing circuits using KVL.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Steps: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Identify the meshes (independent loops).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Assign mesh currents to each mesh.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Apply KVL to each mesh.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Solve the resulting system of equations for the mesh currents.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Useful for circuits with multiple voltage sources and resistors.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114120" y="2781185"/>
            <a:ext cx="182880" cy="182880"/>
          </a:xfrm>
          <a:prstGeom prst="triangle">
            <a:avLst/>
          </a:prstGeom>
          <a:noFill/>
          <a:ln w="1270">
            <a:solidFill>
              <a:srgbClr val="2A874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792792" y="2954859"/>
            <a:ext cx="182880" cy="182880"/>
          </a:xfrm>
          <a:prstGeom prst="cube">
            <a:avLst/>
          </a:prstGeom>
          <a:noFill/>
          <a:ln w="1270">
            <a:solidFill>
              <a:srgbClr val="340D4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427258" y="3439802"/>
            <a:ext cx="182880" cy="182880"/>
          </a:xfrm>
          <a:prstGeom prst="triangle">
            <a:avLst/>
          </a:prstGeom>
          <a:noFill/>
          <a:ln w="1270">
            <a:solidFill>
              <a:srgbClr val="70BC2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771217" y="2709710"/>
            <a:ext cx="182880" cy="182880"/>
          </a:xfrm>
          <a:prstGeom prst="cube">
            <a:avLst/>
          </a:prstGeom>
          <a:noFill/>
          <a:ln w="1270">
            <a:solidFill>
              <a:srgbClr val="5DE58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778340" y="3250676"/>
            <a:ext cx="182880" cy="182880"/>
          </a:xfrm>
          <a:prstGeom prst="cube">
            <a:avLst/>
          </a:prstGeom>
          <a:noFill/>
          <a:ln w="1270">
            <a:solidFill>
              <a:srgbClr val="6894F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Circuit Analysis Techniques: Nodal Analysis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Nodal Analysis: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systematic method for analyzing circuits using KCL.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Steps: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Identify the nodes (junctions).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Choose a reference node (ground).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Assign node voltages to the remaining nodes.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Apply KCL to each node (except the reference node).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Solve the resulting system of equations for the node voltages.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Useful for circuits with multiple current sources and resistors.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002980" y="3221748"/>
            <a:ext cx="182880" cy="182880"/>
          </a:xfrm>
          <a:prstGeom prst="triangle">
            <a:avLst/>
          </a:prstGeom>
          <a:noFill/>
          <a:ln w="1270">
            <a:solidFill>
              <a:srgbClr val="8B143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115756" y="1069484"/>
            <a:ext cx="182880" cy="182880"/>
          </a:xfrm>
          <a:prstGeom prst="cube">
            <a:avLst/>
          </a:prstGeom>
          <a:noFill/>
          <a:ln w="1270">
            <a:solidFill>
              <a:srgbClr val="F625F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5926" y="2646661"/>
            <a:ext cx="182880" cy="182880"/>
          </a:xfrm>
          <a:prstGeom prst="cube">
            <a:avLst/>
          </a:prstGeom>
          <a:noFill/>
          <a:ln w="1270">
            <a:solidFill>
              <a:srgbClr val="A16B1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378716" y="4172397"/>
            <a:ext cx="182880" cy="182880"/>
          </a:xfrm>
          <a:prstGeom prst="rect">
            <a:avLst/>
          </a:prstGeom>
          <a:noFill/>
          <a:ln w="1270">
            <a:solidFill>
              <a:srgbClr val="DD4CA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747779" y="1470554"/>
            <a:ext cx="182880" cy="182880"/>
          </a:xfrm>
          <a:prstGeom prst="rect">
            <a:avLst/>
          </a:prstGeom>
          <a:noFill/>
          <a:ln w="1270">
            <a:solidFill>
              <a:srgbClr val="A16B0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Superposition Theorem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Superposition Theorem: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 a linear circuit with multiple independent sources, the voltage or current for any element is the algebraic sum of the voltages or currents produced by each independent source acting alone.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Steps: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one independent source at a time, deactivating the other sources (voltage sources are replaced by short circuits, current sources by open circuits).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Calculate the voltage or current due to that source.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Repeat for each source.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Sum the individual contributions to find the total voltage or current.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Useful for linear circuits when calculating the effect of each source independently.*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022838" y="1268399"/>
            <a:ext cx="182880" cy="182880"/>
          </a:xfrm>
          <a:prstGeom prst="triangle">
            <a:avLst/>
          </a:prstGeom>
          <a:noFill/>
          <a:ln w="1270">
            <a:solidFill>
              <a:srgbClr val="27135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0378" y="2699102"/>
            <a:ext cx="182880" cy="182880"/>
          </a:xfrm>
          <a:prstGeom prst="cube">
            <a:avLst/>
          </a:prstGeom>
          <a:noFill/>
          <a:ln w="1270">
            <a:solidFill>
              <a:srgbClr val="3F938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241185" y="4321484"/>
            <a:ext cx="182880" cy="182880"/>
          </a:xfrm>
          <a:prstGeom prst="rect">
            <a:avLst/>
          </a:prstGeom>
          <a:noFill/>
          <a:ln w="1270">
            <a:solidFill>
              <a:srgbClr val="2CCAD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40773" y="1474049"/>
            <a:ext cx="182880" cy="182880"/>
          </a:xfrm>
          <a:prstGeom prst="triangle">
            <a:avLst/>
          </a:prstGeom>
          <a:noFill/>
          <a:ln w="1270">
            <a:solidFill>
              <a:srgbClr val="EA0AB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832884" y="2614365"/>
            <a:ext cx="182880" cy="182880"/>
          </a:xfrm>
          <a:prstGeom prst="sun">
            <a:avLst/>
          </a:prstGeom>
          <a:noFill/>
          <a:ln w="1270">
            <a:solidFill>
              <a:srgbClr val="15A1E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Thevenin's Theorem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Thevenin's Theorem: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Any linear circuit can be replaced by an equivalent circuit consisting of a voltage source (Vth) in series with a resistor (Rth).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Steps: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Remove the load resistor.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Calculate the open-circuit voltage (Vth) at the load terminals.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Deactivate all independent sources (voltage sources replaced by short circuits, current sources by open circuits).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Calculate the Thevenin resistance (Rth) looking back into the circuit from the load terminals.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Connect Vth and Rth in series to form the Thevenin equivalent circuit.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Simplifies circuit analysis by reducing complex networks to a simpler equivalent.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079812" y="3687364"/>
            <a:ext cx="182880" cy="182880"/>
          </a:xfrm>
          <a:prstGeom prst="sun">
            <a:avLst/>
          </a:prstGeom>
          <a:noFill/>
          <a:ln w="1270">
            <a:solidFill>
              <a:srgbClr val="5D363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117559" y="3146566"/>
            <a:ext cx="182880" cy="182880"/>
          </a:xfrm>
          <a:prstGeom prst="cube">
            <a:avLst/>
          </a:prstGeom>
          <a:noFill/>
          <a:ln w="1270">
            <a:solidFill>
              <a:srgbClr val="0D6E0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867809" y="797010"/>
            <a:ext cx="182880" cy="182880"/>
          </a:xfrm>
          <a:prstGeom prst="rect">
            <a:avLst/>
          </a:prstGeom>
          <a:noFill/>
          <a:ln w="1270">
            <a:solidFill>
              <a:srgbClr val="42B8A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151369" y="2001447"/>
            <a:ext cx="182880" cy="182880"/>
          </a:xfrm>
          <a:prstGeom prst="triangle">
            <a:avLst/>
          </a:prstGeom>
          <a:noFill/>
          <a:ln w="1270">
            <a:solidFill>
              <a:srgbClr val="51EC3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194845" y="2962915"/>
            <a:ext cx="182880" cy="182880"/>
          </a:xfrm>
          <a:prstGeom prst="rect">
            <a:avLst/>
          </a:prstGeom>
          <a:noFill/>
          <a:ln w="1270">
            <a:solidFill>
              <a:srgbClr val="859DE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Norton's Theorem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Norton's Theorem: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Any linear circuit can be replaced by an equivalent circuit consisting of a current source (In) in parallel with a resistor (Rn).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Steps: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Remove the load resistor.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Calculate the short-circuit current (In) at the load terminals.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Deactivate all independent sources (voltage sources replaced by short circuits, current sources by open circuits).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Calculate the Norton resistance (Rn) looking back into the circuit from the load terminals (Rn = Rth from Thevenin's Theorem).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Connect In and Rn in parallel to form the Norton equivalent circuit.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Another method for simplifying circuit analysis; often preferred when dealing with current sources.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732633" y="2672874"/>
            <a:ext cx="182880" cy="182880"/>
          </a:xfrm>
          <a:prstGeom prst="sun">
            <a:avLst/>
          </a:prstGeom>
          <a:noFill/>
          <a:ln w="1270">
            <a:solidFill>
              <a:srgbClr val="0ED3B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010379" y="1829694"/>
            <a:ext cx="182880" cy="182880"/>
          </a:xfrm>
          <a:prstGeom prst="triangle">
            <a:avLst/>
          </a:prstGeom>
          <a:noFill/>
          <a:ln w="1270">
            <a:solidFill>
              <a:srgbClr val="23C90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811318" y="239134"/>
            <a:ext cx="182880" cy="182880"/>
          </a:xfrm>
          <a:prstGeom prst="sun">
            <a:avLst/>
          </a:prstGeom>
          <a:noFill/>
          <a:ln w="1270">
            <a:solidFill>
              <a:srgbClr val="9B585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094259" y="3870642"/>
            <a:ext cx="182880" cy="182880"/>
          </a:xfrm>
          <a:prstGeom prst="rect">
            <a:avLst/>
          </a:prstGeom>
          <a:noFill/>
          <a:ln w="1270">
            <a:solidFill>
              <a:srgbClr val="53AEF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766102" y="1570388"/>
            <a:ext cx="182880" cy="182880"/>
          </a:xfrm>
          <a:prstGeom prst="triangle">
            <a:avLst/>
          </a:prstGeom>
          <a:noFill/>
          <a:ln w="1270">
            <a:solidFill>
              <a:srgbClr val="F27D3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SPICE Simulation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SPICE (Simulation Program with Integrated Circuit Emphasis):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powerful software tool for simulating electronic circuits.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Verifies circuit designs before building.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Analyzes complex circuits that are difficult to solve manually.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Optimizes circuit performance.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Popular SPICE Simulators: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LTspice, PSpice, Tina, Multisim.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Basic SPICE Commands: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.TRAN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.AC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.DC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215727" y="3555034"/>
            <a:ext cx="182880" cy="182880"/>
          </a:xfrm>
          <a:prstGeom prst="rect">
            <a:avLst/>
          </a:prstGeom>
          <a:noFill/>
          <a:ln w="1270">
            <a:solidFill>
              <a:srgbClr val="225BA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122985" y="615968"/>
            <a:ext cx="182880" cy="182880"/>
          </a:xfrm>
          <a:prstGeom prst="cube">
            <a:avLst/>
          </a:prstGeom>
          <a:noFill/>
          <a:ln w="1270">
            <a:solidFill>
              <a:srgbClr val="67744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918030" y="719464"/>
            <a:ext cx="182880" cy="182880"/>
          </a:xfrm>
          <a:prstGeom prst="sun">
            <a:avLst/>
          </a:prstGeom>
          <a:noFill/>
          <a:ln w="1270">
            <a:solidFill>
              <a:srgbClr val="7C22E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562136" y="2367444"/>
            <a:ext cx="182880" cy="182880"/>
          </a:xfrm>
          <a:prstGeom prst="triangle">
            <a:avLst/>
          </a:prstGeom>
          <a:noFill/>
          <a:ln w="1270">
            <a:solidFill>
              <a:srgbClr val="398E3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502516" y="2203486"/>
            <a:ext cx="182880" cy="182880"/>
          </a:xfrm>
          <a:prstGeom prst="cube">
            <a:avLst/>
          </a:prstGeom>
          <a:noFill/>
          <a:ln w="1270">
            <a:solidFill>
              <a:srgbClr val="566BD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Practical Circuit Design Considerations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Beyond the theory, practical circuit design involves: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Component Selection: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Choosing appropriate components based on voltage, current, power, and tolerance ratings.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 Dissipation: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Ensuring components can handle the power they dissipate without overheating.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Tolerance: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Considering the variation in component values and their impact on circuit performance.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Layout: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Proper layout of components and wiring to minimize noise and interference.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Grounding: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Establishing a stable ground reference for the circuit.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615432" y="242200"/>
            <a:ext cx="182880" cy="182880"/>
          </a:xfrm>
          <a:prstGeom prst="cube">
            <a:avLst/>
          </a:prstGeom>
          <a:noFill/>
          <a:ln w="1270">
            <a:solidFill>
              <a:srgbClr val="CFAE0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706765" y="4318722"/>
            <a:ext cx="182880" cy="182880"/>
          </a:xfrm>
          <a:prstGeom prst="sun">
            <a:avLst/>
          </a:prstGeom>
          <a:noFill/>
          <a:ln w="1270">
            <a:solidFill>
              <a:srgbClr val="0599C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605958" y="889563"/>
            <a:ext cx="182880" cy="182880"/>
          </a:xfrm>
          <a:prstGeom prst="triangle">
            <a:avLst/>
          </a:prstGeom>
          <a:noFill/>
          <a:ln w="1270">
            <a:solidFill>
              <a:srgbClr val="935F9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874992" y="2340631"/>
            <a:ext cx="182880" cy="182880"/>
          </a:xfrm>
          <a:prstGeom prst="sun">
            <a:avLst/>
          </a:prstGeom>
          <a:noFill/>
          <a:ln w="1270">
            <a:solidFill>
              <a:srgbClr val="9B10F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738260" y="1747670"/>
            <a:ext cx="182880" cy="182880"/>
          </a:xfrm>
          <a:prstGeom prst="sun">
            <a:avLst/>
          </a:prstGeom>
          <a:noFill/>
          <a:ln w="1270">
            <a:solidFill>
              <a:srgbClr val="5366C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a Circuit?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circuit is a closed loop path allowing electrical current to flow.  It's the foundation of all electronics!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Components: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Source: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Provides energy (e.g., Battery, Power Supply).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Conductors: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Wires or traces that allow current to flow easily.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Components: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Elements that perform specific functions (e.g., Resistors, LEDs, Transistors).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Load: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part of the circuit that consumes energy (e.g., a light bulb, a motor).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465832" y="294554"/>
            <a:ext cx="182880" cy="182880"/>
          </a:xfrm>
          <a:prstGeom prst="sun">
            <a:avLst/>
          </a:prstGeom>
          <a:noFill/>
          <a:ln w="1270">
            <a:solidFill>
              <a:srgbClr val="70546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520855" y="4036037"/>
            <a:ext cx="182880" cy="182880"/>
          </a:xfrm>
          <a:prstGeom prst="cube">
            <a:avLst/>
          </a:prstGeom>
          <a:noFill/>
          <a:ln w="1270">
            <a:solidFill>
              <a:srgbClr val="B102C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23686" y="1705068"/>
            <a:ext cx="182880" cy="182880"/>
          </a:xfrm>
          <a:prstGeom prst="cube">
            <a:avLst/>
          </a:prstGeom>
          <a:noFill/>
          <a:ln w="1270">
            <a:solidFill>
              <a:srgbClr val="6E48B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568574" y="4214958"/>
            <a:ext cx="182880" cy="182880"/>
          </a:xfrm>
          <a:prstGeom prst="cube">
            <a:avLst/>
          </a:prstGeom>
          <a:noFill/>
          <a:ln w="1270">
            <a:solidFill>
              <a:srgbClr val="B6F63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329114" y="2358421"/>
            <a:ext cx="182880" cy="182880"/>
          </a:xfrm>
          <a:prstGeom prst="triangle">
            <a:avLst/>
          </a:prstGeom>
          <a:noFill/>
          <a:ln w="1270">
            <a:solidFill>
              <a:srgbClr val="036FB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Power and Energy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rate at which energy is consumed or delivered in a circuit.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Formula: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 = V * I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(Power = Voltage x Current)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Unit: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Watts (W)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Energy: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capacity to do work.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Formula: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 = P * t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(Energy = Power x Time)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Unit: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Joules (J) or Watt-hours (Wh)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395180" y="2361607"/>
            <a:ext cx="182880" cy="182880"/>
          </a:xfrm>
          <a:prstGeom prst="sun">
            <a:avLst/>
          </a:prstGeom>
          <a:noFill/>
          <a:ln w="1270">
            <a:solidFill>
              <a:srgbClr val="AFD3D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256553" y="3986091"/>
            <a:ext cx="182880" cy="182880"/>
          </a:xfrm>
          <a:prstGeom prst="triangle">
            <a:avLst/>
          </a:prstGeom>
          <a:noFill/>
          <a:ln w="1270">
            <a:solidFill>
              <a:srgbClr val="5506A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615861" y="1904571"/>
            <a:ext cx="182880" cy="182880"/>
          </a:xfrm>
          <a:prstGeom prst="cube">
            <a:avLst/>
          </a:prstGeom>
          <a:noFill/>
          <a:ln w="1270">
            <a:solidFill>
              <a:srgbClr val="74517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88566" y="1942307"/>
            <a:ext cx="182880" cy="182880"/>
          </a:xfrm>
          <a:prstGeom prst="triangle">
            <a:avLst/>
          </a:prstGeom>
          <a:noFill/>
          <a:ln w="1270">
            <a:solidFill>
              <a:srgbClr val="0035E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05207" y="1999547"/>
            <a:ext cx="182880" cy="182880"/>
          </a:xfrm>
          <a:prstGeom prst="rect">
            <a:avLst/>
          </a:prstGeom>
          <a:noFill/>
          <a:ln w="1270">
            <a:solidFill>
              <a:srgbClr val="0AE5B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Alternating Current (AC) vs. Direct Current (DC)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Direct Current (DC):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Current flows in one direction only.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Batteries, power supplies.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Alternating Current (AC):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Current periodically reverses direction.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Household electricity.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characteristics: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Frequency (Hertz), Amplitude (Volts).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894685" y="4169450"/>
            <a:ext cx="182880" cy="182880"/>
          </a:xfrm>
          <a:prstGeom prst="sun">
            <a:avLst/>
          </a:prstGeom>
          <a:noFill/>
          <a:ln w="1270">
            <a:solidFill>
              <a:srgbClr val="DE778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158906" y="3738315"/>
            <a:ext cx="182880" cy="182880"/>
          </a:xfrm>
          <a:prstGeom prst="triangle">
            <a:avLst/>
          </a:prstGeom>
          <a:noFill/>
          <a:ln w="1270">
            <a:solidFill>
              <a:srgbClr val="EB80F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768141" y="976262"/>
            <a:ext cx="182880" cy="182880"/>
          </a:xfrm>
          <a:prstGeom prst="rect">
            <a:avLst/>
          </a:prstGeom>
          <a:noFill/>
          <a:ln w="1270">
            <a:solidFill>
              <a:srgbClr val="2B1C9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239397" y="2771232"/>
            <a:ext cx="182880" cy="182880"/>
          </a:xfrm>
          <a:prstGeom prst="sun">
            <a:avLst/>
          </a:prstGeom>
          <a:noFill/>
          <a:ln w="1270">
            <a:solidFill>
              <a:srgbClr val="4620A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582117" y="3484206"/>
            <a:ext cx="182880" cy="182880"/>
          </a:xfrm>
          <a:prstGeom prst="sun">
            <a:avLst/>
          </a:prstGeom>
          <a:noFill/>
          <a:ln w="1270">
            <a:solidFill>
              <a:srgbClr val="5389D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Filters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Filters: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Circuits that selectively pass or block certain frequencies.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Low-Pass Filter: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Allows low frequencies to pass and blocks high frequencies.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High-Pass Filter: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Allows high frequencies to pass and blocks low frequencies.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Band-Pass Filter: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Allows a specific range of frequencies to pass and blocks others.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Band-Stop Filter: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Blocks a specific range of frequencies and allows others to pass.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Commonly used in audio processing, communication systems, and signal conditioning.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051977" y="3631099"/>
            <a:ext cx="182880" cy="182880"/>
          </a:xfrm>
          <a:prstGeom prst="triangle">
            <a:avLst/>
          </a:prstGeom>
          <a:noFill/>
          <a:ln w="1270">
            <a:solidFill>
              <a:srgbClr val="EF48E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649757" y="777600"/>
            <a:ext cx="182880" cy="182880"/>
          </a:xfrm>
          <a:prstGeom prst="triangle">
            <a:avLst/>
          </a:prstGeom>
          <a:noFill/>
          <a:ln w="1270">
            <a:solidFill>
              <a:srgbClr val="42A82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6239" y="1392525"/>
            <a:ext cx="182880" cy="182880"/>
          </a:xfrm>
          <a:prstGeom prst="rect">
            <a:avLst/>
          </a:prstGeom>
          <a:noFill/>
          <a:ln w="1270">
            <a:solidFill>
              <a:srgbClr val="E306C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908648" y="2490417"/>
            <a:ext cx="182880" cy="182880"/>
          </a:xfrm>
          <a:prstGeom prst="triangle">
            <a:avLst/>
          </a:prstGeom>
          <a:noFill/>
          <a:ln w="1270">
            <a:solidFill>
              <a:srgbClr val="E46EB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912919" y="392114"/>
            <a:ext cx="182880" cy="182880"/>
          </a:xfrm>
          <a:prstGeom prst="sun">
            <a:avLst/>
          </a:prstGeom>
          <a:noFill/>
          <a:ln w="1270">
            <a:solidFill>
              <a:srgbClr val="E7D12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Operational Amplifiers (Op-Amps)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Operational Amplifiers (Op-Amps):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High-gain voltage amplifiers used in a wide range of applications.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Configurations: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Inverting Amplifier: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Amplifies and inverts the input signal.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Non-Inverting Amplifier: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Amplifies the input signal without inversion.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Voltage Follower: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Provides unity gain (output voltage equals input voltage).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Amplifiers, filters, comparators, oscillators.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849566" y="2898072"/>
            <a:ext cx="182880" cy="182880"/>
          </a:xfrm>
          <a:prstGeom prst="triangle">
            <a:avLst/>
          </a:prstGeom>
          <a:noFill/>
          <a:ln w="1270">
            <a:solidFill>
              <a:srgbClr val="8260A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47404" y="2140407"/>
            <a:ext cx="182880" cy="182880"/>
          </a:xfrm>
          <a:prstGeom prst="rect">
            <a:avLst/>
          </a:prstGeom>
          <a:noFill/>
          <a:ln w="1270">
            <a:solidFill>
              <a:srgbClr val="3B8DC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64236" y="1126658"/>
            <a:ext cx="182880" cy="182880"/>
          </a:xfrm>
          <a:prstGeom prst="rect">
            <a:avLst/>
          </a:prstGeom>
          <a:noFill/>
          <a:ln w="1270">
            <a:solidFill>
              <a:srgbClr val="5EF25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188525" y="2150828"/>
            <a:ext cx="182880" cy="182880"/>
          </a:xfrm>
          <a:prstGeom prst="sun">
            <a:avLst/>
          </a:prstGeom>
          <a:noFill/>
          <a:ln w="1270">
            <a:solidFill>
              <a:srgbClr val="CC3BF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796718" y="2977133"/>
            <a:ext cx="182880" cy="182880"/>
          </a:xfrm>
          <a:prstGeom prst="triangle">
            <a:avLst/>
          </a:prstGeom>
          <a:noFill/>
          <a:ln w="1270">
            <a:solidFill>
              <a:srgbClr val="B6B51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Diodes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Diodes: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Semiconductor devices that allow current to flow in only one direction.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Rectifier diodes, Zener diodes, LEDs (Light Emitting Diodes).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Rectification (converting AC to DC), voltage regulation, light emission.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314265" y="3775292"/>
            <a:ext cx="182880" cy="182880"/>
          </a:xfrm>
          <a:prstGeom prst="sun">
            <a:avLst/>
          </a:prstGeom>
          <a:noFill/>
          <a:ln w="1270">
            <a:solidFill>
              <a:srgbClr val="57891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896338" y="4401201"/>
            <a:ext cx="182880" cy="182880"/>
          </a:xfrm>
          <a:prstGeom prst="cube">
            <a:avLst/>
          </a:prstGeom>
          <a:noFill/>
          <a:ln w="1270">
            <a:solidFill>
              <a:srgbClr val="2EAF8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70105" y="3605473"/>
            <a:ext cx="182880" cy="182880"/>
          </a:xfrm>
          <a:prstGeom prst="triangle">
            <a:avLst/>
          </a:prstGeom>
          <a:noFill/>
          <a:ln w="1270">
            <a:solidFill>
              <a:srgbClr val="656DD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222558" y="1026719"/>
            <a:ext cx="182880" cy="182880"/>
          </a:xfrm>
          <a:prstGeom prst="rect">
            <a:avLst/>
          </a:prstGeom>
          <a:noFill/>
          <a:ln w="1270">
            <a:solidFill>
              <a:srgbClr val="BEDDF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890117" y="376604"/>
            <a:ext cx="182880" cy="182880"/>
          </a:xfrm>
          <a:prstGeom prst="sun">
            <a:avLst/>
          </a:prstGeom>
          <a:noFill/>
          <a:ln w="1270">
            <a:solidFill>
              <a:srgbClr val="9A4E0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Transistors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Transistors: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Semiconductor devices used to switch or amplify electronic signals and electrical power.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Bipolar Junction Transistors (BJTs), Field-Effect Transistors (FETs).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Amplifiers, switches, logic gates.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25</a:t>
            </a:r>
            <a:endParaRPr 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149658" y="515500"/>
            <a:ext cx="182880" cy="182880"/>
          </a:xfrm>
          <a:prstGeom prst="triangle">
            <a:avLst/>
          </a:prstGeom>
          <a:noFill/>
          <a:ln w="1270">
            <a:solidFill>
              <a:srgbClr val="7EA1D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51800" y="4434997"/>
            <a:ext cx="182880" cy="182880"/>
          </a:xfrm>
          <a:prstGeom prst="sun">
            <a:avLst/>
          </a:prstGeom>
          <a:noFill/>
          <a:ln w="1270">
            <a:solidFill>
              <a:srgbClr val="68715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965460" y="3508813"/>
            <a:ext cx="182880" cy="182880"/>
          </a:xfrm>
          <a:prstGeom prst="cube">
            <a:avLst/>
          </a:prstGeom>
          <a:noFill/>
          <a:ln w="1270">
            <a:solidFill>
              <a:srgbClr val="3F6F6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669048" y="361848"/>
            <a:ext cx="182880" cy="182880"/>
          </a:xfrm>
          <a:prstGeom prst="triangle">
            <a:avLst/>
          </a:prstGeom>
          <a:noFill/>
          <a:ln w="1270">
            <a:solidFill>
              <a:srgbClr val="B4FCC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659699" y="1451441"/>
            <a:ext cx="182880" cy="182880"/>
          </a:xfrm>
          <a:prstGeom prst="triangle">
            <a:avLst/>
          </a:prstGeom>
          <a:noFill/>
          <a:ln w="1270">
            <a:solidFill>
              <a:srgbClr val="10F7C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Digital Logic Gates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Logic Gates: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Basic building blocks of digital circuits.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Types: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AND, OR, NOT, NAND, NOR, XOR.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Truth Tables: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Define the output of a gate for all possible input combinations.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Implementing digital circuits, microprocessors, and other digital devices.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26</a:t>
            </a:r>
            <a:endParaRPr 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8227386" y="1089303"/>
            <a:ext cx="182880" cy="182880"/>
          </a:xfrm>
          <a:prstGeom prst="rect">
            <a:avLst/>
          </a:prstGeom>
          <a:noFill/>
          <a:ln w="1270">
            <a:solidFill>
              <a:srgbClr val="5E587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786922" y="2983703"/>
            <a:ext cx="182880" cy="182880"/>
          </a:xfrm>
          <a:prstGeom prst="sun">
            <a:avLst/>
          </a:prstGeom>
          <a:noFill/>
          <a:ln w="1270">
            <a:solidFill>
              <a:srgbClr val="73B33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477564" y="2895710"/>
            <a:ext cx="182880" cy="182880"/>
          </a:xfrm>
          <a:prstGeom prst="cube">
            <a:avLst/>
          </a:prstGeom>
          <a:noFill/>
          <a:ln w="1270">
            <a:solidFill>
              <a:srgbClr val="E32EF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580534" y="891685"/>
            <a:ext cx="182880" cy="182880"/>
          </a:xfrm>
          <a:prstGeom prst="rect">
            <a:avLst/>
          </a:prstGeom>
          <a:noFill/>
          <a:ln w="1270">
            <a:solidFill>
              <a:srgbClr val="C955B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002976" y="2694644"/>
            <a:ext cx="182880" cy="182880"/>
          </a:xfrm>
          <a:prstGeom prst="rect">
            <a:avLst/>
          </a:prstGeom>
          <a:noFill/>
          <a:ln w="1270">
            <a:solidFill>
              <a:srgbClr val="5E74F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Circuit Protection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Importance of Circuit Protection: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Protecting circuits and components from damage due to overcurrent, overvoltage, or electrostatic discharge (ESD).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Protection Devices: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Fuses: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Interrupt the circuit when the current exceeds a specified value.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Circuit Breakers: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Similar to fuses but can be reset.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Transient Voltage Suppressors (TVS Diodes):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Protect against voltage spikes.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ESD Protection Diodes: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Protect against electrostatic discharge.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Proper protection is crucial for reliability and safety.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27</a:t>
            </a:r>
            <a:endParaRPr lang="en-US" sz="1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164272" y="2373824"/>
            <a:ext cx="182880" cy="182880"/>
          </a:xfrm>
          <a:prstGeom prst="rect">
            <a:avLst/>
          </a:prstGeom>
          <a:noFill/>
          <a:ln w="1270">
            <a:solidFill>
              <a:srgbClr val="FBD1F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79754" y="3516883"/>
            <a:ext cx="182880" cy="182880"/>
          </a:xfrm>
          <a:prstGeom prst="cube">
            <a:avLst/>
          </a:prstGeom>
          <a:noFill/>
          <a:ln w="1270">
            <a:solidFill>
              <a:srgbClr val="A0AC8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172443" y="121481"/>
            <a:ext cx="182880" cy="182880"/>
          </a:xfrm>
          <a:prstGeom prst="rect">
            <a:avLst/>
          </a:prstGeom>
          <a:noFill/>
          <a:ln w="1270">
            <a:solidFill>
              <a:srgbClr val="B1E8F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137010" y="94540"/>
            <a:ext cx="182880" cy="182880"/>
          </a:xfrm>
          <a:prstGeom prst="sun">
            <a:avLst/>
          </a:prstGeom>
          <a:noFill/>
          <a:ln w="1270">
            <a:solidFill>
              <a:srgbClr val="B3433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517963" y="3851334"/>
            <a:ext cx="182880" cy="182880"/>
          </a:xfrm>
          <a:prstGeom prst="rect">
            <a:avLst/>
          </a:prstGeom>
          <a:noFill/>
          <a:ln w="1270">
            <a:solidFill>
              <a:srgbClr val="DF129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concludes our introduction to circuit design and analysis.  We hope this has provided a solid foundation for your journey into the world of electronics!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Further Learning: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tutorials and courses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Electronics textbooks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Hands-on projects and experimentation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28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110151" y="552216"/>
            <a:ext cx="182880" cy="182880"/>
          </a:xfrm>
          <a:prstGeom prst="rect">
            <a:avLst/>
          </a:prstGeom>
          <a:noFill/>
          <a:ln w="1270">
            <a:solidFill>
              <a:srgbClr val="E1970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622407" y="4565029"/>
            <a:ext cx="182880" cy="182880"/>
          </a:xfrm>
          <a:prstGeom prst="rect">
            <a:avLst/>
          </a:prstGeom>
          <a:noFill/>
          <a:ln w="1270">
            <a:solidFill>
              <a:srgbClr val="CCAA6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69815" y="2401236"/>
            <a:ext cx="182880" cy="182880"/>
          </a:xfrm>
          <a:prstGeom prst="cube">
            <a:avLst/>
          </a:prstGeom>
          <a:noFill/>
          <a:ln w="1270">
            <a:solidFill>
              <a:srgbClr val="B3A0D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352310" y="410852"/>
            <a:ext cx="182880" cy="182880"/>
          </a:xfrm>
          <a:prstGeom prst="rect">
            <a:avLst/>
          </a:prstGeom>
          <a:noFill/>
          <a:ln w="1270">
            <a:solidFill>
              <a:srgbClr val="77F85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979789" y="109594"/>
            <a:ext cx="182880" cy="182880"/>
          </a:xfrm>
          <a:prstGeom prst="rect">
            <a:avLst/>
          </a:prstGeom>
          <a:noFill/>
          <a:ln w="1270">
            <a:solidFill>
              <a:srgbClr val="B9694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Circuit Elements: Resistors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Resistors: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Oppose the flow of current.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Unit: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Ohms (Ω)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Function: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Control current, divide voltage, provide resistance in circuits.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Fixed resistors, Variable resistors (potentiometers, rheostats).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 Code: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Used to identify the resistance value.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 Current flowing through a resistor causes a voltage drop across it.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761891" y="1490544"/>
            <a:ext cx="182880" cy="182880"/>
          </a:xfrm>
          <a:prstGeom prst="sun">
            <a:avLst/>
          </a:prstGeom>
          <a:noFill/>
          <a:ln w="1270">
            <a:solidFill>
              <a:srgbClr val="2BAF8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299892" y="2868675"/>
            <a:ext cx="182880" cy="182880"/>
          </a:xfrm>
          <a:prstGeom prst="sun">
            <a:avLst/>
          </a:prstGeom>
          <a:noFill/>
          <a:ln w="1270">
            <a:solidFill>
              <a:srgbClr val="8E073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424496" y="4477428"/>
            <a:ext cx="182880" cy="182880"/>
          </a:xfrm>
          <a:prstGeom prst="rect">
            <a:avLst/>
          </a:prstGeom>
          <a:noFill/>
          <a:ln w="1270">
            <a:solidFill>
              <a:srgbClr val="F6B17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44903" y="2343428"/>
            <a:ext cx="182880" cy="182880"/>
          </a:xfrm>
          <a:prstGeom prst="rect">
            <a:avLst/>
          </a:prstGeom>
          <a:noFill/>
          <a:ln w="1270">
            <a:solidFill>
              <a:srgbClr val="03ECF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926465" y="3374844"/>
            <a:ext cx="182880" cy="182880"/>
          </a:xfrm>
          <a:prstGeom prst="sun">
            <a:avLst/>
          </a:prstGeom>
          <a:noFill/>
          <a:ln w="1270">
            <a:solidFill>
              <a:srgbClr val="AFF82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Circuit Elements: Capacitors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Capacitors: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Store electrical energy in an electric field.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Unit: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Farads (F)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Function: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Store energy, filter signals, block DC voltage, timing circuits.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Ceramic, Electrolytic, Film, Tantalum.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 A capacitor charges up when voltage is applied and discharges when the voltage is removed or a load is connected.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309926" y="835551"/>
            <a:ext cx="182880" cy="182880"/>
          </a:xfrm>
          <a:prstGeom prst="triangle">
            <a:avLst/>
          </a:prstGeom>
          <a:noFill/>
          <a:ln w="1270">
            <a:solidFill>
              <a:srgbClr val="1234A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964554" y="4479526"/>
            <a:ext cx="182880" cy="182880"/>
          </a:xfrm>
          <a:prstGeom prst="triangle">
            <a:avLst/>
          </a:prstGeom>
          <a:noFill/>
          <a:ln w="1270">
            <a:solidFill>
              <a:srgbClr val="82AB5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896711" y="2931223"/>
            <a:ext cx="182880" cy="182880"/>
          </a:xfrm>
          <a:prstGeom prst="cube">
            <a:avLst/>
          </a:prstGeom>
          <a:noFill/>
          <a:ln w="1270">
            <a:solidFill>
              <a:srgbClr val="32C04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178445" y="1440835"/>
            <a:ext cx="182880" cy="182880"/>
          </a:xfrm>
          <a:prstGeom prst="sun">
            <a:avLst/>
          </a:prstGeom>
          <a:noFill/>
          <a:ln w="1270">
            <a:solidFill>
              <a:srgbClr val="AC782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697895" y="4112272"/>
            <a:ext cx="182880" cy="182880"/>
          </a:xfrm>
          <a:prstGeom prst="rect">
            <a:avLst/>
          </a:prstGeom>
          <a:noFill/>
          <a:ln w="1270">
            <a:solidFill>
              <a:srgbClr val="1246B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Circuit Elements: Inductors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Inductors: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Store electrical energy in a magnetic field.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Unit: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Henrys (H)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Function: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Store energy, filter signals, block AC current, energy storage in power supplies.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Air core, Iron core, Ferrite core.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 An inductor opposes changes in current flow.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937822" y="2938836"/>
            <a:ext cx="182880" cy="182880"/>
          </a:xfrm>
          <a:prstGeom prst="triangle">
            <a:avLst/>
          </a:prstGeom>
          <a:noFill/>
          <a:ln w="1270">
            <a:solidFill>
              <a:srgbClr val="573F7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619482" y="1164654"/>
            <a:ext cx="182880" cy="182880"/>
          </a:xfrm>
          <a:prstGeom prst="rect">
            <a:avLst/>
          </a:prstGeom>
          <a:noFill/>
          <a:ln w="1270">
            <a:solidFill>
              <a:srgbClr val="F8FC4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385267" y="3085699"/>
            <a:ext cx="182880" cy="182880"/>
          </a:xfrm>
          <a:prstGeom prst="rect">
            <a:avLst/>
          </a:prstGeom>
          <a:noFill/>
          <a:ln w="1270">
            <a:solidFill>
              <a:srgbClr val="4C6E6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083845" y="4198904"/>
            <a:ext cx="182880" cy="182880"/>
          </a:xfrm>
          <a:prstGeom prst="triangle">
            <a:avLst/>
          </a:prstGeom>
          <a:noFill/>
          <a:ln w="1270">
            <a:solidFill>
              <a:srgbClr val="94E02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568571" y="1851759"/>
            <a:ext cx="182880" cy="182880"/>
          </a:xfrm>
          <a:prstGeom prst="rect">
            <a:avLst/>
          </a:prstGeom>
          <a:noFill/>
          <a:ln w="1270">
            <a:solidFill>
              <a:srgbClr val="28EB8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Ohm's Law: The Foundation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Ohm's Law: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Relates voltage, current, and resistance.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Formula: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 = I * R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 = Voltage (Volts)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 = Current (Amperes)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 = Resistance (Ohms)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Calculating voltage, current, or resistance in a simple circuit.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840596" y="1815557"/>
            <a:ext cx="182880" cy="182880"/>
          </a:xfrm>
          <a:prstGeom prst="sun">
            <a:avLst/>
          </a:prstGeom>
          <a:noFill/>
          <a:ln w="1270">
            <a:solidFill>
              <a:srgbClr val="FCF85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898761" y="1183464"/>
            <a:ext cx="182880" cy="182880"/>
          </a:xfrm>
          <a:prstGeom prst="rect">
            <a:avLst/>
          </a:prstGeom>
          <a:noFill/>
          <a:ln w="1270">
            <a:solidFill>
              <a:srgbClr val="99B25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850777" y="2022664"/>
            <a:ext cx="182880" cy="182880"/>
          </a:xfrm>
          <a:prstGeom prst="sun">
            <a:avLst/>
          </a:prstGeom>
          <a:noFill/>
          <a:ln w="1270">
            <a:solidFill>
              <a:srgbClr val="881D3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777457" y="3112274"/>
            <a:ext cx="182880" cy="182880"/>
          </a:xfrm>
          <a:prstGeom prst="cube">
            <a:avLst/>
          </a:prstGeom>
          <a:noFill/>
          <a:ln w="1270">
            <a:solidFill>
              <a:srgbClr val="26C9C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082226" y="3179499"/>
            <a:ext cx="182880" cy="182880"/>
          </a:xfrm>
          <a:prstGeom prst="cube">
            <a:avLst/>
          </a:prstGeom>
          <a:noFill/>
          <a:ln w="1270">
            <a:solidFill>
              <a:srgbClr val="6EA5A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Kirchhoff's Current Law (KCL)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KCL: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sum of currents entering a node (junction) is equal to the sum of currents leaving the node.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Statement: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Σ I_in = Σ I_out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Analyzing current distribution in complex circuits. It is also known as the junction rule or nodal rule.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018264" y="320629"/>
            <a:ext cx="182880" cy="182880"/>
          </a:xfrm>
          <a:prstGeom prst="rect">
            <a:avLst/>
          </a:prstGeom>
          <a:noFill/>
          <a:ln w="1270">
            <a:solidFill>
              <a:srgbClr val="46887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684581" y="704482"/>
            <a:ext cx="182880" cy="182880"/>
          </a:xfrm>
          <a:prstGeom prst="sun">
            <a:avLst/>
          </a:prstGeom>
          <a:noFill/>
          <a:ln w="1270">
            <a:solidFill>
              <a:srgbClr val="4A69F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902734" y="2242106"/>
            <a:ext cx="182880" cy="182880"/>
          </a:xfrm>
          <a:prstGeom prst="sun">
            <a:avLst/>
          </a:prstGeom>
          <a:noFill/>
          <a:ln w="1270">
            <a:solidFill>
              <a:srgbClr val="86D16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879424" y="4530005"/>
            <a:ext cx="182880" cy="182880"/>
          </a:xfrm>
          <a:prstGeom prst="cube">
            <a:avLst/>
          </a:prstGeom>
          <a:noFill/>
          <a:ln w="1270">
            <a:solidFill>
              <a:srgbClr val="C9C9F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032095" y="4344012"/>
            <a:ext cx="182880" cy="182880"/>
          </a:xfrm>
          <a:prstGeom prst="sun">
            <a:avLst/>
          </a:prstGeom>
          <a:noFill/>
          <a:ln w="1270">
            <a:solidFill>
              <a:srgbClr val="ACDA5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Kirchhoff's Voltage Law (KVL)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KVL: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sum of the voltage drops around any closed loop in a circuit is equal to zero.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Statement: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Σ V = 0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Analyzing voltage distribution in complex circuits.  Helps determine unknown voltages.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094788" y="2757326"/>
            <a:ext cx="182880" cy="182880"/>
          </a:xfrm>
          <a:prstGeom prst="sun">
            <a:avLst/>
          </a:prstGeom>
          <a:noFill/>
          <a:ln w="1270">
            <a:solidFill>
              <a:srgbClr val="A9FA4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498786" y="2748375"/>
            <a:ext cx="182880" cy="182880"/>
          </a:xfrm>
          <a:prstGeom prst="sun">
            <a:avLst/>
          </a:prstGeom>
          <a:noFill/>
          <a:ln w="1270">
            <a:solidFill>
              <a:srgbClr val="7F274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872996" y="2272502"/>
            <a:ext cx="182880" cy="182880"/>
          </a:xfrm>
          <a:prstGeom prst="rect">
            <a:avLst/>
          </a:prstGeom>
          <a:noFill/>
          <a:ln w="1270">
            <a:solidFill>
              <a:srgbClr val="FF629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049966" y="391639"/>
            <a:ext cx="182880" cy="182880"/>
          </a:xfrm>
          <a:prstGeom prst="cube">
            <a:avLst/>
          </a:prstGeom>
          <a:noFill/>
          <a:ln w="1270">
            <a:solidFill>
              <a:srgbClr val="7A4EF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563072" y="658370"/>
            <a:ext cx="182880" cy="182880"/>
          </a:xfrm>
          <a:prstGeom prst="sun">
            <a:avLst/>
          </a:prstGeom>
          <a:noFill/>
          <a:ln w="1270">
            <a:solidFill>
              <a:srgbClr val="1A2EF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Series Circuits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Series Circuits: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Components are connected one after another along a single path.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Current: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Same current flows through all components.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Voltage: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Voltage is divided across the components.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 Resistance: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R_total = R1 + R2 + R3 + ...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String of Christmas lights.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2025-02-24T11:56:22Z</dcterms:created>
  <dcterms:modified xsi:type="dcterms:W3CDTF">2025-02-24T11:56:22Z</dcterms:modified>
</cp:coreProperties>
</file>