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5007629" y="2916545"/>
            <a:ext cx="182880" cy="182880"/>
          </a:xfrm>
          <a:prstGeom prst="rect">
            <a:avLst/>
          </a:prstGeom>
          <a:noFill/>
          <a:ln w="1270">
            <a:solidFill>
              <a:srgbClr val="47635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84068" y="3320803"/>
            <a:ext cx="182880" cy="182880"/>
          </a:xfrm>
          <a:prstGeom prst="sun">
            <a:avLst/>
          </a:prstGeom>
          <a:noFill/>
          <a:ln w="1270">
            <a:solidFill>
              <a:srgbClr val="6D224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060622" y="937510"/>
            <a:ext cx="182880" cy="182880"/>
          </a:xfrm>
          <a:prstGeom prst="rect">
            <a:avLst/>
          </a:prstGeom>
          <a:noFill/>
          <a:ln w="1270">
            <a:solidFill>
              <a:srgbClr val="D0FD8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1857" y="3519848"/>
            <a:ext cx="182880" cy="182880"/>
          </a:xfrm>
          <a:prstGeom prst="rect">
            <a:avLst/>
          </a:prstGeom>
          <a:noFill/>
          <a:ln w="1270">
            <a:solidFill>
              <a:srgbClr val="763CB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27933" y="4462109"/>
            <a:ext cx="182880" cy="182880"/>
          </a:xfrm>
          <a:prstGeom prst="cube">
            <a:avLst/>
          </a:prstGeom>
          <a:noFill/>
          <a:ln w="1270">
            <a:solidFill>
              <a:srgbClr val="379B6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 and Resistance: An Introduction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Current: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it is and how it flows.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opposition to current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fundamental relationship between voltage, current, and resistance.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Common components and their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in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Calculating electrical power consumption.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04125" y="454482"/>
            <a:ext cx="182880" cy="182880"/>
          </a:xfrm>
          <a:prstGeom prst="rect">
            <a:avLst/>
          </a:prstGeom>
          <a:noFill/>
          <a:ln w="1270">
            <a:solidFill>
              <a:srgbClr val="F2CC4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36404" y="1421452"/>
            <a:ext cx="182880" cy="182880"/>
          </a:xfrm>
          <a:prstGeom prst="sun">
            <a:avLst/>
          </a:prstGeom>
          <a:noFill/>
          <a:ln w="1270">
            <a:solidFill>
              <a:srgbClr val="E417E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9770" y="2474089"/>
            <a:ext cx="182880" cy="182880"/>
          </a:xfrm>
          <a:prstGeom prst="cube">
            <a:avLst/>
          </a:prstGeom>
          <a:noFill/>
          <a:ln w="1270">
            <a:solidFill>
              <a:srgbClr val="6B23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06682" y="521767"/>
            <a:ext cx="182880" cy="182880"/>
          </a:xfrm>
          <a:prstGeom prst="rect">
            <a:avLst/>
          </a:prstGeom>
          <a:noFill/>
          <a:ln w="1270">
            <a:solidFill>
              <a:srgbClr val="1540C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7509" y="1415241"/>
            <a:ext cx="182880" cy="182880"/>
          </a:xfrm>
          <a:prstGeom prst="sun">
            <a:avLst/>
          </a:prstGeom>
          <a:noFill/>
          <a:ln w="1270">
            <a:solidFill>
              <a:srgbClr val="71EFD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 Resistors: Current is Constant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series circuit, the current flowing through each resistor is the SAME.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single lane road: all cars must travel through each part of the road.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However, the voltage drops across each resistor will be different, depending on the resistor's value (V = I * 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050270" y="3166784"/>
            <a:ext cx="182880" cy="182880"/>
          </a:xfrm>
          <a:prstGeom prst="cube">
            <a:avLst/>
          </a:prstGeom>
          <a:noFill/>
          <a:ln w="1270">
            <a:solidFill>
              <a:srgbClr val="462E6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83127" y="2853097"/>
            <a:ext cx="182880" cy="182880"/>
          </a:xfrm>
          <a:prstGeom prst="cube">
            <a:avLst/>
          </a:prstGeom>
          <a:noFill/>
          <a:ln w="1270">
            <a:solidFill>
              <a:srgbClr val="5245E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01041" y="3250027"/>
            <a:ext cx="182880" cy="182880"/>
          </a:xfrm>
          <a:prstGeom prst="rect">
            <a:avLst/>
          </a:prstGeom>
          <a:noFill/>
          <a:ln w="1270">
            <a:solidFill>
              <a:srgbClr val="3C5F9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93655" y="2101135"/>
            <a:ext cx="182880" cy="182880"/>
          </a:xfrm>
          <a:prstGeom prst="sun">
            <a:avLst/>
          </a:prstGeom>
          <a:noFill/>
          <a:ln w="1270">
            <a:solidFill>
              <a:srgbClr val="E4D00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34758" y="494506"/>
            <a:ext cx="182880" cy="182880"/>
          </a:xfrm>
          <a:prstGeom prst="triangle">
            <a:avLst/>
          </a:prstGeom>
          <a:noFill/>
          <a:ln w="1270">
            <a:solidFill>
              <a:srgbClr val="4AA5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Resistors: Voltage is Constant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parallel circuit, the voltage across each resistor is the SAME.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multiple lanes on a highway: each car can choose a different lane (resistor), but they all experience the same overall journey (voltage).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However, the current flowing through each resistor will be different, depending on the resistor's value (I = V / 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52444" y="3214656"/>
            <a:ext cx="182880" cy="182880"/>
          </a:xfrm>
          <a:prstGeom prst="rect">
            <a:avLst/>
          </a:prstGeom>
          <a:noFill/>
          <a:ln w="1270">
            <a:solidFill>
              <a:srgbClr val="BD8C1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40477" y="1086245"/>
            <a:ext cx="182880" cy="182880"/>
          </a:xfrm>
          <a:prstGeom prst="cube">
            <a:avLst/>
          </a:prstGeom>
          <a:noFill/>
          <a:ln w="1270">
            <a:solidFill>
              <a:srgbClr val="AFFE7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80062" y="2636389"/>
            <a:ext cx="182880" cy="182880"/>
          </a:xfrm>
          <a:prstGeom prst="triangle">
            <a:avLst/>
          </a:prstGeom>
          <a:noFill/>
          <a:ln w="1270">
            <a:solidFill>
              <a:srgbClr val="1E41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98467" y="4106737"/>
            <a:ext cx="182880" cy="182880"/>
          </a:xfrm>
          <a:prstGeom prst="triangle">
            <a:avLst/>
          </a:prstGeom>
          <a:noFill/>
          <a:ln w="1270">
            <a:solidFill>
              <a:srgbClr val="9EDD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46945" y="921190"/>
            <a:ext cx="182880" cy="182880"/>
          </a:xfrm>
          <a:prstGeom prst="sun">
            <a:avLst/>
          </a:prstGeom>
          <a:noFill/>
          <a:ln w="1270">
            <a:solidFill>
              <a:srgbClr val="79CA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in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Electrical power is the rate at which electrical energy is consumed or dissipated.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in Watts (W):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1 Watt = 1 Joule per second.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Formula: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There are several ways to calculate power: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 = V * 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(Power = Voltage * Current)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 = I² * 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(Power = Current squared * Resistance)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 = V² / 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(Power = Voltage squared / Resistance)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power is crucial for circuit design and safety (preventing overheating).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89958" y="1759350"/>
            <a:ext cx="182880" cy="182880"/>
          </a:xfrm>
          <a:prstGeom prst="triangle">
            <a:avLst/>
          </a:prstGeom>
          <a:noFill/>
          <a:ln w="1270">
            <a:solidFill>
              <a:srgbClr val="14D7F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33828" y="136412"/>
            <a:ext cx="182880" cy="182880"/>
          </a:xfrm>
          <a:prstGeom prst="triangle">
            <a:avLst/>
          </a:prstGeom>
          <a:noFill/>
          <a:ln w="1270">
            <a:solidFill>
              <a:srgbClr val="E5BD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16117" y="2362594"/>
            <a:ext cx="182880" cy="182880"/>
          </a:xfrm>
          <a:prstGeom prst="cube">
            <a:avLst/>
          </a:prstGeom>
          <a:noFill/>
          <a:ln w="1270">
            <a:solidFill>
              <a:srgbClr val="5935C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57305" y="1103686"/>
            <a:ext cx="182880" cy="182880"/>
          </a:xfrm>
          <a:prstGeom prst="sun">
            <a:avLst/>
          </a:prstGeom>
          <a:noFill/>
          <a:ln w="1270">
            <a:solidFill>
              <a:srgbClr val="6EFC2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25524" y="380441"/>
            <a:ext cx="182880" cy="182880"/>
          </a:xfrm>
          <a:prstGeom prst="triangle">
            <a:avLst/>
          </a:prstGeom>
          <a:noFill/>
          <a:ln w="1270">
            <a:solidFill>
              <a:srgbClr val="B12C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Dissipation in Resistors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 dissipate electrical power as heat.  The amount of heat depends on the power rating of the resistor.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 Power Rating: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Resistors are rated for the maximum power they can safely dissipate without overheating or failing (e.g., 1/4 Watt, 1/2 Watt, 1 Watt).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Resistor: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It's important to choose a resistor with a power rating that is high enough for the expected power dissipation in the circuit.  Always give yourself some margin.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Excessive Power Dissipation: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If a resistor dissipates too much power, it can get very hot, change its resistance value, or even burn 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64710" y="3519954"/>
            <a:ext cx="182880" cy="182880"/>
          </a:xfrm>
          <a:prstGeom prst="triangle">
            <a:avLst/>
          </a:prstGeom>
          <a:noFill/>
          <a:ln w="1270">
            <a:solidFill>
              <a:srgbClr val="2718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57295" y="4159521"/>
            <a:ext cx="182880" cy="182880"/>
          </a:xfrm>
          <a:prstGeom prst="rect">
            <a:avLst/>
          </a:prstGeom>
          <a:noFill/>
          <a:ln w="1270">
            <a:solidFill>
              <a:srgbClr val="17491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76126" y="2943884"/>
            <a:ext cx="182880" cy="182880"/>
          </a:xfrm>
          <a:prstGeom prst="rect">
            <a:avLst/>
          </a:prstGeom>
          <a:noFill/>
          <a:ln w="1270">
            <a:solidFill>
              <a:srgbClr val="3554B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08843" y="2340097"/>
            <a:ext cx="182880" cy="182880"/>
          </a:xfrm>
          <a:prstGeom prst="sun">
            <a:avLst/>
          </a:prstGeom>
          <a:noFill/>
          <a:ln w="1270">
            <a:solidFill>
              <a:srgbClr val="7C23C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97468" y="1050359"/>
            <a:ext cx="182880" cy="182880"/>
          </a:xfrm>
          <a:prstGeom prst="triangle">
            <a:avLst/>
          </a:prstGeom>
          <a:noFill/>
          <a:ln w="1270">
            <a:solidFill>
              <a:srgbClr val="6DD89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Short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short circuit is a low-resistance connection between two points in a circuit that are normally at different voltages.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Dangerous: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Short circuits can cause a very large current to flow, which can damage components, start fires, and cause electric shock.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Cause: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Often caused by faulty wiring, insulation failure, or accidental contact between conductors.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Fuses and circuit breakers are used to protect circuits from short circuits by interrupting the current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200823" y="1789660"/>
            <a:ext cx="182880" cy="182880"/>
          </a:xfrm>
          <a:prstGeom prst="rect">
            <a:avLst/>
          </a:prstGeom>
          <a:noFill/>
          <a:ln w="1270">
            <a:solidFill>
              <a:srgbClr val="FC007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71003" y="1571347"/>
            <a:ext cx="182880" cy="182880"/>
          </a:xfrm>
          <a:prstGeom prst="rect">
            <a:avLst/>
          </a:prstGeom>
          <a:noFill/>
          <a:ln w="1270">
            <a:solidFill>
              <a:srgbClr val="9A00C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7877" y="1713737"/>
            <a:ext cx="182880" cy="182880"/>
          </a:xfrm>
          <a:prstGeom prst="sun">
            <a:avLst/>
          </a:prstGeom>
          <a:noFill/>
          <a:ln w="1270">
            <a:solidFill>
              <a:srgbClr val="C6425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18101" y="3276881"/>
            <a:ext cx="182880" cy="182880"/>
          </a:xfrm>
          <a:prstGeom prst="sun">
            <a:avLst/>
          </a:prstGeom>
          <a:noFill/>
          <a:ln w="1270">
            <a:solidFill>
              <a:srgbClr val="E969B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4152" y="3916144"/>
            <a:ext cx="182880" cy="182880"/>
          </a:xfrm>
          <a:prstGeom prst="sun">
            <a:avLst/>
          </a:prstGeom>
          <a:noFill/>
          <a:ln w="1270">
            <a:solidFill>
              <a:srgbClr val="8F6B0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open circuit is a break in the circuit, preventing current from flowing.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 Current Flow: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resistance is effectively infinite.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Cause: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Broken wires, loose connections, or a blown fuse can create an open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Open circuits are often easier to diagnose than short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42820" y="776352"/>
            <a:ext cx="182880" cy="182880"/>
          </a:xfrm>
          <a:prstGeom prst="rect">
            <a:avLst/>
          </a:prstGeom>
          <a:noFill/>
          <a:ln w="1270">
            <a:solidFill>
              <a:srgbClr val="5052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5425" y="298392"/>
            <a:ext cx="182880" cy="182880"/>
          </a:xfrm>
          <a:prstGeom prst="rect">
            <a:avLst/>
          </a:prstGeom>
          <a:noFill/>
          <a:ln w="1270">
            <a:solidFill>
              <a:srgbClr val="47D64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71507" y="1876250"/>
            <a:ext cx="182880" cy="182880"/>
          </a:xfrm>
          <a:prstGeom prst="sun">
            <a:avLst/>
          </a:prstGeom>
          <a:noFill/>
          <a:ln w="1270">
            <a:solidFill>
              <a:srgbClr val="C52D2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62721" y="4430514"/>
            <a:ext cx="182880" cy="182880"/>
          </a:xfrm>
          <a:prstGeom prst="rect">
            <a:avLst/>
          </a:prstGeom>
          <a:noFill/>
          <a:ln w="1270">
            <a:solidFill>
              <a:srgbClr val="6661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65675" y="1488056"/>
            <a:ext cx="182880" cy="182880"/>
          </a:xfrm>
          <a:prstGeom prst="sun">
            <a:avLst/>
          </a:prstGeom>
          <a:noFill/>
          <a:ln w="1270">
            <a:solidFill>
              <a:srgbClr val="6A68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Factors Affecting Resistance in Detail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dive deeper into what influences resistance: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 (Resistivity, ρ):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Some materials are inherently better conductors than others.  Resistivity is a material property.  Low resistivity means good conductor.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Length (L):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longer the conductor, the higher the resistance. Imagine a longer pipe requiring more effort to push water through.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Cross-sectional Area (A):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wider the conductor, the lower the resistance. A wider pipe allows more water to flow easily.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Temperature (T):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most conductors, resistance increases with temperature.  Higher temperature means more atomic vibrations, hindering electron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Formula: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 = ρ * (L / A)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662548" y="2373147"/>
            <a:ext cx="182880" cy="182880"/>
          </a:xfrm>
          <a:prstGeom prst="triangle">
            <a:avLst/>
          </a:prstGeom>
          <a:noFill/>
          <a:ln w="1270">
            <a:solidFill>
              <a:srgbClr val="0D7E3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59863" y="966897"/>
            <a:ext cx="182880" cy="182880"/>
          </a:xfrm>
          <a:prstGeom prst="sun">
            <a:avLst/>
          </a:prstGeom>
          <a:noFill/>
          <a:ln w="1270">
            <a:solidFill>
              <a:srgbClr val="E921F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26831" y="2523730"/>
            <a:ext cx="182880" cy="182880"/>
          </a:xfrm>
          <a:prstGeom prst="sun">
            <a:avLst/>
          </a:prstGeom>
          <a:noFill/>
          <a:ln w="1270">
            <a:solidFill>
              <a:srgbClr val="8DAE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20926" y="4289704"/>
            <a:ext cx="182880" cy="182880"/>
          </a:xfrm>
          <a:prstGeom prst="cube">
            <a:avLst/>
          </a:prstGeom>
          <a:noFill/>
          <a:ln w="1270">
            <a:solidFill>
              <a:srgbClr val="BC54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37042" y="1778228"/>
            <a:ext cx="182880" cy="182880"/>
          </a:xfrm>
          <a:prstGeom prst="cube">
            <a:avLst/>
          </a:prstGeom>
          <a:noFill/>
          <a:ln w="1270">
            <a:solidFill>
              <a:srgbClr val="0BBE4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Temperature Dependence of Resistance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resistance of most materials changes with temperature.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Resistance typically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with increasing temperature.  Think of the metal atoms vibrating more, obstructing electron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Semiconductors: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Resistance typically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decreases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with increasing temperature.  More electrons gain enough energy to become free charge carriers.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Thermistors: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Special resistors designed to have a large and predictable change in resistance with temperature. Used in temperature sensing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24709" y="4502263"/>
            <a:ext cx="182880" cy="182880"/>
          </a:xfrm>
          <a:prstGeom prst="cube">
            <a:avLst/>
          </a:prstGeom>
          <a:noFill/>
          <a:ln w="1270">
            <a:solidFill>
              <a:srgbClr val="F25B3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19274" y="1612435"/>
            <a:ext cx="182880" cy="182880"/>
          </a:xfrm>
          <a:prstGeom prst="rect">
            <a:avLst/>
          </a:prstGeom>
          <a:noFill/>
          <a:ln w="1270">
            <a:solidFill>
              <a:srgbClr val="8D0E4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58735" y="1655265"/>
            <a:ext cx="182880" cy="182880"/>
          </a:xfrm>
          <a:prstGeom prst="sun">
            <a:avLst/>
          </a:prstGeom>
          <a:noFill/>
          <a:ln w="1270">
            <a:solidFill>
              <a:srgbClr val="A5E23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42367" y="1359164"/>
            <a:ext cx="182880" cy="182880"/>
          </a:xfrm>
          <a:prstGeom prst="sun">
            <a:avLst/>
          </a:prstGeom>
          <a:noFill/>
          <a:ln w="1270">
            <a:solidFill>
              <a:srgbClr val="2FD98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16156" y="2338946"/>
            <a:ext cx="182880" cy="182880"/>
          </a:xfrm>
          <a:prstGeom prst="cube">
            <a:avLst/>
          </a:prstGeom>
          <a:noFill/>
          <a:ln w="1270">
            <a:solidFill>
              <a:srgbClr val="5ABD7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Measuring Current and Voltage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measure current and voltage, you need a multimeter.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Ammeter (for Current):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ammeter is connected in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with the circuit element you want to measure the current through.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Voltmeter (for Voltage):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voltmeter is connected in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with the circuit element you want to measure the voltage across.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Note: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Always be careful when using a multimeter. Incorrect connections can damage the meter or the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964980" y="2802799"/>
            <a:ext cx="182880" cy="182880"/>
          </a:xfrm>
          <a:prstGeom prst="sun">
            <a:avLst/>
          </a:prstGeom>
          <a:noFill/>
          <a:ln w="1270">
            <a:solidFill>
              <a:srgbClr val="8E29A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11350" y="3404682"/>
            <a:ext cx="182880" cy="182880"/>
          </a:xfrm>
          <a:prstGeom prst="triangle">
            <a:avLst/>
          </a:prstGeom>
          <a:noFill/>
          <a:ln w="1270">
            <a:solidFill>
              <a:srgbClr val="C9920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75115" y="3925863"/>
            <a:ext cx="182880" cy="182880"/>
          </a:xfrm>
          <a:prstGeom prst="sun">
            <a:avLst/>
          </a:prstGeom>
          <a:noFill/>
          <a:ln w="1270">
            <a:solidFill>
              <a:srgbClr val="885E0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38617" y="3780877"/>
            <a:ext cx="182880" cy="182880"/>
          </a:xfrm>
          <a:prstGeom prst="sun">
            <a:avLst/>
          </a:prstGeom>
          <a:noFill/>
          <a:ln w="1270">
            <a:solidFill>
              <a:srgbClr val="D8265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68022" y="2317749"/>
            <a:ext cx="182880" cy="182880"/>
          </a:xfrm>
          <a:prstGeom prst="rect">
            <a:avLst/>
          </a:prstGeom>
          <a:noFill/>
          <a:ln w="1270">
            <a:solidFill>
              <a:srgbClr val="DF805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Practical Applications of Current and Resistance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and resistance are fundamental to many technologies: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circuits for computers, smartphones, and other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Electrical Power Distribution: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Safely and efficiently delivering electricity to homes and businesses.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Heating Elements: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resistance to generate heat in toasters, ovens, and electric heaters.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Sensors: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changes in resistance to measure physical quantities like temperature, pressure, and light.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13570" y="1933887"/>
            <a:ext cx="182880" cy="182880"/>
          </a:xfrm>
          <a:prstGeom prst="sun">
            <a:avLst/>
          </a:prstGeom>
          <a:noFill/>
          <a:ln w="1270">
            <a:solidFill>
              <a:srgbClr val="5A7C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39186" y="3918198"/>
            <a:ext cx="182880" cy="182880"/>
          </a:xfrm>
          <a:prstGeom prst="rect">
            <a:avLst/>
          </a:prstGeom>
          <a:noFill/>
          <a:ln w="1270">
            <a:solidFill>
              <a:srgbClr val="C01D5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47074" y="1688842"/>
            <a:ext cx="182880" cy="182880"/>
          </a:xfrm>
          <a:prstGeom prst="triangle">
            <a:avLst/>
          </a:prstGeom>
          <a:noFill/>
          <a:ln w="1270">
            <a:solidFill>
              <a:srgbClr val="A9390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81142" y="2194571"/>
            <a:ext cx="182880" cy="182880"/>
          </a:xfrm>
          <a:prstGeom prst="triangle">
            <a:avLst/>
          </a:prstGeom>
          <a:noFill/>
          <a:ln w="1270">
            <a:solidFill>
              <a:srgbClr val="37B09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74045" y="620107"/>
            <a:ext cx="182880" cy="182880"/>
          </a:xfrm>
          <a:prstGeom prst="rect">
            <a:avLst/>
          </a:prstGeom>
          <a:noFill/>
          <a:ln w="1270">
            <a:solidFill>
              <a:srgbClr val="4D0C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Electric Current?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current is the 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flow of electric charge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  Think of it like water flowing through a pipe. 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Charge Carriers: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Usually, this charge is carried by electrons moving through a conductor (like a metal wire).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in Amperes (A):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1 Ampere = 1 Coulomb of charge flowing per second.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Conventional Current: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We use the concept of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conventional current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which is defined as the flow of positive charge (even though electrons are negative). This is a historical convention.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Conventional current flows from positive (+) to negative (-) terminals.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76191" y="1459788"/>
            <a:ext cx="182880" cy="182880"/>
          </a:xfrm>
          <a:prstGeom prst="rect">
            <a:avLst/>
          </a:prstGeom>
          <a:noFill/>
          <a:ln w="1270">
            <a:solidFill>
              <a:srgbClr val="86AD6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67552" y="3612174"/>
            <a:ext cx="182880" cy="182880"/>
          </a:xfrm>
          <a:prstGeom prst="triangle">
            <a:avLst/>
          </a:prstGeom>
          <a:noFill/>
          <a:ln w="1270">
            <a:solidFill>
              <a:srgbClr val="6E3B6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57542" y="1432987"/>
            <a:ext cx="182880" cy="182880"/>
          </a:xfrm>
          <a:prstGeom prst="triangle">
            <a:avLst/>
          </a:prstGeom>
          <a:noFill/>
          <a:ln w="1270">
            <a:solidFill>
              <a:srgbClr val="C5E69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42331" y="931068"/>
            <a:ext cx="182880" cy="182880"/>
          </a:xfrm>
          <a:prstGeom prst="rect">
            <a:avLst/>
          </a:prstGeom>
          <a:noFill/>
          <a:ln w="1270">
            <a:solidFill>
              <a:srgbClr val="3EF07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34999" y="4058737"/>
            <a:ext cx="182880" cy="182880"/>
          </a:xfrm>
          <a:prstGeom prst="sun">
            <a:avLst/>
          </a:prstGeom>
          <a:noFill/>
          <a:ln w="1270">
            <a:solidFill>
              <a:srgbClr val="767C8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Non-Ohmic Devices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 all devices obey Ohm's Law perfectly.  These are called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non-ohmic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Diodes: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current to flow easily in one direction but block it in the opposite direction.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Transistors: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Act as electronic switches or amplifiers.  Their behavior is more complex than simple resistance.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Filament Lamps: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resistance of the filament changes significantly with temperature, so the relationship between voltage and current is non-linear.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73603" y="73270"/>
            <a:ext cx="182880" cy="182880"/>
          </a:xfrm>
          <a:prstGeom prst="triangle">
            <a:avLst/>
          </a:prstGeom>
          <a:noFill/>
          <a:ln w="1270">
            <a:solidFill>
              <a:srgbClr val="0F3D8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3417" y="1809231"/>
            <a:ext cx="182880" cy="182880"/>
          </a:xfrm>
          <a:prstGeom prst="rect">
            <a:avLst/>
          </a:prstGeom>
          <a:noFill/>
          <a:ln w="1270">
            <a:solidFill>
              <a:srgbClr val="CBC9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45122" y="1424250"/>
            <a:ext cx="182880" cy="182880"/>
          </a:xfrm>
          <a:prstGeom prst="triangle">
            <a:avLst/>
          </a:prstGeom>
          <a:noFill/>
          <a:ln w="1270">
            <a:solidFill>
              <a:srgbClr val="6336C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65078" y="2634339"/>
            <a:ext cx="182880" cy="182880"/>
          </a:xfrm>
          <a:prstGeom prst="cube">
            <a:avLst/>
          </a:prstGeom>
          <a:noFill/>
          <a:ln w="1270">
            <a:solidFill>
              <a:srgbClr val="BEBD9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91899" y="2920105"/>
            <a:ext cx="182880" cy="182880"/>
          </a:xfrm>
          <a:prstGeom prst="cube">
            <a:avLst/>
          </a:prstGeom>
          <a:noFill/>
          <a:ln w="1270">
            <a:solidFill>
              <a:srgbClr val="B7FD9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Safety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with electricity can be dangerous. Always follow these safety precautions: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Turn off power before working on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insulated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working in wet environments.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Never touch exposed wires.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are not comfortable working with electricity, consult a qualified electrician.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89313" y="4242877"/>
            <a:ext cx="182880" cy="182880"/>
          </a:xfrm>
          <a:prstGeom prst="sun">
            <a:avLst/>
          </a:prstGeom>
          <a:noFill/>
          <a:ln w="1270">
            <a:solidFill>
              <a:srgbClr val="354F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93862" y="2888533"/>
            <a:ext cx="182880" cy="182880"/>
          </a:xfrm>
          <a:prstGeom prst="triangle">
            <a:avLst/>
          </a:prstGeom>
          <a:noFill/>
          <a:ln w="1270">
            <a:solidFill>
              <a:srgbClr val="7B43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01164" y="3168143"/>
            <a:ext cx="182880" cy="182880"/>
          </a:xfrm>
          <a:prstGeom prst="cube">
            <a:avLst/>
          </a:prstGeom>
          <a:noFill/>
          <a:ln w="1270">
            <a:solidFill>
              <a:srgbClr val="35CD0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64611" y="3553192"/>
            <a:ext cx="182880" cy="182880"/>
          </a:xfrm>
          <a:prstGeom prst="rect">
            <a:avLst/>
          </a:prstGeom>
          <a:noFill/>
          <a:ln w="1270">
            <a:solidFill>
              <a:srgbClr val="9C5A9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36472" y="350686"/>
            <a:ext cx="182880" cy="182880"/>
          </a:xfrm>
          <a:prstGeom prst="triangle">
            <a:avLst/>
          </a:prstGeom>
          <a:noFill/>
          <a:ln w="1270">
            <a:solidFill>
              <a:srgbClr val="C5F2F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Superconductors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 very low temperatures, some materials exhibit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superconductivity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Zero Resistance: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Superconductors have absolutely zero electrical resistance below a critical temperature.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High-field magnets (MRI machines), lossless power transmission (still under development).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711377" y="241784"/>
            <a:ext cx="182880" cy="182880"/>
          </a:xfrm>
          <a:prstGeom prst="triangle">
            <a:avLst/>
          </a:prstGeom>
          <a:noFill/>
          <a:ln w="1270">
            <a:solidFill>
              <a:srgbClr val="5198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12196" y="1835684"/>
            <a:ext cx="182880" cy="182880"/>
          </a:xfrm>
          <a:prstGeom prst="sun">
            <a:avLst/>
          </a:prstGeom>
          <a:noFill/>
          <a:ln w="1270">
            <a:solidFill>
              <a:srgbClr val="97147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2736" y="2710541"/>
            <a:ext cx="182880" cy="182880"/>
          </a:xfrm>
          <a:prstGeom prst="sun">
            <a:avLst/>
          </a:prstGeom>
          <a:noFill/>
          <a:ln w="1270">
            <a:solidFill>
              <a:srgbClr val="9A2CD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61330" y="2356864"/>
            <a:ext cx="182880" cy="182880"/>
          </a:xfrm>
          <a:prstGeom prst="triangle">
            <a:avLst/>
          </a:prstGeom>
          <a:noFill/>
          <a:ln w="1270">
            <a:solidFill>
              <a:srgbClr val="5132F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92278" y="2880759"/>
            <a:ext cx="182880" cy="182880"/>
          </a:xfrm>
          <a:prstGeom prst="cube">
            <a:avLst/>
          </a:prstGeom>
          <a:noFill/>
          <a:ln w="1270">
            <a:solidFill>
              <a:srgbClr val="275F5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Review and Summary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recap what we've covered: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Flow of electric charge (Amperes).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Opposition to current flow (Ohms).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 = I * 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Components that provide resistance.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Rate of energy consumption (Watts).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 and Parallel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Different ways to connect resistors.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 is Paramount!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95413" y="857199"/>
            <a:ext cx="182880" cy="182880"/>
          </a:xfrm>
          <a:prstGeom prst="sun">
            <a:avLst/>
          </a:prstGeom>
          <a:noFill/>
          <a:ln w="1270">
            <a:solidFill>
              <a:srgbClr val="BBD9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06068" y="1863450"/>
            <a:ext cx="182880" cy="182880"/>
          </a:xfrm>
          <a:prstGeom prst="rect">
            <a:avLst/>
          </a:prstGeom>
          <a:noFill/>
          <a:ln w="1270">
            <a:solidFill>
              <a:srgbClr val="A3BA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04368" y="2094831"/>
            <a:ext cx="182880" cy="182880"/>
          </a:xfrm>
          <a:prstGeom prst="cube">
            <a:avLst/>
          </a:prstGeom>
          <a:noFill/>
          <a:ln w="1270">
            <a:solidFill>
              <a:srgbClr val="1D65F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83089" y="1115468"/>
            <a:ext cx="182880" cy="182880"/>
          </a:xfrm>
          <a:prstGeom prst="triangle">
            <a:avLst/>
          </a:prstGeom>
          <a:noFill/>
          <a:ln w="1270">
            <a:solidFill>
              <a:srgbClr val="4247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7016" y="2013128"/>
            <a:ext cx="182880" cy="182880"/>
          </a:xfrm>
          <a:prstGeom prst="cube">
            <a:avLst/>
          </a:prstGeom>
          <a:noFill/>
          <a:ln w="1270">
            <a:solidFill>
              <a:srgbClr val="7A8C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Want to learn more?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Khan Academy, All About Circuits, and many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Textbooks: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Introductory physics and electrical engineering textbooks.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Hands-on projects: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 simple circuits to experiment with current, resistance, and Ohm's Law.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50949" y="104264"/>
            <a:ext cx="182880" cy="182880"/>
          </a:xfrm>
          <a:prstGeom prst="cube">
            <a:avLst/>
          </a:prstGeom>
          <a:noFill/>
          <a:ln w="1270">
            <a:solidFill>
              <a:srgbClr val="FA04A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97843" y="1561868"/>
            <a:ext cx="182880" cy="182880"/>
          </a:xfrm>
          <a:prstGeom prst="triangle">
            <a:avLst/>
          </a:prstGeom>
          <a:noFill/>
          <a:ln w="1270">
            <a:solidFill>
              <a:srgbClr val="9EF1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73768" y="2590475"/>
            <a:ext cx="182880" cy="182880"/>
          </a:xfrm>
          <a:prstGeom prst="rect">
            <a:avLst/>
          </a:prstGeom>
          <a:noFill/>
          <a:ln w="1270">
            <a:solidFill>
              <a:srgbClr val="CC011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09137" y="110584"/>
            <a:ext cx="182880" cy="182880"/>
          </a:xfrm>
          <a:prstGeom prst="triangle">
            <a:avLst/>
          </a:prstGeom>
          <a:noFill/>
          <a:ln w="1270">
            <a:solidFill>
              <a:srgbClr val="B0A4D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7386" y="795942"/>
            <a:ext cx="182880" cy="182880"/>
          </a:xfrm>
          <a:prstGeom prst="triangle">
            <a:avLst/>
          </a:prstGeom>
          <a:noFill/>
          <a:ln w="1270">
            <a:solidFill>
              <a:srgbClr val="25642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Drift Velocity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Electrons don't move in a straight line; they 'drift' through the conductor due to collisions with atoms. 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Slow Movement: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drift velocity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surprisingly slow, typically just fractions of a millimeter per second.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Field: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makes them move? An electric field established in the conductor by the voltage source.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137952" y="791772"/>
            <a:ext cx="182880" cy="182880"/>
          </a:xfrm>
          <a:prstGeom prst="triangle">
            <a:avLst/>
          </a:prstGeom>
          <a:noFill/>
          <a:ln w="1270">
            <a:solidFill>
              <a:srgbClr val="ED0C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35907" y="4344877"/>
            <a:ext cx="182880" cy="182880"/>
          </a:xfrm>
          <a:prstGeom prst="sun">
            <a:avLst/>
          </a:prstGeom>
          <a:noFill/>
          <a:ln w="1270">
            <a:solidFill>
              <a:srgbClr val="ECAB2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08148" y="4290960"/>
            <a:ext cx="182880" cy="182880"/>
          </a:xfrm>
          <a:prstGeom prst="triangle">
            <a:avLst/>
          </a:prstGeom>
          <a:noFill/>
          <a:ln w="1270">
            <a:solidFill>
              <a:srgbClr val="924F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28110" y="1363352"/>
            <a:ext cx="182880" cy="182880"/>
          </a:xfrm>
          <a:prstGeom prst="sun">
            <a:avLst/>
          </a:prstGeom>
          <a:noFill/>
          <a:ln w="1270">
            <a:solidFill>
              <a:srgbClr val="ECE59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76330" y="4126797"/>
            <a:ext cx="182880" cy="182880"/>
          </a:xfrm>
          <a:prstGeom prst="cube">
            <a:avLst/>
          </a:prstGeom>
          <a:noFill/>
          <a:ln w="1270">
            <a:solidFill>
              <a:srgbClr val="0A7B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Resistance: Opposition to Current Flow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is the property of a material that opposes the flow of electric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friction: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higher the resistance, the harder it is for current to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in Ohms (Ω):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higher Ohm value means higher resistance.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Factors Affecting Resistance: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 of the conductor (e.g., copper has low resistance, rubber has high resistance).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Length of the conductor (longer = higher resistance).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Cross-sectional area of the conductor (thicker = lower resistance).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Temperature (usually, higher temperature = higher resistance).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07314" y="4253629"/>
            <a:ext cx="182880" cy="182880"/>
          </a:xfrm>
          <a:prstGeom prst="sun">
            <a:avLst/>
          </a:prstGeom>
          <a:noFill/>
          <a:ln w="1270">
            <a:solidFill>
              <a:srgbClr val="9F561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1457" y="1976526"/>
            <a:ext cx="182880" cy="182880"/>
          </a:xfrm>
          <a:prstGeom prst="sun">
            <a:avLst/>
          </a:prstGeom>
          <a:noFill/>
          <a:ln w="1270">
            <a:solidFill>
              <a:srgbClr val="57457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64843" y="323535"/>
            <a:ext cx="182880" cy="182880"/>
          </a:xfrm>
          <a:prstGeom prst="rect">
            <a:avLst/>
          </a:prstGeom>
          <a:noFill/>
          <a:ln w="1270">
            <a:solidFill>
              <a:srgbClr val="C478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23326" y="3313436"/>
            <a:ext cx="182880" cy="182880"/>
          </a:xfrm>
          <a:prstGeom prst="sun">
            <a:avLst/>
          </a:prstGeom>
          <a:noFill/>
          <a:ln w="1270">
            <a:solidFill>
              <a:srgbClr val="6105A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0971" y="2120275"/>
            <a:ext cx="182880" cy="182880"/>
          </a:xfrm>
          <a:prstGeom prst="rect">
            <a:avLst/>
          </a:prstGeom>
          <a:noFill/>
          <a:ln w="1270">
            <a:solidFill>
              <a:srgbClr val="468B1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Ohm's Law: The Foundation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 describes the relationship between voltage (V), current (I), and resistance (R):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 = I * 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(V):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electrical potential difference (measured in Volts). It's the 'push' that drives the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(I):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flow of electric charge (measured in Amperes).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(R):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opposition to current flow (measured in Ohms).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a resistor has a resistance of 10 Ohms and a voltage of 5 Volts is applied across it, the current flowing through it will be 0.5 Amperes (I = V/R = 5/10 = 0.5).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07052" y="1492813"/>
            <a:ext cx="182880" cy="182880"/>
          </a:xfrm>
          <a:prstGeom prst="cube">
            <a:avLst/>
          </a:prstGeom>
          <a:noFill/>
          <a:ln w="1270">
            <a:solidFill>
              <a:srgbClr val="84708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59268" y="3947255"/>
            <a:ext cx="182880" cy="182880"/>
          </a:xfrm>
          <a:prstGeom prst="sun">
            <a:avLst/>
          </a:prstGeom>
          <a:noFill/>
          <a:ln w="1270">
            <a:solidFill>
              <a:srgbClr val="3EB9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91282" y="50445"/>
            <a:ext cx="182880" cy="182880"/>
          </a:xfrm>
          <a:prstGeom prst="rect">
            <a:avLst/>
          </a:prstGeom>
          <a:noFill/>
          <a:ln w="1270">
            <a:solidFill>
              <a:srgbClr val="EF93E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83722" y="1427726"/>
            <a:ext cx="182880" cy="182880"/>
          </a:xfrm>
          <a:prstGeom prst="sun">
            <a:avLst/>
          </a:prstGeom>
          <a:noFill/>
          <a:ln w="1270">
            <a:solidFill>
              <a:srgbClr val="71D57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47289" y="2318107"/>
            <a:ext cx="182880" cy="182880"/>
          </a:xfrm>
          <a:prstGeom prst="triangle">
            <a:avLst/>
          </a:prstGeom>
          <a:noFill/>
          <a:ln w="1270">
            <a:solidFill>
              <a:srgbClr val="8CA77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Visualizing Ohm's Law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a water hose.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(V):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like the water pressure.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(I):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like the amount of water flowing through the hose.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 (R):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like squeezing the hose – it restricts the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pressure (voltage) = More flow (current).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squeezing (resistance) = Less flow (current).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71337" y="3861789"/>
            <a:ext cx="182880" cy="182880"/>
          </a:xfrm>
          <a:prstGeom prst="sun">
            <a:avLst/>
          </a:prstGeom>
          <a:noFill/>
          <a:ln w="1270">
            <a:solidFill>
              <a:srgbClr val="32D86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18773" y="317384"/>
            <a:ext cx="182880" cy="182880"/>
          </a:xfrm>
          <a:prstGeom prst="sun">
            <a:avLst/>
          </a:prstGeom>
          <a:noFill/>
          <a:ln w="1270">
            <a:solidFill>
              <a:srgbClr val="3680F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50554" y="2252721"/>
            <a:ext cx="182880" cy="182880"/>
          </a:xfrm>
          <a:prstGeom prst="sun">
            <a:avLst/>
          </a:prstGeom>
          <a:noFill/>
          <a:ln w="1270">
            <a:solidFill>
              <a:srgbClr val="96F17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31289" y="3835924"/>
            <a:ext cx="182880" cy="182880"/>
          </a:xfrm>
          <a:prstGeom prst="rect">
            <a:avLst/>
          </a:prstGeom>
          <a:noFill/>
          <a:ln w="1270">
            <a:solidFill>
              <a:srgbClr val="FAF4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1548" y="435365"/>
            <a:ext cx="182880" cy="182880"/>
          </a:xfrm>
          <a:prstGeom prst="rect">
            <a:avLst/>
          </a:prstGeom>
          <a:noFill/>
          <a:ln w="1270">
            <a:solidFill>
              <a:srgbClr val="F8CF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Resistors: Circuit Components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 are components designed to provide a specific amount of resistance in a circuit.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Codes: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Resistors are often marked with color bands that indicate their resistance value and tolerance (accuracy).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Resistors: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Fixed Resistors: Have a single, unchanging resistance value.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Variable Resistors (Potentiometers/Rheostats): Resistance can be adjusted.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limiting.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division.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Pull-up/pull-down resistors in digital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84334" y="3387928"/>
            <a:ext cx="182880" cy="182880"/>
          </a:xfrm>
          <a:prstGeom prst="rect">
            <a:avLst/>
          </a:prstGeom>
          <a:noFill/>
          <a:ln w="1270">
            <a:solidFill>
              <a:srgbClr val="86743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06669" y="1699108"/>
            <a:ext cx="182880" cy="182880"/>
          </a:xfrm>
          <a:prstGeom prst="triangle">
            <a:avLst/>
          </a:prstGeom>
          <a:noFill/>
          <a:ln w="1270">
            <a:solidFill>
              <a:srgbClr val="1EA68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21136" y="1866455"/>
            <a:ext cx="182880" cy="182880"/>
          </a:xfrm>
          <a:prstGeom prst="rect">
            <a:avLst/>
          </a:prstGeom>
          <a:noFill/>
          <a:ln w="1270">
            <a:solidFill>
              <a:srgbClr val="D900C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89785" y="2125833"/>
            <a:ext cx="182880" cy="182880"/>
          </a:xfrm>
          <a:prstGeom prst="triangle">
            <a:avLst/>
          </a:prstGeom>
          <a:noFill/>
          <a:ln w="1270">
            <a:solidFill>
              <a:srgbClr val="CABA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67557" y="903128"/>
            <a:ext cx="182880" cy="182880"/>
          </a:xfrm>
          <a:prstGeom prst="triangle">
            <a:avLst/>
          </a:prstGeom>
          <a:noFill/>
          <a:ln w="1270">
            <a:solidFill>
              <a:srgbClr val="19D32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Resistor Color Codes (Simplified)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While a full understanding requires a table, here's a basic overview: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color represents a number (0-9).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first few bands give the resistance value.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last band indicates the tolerance (e.g., 5% tolerance means the actual resistance can be within 5% of the indicated value).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Colors:</a:t>
            </a:r>
            <a:pPr algn="l" indent="0" marL="0">
              <a:lnSpc>
                <a:spcPts val="2000"/>
              </a:lnSpc>
              <a:buNone/>
            </a:pP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Black (0), Brown (1), Red (2), Orange (3), Yellow (4), Green (5), Blue (6), Violet (7), Gray (8), White (9)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resistor with bands Brown, Black, Red, Gold would be 10 * 10^2  = 1000 Ohms (1 kΩ) with a 5% tolerance.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60335" y="1382247"/>
            <a:ext cx="182880" cy="182880"/>
          </a:xfrm>
          <a:prstGeom prst="cube">
            <a:avLst/>
          </a:prstGeom>
          <a:noFill/>
          <a:ln w="1270">
            <a:solidFill>
              <a:srgbClr val="1747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180" y="1431705"/>
            <a:ext cx="182880" cy="182880"/>
          </a:xfrm>
          <a:prstGeom prst="rect">
            <a:avLst/>
          </a:prstGeom>
          <a:noFill/>
          <a:ln w="1270">
            <a:solidFill>
              <a:srgbClr val="E25A3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42741" y="1902202"/>
            <a:ext cx="182880" cy="182880"/>
          </a:xfrm>
          <a:prstGeom prst="cube">
            <a:avLst/>
          </a:prstGeom>
          <a:noFill/>
          <a:ln w="1270">
            <a:solidFill>
              <a:srgbClr val="99AD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28600" y="271961"/>
            <a:ext cx="182880" cy="182880"/>
          </a:xfrm>
          <a:prstGeom prst="sun">
            <a:avLst/>
          </a:prstGeom>
          <a:noFill/>
          <a:ln w="1270">
            <a:solidFill>
              <a:srgbClr val="AB669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1685" y="516270"/>
            <a:ext cx="182880" cy="182880"/>
          </a:xfrm>
          <a:prstGeom prst="sun">
            <a:avLst/>
          </a:prstGeom>
          <a:noFill/>
          <a:ln w="1270">
            <a:solidFill>
              <a:srgbClr val="CECDF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 and Parallel Resistors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Resistors can be connected in two basic configurations: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Resistors are connected end-to-end, so the same current flows through each resistor.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 Resistance (R_total):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R_total = R1 + R2 + R3 + ...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Resistors are connected side-by-side, so the voltage across each resistor is the same.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 Resistance (R_total):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1/R_total = 1/R1 + 1/R2 + 1/R3 + ...  (or R_total = (R1*R2)/(R1+R2) for two resistors)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series and parallel combinations is crucial for analyzing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2025-02-24T11:43:28Z</dcterms:created>
  <dcterms:modified xsi:type="dcterms:W3CDTF">2025-02-24T11:43:28Z</dcterms:modified>
</cp:coreProperties>
</file>