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901638" y="1238056"/>
            <a:ext cx="182880" cy="182880"/>
          </a:xfrm>
          <a:prstGeom prst="sun">
            <a:avLst/>
          </a:prstGeom>
          <a:noFill/>
          <a:ln w="1270">
            <a:solidFill>
              <a:srgbClr val="5C528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03971" y="1956523"/>
            <a:ext cx="182880" cy="182880"/>
          </a:xfrm>
          <a:prstGeom prst="triangle">
            <a:avLst/>
          </a:prstGeom>
          <a:noFill/>
          <a:ln w="1270">
            <a:solidFill>
              <a:srgbClr val="0E9FA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845820" y="2803734"/>
            <a:ext cx="182880" cy="182880"/>
          </a:xfrm>
          <a:prstGeom prst="cube">
            <a:avLst/>
          </a:prstGeom>
          <a:noFill/>
          <a:ln w="1270">
            <a:solidFill>
              <a:srgbClr val="5EAD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75573" y="632151"/>
            <a:ext cx="182880" cy="182880"/>
          </a:xfrm>
          <a:prstGeom prst="sun">
            <a:avLst/>
          </a:prstGeom>
          <a:noFill/>
          <a:ln w="1270">
            <a:solidFill>
              <a:srgbClr val="BBF4F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59833" y="3190496"/>
            <a:ext cx="182880" cy="182880"/>
          </a:xfrm>
          <a:prstGeom prst="sun">
            <a:avLst/>
          </a:prstGeom>
          <a:noFill/>
          <a:ln w="1270">
            <a:solidFill>
              <a:srgbClr val="F2DB0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Circuits: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digital circuits. 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Digital Circuits?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basics of how they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Number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Binary, Decimal, Hexadecimal – the languages of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Logic Gates: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AND, OR, NOT – the building blocks of digital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Boolean Algebra: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Simplifying circuit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Combinational Logic: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Adders, Multiplexers – circuits that make decisions.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Sequential Logic: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Flip-flops, Registers – circuits that remember.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are digital circuits used in the real world?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409805" y="729049"/>
            <a:ext cx="182880" cy="182880"/>
          </a:xfrm>
          <a:prstGeom prst="cube">
            <a:avLst/>
          </a:prstGeom>
          <a:noFill/>
          <a:ln w="1270">
            <a:solidFill>
              <a:srgbClr val="E47E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93788" y="1322817"/>
            <a:ext cx="182880" cy="182880"/>
          </a:xfrm>
          <a:prstGeom prst="cube">
            <a:avLst/>
          </a:prstGeom>
          <a:noFill/>
          <a:ln w="1270">
            <a:solidFill>
              <a:srgbClr val="7069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0661" y="3940009"/>
            <a:ext cx="182880" cy="182880"/>
          </a:xfrm>
          <a:prstGeom prst="rect">
            <a:avLst/>
          </a:prstGeom>
          <a:noFill/>
          <a:ln w="1270">
            <a:solidFill>
              <a:srgbClr val="E0DEA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71123" y="1039652"/>
            <a:ext cx="182880" cy="182880"/>
          </a:xfrm>
          <a:prstGeom prst="rect">
            <a:avLst/>
          </a:prstGeom>
          <a:noFill/>
          <a:ln w="1270">
            <a:solidFill>
              <a:srgbClr val="922F7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1962" y="3176367"/>
            <a:ext cx="182880" cy="182880"/>
          </a:xfrm>
          <a:prstGeom prst="triangle">
            <a:avLst/>
          </a:prstGeom>
          <a:noFill/>
          <a:ln w="1270">
            <a:solidFill>
              <a:srgbClr val="5CEF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DeMorgan's Theorems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DeMorgan's Theorems are crucial for simplifying logic circuits. They state: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complement of a product is the sum of the complements: 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(A.B)' = A' + B'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complement of a sum is the product of the complements: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(A+B)' = A'.B'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theorems allow you to convert between AND and OR gates with inverted inputs/outputs, which is very helpful in circuit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53384" y="3722187"/>
            <a:ext cx="182880" cy="182880"/>
          </a:xfrm>
          <a:prstGeom prst="sun">
            <a:avLst/>
          </a:prstGeom>
          <a:noFill/>
          <a:ln w="1270">
            <a:solidFill>
              <a:srgbClr val="68139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23955" y="1615925"/>
            <a:ext cx="182880" cy="182880"/>
          </a:xfrm>
          <a:prstGeom prst="triangle">
            <a:avLst/>
          </a:prstGeom>
          <a:noFill/>
          <a:ln w="1270">
            <a:solidFill>
              <a:srgbClr val="AFC0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77197" y="4118226"/>
            <a:ext cx="182880" cy="182880"/>
          </a:xfrm>
          <a:prstGeom prst="cube">
            <a:avLst/>
          </a:prstGeom>
          <a:noFill/>
          <a:ln w="1270">
            <a:solidFill>
              <a:srgbClr val="683DF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47877" y="563059"/>
            <a:ext cx="182880" cy="182880"/>
          </a:xfrm>
          <a:prstGeom prst="cube">
            <a:avLst/>
          </a:prstGeom>
          <a:noFill/>
          <a:ln w="1270">
            <a:solidFill>
              <a:srgbClr val="EA85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21255" y="3959255"/>
            <a:ext cx="182880" cy="182880"/>
          </a:xfrm>
          <a:prstGeom prst="rect">
            <a:avLst/>
          </a:prstGeom>
          <a:noFill/>
          <a:ln w="1270">
            <a:solidFill>
              <a:srgbClr val="34F0F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Combinational Logic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Combinational logic circuits produce an output that depends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 the current inputs. They have no memory.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binary numbers (half adders, full adders).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Subtractors: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Subtract binary numbers.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Multiplexers (MUX):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one of several inputs and route it to the output.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Demultiplexers (DEMUX):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Route a single input to one of several outputs.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Encoders: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 a decimal input to a binary output.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Decoders: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 a binary input to a decimal output.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97895" y="4419992"/>
            <a:ext cx="182880" cy="182880"/>
          </a:xfrm>
          <a:prstGeom prst="triangle">
            <a:avLst/>
          </a:prstGeom>
          <a:noFill/>
          <a:ln w="1270">
            <a:solidFill>
              <a:srgbClr val="0785F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28680" y="4126913"/>
            <a:ext cx="182880" cy="182880"/>
          </a:xfrm>
          <a:prstGeom prst="rect">
            <a:avLst/>
          </a:prstGeom>
          <a:noFill/>
          <a:ln w="1270">
            <a:solidFill>
              <a:srgbClr val="94A61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14399" y="2597976"/>
            <a:ext cx="182880" cy="182880"/>
          </a:xfrm>
          <a:prstGeom prst="triangle">
            <a:avLst/>
          </a:prstGeom>
          <a:noFill/>
          <a:ln w="1270">
            <a:solidFill>
              <a:srgbClr val="880C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99350" y="139050"/>
            <a:ext cx="182880" cy="182880"/>
          </a:xfrm>
          <a:prstGeom prst="cube">
            <a:avLst/>
          </a:prstGeom>
          <a:noFill/>
          <a:ln w="1270">
            <a:solidFill>
              <a:srgbClr val="0607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26373" y="461725"/>
            <a:ext cx="182880" cy="182880"/>
          </a:xfrm>
          <a:prstGeom prst="triangle">
            <a:avLst/>
          </a:prstGeom>
          <a:noFill/>
          <a:ln w="1270">
            <a:solidFill>
              <a:srgbClr val="FDFE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Adders: Half Adder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half adder adds two single-bit binary numbers (A and B) and produces a sum (S) and a carry (C).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uses one XOR gate and one AND gate.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Truth Table: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56208" y="4186154"/>
            <a:ext cx="182880" cy="182880"/>
          </a:xfrm>
          <a:prstGeom prst="triangle">
            <a:avLst/>
          </a:prstGeom>
          <a:noFill/>
          <a:ln w="1270">
            <a:solidFill>
              <a:srgbClr val="323CE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09865" y="2844528"/>
            <a:ext cx="182880" cy="182880"/>
          </a:xfrm>
          <a:prstGeom prst="cube">
            <a:avLst/>
          </a:prstGeom>
          <a:noFill/>
          <a:ln w="1270">
            <a:solidFill>
              <a:srgbClr val="46F6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17313" y="3327224"/>
            <a:ext cx="182880" cy="182880"/>
          </a:xfrm>
          <a:prstGeom prst="triangle">
            <a:avLst/>
          </a:prstGeom>
          <a:noFill/>
          <a:ln w="1270">
            <a:solidFill>
              <a:srgbClr val="BFB22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10051" y="2733548"/>
            <a:ext cx="182880" cy="182880"/>
          </a:xfrm>
          <a:prstGeom prst="rect">
            <a:avLst/>
          </a:prstGeom>
          <a:noFill/>
          <a:ln w="1270">
            <a:solidFill>
              <a:srgbClr val="C5BC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71620" y="1752885"/>
            <a:ext cx="182880" cy="182880"/>
          </a:xfrm>
          <a:prstGeom prst="rect">
            <a:avLst/>
          </a:prstGeom>
          <a:noFill/>
          <a:ln w="1270">
            <a:solidFill>
              <a:srgbClr val="4830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Adders: Full Adder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full adder adds three single-bit binary numbers (A, B, and Carry-in) and produces a sum (S) and a Carry-out (Cout).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be implemented using two half adders and one OR gate.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 adders are used in multi-bit addition.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45686" y="2793878"/>
            <a:ext cx="182880" cy="182880"/>
          </a:xfrm>
          <a:prstGeom prst="rect">
            <a:avLst/>
          </a:prstGeom>
          <a:noFill/>
          <a:ln w="1270">
            <a:solidFill>
              <a:srgbClr val="FCF8B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98807" y="1175916"/>
            <a:ext cx="182880" cy="182880"/>
          </a:xfrm>
          <a:prstGeom prst="triangle">
            <a:avLst/>
          </a:prstGeom>
          <a:noFill/>
          <a:ln w="1270">
            <a:solidFill>
              <a:srgbClr val="2362E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38313" y="777243"/>
            <a:ext cx="182880" cy="182880"/>
          </a:xfrm>
          <a:prstGeom prst="triangle">
            <a:avLst/>
          </a:prstGeom>
          <a:noFill/>
          <a:ln w="1270">
            <a:solidFill>
              <a:srgbClr val="E44A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85573" y="159833"/>
            <a:ext cx="182880" cy="182880"/>
          </a:xfrm>
          <a:prstGeom prst="rect">
            <a:avLst/>
          </a:prstGeom>
          <a:noFill/>
          <a:ln w="1270">
            <a:solidFill>
              <a:srgbClr val="7A94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73215" y="166215"/>
            <a:ext cx="182880" cy="182880"/>
          </a:xfrm>
          <a:prstGeom prst="sun">
            <a:avLst/>
          </a:prstGeom>
          <a:noFill/>
          <a:ln w="1270">
            <a:solidFill>
              <a:srgbClr val="25C8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Multiplexers (MUX)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multiplexer (MUX) selects one of several input signals and forwards it to a single output line. The selection is controlled by select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a switch that chooses which input to connect to the output.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Data routing, parallel-to-serial conversion.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86259" y="2856791"/>
            <a:ext cx="182880" cy="182880"/>
          </a:xfrm>
          <a:prstGeom prst="cube">
            <a:avLst/>
          </a:prstGeom>
          <a:noFill/>
          <a:ln w="1270">
            <a:solidFill>
              <a:srgbClr val="A656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71038" y="2895161"/>
            <a:ext cx="182880" cy="182880"/>
          </a:xfrm>
          <a:prstGeom prst="cube">
            <a:avLst/>
          </a:prstGeom>
          <a:noFill/>
          <a:ln w="1270">
            <a:solidFill>
              <a:srgbClr val="EE35E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67435" y="2422692"/>
            <a:ext cx="182880" cy="182880"/>
          </a:xfrm>
          <a:prstGeom prst="triangle">
            <a:avLst/>
          </a:prstGeom>
          <a:noFill/>
          <a:ln w="1270">
            <a:solidFill>
              <a:srgbClr val="BE041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9590" y="588823"/>
            <a:ext cx="182880" cy="182880"/>
          </a:xfrm>
          <a:prstGeom prst="cube">
            <a:avLst/>
          </a:prstGeom>
          <a:noFill/>
          <a:ln w="1270">
            <a:solidFill>
              <a:srgbClr val="F1A30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60079" y="2184390"/>
            <a:ext cx="182880" cy="182880"/>
          </a:xfrm>
          <a:prstGeom prst="triangle">
            <a:avLst/>
          </a:prstGeom>
          <a:noFill/>
          <a:ln w="1270">
            <a:solidFill>
              <a:srgbClr val="4B49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Sequential Logic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Sequential logic circuits produce an output that depends on the current inputs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past history of inputs (they have memory!).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Flip-flops: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memory element that can store one bit of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Registers: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Group of flip-flops used to store multiple bits of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Counters: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Circuits that count events.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 Machines: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Circuits that transition between different states based on inputs and current state.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34732" y="2835717"/>
            <a:ext cx="182880" cy="182880"/>
          </a:xfrm>
          <a:prstGeom prst="cube">
            <a:avLst/>
          </a:prstGeom>
          <a:noFill/>
          <a:ln w="1270">
            <a:solidFill>
              <a:srgbClr val="F61E1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80880" y="899851"/>
            <a:ext cx="182880" cy="182880"/>
          </a:xfrm>
          <a:prstGeom prst="sun">
            <a:avLst/>
          </a:prstGeom>
          <a:noFill/>
          <a:ln w="1270">
            <a:solidFill>
              <a:srgbClr val="37400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67765" y="4057797"/>
            <a:ext cx="182880" cy="182880"/>
          </a:xfrm>
          <a:prstGeom prst="cube">
            <a:avLst/>
          </a:prstGeom>
          <a:noFill/>
          <a:ln w="1270">
            <a:solidFill>
              <a:srgbClr val="B7D0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4271" y="2302368"/>
            <a:ext cx="182880" cy="182880"/>
          </a:xfrm>
          <a:prstGeom prst="triangle">
            <a:avLst/>
          </a:prstGeom>
          <a:noFill/>
          <a:ln w="1270">
            <a:solidFill>
              <a:srgbClr val="69EE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2798" y="2265349"/>
            <a:ext cx="182880" cy="182880"/>
          </a:xfrm>
          <a:prstGeom prst="sun">
            <a:avLst/>
          </a:prstGeom>
          <a:noFill/>
          <a:ln w="1270">
            <a:solidFill>
              <a:srgbClr val="5854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Flip-Flops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flip-flop is a bistable multivibrator; it has two stable states (0 and 1) and can be switched between these states by applying appropriate input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types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SR Flip-Flop: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Set-Reset flip-flop.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 Flip-Flop: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flip-flop (stores the value of the input D).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JK Flip-Flop: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Versatile flip-flop with Set, Reset, and Toggle capabilities.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 Flip-Flop: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Toggle flip-flop (toggles its output state on each clock pulse).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83779" y="1377383"/>
            <a:ext cx="182880" cy="182880"/>
          </a:xfrm>
          <a:prstGeom prst="triangle">
            <a:avLst/>
          </a:prstGeom>
          <a:noFill/>
          <a:ln w="1270">
            <a:solidFill>
              <a:srgbClr val="9551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26727" y="3082733"/>
            <a:ext cx="182880" cy="182880"/>
          </a:xfrm>
          <a:prstGeom prst="sun">
            <a:avLst/>
          </a:prstGeom>
          <a:noFill/>
          <a:ln w="1270">
            <a:solidFill>
              <a:srgbClr val="00DF4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45467" y="145331"/>
            <a:ext cx="182880" cy="182880"/>
          </a:xfrm>
          <a:prstGeom prst="sun">
            <a:avLst/>
          </a:prstGeom>
          <a:noFill/>
          <a:ln w="1270">
            <a:solidFill>
              <a:srgbClr val="B3508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14883" y="4247562"/>
            <a:ext cx="182880" cy="182880"/>
          </a:xfrm>
          <a:prstGeom prst="sun">
            <a:avLst/>
          </a:prstGeom>
          <a:noFill/>
          <a:ln w="1270">
            <a:solidFill>
              <a:srgbClr val="F41D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64034" y="943145"/>
            <a:ext cx="182880" cy="182880"/>
          </a:xfrm>
          <a:prstGeom prst="rect">
            <a:avLst/>
          </a:prstGeom>
          <a:noFill/>
          <a:ln w="1270">
            <a:solidFill>
              <a:srgbClr val="1E5EA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Registers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register is a group of flip-flops used to store multiple bits of data. The number of flip-flops determines the number of bits the register can hold.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Registers are used in CPUs for storing data and instructions.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Shift Registers: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shifting data bits from one flip-flop to another.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748351" y="128335"/>
            <a:ext cx="182880" cy="182880"/>
          </a:xfrm>
          <a:prstGeom prst="triangle">
            <a:avLst/>
          </a:prstGeom>
          <a:noFill/>
          <a:ln w="1270">
            <a:solidFill>
              <a:srgbClr val="3928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32573" y="2250700"/>
            <a:ext cx="182880" cy="182880"/>
          </a:xfrm>
          <a:prstGeom prst="rect">
            <a:avLst/>
          </a:prstGeom>
          <a:noFill/>
          <a:ln w="1270">
            <a:solidFill>
              <a:srgbClr val="0552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30261" y="499036"/>
            <a:ext cx="182880" cy="182880"/>
          </a:xfrm>
          <a:prstGeom prst="cube">
            <a:avLst/>
          </a:prstGeom>
          <a:noFill/>
          <a:ln w="1270">
            <a:solidFill>
              <a:srgbClr val="06239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10146" y="1400576"/>
            <a:ext cx="182880" cy="182880"/>
          </a:xfrm>
          <a:prstGeom prst="sun">
            <a:avLst/>
          </a:prstGeom>
          <a:noFill/>
          <a:ln w="1270">
            <a:solidFill>
              <a:srgbClr val="733E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25305" y="411561"/>
            <a:ext cx="182880" cy="182880"/>
          </a:xfrm>
          <a:prstGeom prst="rect">
            <a:avLst/>
          </a:prstGeom>
          <a:noFill/>
          <a:ln w="1270">
            <a:solidFill>
              <a:srgbClr val="83573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Counters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counter is a sequential circuit that counts events, often driven by a clock signal.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Binary Counters: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Count in binary sequence.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Decade Counters: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Count from 0 to 9.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Up/Down Counters: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Count up or down depending on the input.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Counters are used in timers, frequency dividers, and control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682450" y="1268010"/>
            <a:ext cx="182880" cy="182880"/>
          </a:xfrm>
          <a:prstGeom prst="cube">
            <a:avLst/>
          </a:prstGeom>
          <a:noFill/>
          <a:ln w="1270">
            <a:solidFill>
              <a:srgbClr val="2C9D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65186" y="2324883"/>
            <a:ext cx="182880" cy="182880"/>
          </a:xfrm>
          <a:prstGeom prst="sun">
            <a:avLst/>
          </a:prstGeom>
          <a:noFill/>
          <a:ln w="1270">
            <a:solidFill>
              <a:srgbClr val="2B611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88597" y="213021"/>
            <a:ext cx="182880" cy="182880"/>
          </a:xfrm>
          <a:prstGeom prst="cube">
            <a:avLst/>
          </a:prstGeom>
          <a:noFill/>
          <a:ln w="1270">
            <a:solidFill>
              <a:srgbClr val="898A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20184" y="2806897"/>
            <a:ext cx="182880" cy="182880"/>
          </a:xfrm>
          <a:prstGeom prst="cube">
            <a:avLst/>
          </a:prstGeom>
          <a:noFill/>
          <a:ln w="1270">
            <a:solidFill>
              <a:srgbClr val="0D4D1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9527" y="832240"/>
            <a:ext cx="182880" cy="182880"/>
          </a:xfrm>
          <a:prstGeom prst="sun">
            <a:avLst/>
          </a:prstGeom>
          <a:noFill/>
          <a:ln w="1270">
            <a:solidFill>
              <a:srgbClr val="0F89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State Machines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state machine (or finite-state machine) is a sequential circuit that transitions between different states based on inputs and the current state. Each state represents a specific condition or action.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 machines are used in control systems, game logic, and communication protocols.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11340" y="1477099"/>
            <a:ext cx="182880" cy="182880"/>
          </a:xfrm>
          <a:prstGeom prst="cube">
            <a:avLst/>
          </a:prstGeom>
          <a:noFill/>
          <a:ln w="1270">
            <a:solidFill>
              <a:srgbClr val="70CE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69039" y="1802540"/>
            <a:ext cx="182880" cy="182880"/>
          </a:xfrm>
          <a:prstGeom prst="cube">
            <a:avLst/>
          </a:prstGeom>
          <a:noFill/>
          <a:ln w="1270">
            <a:solidFill>
              <a:srgbClr val="E088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25570" y="4034979"/>
            <a:ext cx="182880" cy="182880"/>
          </a:xfrm>
          <a:prstGeom prst="rect">
            <a:avLst/>
          </a:prstGeom>
          <a:noFill/>
          <a:ln w="1270">
            <a:solidFill>
              <a:srgbClr val="0C2A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28324" y="2591400"/>
            <a:ext cx="182880" cy="182880"/>
          </a:xfrm>
          <a:prstGeom prst="cube">
            <a:avLst/>
          </a:prstGeom>
          <a:noFill/>
          <a:ln w="1270">
            <a:solidFill>
              <a:srgbClr val="B9FB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81734" y="1439771"/>
            <a:ext cx="182880" cy="182880"/>
          </a:xfrm>
          <a:prstGeom prst="rect">
            <a:avLst/>
          </a:prstGeom>
          <a:noFill/>
          <a:ln w="1270">
            <a:solidFill>
              <a:srgbClr val="48035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Digital Circuits?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circuits are electronic circuits that operate using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discrete levels of voltage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representing binary digits (bits): 0 and 1.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Unlike analog circuits, which use continuous signals, digital circuits are more robust to noise and easier to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binary values (0 and 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Based on transistors acting as switches.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Forms the basis of computers, smartphones, and countless other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15840" y="1902990"/>
            <a:ext cx="182880" cy="182880"/>
          </a:xfrm>
          <a:prstGeom prst="cube">
            <a:avLst/>
          </a:prstGeom>
          <a:noFill/>
          <a:ln w="1270">
            <a:solidFill>
              <a:srgbClr val="6803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17762" y="323582"/>
            <a:ext cx="182880" cy="182880"/>
          </a:xfrm>
          <a:prstGeom prst="triangle">
            <a:avLst/>
          </a:prstGeom>
          <a:noFill/>
          <a:ln w="1270">
            <a:solidFill>
              <a:srgbClr val="EB07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50361" y="1514857"/>
            <a:ext cx="182880" cy="182880"/>
          </a:xfrm>
          <a:prstGeom prst="sun">
            <a:avLst/>
          </a:prstGeom>
          <a:noFill/>
          <a:ln w="1270">
            <a:solidFill>
              <a:srgbClr val="73242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76497" y="2372787"/>
            <a:ext cx="182880" cy="182880"/>
          </a:xfrm>
          <a:prstGeom prst="sun">
            <a:avLst/>
          </a:prstGeom>
          <a:noFill/>
          <a:ln w="1270">
            <a:solidFill>
              <a:srgbClr val="817A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62139" y="2953551"/>
            <a:ext cx="182880" cy="182880"/>
          </a:xfrm>
          <a:prstGeom prst="sun">
            <a:avLst/>
          </a:prstGeom>
          <a:noFill/>
          <a:ln w="1270">
            <a:solidFill>
              <a:srgbClr val="07AE2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Digital Circuits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circuits are everywhere!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CPUs, memory, I/O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Smartphones: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Processors, displays, communication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Embedded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Microcontrollers in appliances, cars, and industrial equipment.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Encoding, decoding, and transmitting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Consumer Electronics: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Televisions, DVD players, digital cameras.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19021" y="1833330"/>
            <a:ext cx="182880" cy="182880"/>
          </a:xfrm>
          <a:prstGeom prst="rect">
            <a:avLst/>
          </a:prstGeom>
          <a:noFill/>
          <a:ln w="1270">
            <a:solidFill>
              <a:srgbClr val="D52F2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02561" y="3388995"/>
            <a:ext cx="182880" cy="182880"/>
          </a:xfrm>
          <a:prstGeom prst="sun">
            <a:avLst/>
          </a:prstGeom>
          <a:noFill/>
          <a:ln w="1270">
            <a:solidFill>
              <a:srgbClr val="7799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25770" y="3785199"/>
            <a:ext cx="182880" cy="182880"/>
          </a:xfrm>
          <a:prstGeom prst="triangle">
            <a:avLst/>
          </a:prstGeom>
          <a:noFill/>
          <a:ln w="1270">
            <a:solidFill>
              <a:srgbClr val="E0977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53262" y="986119"/>
            <a:ext cx="182880" cy="182880"/>
          </a:xfrm>
          <a:prstGeom prst="rect">
            <a:avLst/>
          </a:prstGeom>
          <a:noFill/>
          <a:ln w="1270">
            <a:solidFill>
              <a:srgbClr val="AD05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8910" y="4481599"/>
            <a:ext cx="182880" cy="182880"/>
          </a:xfrm>
          <a:prstGeom prst="cube">
            <a:avLst/>
          </a:prstGeom>
          <a:noFill/>
          <a:ln w="1270">
            <a:solidFill>
              <a:srgbClr val="85CF3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Example: Simple Alarm System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a simple alarm system with two sensors (A and B) and an alarm output (Alarm).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alarm should sound if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either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sensor A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sensor B is triggered.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can be implemented with an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 gate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Alarm = A + 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we want the alarm to only sound when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both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 are triggered, we can use an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 gate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Alarm = A . 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12397" y="3393566"/>
            <a:ext cx="182880" cy="182880"/>
          </a:xfrm>
          <a:prstGeom prst="sun">
            <a:avLst/>
          </a:prstGeom>
          <a:noFill/>
          <a:ln w="1270">
            <a:solidFill>
              <a:srgbClr val="4359C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74781" y="1312855"/>
            <a:ext cx="182880" cy="182880"/>
          </a:xfrm>
          <a:prstGeom prst="cube">
            <a:avLst/>
          </a:prstGeom>
          <a:noFill/>
          <a:ln w="1270">
            <a:solidFill>
              <a:srgbClr val="4413E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74205" y="3503343"/>
            <a:ext cx="182880" cy="182880"/>
          </a:xfrm>
          <a:prstGeom prst="triangle">
            <a:avLst/>
          </a:prstGeom>
          <a:noFill/>
          <a:ln w="1270">
            <a:solidFill>
              <a:srgbClr val="8A596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06734" y="2860209"/>
            <a:ext cx="182880" cy="182880"/>
          </a:xfrm>
          <a:prstGeom prst="sun">
            <a:avLst/>
          </a:prstGeom>
          <a:noFill/>
          <a:ln w="1270">
            <a:solidFill>
              <a:srgbClr val="9EB34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09734" y="3456049"/>
            <a:ext cx="182880" cy="182880"/>
          </a:xfrm>
          <a:prstGeom prst="sun">
            <a:avLst/>
          </a:prstGeom>
          <a:noFill/>
          <a:ln w="1270">
            <a:solidFill>
              <a:srgbClr val="4323F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Integrated Circuits (ICs)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 digital circuits are implemented as integrated circuits (ICs), also known as chips or microchips.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ICs contain millions or even billions of transistors, resistors, and other components on a single piece of silicon.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of ICs exist, ranging from simple logic gates to complex microprocessors.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45182" y="3279467"/>
            <a:ext cx="182880" cy="182880"/>
          </a:xfrm>
          <a:prstGeom prst="triangle">
            <a:avLst/>
          </a:prstGeom>
          <a:noFill/>
          <a:ln w="1270">
            <a:solidFill>
              <a:srgbClr val="1965A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17864" y="4260101"/>
            <a:ext cx="182880" cy="182880"/>
          </a:xfrm>
          <a:prstGeom prst="cube">
            <a:avLst/>
          </a:prstGeom>
          <a:noFill/>
          <a:ln w="1270">
            <a:solidFill>
              <a:srgbClr val="BCBA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9242" y="249701"/>
            <a:ext cx="182880" cy="182880"/>
          </a:xfrm>
          <a:prstGeom prst="rect">
            <a:avLst/>
          </a:prstGeom>
          <a:noFill/>
          <a:ln w="1270">
            <a:solidFill>
              <a:srgbClr val="513D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38062" y="3995777"/>
            <a:ext cx="182880" cy="182880"/>
          </a:xfrm>
          <a:prstGeom prst="rect">
            <a:avLst/>
          </a:prstGeom>
          <a:noFill/>
          <a:ln w="1270">
            <a:solidFill>
              <a:srgbClr val="9AB6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0436" y="2943309"/>
            <a:ext cx="182880" cy="182880"/>
          </a:xfrm>
          <a:prstGeom prst="sun">
            <a:avLst/>
          </a:prstGeom>
          <a:noFill/>
          <a:ln w="1270">
            <a:solidFill>
              <a:srgbClr val="48163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FPGA's - Field Programmable Gate Arrays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FPGA's or Field Programmable Gate Arrays are IC's that can be programmed to perform various digital circuits by a programmer. Usually these come in handy in implementing complex digital circuits. They have a great advantage of being reusable and reprogrammable.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24218" y="1484926"/>
            <a:ext cx="182880" cy="182880"/>
          </a:xfrm>
          <a:prstGeom prst="cube">
            <a:avLst/>
          </a:prstGeom>
          <a:noFill/>
          <a:ln w="1270">
            <a:solidFill>
              <a:srgbClr val="E578B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60324" y="781381"/>
            <a:ext cx="182880" cy="182880"/>
          </a:xfrm>
          <a:prstGeom prst="cube">
            <a:avLst/>
          </a:prstGeom>
          <a:noFill/>
          <a:ln w="1270">
            <a:solidFill>
              <a:srgbClr val="FA37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70979" y="440259"/>
            <a:ext cx="182880" cy="182880"/>
          </a:xfrm>
          <a:prstGeom prst="cube">
            <a:avLst/>
          </a:prstGeom>
          <a:noFill/>
          <a:ln w="1270">
            <a:solidFill>
              <a:srgbClr val="A1C87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61538" y="1835450"/>
            <a:ext cx="182880" cy="182880"/>
          </a:xfrm>
          <a:prstGeom prst="triangle">
            <a:avLst/>
          </a:prstGeom>
          <a:noFill/>
          <a:ln w="1270">
            <a:solidFill>
              <a:srgbClr val="11A6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99628" y="3615035"/>
            <a:ext cx="182880" cy="182880"/>
          </a:xfrm>
          <a:prstGeom prst="cube">
            <a:avLst/>
          </a:prstGeom>
          <a:noFill/>
          <a:ln w="1270">
            <a:solidFill>
              <a:srgbClr val="0DEA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Microcontrollers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Microcontrollers are small, self-contained computers on a chip. They include a processor, memory, and peripherals (like timers, ADC, and communication interfaces).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are widely used in embedded systems to control various devices and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Arduino, Raspberry Pi Pico.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09079" y="3979505"/>
            <a:ext cx="182880" cy="182880"/>
          </a:xfrm>
          <a:prstGeom prst="sun">
            <a:avLst/>
          </a:prstGeom>
          <a:noFill/>
          <a:ln w="1270">
            <a:solidFill>
              <a:srgbClr val="C333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0645" y="3805806"/>
            <a:ext cx="182880" cy="182880"/>
          </a:xfrm>
          <a:prstGeom prst="sun">
            <a:avLst/>
          </a:prstGeom>
          <a:noFill/>
          <a:ln w="1270">
            <a:solidFill>
              <a:srgbClr val="8967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67352" y="2221711"/>
            <a:ext cx="182880" cy="182880"/>
          </a:xfrm>
          <a:prstGeom prst="triangle">
            <a:avLst/>
          </a:prstGeom>
          <a:noFill/>
          <a:ln w="1270">
            <a:solidFill>
              <a:srgbClr val="8272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96222" y="3362203"/>
            <a:ext cx="182880" cy="182880"/>
          </a:xfrm>
          <a:prstGeom prst="sun">
            <a:avLst/>
          </a:prstGeom>
          <a:noFill/>
          <a:ln w="1270">
            <a:solidFill>
              <a:srgbClr val="72CA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85256" y="3460463"/>
            <a:ext cx="182880" cy="182880"/>
          </a:xfrm>
          <a:prstGeom prst="triangle">
            <a:avLst/>
          </a:prstGeom>
          <a:noFill/>
          <a:ln w="1270">
            <a:solidFill>
              <a:srgbClr val="3F99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Advantages of Digital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Noise Immunity: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robust to noise than analog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Reproducibility: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Consistent performance across different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Easy to increase complexity by adding more components.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be programmed to perform different functions (e.g., microcontrollers).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19235" y="4201112"/>
            <a:ext cx="182880" cy="182880"/>
          </a:xfrm>
          <a:prstGeom prst="triangle">
            <a:avLst/>
          </a:prstGeom>
          <a:noFill/>
          <a:ln w="1270">
            <a:solidFill>
              <a:srgbClr val="EF112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31236" y="4058796"/>
            <a:ext cx="182880" cy="182880"/>
          </a:xfrm>
          <a:prstGeom prst="triangle">
            <a:avLst/>
          </a:prstGeom>
          <a:noFill/>
          <a:ln w="1270">
            <a:solidFill>
              <a:srgbClr val="24852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34310" y="290921"/>
            <a:ext cx="182880" cy="182880"/>
          </a:xfrm>
          <a:prstGeom prst="sun">
            <a:avLst/>
          </a:prstGeom>
          <a:noFill/>
          <a:ln w="1270">
            <a:solidFill>
              <a:srgbClr val="DFDE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95997" y="1598334"/>
            <a:ext cx="182880" cy="182880"/>
          </a:xfrm>
          <a:prstGeom prst="cube">
            <a:avLst/>
          </a:prstGeom>
          <a:noFill/>
          <a:ln w="1270">
            <a:solidFill>
              <a:srgbClr val="9CB5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95313" y="1429615"/>
            <a:ext cx="182880" cy="182880"/>
          </a:xfrm>
          <a:prstGeom prst="triangle">
            <a:avLst/>
          </a:prstGeom>
          <a:noFill/>
          <a:ln w="1270">
            <a:solidFill>
              <a:srgbClr val="29A0E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Disadvantages of Digital Circuits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Quantization Error: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Loss of information due to representing continuous signals with discrete values.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Designing complex digital systems can be challenging.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Consumption: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Digital circuits can consume significant power, especially at high speeds.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91092" y="1492221"/>
            <a:ext cx="182880" cy="182880"/>
          </a:xfrm>
          <a:prstGeom prst="triangle">
            <a:avLst/>
          </a:prstGeom>
          <a:noFill/>
          <a:ln w="1270">
            <a:solidFill>
              <a:srgbClr val="B0A02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29690" y="1387609"/>
            <a:ext cx="182880" cy="182880"/>
          </a:xfrm>
          <a:prstGeom prst="triangle">
            <a:avLst/>
          </a:prstGeom>
          <a:noFill/>
          <a:ln w="1270">
            <a:solidFill>
              <a:srgbClr val="EE581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330" y="2082308"/>
            <a:ext cx="182880" cy="182880"/>
          </a:xfrm>
          <a:prstGeom prst="triangle">
            <a:avLst/>
          </a:prstGeom>
          <a:noFill/>
          <a:ln w="1270">
            <a:solidFill>
              <a:srgbClr val="7EE2F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18327" y="1505075"/>
            <a:ext cx="182880" cy="182880"/>
          </a:xfrm>
          <a:prstGeom prst="sun">
            <a:avLst/>
          </a:prstGeom>
          <a:noFill/>
          <a:ln w="1270">
            <a:solidFill>
              <a:srgbClr val="0116E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95040" y="1699836"/>
            <a:ext cx="182880" cy="182880"/>
          </a:xfrm>
          <a:prstGeom prst="triangle">
            <a:avLst/>
          </a:prstGeom>
          <a:noFill/>
          <a:ln w="1270">
            <a:solidFill>
              <a:srgbClr val="36735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circuits are the foundation of modern electronics and computing. Understanding their fundamentals is essential for anyone working in these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We've covered the basics of number systems, logic gates, Boolean algebra, combinational and sequential logic, and their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exploration can involve more advanced topics like VLSI design, computer architecture, and digital signal processing.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28555" y="3216677"/>
            <a:ext cx="182880" cy="182880"/>
          </a:xfrm>
          <a:prstGeom prst="rect">
            <a:avLst/>
          </a:prstGeom>
          <a:noFill/>
          <a:ln w="1270">
            <a:solidFill>
              <a:srgbClr val="EECD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29013" y="1480195"/>
            <a:ext cx="182880" cy="182880"/>
          </a:xfrm>
          <a:prstGeom prst="cube">
            <a:avLst/>
          </a:prstGeom>
          <a:noFill/>
          <a:ln w="1270">
            <a:solidFill>
              <a:srgbClr val="C41B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30092" y="827081"/>
            <a:ext cx="182880" cy="182880"/>
          </a:xfrm>
          <a:prstGeom prst="triangle">
            <a:avLst/>
          </a:prstGeom>
          <a:noFill/>
          <a:ln w="1270">
            <a:solidFill>
              <a:srgbClr val="3A45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76740" y="1850257"/>
            <a:ext cx="182880" cy="182880"/>
          </a:xfrm>
          <a:prstGeom prst="sun">
            <a:avLst/>
          </a:prstGeom>
          <a:noFill/>
          <a:ln w="1270">
            <a:solidFill>
              <a:srgbClr val="A488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56933" y="661160"/>
            <a:ext cx="182880" cy="182880"/>
          </a:xfrm>
          <a:prstGeom prst="triangle">
            <a:avLst/>
          </a:prstGeom>
          <a:noFill/>
          <a:ln w="1270">
            <a:solidFill>
              <a:srgbClr val="DB3C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Thanks for attending this presentation. I hope you found it useful!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Learning: Experiment with online logic gate simulators, breadboard circuits, and microcontroller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96237" y="699926"/>
            <a:ext cx="182880" cy="182880"/>
          </a:xfrm>
          <a:prstGeom prst="rect">
            <a:avLst/>
          </a:prstGeom>
          <a:noFill/>
          <a:ln w="1270">
            <a:solidFill>
              <a:srgbClr val="C62C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32593" y="310534"/>
            <a:ext cx="182880" cy="182880"/>
          </a:xfrm>
          <a:prstGeom prst="rect">
            <a:avLst/>
          </a:prstGeom>
          <a:noFill/>
          <a:ln w="1270">
            <a:solidFill>
              <a:srgbClr val="55627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23493" y="1931305"/>
            <a:ext cx="182880" cy="182880"/>
          </a:xfrm>
          <a:prstGeom prst="cube">
            <a:avLst/>
          </a:prstGeom>
          <a:noFill/>
          <a:ln w="1270">
            <a:solidFill>
              <a:srgbClr val="2AE26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67999" y="973338"/>
            <a:ext cx="182880" cy="182880"/>
          </a:xfrm>
          <a:prstGeom prst="triangle">
            <a:avLst/>
          </a:prstGeom>
          <a:noFill/>
          <a:ln w="1270">
            <a:solidFill>
              <a:srgbClr val="19060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84289" y="1270231"/>
            <a:ext cx="182880" cy="182880"/>
          </a:xfrm>
          <a:prstGeom prst="rect">
            <a:avLst/>
          </a:prstGeom>
          <a:noFill/>
          <a:ln w="1270">
            <a:solidFill>
              <a:srgbClr val="AEBF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Number Systems: Decimal (Base-10)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use decimal (base-10) every day! It has ten digits: 0, 1, 2, 3, 4, 5, 6, 7, 8, and 9.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digit's position represents a power of 10.  For 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123 = (1 * 10^2) + (2 * 10^1) + (3 * 10^0)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123 = 100 + 20 + 3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01456" y="472286"/>
            <a:ext cx="182880" cy="182880"/>
          </a:xfrm>
          <a:prstGeom prst="sun">
            <a:avLst/>
          </a:prstGeom>
          <a:noFill/>
          <a:ln w="1270">
            <a:solidFill>
              <a:srgbClr val="A466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30890" y="1555516"/>
            <a:ext cx="182880" cy="182880"/>
          </a:xfrm>
          <a:prstGeom prst="rect">
            <a:avLst/>
          </a:prstGeom>
          <a:noFill/>
          <a:ln w="1270">
            <a:solidFill>
              <a:srgbClr val="AEC4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97384" y="1472764"/>
            <a:ext cx="182880" cy="182880"/>
          </a:xfrm>
          <a:prstGeom prst="rect">
            <a:avLst/>
          </a:prstGeom>
          <a:noFill/>
          <a:ln w="1270">
            <a:solidFill>
              <a:srgbClr val="3613F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69982" y="3938690"/>
            <a:ext cx="182880" cy="182880"/>
          </a:xfrm>
          <a:prstGeom prst="sun">
            <a:avLst/>
          </a:prstGeom>
          <a:noFill/>
          <a:ln w="1270">
            <a:solidFill>
              <a:srgbClr val="E01F1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08853" y="1456061"/>
            <a:ext cx="182880" cy="182880"/>
          </a:xfrm>
          <a:prstGeom prst="sun">
            <a:avLst/>
          </a:prstGeom>
          <a:noFill/>
          <a:ln w="1270">
            <a:solidFill>
              <a:srgbClr val="1961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Number Systems: Binary (Base-2)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Binary (base-2) is the language of computers! It has only two digits: 0 and 1.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digit's position represents a power of 2. For 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101 (binary) = (1 * 2^2) + (0 * 2^1) + (1 * 2^0)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101 (binary) = 4 + 0 + 1 = 5 (decimal)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67445" y="3913670"/>
            <a:ext cx="182880" cy="182880"/>
          </a:xfrm>
          <a:prstGeom prst="sun">
            <a:avLst/>
          </a:prstGeom>
          <a:noFill/>
          <a:ln w="1270">
            <a:solidFill>
              <a:srgbClr val="461C9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93037" y="3482314"/>
            <a:ext cx="182880" cy="182880"/>
          </a:xfrm>
          <a:prstGeom prst="cube">
            <a:avLst/>
          </a:prstGeom>
          <a:noFill/>
          <a:ln w="1270">
            <a:solidFill>
              <a:srgbClr val="20FF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78365" y="765618"/>
            <a:ext cx="182880" cy="182880"/>
          </a:xfrm>
          <a:prstGeom prst="triangle">
            <a:avLst/>
          </a:prstGeom>
          <a:noFill/>
          <a:ln w="1270">
            <a:solidFill>
              <a:srgbClr val="A1D13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73467" y="2094099"/>
            <a:ext cx="182880" cy="182880"/>
          </a:xfrm>
          <a:prstGeom prst="rect">
            <a:avLst/>
          </a:prstGeom>
          <a:noFill/>
          <a:ln w="1270">
            <a:solidFill>
              <a:srgbClr val="C299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06739" y="174325"/>
            <a:ext cx="182880" cy="182880"/>
          </a:xfrm>
          <a:prstGeom prst="triangle">
            <a:avLst/>
          </a:prstGeom>
          <a:noFill/>
          <a:ln w="1270">
            <a:solidFill>
              <a:srgbClr val="0EAD6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Number Systems: Hexadecimal (Base-16)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Hexadecimal (base-16) is a shorthand for binary, often used for memory addresses and color codes.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uses sixteen digits: 0-9 and A-F (where A=10, B=11, C=12, D=13, E=14, F=15).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A2 (hexadecimal) = (10 * 16^1) + (2 * 16^0)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A2 (hexadecimal) = 160 + 2 = 162 (decimal)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25770" y="1151729"/>
            <a:ext cx="182880" cy="182880"/>
          </a:xfrm>
          <a:prstGeom prst="triangle">
            <a:avLst/>
          </a:prstGeom>
          <a:noFill/>
          <a:ln w="1270">
            <a:solidFill>
              <a:srgbClr val="5846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94300" y="1589161"/>
            <a:ext cx="182880" cy="182880"/>
          </a:xfrm>
          <a:prstGeom prst="cube">
            <a:avLst/>
          </a:prstGeom>
          <a:noFill/>
          <a:ln w="1270">
            <a:solidFill>
              <a:srgbClr val="55BF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68265" y="184282"/>
            <a:ext cx="182880" cy="182880"/>
          </a:xfrm>
          <a:prstGeom prst="rect">
            <a:avLst/>
          </a:prstGeom>
          <a:noFill/>
          <a:ln w="1270">
            <a:solidFill>
              <a:srgbClr val="1EA2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19589" y="1780791"/>
            <a:ext cx="182880" cy="182880"/>
          </a:xfrm>
          <a:prstGeom prst="rect">
            <a:avLst/>
          </a:prstGeom>
          <a:noFill/>
          <a:ln w="1270">
            <a:solidFill>
              <a:srgbClr val="DE735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05761" y="1820699"/>
            <a:ext cx="182880" cy="182880"/>
          </a:xfrm>
          <a:prstGeom prst="rect">
            <a:avLst/>
          </a:prstGeom>
          <a:noFill/>
          <a:ln w="1270">
            <a:solidFill>
              <a:srgbClr val="5EDD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Converting Between Number Systems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methods exist for conversion. Key is to remember the weights for each position (power of base number) in each numeral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Decimal to Binary: Repeatedly divide by 2, noting the remainders (which form the binary digits from right to left).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Binary to Decimal: Multiply each bit by its corresponding power of 2 and sum the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Binary to Hex: Group binary digits into sets of four (starting from the right) and convert each group to its hexadecimal equivalent.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Hex to Binary: Convert each hexadecimal digit to its four-bit binary equivalent.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70081" y="4535358"/>
            <a:ext cx="182880" cy="182880"/>
          </a:xfrm>
          <a:prstGeom prst="sun">
            <a:avLst/>
          </a:prstGeom>
          <a:noFill/>
          <a:ln w="1270">
            <a:solidFill>
              <a:srgbClr val="D09F3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4959" y="2185122"/>
            <a:ext cx="182880" cy="182880"/>
          </a:xfrm>
          <a:prstGeom prst="cube">
            <a:avLst/>
          </a:prstGeom>
          <a:noFill/>
          <a:ln w="1270">
            <a:solidFill>
              <a:srgbClr val="330C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01903" y="859836"/>
            <a:ext cx="182880" cy="182880"/>
          </a:xfrm>
          <a:prstGeom prst="triangle">
            <a:avLst/>
          </a:prstGeom>
          <a:noFill/>
          <a:ln w="1270">
            <a:solidFill>
              <a:srgbClr val="D09C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08845" y="819328"/>
            <a:ext cx="182880" cy="182880"/>
          </a:xfrm>
          <a:prstGeom prst="rect">
            <a:avLst/>
          </a:prstGeom>
          <a:noFill/>
          <a:ln w="1270">
            <a:solidFill>
              <a:srgbClr val="F0DE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87525" y="2195796"/>
            <a:ext cx="182880" cy="182880"/>
          </a:xfrm>
          <a:prstGeom prst="sun">
            <a:avLst/>
          </a:prstGeom>
          <a:noFill/>
          <a:ln w="1270">
            <a:solidFill>
              <a:srgbClr val="9D5F3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Logic Gates: The Building Blocks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Logic gates are fundamental electronic circuits that perform logical operations on one or more inputs, producing a single output.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logic gates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Output is 1 only if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inputs are 1.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Output is 1 if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least one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input is 1.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Output is the inverse of the input (1 becomes 0, 0 becomes 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NOT AND (output is 0 only if all inputs are 1).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NOT OR (output is 1 only if all inputs are 0).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Exclusive OR (output is 1 only if the inputs are different).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28266" y="1503045"/>
            <a:ext cx="182880" cy="182880"/>
          </a:xfrm>
          <a:prstGeom prst="rect">
            <a:avLst/>
          </a:prstGeom>
          <a:noFill/>
          <a:ln w="1270">
            <a:solidFill>
              <a:srgbClr val="EA1A5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353" y="3997816"/>
            <a:ext cx="182880" cy="182880"/>
          </a:xfrm>
          <a:prstGeom prst="sun">
            <a:avLst/>
          </a:prstGeom>
          <a:noFill/>
          <a:ln w="1270">
            <a:solidFill>
              <a:srgbClr val="B86A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50465" y="4151466"/>
            <a:ext cx="182880" cy="182880"/>
          </a:xfrm>
          <a:prstGeom prst="sun">
            <a:avLst/>
          </a:prstGeom>
          <a:noFill/>
          <a:ln w="1270">
            <a:solidFill>
              <a:srgbClr val="CD8C6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23078" y="3916154"/>
            <a:ext cx="182880" cy="182880"/>
          </a:xfrm>
          <a:prstGeom prst="sun">
            <a:avLst/>
          </a:prstGeom>
          <a:noFill/>
          <a:ln w="1270">
            <a:solidFill>
              <a:srgbClr val="CBED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06140" y="486872"/>
            <a:ext cx="182880" cy="182880"/>
          </a:xfrm>
          <a:prstGeom prst="triangle">
            <a:avLst/>
          </a:prstGeom>
          <a:noFill/>
          <a:ln w="1270">
            <a:solidFill>
              <a:srgbClr val="EB97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Truth Tables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Truth tables show the output of a logic gate for all possible combinations of inputs. They are essential for understanding how logic gates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 (AND gate):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 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 B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77081" y="4122464"/>
            <a:ext cx="182880" cy="182880"/>
          </a:xfrm>
          <a:prstGeom prst="sun">
            <a:avLst/>
          </a:prstGeom>
          <a:noFill/>
          <a:ln w="1270">
            <a:solidFill>
              <a:srgbClr val="DFE5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7498" y="1833316"/>
            <a:ext cx="182880" cy="182880"/>
          </a:xfrm>
          <a:prstGeom prst="rect">
            <a:avLst/>
          </a:prstGeom>
          <a:noFill/>
          <a:ln w="1270">
            <a:solidFill>
              <a:srgbClr val="A9A79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67829" y="4206109"/>
            <a:ext cx="182880" cy="182880"/>
          </a:xfrm>
          <a:prstGeom prst="rect">
            <a:avLst/>
          </a:prstGeom>
          <a:noFill/>
          <a:ln w="1270">
            <a:solidFill>
              <a:srgbClr val="4982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70922" y="3094733"/>
            <a:ext cx="182880" cy="182880"/>
          </a:xfrm>
          <a:prstGeom prst="triangle">
            <a:avLst/>
          </a:prstGeom>
          <a:noFill/>
          <a:ln w="1270">
            <a:solidFill>
              <a:srgbClr val="F98C1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79116" y="269626"/>
            <a:ext cx="182880" cy="182880"/>
          </a:xfrm>
          <a:prstGeom prst="rect">
            <a:avLst/>
          </a:prstGeom>
          <a:noFill/>
          <a:ln w="1270">
            <a:solidFill>
              <a:srgbClr val="8F09C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Boolean Algebra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Boolean algebra is a mathematical system used to analyze and simplify digital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Variables: Represent inputs and outputs (e.g., A, B, X).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Operators: AND (.), OR (+), NOT (').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Laws: Commutative, Associative, Distributive, DeMorgan's Theorems.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Boolean Algebra helps simplify complex circuits, reducing the number of gates needed and improving performance.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2025-02-24T11:50:18Z</dcterms:created>
  <dcterms:modified xsi:type="dcterms:W3CDTF">2025-02-24T11:50:18Z</dcterms:modified>
</cp:coreProperties>
</file>