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11968" y="2974486"/>
            <a:ext cx="182880" cy="182880"/>
          </a:xfrm>
          <a:prstGeom prst="triangle">
            <a:avLst/>
          </a:prstGeom>
          <a:noFill/>
          <a:ln w="1270">
            <a:solidFill>
              <a:srgbClr val="E4DE6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238851" y="1457808"/>
            <a:ext cx="182880" cy="182880"/>
          </a:xfrm>
          <a:prstGeom prst="sun">
            <a:avLst/>
          </a:prstGeom>
          <a:noFill/>
          <a:ln w="1270">
            <a:solidFill>
              <a:srgbClr val="8FB76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015282" y="895867"/>
            <a:ext cx="182880" cy="182880"/>
          </a:xfrm>
          <a:prstGeom prst="triangle">
            <a:avLst/>
          </a:prstGeom>
          <a:noFill/>
          <a:ln w="1270">
            <a:solidFill>
              <a:srgbClr val="B897C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04985" y="1443729"/>
            <a:ext cx="182880" cy="182880"/>
          </a:xfrm>
          <a:prstGeom prst="sun">
            <a:avLst/>
          </a:prstGeom>
          <a:noFill/>
          <a:ln w="1270">
            <a:solidFill>
              <a:srgbClr val="B9841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1287" y="197309"/>
            <a:ext cx="182880" cy="182880"/>
          </a:xfrm>
          <a:prstGeom prst="cube">
            <a:avLst/>
          </a:prstGeom>
          <a:noFill/>
          <a:ln w="1270">
            <a:solidFill>
              <a:srgbClr val="DB182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Direct Current (DC) Circuits: A Beginner's Guide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DC circuits.  We'll explore: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Concepts: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Voltage, Current, Resistance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relationship between V, I, and 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Series Circuits: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how components behave in series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Circuits: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how components behave in parallel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Series-Parallel Circuits: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Combining series and parallel elements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in DC Circuits: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Calculating power dissipation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Circuit Analysis Techniques: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methods to solve circuits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77933" y="3531443"/>
            <a:ext cx="182880" cy="182880"/>
          </a:xfrm>
          <a:prstGeom prst="triangle">
            <a:avLst/>
          </a:prstGeom>
          <a:noFill/>
          <a:ln w="1270">
            <a:solidFill>
              <a:srgbClr val="E847F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44483" y="4317293"/>
            <a:ext cx="182880" cy="182880"/>
          </a:xfrm>
          <a:prstGeom prst="rect">
            <a:avLst/>
          </a:prstGeom>
          <a:noFill/>
          <a:ln w="1270">
            <a:solidFill>
              <a:srgbClr val="0511E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60867" y="823410"/>
            <a:ext cx="182880" cy="182880"/>
          </a:xfrm>
          <a:prstGeom prst="sun">
            <a:avLst/>
          </a:prstGeom>
          <a:noFill/>
          <a:ln w="1270">
            <a:solidFill>
              <a:srgbClr val="68C0F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37398" y="1127910"/>
            <a:ext cx="182880" cy="182880"/>
          </a:xfrm>
          <a:prstGeom prst="cube">
            <a:avLst/>
          </a:prstGeom>
          <a:noFill/>
          <a:ln w="1270">
            <a:solidFill>
              <a:srgbClr val="39AAA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938997" y="2066014"/>
            <a:ext cx="182880" cy="182880"/>
          </a:xfrm>
          <a:prstGeom prst="rect">
            <a:avLst/>
          </a:prstGeom>
          <a:noFill/>
          <a:ln w="1270">
            <a:solidFill>
              <a:srgbClr val="885A8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 Circuits: Current Division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parallel circuit, current is divided inversely proportional to the resistance of each branch.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through resistor 1: 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(R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through resistor 2: 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(R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Remember to calculate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the parallel combination first!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branch with 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lowest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resistance will have 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highest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current.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70746" y="858962"/>
            <a:ext cx="182880" cy="182880"/>
          </a:xfrm>
          <a:prstGeom prst="sun">
            <a:avLst/>
          </a:prstGeom>
          <a:noFill/>
          <a:ln w="1270">
            <a:solidFill>
              <a:srgbClr val="2D71E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78951" y="3194357"/>
            <a:ext cx="182880" cy="182880"/>
          </a:xfrm>
          <a:prstGeom prst="rect">
            <a:avLst/>
          </a:prstGeom>
          <a:noFill/>
          <a:ln w="1270">
            <a:solidFill>
              <a:srgbClr val="83620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139062" y="2706517"/>
            <a:ext cx="182880" cy="182880"/>
          </a:xfrm>
          <a:prstGeom prst="cube">
            <a:avLst/>
          </a:prstGeom>
          <a:noFill/>
          <a:ln w="1270">
            <a:solidFill>
              <a:srgbClr val="809AF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33466" y="1342906"/>
            <a:ext cx="182880" cy="182880"/>
          </a:xfrm>
          <a:prstGeom prst="rect">
            <a:avLst/>
          </a:prstGeom>
          <a:noFill/>
          <a:ln w="1270">
            <a:solidFill>
              <a:srgbClr val="C3157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05136" y="118323"/>
            <a:ext cx="182880" cy="182880"/>
          </a:xfrm>
          <a:prstGeom prst="rect">
            <a:avLst/>
          </a:prstGeom>
          <a:noFill/>
          <a:ln w="1270">
            <a:solidFill>
              <a:srgbClr val="DDC54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Series-Parallel Circuits: A Combination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circuits are a combination of series and parallel connections.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analyze these, break them down into simpler series and parallel sections.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equivalent resistance of the parallel sections first.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Then, treat the simplified circuit as a series circuit.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358801" y="3230272"/>
            <a:ext cx="182880" cy="182880"/>
          </a:xfrm>
          <a:prstGeom prst="rect">
            <a:avLst/>
          </a:prstGeom>
          <a:noFill/>
          <a:ln w="1270">
            <a:solidFill>
              <a:srgbClr val="88853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94424" y="3580565"/>
            <a:ext cx="182880" cy="182880"/>
          </a:xfrm>
          <a:prstGeom prst="rect">
            <a:avLst/>
          </a:prstGeom>
          <a:noFill/>
          <a:ln w="1270">
            <a:solidFill>
              <a:srgbClr val="B959F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493780" y="2085989"/>
            <a:ext cx="182880" cy="182880"/>
          </a:xfrm>
          <a:prstGeom prst="rect">
            <a:avLst/>
          </a:prstGeom>
          <a:noFill/>
          <a:ln w="1270">
            <a:solidFill>
              <a:srgbClr val="7A1AE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05189" y="1575649"/>
            <a:ext cx="182880" cy="182880"/>
          </a:xfrm>
          <a:prstGeom prst="rect">
            <a:avLst/>
          </a:prstGeom>
          <a:noFill/>
          <a:ln w="1270">
            <a:solidFill>
              <a:srgbClr val="FA49C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03231" y="4409884"/>
            <a:ext cx="182880" cy="182880"/>
          </a:xfrm>
          <a:prstGeom prst="sun">
            <a:avLst/>
          </a:prstGeom>
          <a:noFill/>
          <a:ln w="1270">
            <a:solidFill>
              <a:srgbClr val="7987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Series-Parallel Circuits: Example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in series with a parallel combination of 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 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equivalent resistance of the 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||R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parallel section: 1/R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1/R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+ 1/R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total resistance 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Now you can use Ohm's Law to find the total current and then analyze each branch.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91113" y="2812907"/>
            <a:ext cx="182880" cy="182880"/>
          </a:xfrm>
          <a:prstGeom prst="cube">
            <a:avLst/>
          </a:prstGeom>
          <a:noFill/>
          <a:ln w="1270">
            <a:solidFill>
              <a:srgbClr val="70A57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436194" y="1424081"/>
            <a:ext cx="182880" cy="182880"/>
          </a:xfrm>
          <a:prstGeom prst="rect">
            <a:avLst/>
          </a:prstGeom>
          <a:noFill/>
          <a:ln w="1270">
            <a:solidFill>
              <a:srgbClr val="912A4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94726" y="1053591"/>
            <a:ext cx="182880" cy="182880"/>
          </a:xfrm>
          <a:prstGeom prst="triangle">
            <a:avLst/>
          </a:prstGeom>
          <a:noFill/>
          <a:ln w="1270">
            <a:solidFill>
              <a:srgbClr val="EF83E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81362" y="3998455"/>
            <a:ext cx="182880" cy="182880"/>
          </a:xfrm>
          <a:prstGeom prst="cube">
            <a:avLst/>
          </a:prstGeom>
          <a:noFill/>
          <a:ln w="1270">
            <a:solidFill>
              <a:srgbClr val="5B23A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24196" y="2221189"/>
            <a:ext cx="182880" cy="182880"/>
          </a:xfrm>
          <a:prstGeom prst="sun">
            <a:avLst/>
          </a:prstGeom>
          <a:noFill/>
          <a:ln w="1270">
            <a:solidFill>
              <a:srgbClr val="782AC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in DC Circuits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(measured in Watts, W) is the rate at which energy is consumed or dissipated.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is related to voltage, current, and resistance: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 = VI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(Power = Voltage x Current)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 = I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(Power = Current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x Resistance)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 = V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/R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(Power = Voltage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Resistance)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Resistors dissipate power as heat.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449374" y="4268625"/>
            <a:ext cx="182880" cy="182880"/>
          </a:xfrm>
          <a:prstGeom prst="sun">
            <a:avLst/>
          </a:prstGeom>
          <a:noFill/>
          <a:ln w="1270">
            <a:solidFill>
              <a:srgbClr val="322D6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57693" y="853863"/>
            <a:ext cx="182880" cy="182880"/>
          </a:xfrm>
          <a:prstGeom prst="rect">
            <a:avLst/>
          </a:prstGeom>
          <a:noFill/>
          <a:ln w="1270">
            <a:solidFill>
              <a:srgbClr val="0B41B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224458" y="3577817"/>
            <a:ext cx="182880" cy="182880"/>
          </a:xfrm>
          <a:prstGeom prst="rect">
            <a:avLst/>
          </a:prstGeom>
          <a:noFill/>
          <a:ln w="1270">
            <a:solidFill>
              <a:srgbClr val="003CF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07727" y="1560932"/>
            <a:ext cx="182880" cy="182880"/>
          </a:xfrm>
          <a:prstGeom prst="rect">
            <a:avLst/>
          </a:prstGeom>
          <a:noFill/>
          <a:ln w="1270">
            <a:solidFill>
              <a:srgbClr val="56ED2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57694" y="3122317"/>
            <a:ext cx="182880" cy="182880"/>
          </a:xfrm>
          <a:prstGeom prst="cube">
            <a:avLst/>
          </a:prstGeom>
          <a:noFill/>
          <a:ln w="1270">
            <a:solidFill>
              <a:srgbClr val="C73CA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Calculating Power: Example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resistor of 100 Ω has a current of 0.5 A flowing through 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P = 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R, the power dissipated is: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 = (0.5 A)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100 Ω = 0.25 A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100 Ω = 25 W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means the resistor is dissipating 25 Watts of power as heat. Make sure the resistor is rated to handle at least this much power!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626076" y="961166"/>
            <a:ext cx="182880" cy="182880"/>
          </a:xfrm>
          <a:prstGeom prst="triangle">
            <a:avLst/>
          </a:prstGeom>
          <a:noFill/>
          <a:ln w="1270">
            <a:solidFill>
              <a:srgbClr val="854F4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198400" y="1956112"/>
            <a:ext cx="182880" cy="182880"/>
          </a:xfrm>
          <a:prstGeom prst="rect">
            <a:avLst/>
          </a:prstGeom>
          <a:noFill/>
          <a:ln w="1270">
            <a:solidFill>
              <a:srgbClr val="D5449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29101" y="1962586"/>
            <a:ext cx="182880" cy="182880"/>
          </a:xfrm>
          <a:prstGeom prst="sun">
            <a:avLst/>
          </a:prstGeom>
          <a:noFill/>
          <a:ln w="1270">
            <a:solidFill>
              <a:srgbClr val="141D3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409533" y="1520635"/>
            <a:ext cx="182880" cy="182880"/>
          </a:xfrm>
          <a:prstGeom prst="cube">
            <a:avLst/>
          </a:prstGeom>
          <a:noFill/>
          <a:ln w="1270">
            <a:solidFill>
              <a:srgbClr val="E60BE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68364" y="99235"/>
            <a:ext cx="182880" cy="182880"/>
          </a:xfrm>
          <a:prstGeom prst="cube">
            <a:avLst/>
          </a:prstGeom>
          <a:noFill/>
          <a:ln w="1270">
            <a:solidFill>
              <a:srgbClr val="06D49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Circuit Analysis Techniques: Simple Methods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a few simple methods for analyzing DC circuits: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cornerstone of DC circuit analysis.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Series/Parallel Simplification: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Combine series and parallel resistors into equivalent resistances to simplify the circuit.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and Current Dividers: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the voltage and current divider rules to quickly find voltage or current in specific parts of a circuit.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Kirchhoff's Laws (Advanced):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more complex circuits, Kirchhoff's Current Law (KCL) and Kirchhoff's Voltage Law (KVL) are essential (beyond the scope of this introductory guide but important for future learning).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25252" y="3677429"/>
            <a:ext cx="182880" cy="182880"/>
          </a:xfrm>
          <a:prstGeom prst="rect">
            <a:avLst/>
          </a:prstGeom>
          <a:noFill/>
          <a:ln w="1270">
            <a:solidFill>
              <a:srgbClr val="B4A4A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48190" y="3537898"/>
            <a:ext cx="182880" cy="182880"/>
          </a:xfrm>
          <a:prstGeom prst="triangle">
            <a:avLst/>
          </a:prstGeom>
          <a:noFill/>
          <a:ln w="1270">
            <a:solidFill>
              <a:srgbClr val="6023D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79759" y="2015066"/>
            <a:ext cx="182880" cy="182880"/>
          </a:xfrm>
          <a:prstGeom prst="cube">
            <a:avLst/>
          </a:prstGeom>
          <a:noFill/>
          <a:ln w="1270">
            <a:solidFill>
              <a:srgbClr val="78B16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53112" y="3270108"/>
            <a:ext cx="182880" cy="182880"/>
          </a:xfrm>
          <a:prstGeom prst="sun">
            <a:avLst/>
          </a:prstGeom>
          <a:noFill/>
          <a:ln w="1270">
            <a:solidFill>
              <a:srgbClr val="F17AD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71909" y="1578962"/>
            <a:ext cx="182880" cy="182880"/>
          </a:xfrm>
          <a:prstGeom prst="cube">
            <a:avLst/>
          </a:prstGeom>
          <a:noFill/>
          <a:ln w="1270">
            <a:solidFill>
              <a:srgbClr val="CE835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Short Circuits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short circuit is an abnormal, low-resistance connection between two points in a circuit.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can cause a large amount of current to flow.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can damage components or cause a fire.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Fuses and circuit breakers are used to protect against short circuits. They interrupt the current flow when it exceeds a safe level.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77972" y="3346826"/>
            <a:ext cx="182880" cy="182880"/>
          </a:xfrm>
          <a:prstGeom prst="triangle">
            <a:avLst/>
          </a:prstGeom>
          <a:noFill/>
          <a:ln w="1270">
            <a:solidFill>
              <a:srgbClr val="751DB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920402" y="2414596"/>
            <a:ext cx="182880" cy="182880"/>
          </a:xfrm>
          <a:prstGeom prst="triangle">
            <a:avLst/>
          </a:prstGeom>
          <a:noFill/>
          <a:ln w="1270">
            <a:solidFill>
              <a:srgbClr val="11439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04591" y="3686670"/>
            <a:ext cx="182880" cy="182880"/>
          </a:xfrm>
          <a:prstGeom prst="triangle">
            <a:avLst/>
          </a:prstGeom>
          <a:noFill/>
          <a:ln w="1270">
            <a:solidFill>
              <a:srgbClr val="92140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09787" y="3309038"/>
            <a:ext cx="182880" cy="182880"/>
          </a:xfrm>
          <a:prstGeom prst="sun">
            <a:avLst/>
          </a:prstGeom>
          <a:noFill/>
          <a:ln w="1270">
            <a:solidFill>
              <a:srgbClr val="EA238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08051" y="2998628"/>
            <a:ext cx="182880" cy="182880"/>
          </a:xfrm>
          <a:prstGeom prst="triangle">
            <a:avLst/>
          </a:prstGeom>
          <a:noFill/>
          <a:ln w="1270">
            <a:solidFill>
              <a:srgbClr val="AFDA7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Circuits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open circuit is a break in the electrical path, preventing current flow.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can be caused by a broken wire, a loose connection, or a faulty component.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 current flows through an open circuit.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Measuring voltage across the open shows the source voltage.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21957" y="2737654"/>
            <a:ext cx="182880" cy="182880"/>
          </a:xfrm>
          <a:prstGeom prst="cube">
            <a:avLst/>
          </a:prstGeom>
          <a:noFill/>
          <a:ln w="1270">
            <a:solidFill>
              <a:srgbClr val="62F00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16375" y="3866464"/>
            <a:ext cx="182880" cy="182880"/>
          </a:xfrm>
          <a:prstGeom prst="sun">
            <a:avLst/>
          </a:prstGeom>
          <a:noFill/>
          <a:ln w="1270">
            <a:solidFill>
              <a:srgbClr val="0FB90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567020" y="2462412"/>
            <a:ext cx="182880" cy="182880"/>
          </a:xfrm>
          <a:prstGeom prst="sun">
            <a:avLst/>
          </a:prstGeom>
          <a:noFill/>
          <a:ln w="1270">
            <a:solidFill>
              <a:srgbClr val="DBE79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70482" y="1137520"/>
            <a:ext cx="182880" cy="182880"/>
          </a:xfrm>
          <a:prstGeom prst="triangle">
            <a:avLst/>
          </a:prstGeom>
          <a:noFill/>
          <a:ln w="1270">
            <a:solidFill>
              <a:srgbClr val="A46AA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56402" y="3345974"/>
            <a:ext cx="182880" cy="182880"/>
          </a:xfrm>
          <a:prstGeom prst="triangle">
            <a:avLst/>
          </a:prstGeom>
          <a:noFill/>
          <a:ln w="1270">
            <a:solidFill>
              <a:srgbClr val="2B2B3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Multimeter: Your Circuit's Best Friend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multimeter is an essential tool for working with DC circuits.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can measure Voltage (V), Current (I), and Resistance (Ω).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 how to use it safely and correctly!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it to troubleshoot, verify calculations, and ensure your circuits are working as expected.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17308" y="3220086"/>
            <a:ext cx="182880" cy="182880"/>
          </a:xfrm>
          <a:prstGeom prst="cube">
            <a:avLst/>
          </a:prstGeom>
          <a:noFill/>
          <a:ln w="1270">
            <a:solidFill>
              <a:srgbClr val="1F8A4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502018" y="2365806"/>
            <a:ext cx="182880" cy="182880"/>
          </a:xfrm>
          <a:prstGeom prst="triangle">
            <a:avLst/>
          </a:prstGeom>
          <a:noFill/>
          <a:ln w="1270">
            <a:solidFill>
              <a:srgbClr val="0857C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432111" y="774401"/>
            <a:ext cx="182880" cy="182880"/>
          </a:xfrm>
          <a:prstGeom prst="sun">
            <a:avLst/>
          </a:prstGeom>
          <a:noFill/>
          <a:ln w="1270">
            <a:solidFill>
              <a:srgbClr val="428BB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61597" y="3102091"/>
            <a:ext cx="182880" cy="182880"/>
          </a:xfrm>
          <a:prstGeom prst="cube">
            <a:avLst/>
          </a:prstGeom>
          <a:noFill/>
          <a:ln w="1270">
            <a:solidFill>
              <a:srgbClr val="97B23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920038" y="2482358"/>
            <a:ext cx="182880" cy="182880"/>
          </a:xfrm>
          <a:prstGeom prst="rect">
            <a:avLst/>
          </a:prstGeom>
          <a:noFill/>
          <a:ln w="1270">
            <a:solidFill>
              <a:srgbClr val="C4EAD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Simple Circuits: Breadboards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Breadboards are a solderless way to build and test circuits.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provide rows of interconnected holes to easily connect components with jumper wires.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Great for prototyping and experimenting.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Helps understand circuit connections before soldering permanently.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168802" y="1431959"/>
            <a:ext cx="182880" cy="182880"/>
          </a:xfrm>
          <a:prstGeom prst="cube">
            <a:avLst/>
          </a:prstGeom>
          <a:noFill/>
          <a:ln w="1270">
            <a:solidFill>
              <a:srgbClr val="C9013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588126" y="2912995"/>
            <a:ext cx="182880" cy="182880"/>
          </a:xfrm>
          <a:prstGeom prst="rect">
            <a:avLst/>
          </a:prstGeom>
          <a:noFill/>
          <a:ln w="1270">
            <a:solidFill>
              <a:srgbClr val="59726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23338" y="1219112"/>
            <a:ext cx="182880" cy="182880"/>
          </a:xfrm>
          <a:prstGeom prst="cube">
            <a:avLst/>
          </a:prstGeom>
          <a:noFill/>
          <a:ln w="1270">
            <a:solidFill>
              <a:srgbClr val="992F1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66179" y="4038768"/>
            <a:ext cx="182880" cy="182880"/>
          </a:xfrm>
          <a:prstGeom prst="cube">
            <a:avLst/>
          </a:prstGeom>
          <a:noFill/>
          <a:ln w="1270">
            <a:solidFill>
              <a:srgbClr val="CF0C2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48333" y="714828"/>
            <a:ext cx="182880" cy="182880"/>
          </a:xfrm>
          <a:prstGeom prst="sun">
            <a:avLst/>
          </a:prstGeom>
          <a:noFill/>
          <a:ln w="1270">
            <a:solidFill>
              <a:srgbClr val="8949E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Direct Current (DC)?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Direct Current (DC) is the flow of electric charge in only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direction.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water flowing constantly down a straight pipe.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Batteries, power supplies for electronics.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contrast, Alternating Current (AC) changes direction periodically (like your wall outlet).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86579" y="2101027"/>
            <a:ext cx="182880" cy="182880"/>
          </a:xfrm>
          <a:prstGeom prst="rect">
            <a:avLst/>
          </a:prstGeom>
          <a:noFill/>
          <a:ln w="1270">
            <a:solidFill>
              <a:srgbClr val="44FD3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542594" y="985167"/>
            <a:ext cx="182880" cy="182880"/>
          </a:xfrm>
          <a:prstGeom prst="cube">
            <a:avLst/>
          </a:prstGeom>
          <a:noFill/>
          <a:ln w="1270">
            <a:solidFill>
              <a:srgbClr val="5E0EC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09146" y="2896456"/>
            <a:ext cx="182880" cy="182880"/>
          </a:xfrm>
          <a:prstGeom prst="cube">
            <a:avLst/>
          </a:prstGeom>
          <a:noFill/>
          <a:ln w="1270">
            <a:solidFill>
              <a:srgbClr val="97CCE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86755" y="4443377"/>
            <a:ext cx="182880" cy="182880"/>
          </a:xfrm>
          <a:prstGeom prst="cube">
            <a:avLst/>
          </a:prstGeom>
          <a:noFill/>
          <a:ln w="1270">
            <a:solidFill>
              <a:srgbClr val="582EB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360204" y="354837"/>
            <a:ext cx="182880" cy="182880"/>
          </a:xfrm>
          <a:prstGeom prst="cube">
            <a:avLst/>
          </a:prstGeom>
          <a:noFill/>
          <a:ln w="1270">
            <a:solidFill>
              <a:srgbClr val="D91D4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Important Safety Tips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working with electrical circuits, always prioritize safety!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Never work on live circuits unless absolutely necessary and you know what you're doing.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appropriate safety equipment (insulated tools, safety glasses).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Double-check your wiring before applying power.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 the voltage and current ratings of your components.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93948" y="2752222"/>
            <a:ext cx="182880" cy="182880"/>
          </a:xfrm>
          <a:prstGeom prst="sun">
            <a:avLst/>
          </a:prstGeom>
          <a:noFill/>
          <a:ln w="1270">
            <a:solidFill>
              <a:srgbClr val="60A43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315880" y="1237738"/>
            <a:ext cx="182880" cy="182880"/>
          </a:xfrm>
          <a:prstGeom prst="cube">
            <a:avLst/>
          </a:prstGeom>
          <a:noFill/>
          <a:ln w="1270">
            <a:solidFill>
              <a:srgbClr val="B3BB0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7409" y="3660649"/>
            <a:ext cx="182880" cy="182880"/>
          </a:xfrm>
          <a:prstGeom prst="cube">
            <a:avLst/>
          </a:prstGeom>
          <a:noFill/>
          <a:ln w="1270">
            <a:solidFill>
              <a:srgbClr val="710E6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71910" y="378299"/>
            <a:ext cx="182880" cy="182880"/>
          </a:xfrm>
          <a:prstGeom prst="rect">
            <a:avLst/>
          </a:prstGeom>
          <a:noFill/>
          <a:ln w="1270">
            <a:solidFill>
              <a:srgbClr val="6756C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00076" y="2529596"/>
            <a:ext cx="182880" cy="182880"/>
          </a:xfrm>
          <a:prstGeom prst="cube">
            <a:avLst/>
          </a:prstGeom>
          <a:noFill/>
          <a:ln w="1270">
            <a:solidFill>
              <a:srgbClr val="FAB1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Resistor Color Codes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Resistors often have colored bands to indicate their resistance value.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 how to decipher the color code to identify the resistance.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calculators and charts can help you decode the color bands.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useful for identifying resistors without using a multimeter.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35077" y="851654"/>
            <a:ext cx="182880" cy="182880"/>
          </a:xfrm>
          <a:prstGeom prst="cube">
            <a:avLst/>
          </a:prstGeom>
          <a:noFill/>
          <a:ln w="1270">
            <a:solidFill>
              <a:srgbClr val="4630E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216666" y="4458595"/>
            <a:ext cx="182880" cy="182880"/>
          </a:xfrm>
          <a:prstGeom prst="triangle">
            <a:avLst/>
          </a:prstGeom>
          <a:noFill/>
          <a:ln w="1270">
            <a:solidFill>
              <a:srgbClr val="1624E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559878" y="2793850"/>
            <a:ext cx="182880" cy="182880"/>
          </a:xfrm>
          <a:prstGeom prst="cube">
            <a:avLst/>
          </a:prstGeom>
          <a:noFill/>
          <a:ln w="1270">
            <a:solidFill>
              <a:srgbClr val="15BE6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746539" y="1424249"/>
            <a:ext cx="182880" cy="182880"/>
          </a:xfrm>
          <a:prstGeom prst="cube">
            <a:avLst/>
          </a:prstGeom>
          <a:noFill/>
          <a:ln w="1270">
            <a:solidFill>
              <a:srgbClr val="52E20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28211" y="2801487"/>
            <a:ext cx="182880" cy="182880"/>
          </a:xfrm>
          <a:prstGeom prst="sun">
            <a:avLst/>
          </a:prstGeom>
          <a:noFill/>
          <a:ln w="1270">
            <a:solidFill>
              <a:srgbClr val="A8345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Supplies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supplies are devices that provide DC voltage to circuits.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Batteries are a common type of power supply.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Bench power supplies provide adjustable voltage and current.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voltage and current limits of your power supply is crucial.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94009" y="3864630"/>
            <a:ext cx="182880" cy="182880"/>
          </a:xfrm>
          <a:prstGeom prst="cube">
            <a:avLst/>
          </a:prstGeom>
          <a:noFill/>
          <a:ln w="1270">
            <a:solidFill>
              <a:srgbClr val="97A8E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88308" y="3873708"/>
            <a:ext cx="182880" cy="182880"/>
          </a:xfrm>
          <a:prstGeom prst="sun">
            <a:avLst/>
          </a:prstGeom>
          <a:noFill/>
          <a:ln w="1270">
            <a:solidFill>
              <a:srgbClr val="7B871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8246" y="1311468"/>
            <a:ext cx="182880" cy="182880"/>
          </a:xfrm>
          <a:prstGeom prst="triangle">
            <a:avLst/>
          </a:prstGeom>
          <a:noFill/>
          <a:ln w="1270">
            <a:solidFill>
              <a:srgbClr val="1F1DA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52195" y="680493"/>
            <a:ext cx="182880" cy="182880"/>
          </a:xfrm>
          <a:prstGeom prst="rect">
            <a:avLst/>
          </a:prstGeom>
          <a:noFill/>
          <a:ln w="1270">
            <a:solidFill>
              <a:srgbClr val="937F8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4091" y="3604438"/>
            <a:ext cx="182880" cy="182880"/>
          </a:xfrm>
          <a:prstGeom prst="rect">
            <a:avLst/>
          </a:prstGeom>
          <a:noFill/>
          <a:ln w="1270">
            <a:solidFill>
              <a:srgbClr val="41E0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Grounding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Grounding (or Earthing) provides a common reference point in a circuit.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helps prevent electrical shock.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provides a return path for current.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grounding is essential for safety and circuit stability.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70773" y="2382786"/>
            <a:ext cx="182880" cy="182880"/>
          </a:xfrm>
          <a:prstGeom prst="triangle">
            <a:avLst/>
          </a:prstGeom>
          <a:noFill/>
          <a:ln w="1270">
            <a:solidFill>
              <a:srgbClr val="48C18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753298" y="2054604"/>
            <a:ext cx="182880" cy="182880"/>
          </a:xfrm>
          <a:prstGeom prst="rect">
            <a:avLst/>
          </a:prstGeom>
          <a:noFill/>
          <a:ln w="1270">
            <a:solidFill>
              <a:srgbClr val="2204E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48237" y="1251396"/>
            <a:ext cx="182880" cy="182880"/>
          </a:xfrm>
          <a:prstGeom prst="rect">
            <a:avLst/>
          </a:prstGeom>
          <a:noFill/>
          <a:ln w="1270">
            <a:solidFill>
              <a:srgbClr val="34387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78718" y="2760734"/>
            <a:ext cx="182880" cy="182880"/>
          </a:xfrm>
          <a:prstGeom prst="triangle">
            <a:avLst/>
          </a:prstGeom>
          <a:noFill/>
          <a:ln w="1270">
            <a:solidFill>
              <a:srgbClr val="7127B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977181" y="1044412"/>
            <a:ext cx="182880" cy="182880"/>
          </a:xfrm>
          <a:prstGeom prst="sun">
            <a:avLst/>
          </a:prstGeom>
          <a:noFill/>
          <a:ln w="1270">
            <a:solidFill>
              <a:srgbClr val="9B107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 DC Circuits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Troubleshooting is the process of identifying and fixing problems in a circuit.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multimeter to measure voltage, current, and resistance.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for short circuits and open circuits.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Isolate the problem to a specific area of the circuit.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Systematic troubleshooting saves time and frustration.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66839" y="777946"/>
            <a:ext cx="182880" cy="182880"/>
          </a:xfrm>
          <a:prstGeom prst="triangle">
            <a:avLst/>
          </a:prstGeom>
          <a:noFill/>
          <a:ln w="1270">
            <a:solidFill>
              <a:srgbClr val="F1D7C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06022" y="2545750"/>
            <a:ext cx="182880" cy="182880"/>
          </a:xfrm>
          <a:prstGeom prst="cube">
            <a:avLst/>
          </a:prstGeom>
          <a:noFill/>
          <a:ln w="1270">
            <a:solidFill>
              <a:srgbClr val="E791B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661347" y="391137"/>
            <a:ext cx="182880" cy="182880"/>
          </a:xfrm>
          <a:prstGeom prst="sun">
            <a:avLst/>
          </a:prstGeom>
          <a:noFill/>
          <a:ln w="1270">
            <a:solidFill>
              <a:srgbClr val="2EC44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55090" y="2275716"/>
            <a:ext cx="182880" cy="182880"/>
          </a:xfrm>
          <a:prstGeom prst="rect">
            <a:avLst/>
          </a:prstGeom>
          <a:noFill/>
          <a:ln w="1270">
            <a:solidFill>
              <a:srgbClr val="65687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29322" y="1180516"/>
            <a:ext cx="182880" cy="182880"/>
          </a:xfrm>
          <a:prstGeom prst="triangle">
            <a:avLst/>
          </a:prstGeom>
          <a:noFill/>
          <a:ln w="1270">
            <a:solidFill>
              <a:srgbClr val="A109F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Applications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DC circuits are used in countless applications: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Electronics (computers, smartphones, TVs)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Automotive systems (car batteries, lighting)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Renewable energy (solar panels, wind turbines)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Industrial automation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DC circuits is a fundamental skill for anyone working with electronics.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83730" y="1968300"/>
            <a:ext cx="182880" cy="182880"/>
          </a:xfrm>
          <a:prstGeom prst="rect">
            <a:avLst/>
          </a:prstGeom>
          <a:noFill/>
          <a:ln w="1270">
            <a:solidFill>
              <a:srgbClr val="FDABE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562867" y="2477783"/>
            <a:ext cx="182880" cy="182880"/>
          </a:xfrm>
          <a:prstGeom prst="cube">
            <a:avLst/>
          </a:prstGeom>
          <a:noFill/>
          <a:ln w="1270">
            <a:solidFill>
              <a:srgbClr val="E6858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161414" y="4222811"/>
            <a:ext cx="182880" cy="182880"/>
          </a:xfrm>
          <a:prstGeom prst="rect">
            <a:avLst/>
          </a:prstGeom>
          <a:noFill/>
          <a:ln w="1270">
            <a:solidFill>
              <a:srgbClr val="A4E46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914983" y="1481417"/>
            <a:ext cx="182880" cy="182880"/>
          </a:xfrm>
          <a:prstGeom prst="sun">
            <a:avLst/>
          </a:prstGeom>
          <a:noFill/>
          <a:ln w="1270">
            <a:solidFill>
              <a:srgbClr val="7B5F2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38758" y="3562239"/>
            <a:ext cx="182880" cy="182880"/>
          </a:xfrm>
          <a:prstGeom prst="cube">
            <a:avLst/>
          </a:prstGeom>
          <a:noFill/>
          <a:ln w="1270">
            <a:solidFill>
              <a:srgbClr val="CC58E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the Basics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covered the basics of DC circuits.  To learn more, explore: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Kirchhoff's Laws (KCL and KVL)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Thévenin's and Norton's Theorems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Capacitors and Inductors (leading to AC circuits)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Circuit Simulation Software (like SPICE)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71632" y="2497478"/>
            <a:ext cx="182880" cy="182880"/>
          </a:xfrm>
          <a:prstGeom prst="sun">
            <a:avLst/>
          </a:prstGeom>
          <a:noFill/>
          <a:ln w="1270">
            <a:solidFill>
              <a:srgbClr val="4F306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1583" y="4499849"/>
            <a:ext cx="182880" cy="182880"/>
          </a:xfrm>
          <a:prstGeom prst="triangle">
            <a:avLst/>
          </a:prstGeom>
          <a:noFill/>
          <a:ln w="1270">
            <a:solidFill>
              <a:srgbClr val="0526F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64107" y="1783433"/>
            <a:ext cx="182880" cy="182880"/>
          </a:xfrm>
          <a:prstGeom prst="triangle">
            <a:avLst/>
          </a:prstGeom>
          <a:noFill/>
          <a:ln w="1270">
            <a:solidFill>
              <a:srgbClr val="E3E07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595551" y="4309341"/>
            <a:ext cx="182880" cy="182880"/>
          </a:xfrm>
          <a:prstGeom prst="rect">
            <a:avLst/>
          </a:prstGeom>
          <a:noFill/>
          <a:ln w="1270">
            <a:solidFill>
              <a:srgbClr val="FC520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60018" y="3886914"/>
            <a:ext cx="182880" cy="182880"/>
          </a:xfrm>
          <a:prstGeom prst="triangle">
            <a:avLst/>
          </a:prstGeom>
          <a:noFill/>
          <a:ln w="1270">
            <a:solidFill>
              <a:srgbClr val="FF490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watching!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hope you found this introduction to DC circuits helpful.  Good luck with your electronics adventures!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496224" y="2637539"/>
            <a:ext cx="182880" cy="182880"/>
          </a:xfrm>
          <a:prstGeom prst="triangle">
            <a:avLst/>
          </a:prstGeom>
          <a:noFill/>
          <a:ln w="1270">
            <a:solidFill>
              <a:srgbClr val="47CDD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99580" y="1965766"/>
            <a:ext cx="182880" cy="182880"/>
          </a:xfrm>
          <a:prstGeom prst="triangle">
            <a:avLst/>
          </a:prstGeom>
          <a:noFill/>
          <a:ln w="1270">
            <a:solidFill>
              <a:srgbClr val="0A533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192451" y="3871207"/>
            <a:ext cx="182880" cy="182880"/>
          </a:xfrm>
          <a:prstGeom prst="cube">
            <a:avLst/>
          </a:prstGeom>
          <a:noFill/>
          <a:ln w="1270">
            <a:solidFill>
              <a:srgbClr val="DACA6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37481" y="1057959"/>
            <a:ext cx="182880" cy="182880"/>
          </a:xfrm>
          <a:prstGeom prst="rect">
            <a:avLst/>
          </a:prstGeom>
          <a:noFill/>
          <a:ln w="1270">
            <a:solidFill>
              <a:srgbClr val="FB93E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44940" y="1193236"/>
            <a:ext cx="182880" cy="182880"/>
          </a:xfrm>
          <a:prstGeom prst="rect">
            <a:avLst/>
          </a:prstGeom>
          <a:noFill/>
          <a:ln w="1270">
            <a:solidFill>
              <a:srgbClr val="C0FA1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Voltage (V): Electrical Potential Difference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(measured in Volts, V) is the 'electrical pressure' that drives current.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the difference in electrical potential between two points in a circuit.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Analogous to water pressure: higher voltage means more 'push' on the electrons.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is also known as potential difference or electromotive force (EMF).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006071" y="86608"/>
            <a:ext cx="182880" cy="182880"/>
          </a:xfrm>
          <a:prstGeom prst="cube">
            <a:avLst/>
          </a:prstGeom>
          <a:noFill/>
          <a:ln w="1270">
            <a:solidFill>
              <a:srgbClr val="DF67C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85909" y="3886645"/>
            <a:ext cx="182880" cy="182880"/>
          </a:xfrm>
          <a:prstGeom prst="cube">
            <a:avLst/>
          </a:prstGeom>
          <a:noFill/>
          <a:ln w="1270">
            <a:solidFill>
              <a:srgbClr val="4944E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59025" y="2187662"/>
            <a:ext cx="182880" cy="182880"/>
          </a:xfrm>
          <a:prstGeom prst="sun">
            <a:avLst/>
          </a:prstGeom>
          <a:noFill/>
          <a:ln w="1270">
            <a:solidFill>
              <a:srgbClr val="760E5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11789" y="3935282"/>
            <a:ext cx="182880" cy="182880"/>
          </a:xfrm>
          <a:prstGeom prst="sun">
            <a:avLst/>
          </a:prstGeom>
          <a:noFill/>
          <a:ln w="1270">
            <a:solidFill>
              <a:srgbClr val="34BAC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63328" y="1826853"/>
            <a:ext cx="182880" cy="182880"/>
          </a:xfrm>
          <a:prstGeom prst="rect">
            <a:avLst/>
          </a:prstGeom>
          <a:noFill/>
          <a:ln w="1270">
            <a:solidFill>
              <a:srgbClr val="60CD8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 (I): Flow of Electric Charge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(measured in Amperes, A) is the rate of flow of electric charge.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the number of electrons passing a point in a circuit per second.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Analogous to the rate of water flow: more water passing a point per second means higher flow rate.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Convention: Current flows from positive (+) to negative (-) terminal (even though electrons actually flow the other way).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21478" y="4538943"/>
            <a:ext cx="182880" cy="182880"/>
          </a:xfrm>
          <a:prstGeom prst="sun">
            <a:avLst/>
          </a:prstGeom>
          <a:noFill/>
          <a:ln w="1270">
            <a:solidFill>
              <a:srgbClr val="EDE71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272764" y="322569"/>
            <a:ext cx="182880" cy="182880"/>
          </a:xfrm>
          <a:prstGeom prst="rect">
            <a:avLst/>
          </a:prstGeom>
          <a:noFill/>
          <a:ln w="1270">
            <a:solidFill>
              <a:srgbClr val="EA288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984648" y="2255589"/>
            <a:ext cx="182880" cy="182880"/>
          </a:xfrm>
          <a:prstGeom prst="sun">
            <a:avLst/>
          </a:prstGeom>
          <a:noFill/>
          <a:ln w="1270">
            <a:solidFill>
              <a:srgbClr val="3C147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861265" y="461467"/>
            <a:ext cx="182880" cy="182880"/>
          </a:xfrm>
          <a:prstGeom prst="sun">
            <a:avLst/>
          </a:prstGeom>
          <a:noFill/>
          <a:ln w="1270">
            <a:solidFill>
              <a:srgbClr val="A958A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28477" y="4032579"/>
            <a:ext cx="182880" cy="182880"/>
          </a:xfrm>
          <a:prstGeom prst="sun">
            <a:avLst/>
          </a:prstGeom>
          <a:noFill/>
          <a:ln w="1270">
            <a:solidFill>
              <a:srgbClr val="65634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Resistance (R): Opposition to Current Flow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 (measured in Ohms, Ω) is the opposition to the flow of current.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a narrow pipe restricting water flow.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Components called 'resistors' are used to introduce specific amounts of resistance into a circuit.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resistance means less current for a given voltage.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33921" y="3390525"/>
            <a:ext cx="182880" cy="182880"/>
          </a:xfrm>
          <a:prstGeom prst="rect">
            <a:avLst/>
          </a:prstGeom>
          <a:noFill/>
          <a:ln w="1270">
            <a:solidFill>
              <a:srgbClr val="5D647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25541" y="3994205"/>
            <a:ext cx="182880" cy="182880"/>
          </a:xfrm>
          <a:prstGeom prst="cube">
            <a:avLst/>
          </a:prstGeom>
          <a:noFill/>
          <a:ln w="1270">
            <a:solidFill>
              <a:srgbClr val="A1370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33015" y="2106751"/>
            <a:ext cx="182880" cy="182880"/>
          </a:xfrm>
          <a:prstGeom prst="cube">
            <a:avLst/>
          </a:prstGeom>
          <a:noFill/>
          <a:ln w="1270">
            <a:solidFill>
              <a:srgbClr val="9BF11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40010" y="823365"/>
            <a:ext cx="182880" cy="182880"/>
          </a:xfrm>
          <a:prstGeom prst="sun">
            <a:avLst/>
          </a:prstGeom>
          <a:noFill/>
          <a:ln w="1270">
            <a:solidFill>
              <a:srgbClr val="74055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26951" y="323753"/>
            <a:ext cx="182880" cy="182880"/>
          </a:xfrm>
          <a:prstGeom prst="sun">
            <a:avLst/>
          </a:prstGeom>
          <a:noFill/>
          <a:ln w="1270">
            <a:solidFill>
              <a:srgbClr val="66A8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Ohm's Law: V = IR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 is the fundamental relationship between Voltage (V), Current (I), and Resistance (R):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 = IR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(Voltage = Current x Resistance)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equation allows you to calculate any one of these values if you know the other two.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If a circuit has a resistance of 10 Ω and a current of 2 A, the voltage is V = 2 A * 10 Ω = 20 V.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Rearranging the formula: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 = V/R (Current = Voltage / Resistance)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 = V/I (Resistance = Voltage / Current)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57867" y="1424568"/>
            <a:ext cx="182880" cy="182880"/>
          </a:xfrm>
          <a:prstGeom prst="triangle">
            <a:avLst/>
          </a:prstGeom>
          <a:noFill/>
          <a:ln w="1270">
            <a:solidFill>
              <a:srgbClr val="3FD5B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17921" y="3932116"/>
            <a:ext cx="182880" cy="182880"/>
          </a:xfrm>
          <a:prstGeom prst="rect">
            <a:avLst/>
          </a:prstGeom>
          <a:noFill/>
          <a:ln w="1270">
            <a:solidFill>
              <a:srgbClr val="3737B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56932" y="3189470"/>
            <a:ext cx="182880" cy="182880"/>
          </a:xfrm>
          <a:prstGeom prst="sun">
            <a:avLst/>
          </a:prstGeom>
          <a:noFill/>
          <a:ln w="1270">
            <a:solidFill>
              <a:srgbClr val="1A02D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44851" y="3596293"/>
            <a:ext cx="182880" cy="182880"/>
          </a:xfrm>
          <a:prstGeom prst="sun">
            <a:avLst/>
          </a:prstGeom>
          <a:noFill/>
          <a:ln w="1270">
            <a:solidFill>
              <a:srgbClr val="E9549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966518" y="2788644"/>
            <a:ext cx="182880" cy="182880"/>
          </a:xfrm>
          <a:prstGeom prst="triangle">
            <a:avLst/>
          </a:prstGeom>
          <a:noFill/>
          <a:ln w="1270">
            <a:solidFill>
              <a:srgbClr val="8603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Series Circuits: Components in a Line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series circuit, components are connected one after the other along a single path.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same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current flows through each component.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resistance is the sum of the individual resistances: 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...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voltage is divided across the components according to their resistances.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03294" y="398423"/>
            <a:ext cx="182880" cy="182880"/>
          </a:xfrm>
          <a:prstGeom prst="sun">
            <a:avLst/>
          </a:prstGeom>
          <a:noFill/>
          <a:ln w="1270">
            <a:solidFill>
              <a:srgbClr val="5C3CF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55788" y="1425006"/>
            <a:ext cx="182880" cy="182880"/>
          </a:xfrm>
          <a:prstGeom prst="triangle">
            <a:avLst/>
          </a:prstGeom>
          <a:noFill/>
          <a:ln w="1270">
            <a:solidFill>
              <a:srgbClr val="2960C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72907" y="2067113"/>
            <a:ext cx="182880" cy="182880"/>
          </a:xfrm>
          <a:prstGeom prst="cube">
            <a:avLst/>
          </a:prstGeom>
          <a:noFill/>
          <a:ln w="1270">
            <a:solidFill>
              <a:srgbClr val="540DD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18355" y="4272165"/>
            <a:ext cx="182880" cy="182880"/>
          </a:xfrm>
          <a:prstGeom prst="rect">
            <a:avLst/>
          </a:prstGeom>
          <a:noFill/>
          <a:ln w="1270">
            <a:solidFill>
              <a:srgbClr val="B5E01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68533" y="2906480"/>
            <a:ext cx="182880" cy="182880"/>
          </a:xfrm>
          <a:prstGeom prst="cube">
            <a:avLst/>
          </a:prstGeom>
          <a:noFill/>
          <a:ln w="1270">
            <a:solidFill>
              <a:srgbClr val="343F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Series Circuits: Voltage Division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series circuit, voltage is divided proportionally among the resistors.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across resistor 1: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(R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across resistor 2: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(R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And so on...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If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12V,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2Ω, and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4Ω, then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6Ω.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12V * (2Ω / 6Ω) = 4V and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12V * (4Ω / 6Ω) = 8V.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4460" y="4099224"/>
            <a:ext cx="182880" cy="182880"/>
          </a:xfrm>
          <a:prstGeom prst="triangle">
            <a:avLst/>
          </a:prstGeom>
          <a:noFill/>
          <a:ln w="1270">
            <a:solidFill>
              <a:srgbClr val="01D9F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621084" y="216621"/>
            <a:ext cx="182880" cy="182880"/>
          </a:xfrm>
          <a:prstGeom prst="triangle">
            <a:avLst/>
          </a:prstGeom>
          <a:noFill/>
          <a:ln w="1270">
            <a:solidFill>
              <a:srgbClr val="FDD69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646641" y="2675672"/>
            <a:ext cx="182880" cy="182880"/>
          </a:xfrm>
          <a:prstGeom prst="triangle">
            <a:avLst/>
          </a:prstGeom>
          <a:noFill/>
          <a:ln w="1270">
            <a:solidFill>
              <a:srgbClr val="1CB39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063359" y="1227983"/>
            <a:ext cx="182880" cy="182880"/>
          </a:xfrm>
          <a:prstGeom prst="cube">
            <a:avLst/>
          </a:prstGeom>
          <a:noFill/>
          <a:ln w="1270">
            <a:solidFill>
              <a:srgbClr val="DED75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87228" y="410210"/>
            <a:ext cx="182880" cy="182880"/>
          </a:xfrm>
          <a:prstGeom prst="cube">
            <a:avLst/>
          </a:prstGeom>
          <a:noFill/>
          <a:ln w="1270">
            <a:solidFill>
              <a:srgbClr val="84A3B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 Circuits: Components on Branches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parallel circuit, components are connected on separate branches, providing multiple paths for current.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same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voltage is across each component.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current is the sum of the currents through each branch: 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I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...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reciprocal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the total resistance is the sum of the reciprocals of the individual resistances:  1/R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1/R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+ 1/R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+ 1/R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...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2025-02-24T11:43:52Z</dcterms:created>
  <dcterms:modified xsi:type="dcterms:W3CDTF">2025-02-24T11:43:52Z</dcterms:modified>
</cp:coreProperties>
</file>