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3336980" y="4478264"/>
            <a:ext cx="182880" cy="182880"/>
          </a:xfrm>
          <a:prstGeom prst="sun">
            <a:avLst/>
          </a:prstGeom>
          <a:noFill/>
          <a:ln w="1270">
            <a:solidFill>
              <a:srgbClr val="DDF14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174627" y="344781"/>
            <a:ext cx="182880" cy="182880"/>
          </a:xfrm>
          <a:prstGeom prst="sun">
            <a:avLst/>
          </a:prstGeom>
          <a:noFill/>
          <a:ln w="1270">
            <a:solidFill>
              <a:srgbClr val="E5D8C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217997" y="1151108"/>
            <a:ext cx="182880" cy="182880"/>
          </a:xfrm>
          <a:prstGeom prst="rect">
            <a:avLst/>
          </a:prstGeom>
          <a:noFill/>
          <a:ln w="1270">
            <a:solidFill>
              <a:srgbClr val="D86D7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203111" y="4385972"/>
            <a:ext cx="182880" cy="182880"/>
          </a:xfrm>
          <a:prstGeom prst="triangle">
            <a:avLst/>
          </a:prstGeom>
          <a:noFill/>
          <a:ln w="1270">
            <a:solidFill>
              <a:srgbClr val="62A38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37220" y="4536412"/>
            <a:ext cx="182880" cy="182880"/>
          </a:xfrm>
          <a:prstGeom prst="cube">
            <a:avLst/>
          </a:prstGeom>
          <a:noFill/>
          <a:ln w="1270">
            <a:solidFill>
              <a:srgbClr val="9AD3AA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Electric Motors &amp; Generators: Powering Our World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fundamental principles of electric motors and generators. We'll explore: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Basics: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Understanding magnetism and electromagnetism.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Motors: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they convert electrical energy into mechanical energy.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Generators: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they convert mechanical energy into electrical energy.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&amp; Applications: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Different types of motors and generators and where they're used.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Components: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Identifying the core parts of these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Simple Explanations: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Aimed at both beginners and those with some prior knowledge.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493533" y="225086"/>
            <a:ext cx="182880" cy="182880"/>
          </a:xfrm>
          <a:prstGeom prst="triangle">
            <a:avLst/>
          </a:prstGeom>
          <a:noFill/>
          <a:ln w="1270">
            <a:solidFill>
              <a:srgbClr val="97768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30516" y="804715"/>
            <a:ext cx="182880" cy="182880"/>
          </a:xfrm>
          <a:prstGeom prst="rect">
            <a:avLst/>
          </a:prstGeom>
          <a:noFill/>
          <a:ln w="1270">
            <a:solidFill>
              <a:srgbClr val="6F6DC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343423" y="1053843"/>
            <a:ext cx="182880" cy="182880"/>
          </a:xfrm>
          <a:prstGeom prst="sun">
            <a:avLst/>
          </a:prstGeom>
          <a:noFill/>
          <a:ln w="1270">
            <a:solidFill>
              <a:srgbClr val="2F004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919780" y="423999"/>
            <a:ext cx="182880" cy="182880"/>
          </a:xfrm>
          <a:prstGeom prst="triangle">
            <a:avLst/>
          </a:prstGeom>
          <a:noFill/>
          <a:ln w="1270">
            <a:solidFill>
              <a:srgbClr val="A3824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39637" y="1549297"/>
            <a:ext cx="182880" cy="182880"/>
          </a:xfrm>
          <a:prstGeom prst="sun">
            <a:avLst/>
          </a:prstGeom>
          <a:noFill/>
          <a:ln w="1270">
            <a:solidFill>
              <a:srgbClr val="0682C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 vs. DC Motors &amp; Generators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There are two main types: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DC (Direct Current):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current flows in one direction only.  Uses commutators.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 (Alternating Current):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current changes direction periodically. Uses slip rings. More efficient for long distances.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Most household electricity is AC. Batteries produce DC.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985198" y="3311736"/>
            <a:ext cx="182880" cy="182880"/>
          </a:xfrm>
          <a:prstGeom prst="cube">
            <a:avLst/>
          </a:prstGeom>
          <a:noFill/>
          <a:ln w="1270">
            <a:solidFill>
              <a:srgbClr val="D5012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093802" y="2108675"/>
            <a:ext cx="182880" cy="182880"/>
          </a:xfrm>
          <a:prstGeom prst="sun">
            <a:avLst/>
          </a:prstGeom>
          <a:noFill/>
          <a:ln w="1270">
            <a:solidFill>
              <a:srgbClr val="80E2C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899166" y="1925681"/>
            <a:ext cx="182880" cy="182880"/>
          </a:xfrm>
          <a:prstGeom prst="sun">
            <a:avLst/>
          </a:prstGeom>
          <a:noFill/>
          <a:ln w="1270">
            <a:solidFill>
              <a:srgbClr val="F2FE1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75016" y="1211088"/>
            <a:ext cx="182880" cy="182880"/>
          </a:xfrm>
          <a:prstGeom prst="rect">
            <a:avLst/>
          </a:prstGeom>
          <a:noFill/>
          <a:ln w="1270">
            <a:solidFill>
              <a:srgbClr val="28AFB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933435" y="2101131"/>
            <a:ext cx="182880" cy="182880"/>
          </a:xfrm>
          <a:prstGeom prst="cube">
            <a:avLst/>
          </a:prstGeom>
          <a:noFill/>
          <a:ln w="1270">
            <a:solidFill>
              <a:srgbClr val="2D18B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Electric Motors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Motors are everywhere!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Household appliances: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Fans, refrigerators, washing machines, power tools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Transportation: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Electric vehicles, trains, elevators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Industry: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Pumps, conveyors, robotics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Hard drives, cooling fans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723966" y="180026"/>
            <a:ext cx="182880" cy="182880"/>
          </a:xfrm>
          <a:prstGeom prst="rect">
            <a:avLst/>
          </a:prstGeom>
          <a:noFill/>
          <a:ln w="1270">
            <a:solidFill>
              <a:srgbClr val="43A2F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83375" y="1370573"/>
            <a:ext cx="182880" cy="182880"/>
          </a:xfrm>
          <a:prstGeom prst="cube">
            <a:avLst/>
          </a:prstGeom>
          <a:noFill/>
          <a:ln w="1270">
            <a:solidFill>
              <a:srgbClr val="ABE6B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128738" y="1851659"/>
            <a:ext cx="182880" cy="182880"/>
          </a:xfrm>
          <a:prstGeom prst="sun">
            <a:avLst/>
          </a:prstGeom>
          <a:noFill/>
          <a:ln w="1270">
            <a:solidFill>
              <a:srgbClr val="8F915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13239" y="1081961"/>
            <a:ext cx="182880" cy="182880"/>
          </a:xfrm>
          <a:prstGeom prst="cube">
            <a:avLst/>
          </a:prstGeom>
          <a:noFill/>
          <a:ln w="1270">
            <a:solidFill>
              <a:srgbClr val="F7B01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83915" y="3871741"/>
            <a:ext cx="182880" cy="182880"/>
          </a:xfrm>
          <a:prstGeom prst="rect">
            <a:avLst/>
          </a:prstGeom>
          <a:noFill/>
          <a:ln w="1270">
            <a:solidFill>
              <a:srgbClr val="6140C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Electric Generators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Generators provide our power!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plants: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Coal, natural gas, nuclear, hydroelectric, wind turbines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Emergency backup: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Generators provide power during outages.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Portable generators: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For camping, construction sites, etc.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Vehicles: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Alternators in cars recharge the battery.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451695" y="2761533"/>
            <a:ext cx="182880" cy="182880"/>
          </a:xfrm>
          <a:prstGeom prst="rect">
            <a:avLst/>
          </a:prstGeom>
          <a:noFill/>
          <a:ln w="1270">
            <a:solidFill>
              <a:srgbClr val="26CCF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17048" y="3739742"/>
            <a:ext cx="182880" cy="182880"/>
          </a:xfrm>
          <a:prstGeom prst="cube">
            <a:avLst/>
          </a:prstGeom>
          <a:noFill/>
          <a:ln w="1270">
            <a:solidFill>
              <a:srgbClr val="DDD06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138710" y="3357672"/>
            <a:ext cx="182880" cy="182880"/>
          </a:xfrm>
          <a:prstGeom prst="sun">
            <a:avLst/>
          </a:prstGeom>
          <a:noFill/>
          <a:ln w="1270">
            <a:solidFill>
              <a:srgbClr val="770C7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410993" y="2952526"/>
            <a:ext cx="182880" cy="182880"/>
          </a:xfrm>
          <a:prstGeom prst="cube">
            <a:avLst/>
          </a:prstGeom>
          <a:noFill/>
          <a:ln w="1270">
            <a:solidFill>
              <a:srgbClr val="1AC79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50746" y="1862718"/>
            <a:ext cx="182880" cy="182880"/>
          </a:xfrm>
          <a:prstGeom prst="sun">
            <a:avLst/>
          </a:prstGeom>
          <a:noFill/>
          <a:ln w="1270">
            <a:solidFill>
              <a:srgbClr val="1891E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Electric Motors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Many different designs exist: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DC Motors: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Simple to control, used in toys and small appliances.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 Induction Motors: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Robust and reliable, used in industrial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Synchronous Motors: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Precise speed control, used in clocks and timers.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Stepper Motors: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Move in precise steps, used in robotics and CNC machines.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Brushless DC Motors (BLDC):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Efficient and long-lasting, used in drones and electric vehicles.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17842" y="3004090"/>
            <a:ext cx="182880" cy="182880"/>
          </a:xfrm>
          <a:prstGeom prst="triangle">
            <a:avLst/>
          </a:prstGeom>
          <a:noFill/>
          <a:ln w="1270">
            <a:solidFill>
              <a:srgbClr val="097B8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55034" y="645072"/>
            <a:ext cx="182880" cy="182880"/>
          </a:xfrm>
          <a:prstGeom prst="sun">
            <a:avLst/>
          </a:prstGeom>
          <a:noFill/>
          <a:ln w="1270">
            <a:solidFill>
              <a:srgbClr val="B0D8B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729580" y="2884654"/>
            <a:ext cx="182880" cy="182880"/>
          </a:xfrm>
          <a:prstGeom prst="triangle">
            <a:avLst/>
          </a:prstGeom>
          <a:noFill/>
          <a:ln w="1270">
            <a:solidFill>
              <a:srgbClr val="F844D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310184" y="3952337"/>
            <a:ext cx="182880" cy="182880"/>
          </a:xfrm>
          <a:prstGeom prst="cube">
            <a:avLst/>
          </a:prstGeom>
          <a:noFill/>
          <a:ln w="1270">
            <a:solidFill>
              <a:srgbClr val="AAD1B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652018" y="411552"/>
            <a:ext cx="182880" cy="182880"/>
          </a:xfrm>
          <a:prstGeom prst="cube">
            <a:avLst/>
          </a:prstGeom>
          <a:noFill/>
          <a:ln w="1270">
            <a:solidFill>
              <a:srgbClr val="7CD2C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Electric Generators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 generators for different needs: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Synchronous Generators (Alternators):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Produce AC power, used in large power plants.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DC Generators: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Produce DC power, less common now, but used in some specialized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Induction Generators: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Can be used to generate power from wind turbines.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53398" y="3229889"/>
            <a:ext cx="182880" cy="182880"/>
          </a:xfrm>
          <a:prstGeom prst="rect">
            <a:avLst/>
          </a:prstGeom>
          <a:noFill/>
          <a:ln w="1270">
            <a:solidFill>
              <a:srgbClr val="673C9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82599" y="41470"/>
            <a:ext cx="182880" cy="182880"/>
          </a:xfrm>
          <a:prstGeom prst="cube">
            <a:avLst/>
          </a:prstGeom>
          <a:noFill/>
          <a:ln w="1270">
            <a:solidFill>
              <a:srgbClr val="B0B17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9845" y="55615"/>
            <a:ext cx="182880" cy="182880"/>
          </a:xfrm>
          <a:prstGeom prst="sun">
            <a:avLst/>
          </a:prstGeom>
          <a:noFill/>
          <a:ln w="1270">
            <a:solidFill>
              <a:srgbClr val="82515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36574" y="1742487"/>
            <a:ext cx="182880" cy="182880"/>
          </a:xfrm>
          <a:prstGeom prst="triangle">
            <a:avLst/>
          </a:prstGeom>
          <a:noFill/>
          <a:ln w="1270">
            <a:solidFill>
              <a:srgbClr val="F57C9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251530" y="477313"/>
            <a:ext cx="182880" cy="182880"/>
          </a:xfrm>
          <a:prstGeom prst="cube">
            <a:avLst/>
          </a:prstGeom>
          <a:noFill/>
          <a:ln w="1270">
            <a:solidFill>
              <a:srgbClr val="4D044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Motor Efficiency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Efficiency is key to saving energy: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Motor efficiency: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ratio of mechanical power output to electrical power input.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High-efficiency motors: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less electricity to do the same 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Variable Frequency Drives (VFDs):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Can adjust motor speed to match the load, saving even more energy.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953712" y="1083618"/>
            <a:ext cx="182880" cy="182880"/>
          </a:xfrm>
          <a:prstGeom prst="cube">
            <a:avLst/>
          </a:prstGeom>
          <a:noFill/>
          <a:ln w="1270">
            <a:solidFill>
              <a:srgbClr val="996F6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01082" y="3962800"/>
            <a:ext cx="182880" cy="182880"/>
          </a:xfrm>
          <a:prstGeom prst="cube">
            <a:avLst/>
          </a:prstGeom>
          <a:noFill/>
          <a:ln w="1270">
            <a:solidFill>
              <a:srgbClr val="57B7D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163436" y="4349749"/>
            <a:ext cx="182880" cy="182880"/>
          </a:xfrm>
          <a:prstGeom prst="triangle">
            <a:avLst/>
          </a:prstGeom>
          <a:noFill/>
          <a:ln w="1270">
            <a:solidFill>
              <a:srgbClr val="47203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00265" y="2441604"/>
            <a:ext cx="182880" cy="182880"/>
          </a:xfrm>
          <a:prstGeom prst="cube">
            <a:avLst/>
          </a:prstGeom>
          <a:noFill/>
          <a:ln w="1270">
            <a:solidFill>
              <a:srgbClr val="BC7ED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973969" y="2363064"/>
            <a:ext cx="182880" cy="182880"/>
          </a:xfrm>
          <a:prstGeom prst="sun">
            <a:avLst/>
          </a:prstGeom>
          <a:noFill/>
          <a:ln w="1270">
            <a:solidFill>
              <a:srgbClr val="4313C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Generator Efficiency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Getting the most power out: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Generator efficiency: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ratio of electrical power output to mechanical power input.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Factors affecting efficiency: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Design, materials, operating conditions.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Regular maintenance: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Ensures optimal performance and efficiency.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378982" y="817356"/>
            <a:ext cx="182880" cy="182880"/>
          </a:xfrm>
          <a:prstGeom prst="rect">
            <a:avLst/>
          </a:prstGeom>
          <a:noFill/>
          <a:ln w="1270">
            <a:solidFill>
              <a:srgbClr val="70932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99202" y="2463831"/>
            <a:ext cx="182880" cy="182880"/>
          </a:xfrm>
          <a:prstGeom prst="cube">
            <a:avLst/>
          </a:prstGeom>
          <a:noFill/>
          <a:ln w="1270">
            <a:solidFill>
              <a:srgbClr val="E0984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54468" y="4139061"/>
            <a:ext cx="182880" cy="182880"/>
          </a:xfrm>
          <a:prstGeom prst="sun">
            <a:avLst/>
          </a:prstGeom>
          <a:noFill/>
          <a:ln w="1270">
            <a:solidFill>
              <a:srgbClr val="769B1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737396" y="267868"/>
            <a:ext cx="182880" cy="182880"/>
          </a:xfrm>
          <a:prstGeom prst="rect">
            <a:avLst/>
          </a:prstGeom>
          <a:noFill/>
          <a:ln w="1270">
            <a:solidFill>
              <a:srgbClr val="92F62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540449" y="878257"/>
            <a:ext cx="182880" cy="182880"/>
          </a:xfrm>
          <a:prstGeom prst="triangle">
            <a:avLst/>
          </a:prstGeom>
          <a:noFill/>
          <a:ln w="1270">
            <a:solidFill>
              <a:srgbClr val="1AC9F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Motors and Generators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Innovation is ongoing!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efficient designs: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Reducing energy consumption.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powerful magnets: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Smaller and lighter motors and generators.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Advanced control systems: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Improved performance and reliability.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New materials: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For higher temperature operation and improved efficiency.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920711" y="3625499"/>
            <a:ext cx="182880" cy="182880"/>
          </a:xfrm>
          <a:prstGeom prst="cube">
            <a:avLst/>
          </a:prstGeom>
          <a:noFill/>
          <a:ln w="1270">
            <a:solidFill>
              <a:srgbClr val="FBBFE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99040" y="4028372"/>
            <a:ext cx="182880" cy="182880"/>
          </a:xfrm>
          <a:prstGeom prst="rect">
            <a:avLst/>
          </a:prstGeom>
          <a:noFill/>
          <a:ln w="1270">
            <a:solidFill>
              <a:srgbClr val="AAFD3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678351" y="802066"/>
            <a:ext cx="182880" cy="182880"/>
          </a:xfrm>
          <a:prstGeom prst="triangle">
            <a:avLst/>
          </a:prstGeom>
          <a:noFill/>
          <a:ln w="1270">
            <a:solidFill>
              <a:srgbClr val="E6436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72253" y="3387064"/>
            <a:ext cx="182880" cy="182880"/>
          </a:xfrm>
          <a:prstGeom prst="triangle">
            <a:avLst/>
          </a:prstGeom>
          <a:noFill/>
          <a:ln w="1270">
            <a:solidFill>
              <a:srgbClr val="D6618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35664" y="3778750"/>
            <a:ext cx="182880" cy="182880"/>
          </a:xfrm>
          <a:prstGeom prst="cube">
            <a:avLst/>
          </a:prstGeom>
          <a:noFill/>
          <a:ln w="1270">
            <a:solidFill>
              <a:srgbClr val="3FAE9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Safety Considerations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Electricity can be dangerous!  Always remember: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Work with qualified professionals: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When dealing with electrical systems.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proper safety equipment: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Gloves, eye protection, etc.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Disconnect power before working on equipment: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Lockout/Tagout procedures.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aware of high voltages and currents: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Can cause serious injury or death.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618511" y="4238281"/>
            <a:ext cx="182880" cy="182880"/>
          </a:xfrm>
          <a:prstGeom prst="triangle">
            <a:avLst/>
          </a:prstGeom>
          <a:noFill/>
          <a:ln w="1270">
            <a:solidFill>
              <a:srgbClr val="1C85C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100941" y="1691372"/>
            <a:ext cx="182880" cy="182880"/>
          </a:xfrm>
          <a:prstGeom prst="rect">
            <a:avLst/>
          </a:prstGeom>
          <a:noFill/>
          <a:ln w="1270">
            <a:solidFill>
              <a:srgbClr val="DD320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11218" y="1056130"/>
            <a:ext cx="182880" cy="182880"/>
          </a:xfrm>
          <a:prstGeom prst="rect">
            <a:avLst/>
          </a:prstGeom>
          <a:noFill/>
          <a:ln w="1270">
            <a:solidFill>
              <a:srgbClr val="C1BBB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520909" y="3559453"/>
            <a:ext cx="182880" cy="182880"/>
          </a:xfrm>
          <a:prstGeom prst="rect">
            <a:avLst/>
          </a:prstGeom>
          <a:noFill/>
          <a:ln w="1270">
            <a:solidFill>
              <a:srgbClr val="3A09A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642218" y="3842729"/>
            <a:ext cx="182880" cy="182880"/>
          </a:xfrm>
          <a:prstGeom prst="triangle">
            <a:avLst/>
          </a:prstGeom>
          <a:noFill/>
          <a:ln w="1270">
            <a:solidFill>
              <a:srgbClr val="307E7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Maintenance Tips for Motors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your motors running smoothly: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Regular inspections: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Check for wear and tear, loose connections.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Lubrication: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Properly lubricate bearings to reduce friction.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Cleaning: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Keep the motor clean and free of debris.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Monitor temperature: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Overheating can damage the motor.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82370" y="2242683"/>
            <a:ext cx="182880" cy="182880"/>
          </a:xfrm>
          <a:prstGeom prst="triangle">
            <a:avLst/>
          </a:prstGeom>
          <a:noFill/>
          <a:ln w="1270">
            <a:solidFill>
              <a:srgbClr val="A6F21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40475" y="534300"/>
            <a:ext cx="182880" cy="182880"/>
          </a:xfrm>
          <a:prstGeom prst="rect">
            <a:avLst/>
          </a:prstGeom>
          <a:noFill/>
          <a:ln w="1270">
            <a:solidFill>
              <a:srgbClr val="F9068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816211" y="4426136"/>
            <a:ext cx="182880" cy="182880"/>
          </a:xfrm>
          <a:prstGeom prst="rect">
            <a:avLst/>
          </a:prstGeom>
          <a:noFill/>
          <a:ln w="1270">
            <a:solidFill>
              <a:srgbClr val="AA6FD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18757" y="2067924"/>
            <a:ext cx="182880" cy="182880"/>
          </a:xfrm>
          <a:prstGeom prst="triangle">
            <a:avLst/>
          </a:prstGeom>
          <a:noFill/>
          <a:ln w="1270">
            <a:solidFill>
              <a:srgbClr val="03227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41432" y="2053535"/>
            <a:ext cx="182880" cy="182880"/>
          </a:xfrm>
          <a:prstGeom prst="rect">
            <a:avLst/>
          </a:prstGeom>
          <a:noFill/>
          <a:ln w="1270">
            <a:solidFill>
              <a:srgbClr val="5FF25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Magnetism: The Foundation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Everything starts with magnets! 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Magnets have two poles: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North (N) and South (S).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Opposite poles attract: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 attracts 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Like poles repel: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 repels N, S repels 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Magnetic fields: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area around a magnet where its force acts.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a compass: It aligns with the Earth's magnetic field.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961766" y="3231784"/>
            <a:ext cx="182880" cy="182880"/>
          </a:xfrm>
          <a:prstGeom prst="rect">
            <a:avLst/>
          </a:prstGeom>
          <a:noFill/>
          <a:ln w="1270">
            <a:solidFill>
              <a:srgbClr val="9588A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43711" y="3639201"/>
            <a:ext cx="182880" cy="182880"/>
          </a:xfrm>
          <a:prstGeom prst="cube">
            <a:avLst/>
          </a:prstGeom>
          <a:noFill/>
          <a:ln w="1270">
            <a:solidFill>
              <a:srgbClr val="553DC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76112" y="2550138"/>
            <a:ext cx="182880" cy="182880"/>
          </a:xfrm>
          <a:prstGeom prst="triangle">
            <a:avLst/>
          </a:prstGeom>
          <a:noFill/>
          <a:ln w="1270">
            <a:solidFill>
              <a:srgbClr val="7362E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436285" y="3408276"/>
            <a:ext cx="182880" cy="182880"/>
          </a:xfrm>
          <a:prstGeom prst="sun">
            <a:avLst/>
          </a:prstGeom>
          <a:noFill/>
          <a:ln w="1270">
            <a:solidFill>
              <a:srgbClr val="26372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18052" y="2254380"/>
            <a:ext cx="182880" cy="182880"/>
          </a:xfrm>
          <a:prstGeom prst="sun">
            <a:avLst/>
          </a:prstGeom>
          <a:noFill/>
          <a:ln w="1270">
            <a:solidFill>
              <a:srgbClr val="B3E28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Maintenance Tips for Generators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Reliable power starts with good maintenance: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Regular inspections: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Check wiring, connections, and cooling systems.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Oil changes: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For generators powered by internal combustion engines.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Fuel stabilization: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Prevent fuel from degrading during storage.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Load testing: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Verify the generator's ability to deliver power.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324480" y="1348482"/>
            <a:ext cx="182880" cy="182880"/>
          </a:xfrm>
          <a:prstGeom prst="sun">
            <a:avLst/>
          </a:prstGeom>
          <a:noFill/>
          <a:ln w="1270">
            <a:solidFill>
              <a:srgbClr val="BE080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014164" y="3527717"/>
            <a:ext cx="182880" cy="182880"/>
          </a:xfrm>
          <a:prstGeom prst="sun">
            <a:avLst/>
          </a:prstGeom>
          <a:noFill/>
          <a:ln w="1270">
            <a:solidFill>
              <a:srgbClr val="C5A6E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424925" y="699363"/>
            <a:ext cx="182880" cy="182880"/>
          </a:xfrm>
          <a:prstGeom prst="sun">
            <a:avLst/>
          </a:prstGeom>
          <a:noFill/>
          <a:ln w="1270">
            <a:solidFill>
              <a:srgbClr val="B4CC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820249" y="3645507"/>
            <a:ext cx="182880" cy="182880"/>
          </a:xfrm>
          <a:prstGeom prst="sun">
            <a:avLst/>
          </a:prstGeom>
          <a:noFill/>
          <a:ln w="1270">
            <a:solidFill>
              <a:srgbClr val="966CA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531594" y="3571589"/>
            <a:ext cx="182880" cy="182880"/>
          </a:xfrm>
          <a:prstGeom prst="sun">
            <a:avLst/>
          </a:prstGeom>
          <a:noFill/>
          <a:ln w="1270">
            <a:solidFill>
              <a:srgbClr val="89BEB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Troubleshooting Common Motor Problems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to do when things go wrong: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Motor won't start: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Check power supply, fuses, and wiring.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Motor runs slowly: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Check for overload, low voltage, or worn bearings.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Motor overheats: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Check for blockage, overload, or poor ventilation.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Unusual noise: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Could indicate a mechanical problem or worn bearings.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759970" y="792779"/>
            <a:ext cx="182880" cy="182880"/>
          </a:xfrm>
          <a:prstGeom prst="cube">
            <a:avLst/>
          </a:prstGeom>
          <a:noFill/>
          <a:ln w="1270">
            <a:solidFill>
              <a:srgbClr val="662B8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82631" y="1314768"/>
            <a:ext cx="182880" cy="182880"/>
          </a:xfrm>
          <a:prstGeom prst="sun">
            <a:avLst/>
          </a:prstGeom>
          <a:noFill/>
          <a:ln w="1270">
            <a:solidFill>
              <a:srgbClr val="96E70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83039" y="4184111"/>
            <a:ext cx="182880" cy="182880"/>
          </a:xfrm>
          <a:prstGeom prst="sun">
            <a:avLst/>
          </a:prstGeom>
          <a:noFill/>
          <a:ln w="1270">
            <a:solidFill>
              <a:srgbClr val="3F097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940217" y="1615022"/>
            <a:ext cx="182880" cy="182880"/>
          </a:xfrm>
          <a:prstGeom prst="cube">
            <a:avLst/>
          </a:prstGeom>
          <a:noFill/>
          <a:ln w="1270">
            <a:solidFill>
              <a:srgbClr val="CC38F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404147" y="4142139"/>
            <a:ext cx="182880" cy="182880"/>
          </a:xfrm>
          <a:prstGeom prst="cube">
            <a:avLst/>
          </a:prstGeom>
          <a:noFill/>
          <a:ln w="1270">
            <a:solidFill>
              <a:srgbClr val="FBE02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Troubleshooting Common Generator Problems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to do when things go wrong: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Generator won't start: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Check fuel, spark plugs, battery.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 power output: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Check circuit breakers, wiring, AVR (Automatic Voltage Regulator).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Overheating: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Check cooling system, ventilation.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Unusual noise: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Could indicate a mechanical issue.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02118" y="150270"/>
            <a:ext cx="182880" cy="182880"/>
          </a:xfrm>
          <a:prstGeom prst="cube">
            <a:avLst/>
          </a:prstGeom>
          <a:noFill/>
          <a:ln w="1270">
            <a:solidFill>
              <a:srgbClr val="40C5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22052" y="3509501"/>
            <a:ext cx="182880" cy="182880"/>
          </a:xfrm>
          <a:prstGeom prst="rect">
            <a:avLst/>
          </a:prstGeom>
          <a:noFill/>
          <a:ln w="1270">
            <a:solidFill>
              <a:srgbClr val="FE179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856629" y="3801675"/>
            <a:ext cx="182880" cy="182880"/>
          </a:xfrm>
          <a:prstGeom prst="sun">
            <a:avLst/>
          </a:prstGeom>
          <a:noFill/>
          <a:ln w="1270">
            <a:solidFill>
              <a:srgbClr val="45414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351121" y="2428752"/>
            <a:ext cx="182880" cy="182880"/>
          </a:xfrm>
          <a:prstGeom prst="cube">
            <a:avLst/>
          </a:prstGeom>
          <a:noFill/>
          <a:ln w="1270">
            <a:solidFill>
              <a:srgbClr val="95D84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81473" y="3747245"/>
            <a:ext cx="182880" cy="182880"/>
          </a:xfrm>
          <a:prstGeom prst="sun">
            <a:avLst/>
          </a:prstGeom>
          <a:noFill/>
          <a:ln w="1270">
            <a:solidFill>
              <a:srgbClr val="DC8B3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Topics: Vector Control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 the curious: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Vector control (Field-Oriented Control):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sophisticated control technique for AC motors that allows for precise torque and speed control, similar to a DC motor.  Involves complex mathematical transformations and real-time processing.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416676" y="2171658"/>
            <a:ext cx="182880" cy="182880"/>
          </a:xfrm>
          <a:prstGeom prst="cube">
            <a:avLst/>
          </a:prstGeom>
          <a:noFill/>
          <a:ln w="1270">
            <a:solidFill>
              <a:srgbClr val="D5421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57533" y="1746170"/>
            <a:ext cx="182880" cy="182880"/>
          </a:xfrm>
          <a:prstGeom prst="cube">
            <a:avLst/>
          </a:prstGeom>
          <a:noFill/>
          <a:ln w="1270">
            <a:solidFill>
              <a:srgbClr val="1155A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895" y="563455"/>
            <a:ext cx="182880" cy="182880"/>
          </a:xfrm>
          <a:prstGeom prst="cube">
            <a:avLst/>
          </a:prstGeom>
          <a:noFill/>
          <a:ln w="1270">
            <a:solidFill>
              <a:srgbClr val="2B42D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00242" y="2373227"/>
            <a:ext cx="182880" cy="182880"/>
          </a:xfrm>
          <a:prstGeom prst="triangle">
            <a:avLst/>
          </a:prstGeom>
          <a:noFill/>
          <a:ln w="1270">
            <a:solidFill>
              <a:srgbClr val="78FE6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37375" y="3358882"/>
            <a:ext cx="182880" cy="182880"/>
          </a:xfrm>
          <a:prstGeom prst="triangle">
            <a:avLst/>
          </a:prstGeom>
          <a:noFill/>
          <a:ln w="1270">
            <a:solidFill>
              <a:srgbClr val="085B8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Topics: Permanent Magnet Synchronous Motors (PMSM)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 performance motors: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PMSMs: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Motors that utilize permanent magnets in the rotor, leading to higher efficiency, power density, and torque compared to induction motors.  Widely used in electric vehicles and high-performance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032380" y="253057"/>
            <a:ext cx="182880" cy="182880"/>
          </a:xfrm>
          <a:prstGeom prst="sun">
            <a:avLst/>
          </a:prstGeom>
          <a:noFill/>
          <a:ln w="1270">
            <a:solidFill>
              <a:srgbClr val="83D1F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32065" y="634893"/>
            <a:ext cx="182880" cy="182880"/>
          </a:xfrm>
          <a:prstGeom prst="cube">
            <a:avLst/>
          </a:prstGeom>
          <a:noFill/>
          <a:ln w="1270">
            <a:solidFill>
              <a:srgbClr val="4C898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535198" y="2542096"/>
            <a:ext cx="182880" cy="182880"/>
          </a:xfrm>
          <a:prstGeom prst="sun">
            <a:avLst/>
          </a:prstGeom>
          <a:noFill/>
          <a:ln w="1270">
            <a:solidFill>
              <a:srgbClr val="86A13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625529" y="1193759"/>
            <a:ext cx="182880" cy="182880"/>
          </a:xfrm>
          <a:prstGeom prst="cube">
            <a:avLst/>
          </a:prstGeom>
          <a:noFill/>
          <a:ln w="1270">
            <a:solidFill>
              <a:srgbClr val="FAB4B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230847" y="1881364"/>
            <a:ext cx="182880" cy="182880"/>
          </a:xfrm>
          <a:prstGeom prst="cube">
            <a:avLst/>
          </a:prstGeom>
          <a:noFill/>
          <a:ln w="1270">
            <a:solidFill>
              <a:srgbClr val="00B3B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Emerging Trends: Wireless Power Transfer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Cutting the cord: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Wireless Power Transfer: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Using electromagnetic fields to transmit power wirelessly, potentially eliminating the need for cables in charging electric vehicles and powering other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339897" y="2105133"/>
            <a:ext cx="182880" cy="182880"/>
          </a:xfrm>
          <a:prstGeom prst="rect">
            <a:avLst/>
          </a:prstGeom>
          <a:noFill/>
          <a:ln w="1270">
            <a:solidFill>
              <a:srgbClr val="A6722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550274" y="2342253"/>
            <a:ext cx="182880" cy="182880"/>
          </a:xfrm>
          <a:prstGeom prst="triangle">
            <a:avLst/>
          </a:prstGeom>
          <a:noFill/>
          <a:ln w="1270">
            <a:solidFill>
              <a:srgbClr val="C4858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174645" y="3072733"/>
            <a:ext cx="182880" cy="182880"/>
          </a:xfrm>
          <a:prstGeom prst="rect">
            <a:avLst/>
          </a:prstGeom>
          <a:noFill/>
          <a:ln w="1270">
            <a:solidFill>
              <a:srgbClr val="18E0C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01726" y="1723951"/>
            <a:ext cx="182880" cy="182880"/>
          </a:xfrm>
          <a:prstGeom prst="sun">
            <a:avLst/>
          </a:prstGeom>
          <a:noFill/>
          <a:ln w="1270">
            <a:solidFill>
              <a:srgbClr val="6B633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018814" y="4124790"/>
            <a:ext cx="182880" cy="182880"/>
          </a:xfrm>
          <a:prstGeom prst="cube">
            <a:avLst/>
          </a:prstGeom>
          <a:noFill/>
          <a:ln w="1270">
            <a:solidFill>
              <a:srgbClr val="55D92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Conclusion:  Motors &amp; Generators - Essential Technologies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motors and generators are vital components of our modern world.  From powering our homes to driving our industries, they play a crucial role in our daily lives. Understanding their principles and operation is essential for anyone interested in engineering, technology, or energy.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26</a:t>
            </a:r>
            <a:endParaRPr 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16878" y="2632931"/>
            <a:ext cx="182880" cy="182880"/>
          </a:xfrm>
          <a:prstGeom prst="cube">
            <a:avLst/>
          </a:prstGeom>
          <a:noFill/>
          <a:ln w="1270">
            <a:solidFill>
              <a:srgbClr val="BEB4C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4745" y="207382"/>
            <a:ext cx="182880" cy="182880"/>
          </a:xfrm>
          <a:prstGeom prst="cube">
            <a:avLst/>
          </a:prstGeom>
          <a:noFill/>
          <a:ln w="1270">
            <a:solidFill>
              <a:srgbClr val="C0AAC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104434" y="777689"/>
            <a:ext cx="182880" cy="182880"/>
          </a:xfrm>
          <a:prstGeom prst="triangle">
            <a:avLst/>
          </a:prstGeom>
          <a:noFill/>
          <a:ln w="1270">
            <a:solidFill>
              <a:srgbClr val="97F81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95648" y="2330712"/>
            <a:ext cx="182880" cy="182880"/>
          </a:xfrm>
          <a:prstGeom prst="sun">
            <a:avLst/>
          </a:prstGeom>
          <a:noFill/>
          <a:ln w="1270">
            <a:solidFill>
              <a:srgbClr val="4178C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603345" y="1059077"/>
            <a:ext cx="182880" cy="182880"/>
          </a:xfrm>
          <a:prstGeom prst="cube">
            <a:avLst/>
          </a:prstGeom>
          <a:noFill/>
          <a:ln w="1270">
            <a:solidFill>
              <a:srgbClr val="13C24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Q&amp;A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Any Questions?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27</a:t>
            </a:r>
            <a:endParaRPr 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151109" y="3051357"/>
            <a:ext cx="182880" cy="182880"/>
          </a:xfrm>
          <a:prstGeom prst="triangle">
            <a:avLst/>
          </a:prstGeom>
          <a:noFill/>
          <a:ln w="1270">
            <a:solidFill>
              <a:srgbClr val="308BC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40140" y="1020289"/>
            <a:ext cx="182880" cy="182880"/>
          </a:xfrm>
          <a:prstGeom prst="triangle">
            <a:avLst/>
          </a:prstGeom>
          <a:noFill/>
          <a:ln w="1270">
            <a:solidFill>
              <a:srgbClr val="F60B9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25611" y="2459684"/>
            <a:ext cx="182880" cy="182880"/>
          </a:xfrm>
          <a:prstGeom prst="cube">
            <a:avLst/>
          </a:prstGeom>
          <a:noFill/>
          <a:ln w="1270">
            <a:solidFill>
              <a:srgbClr val="111DC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906365" y="2403369"/>
            <a:ext cx="182880" cy="182880"/>
          </a:xfrm>
          <a:prstGeom prst="sun">
            <a:avLst/>
          </a:prstGeom>
          <a:noFill/>
          <a:ln w="1270">
            <a:solidFill>
              <a:srgbClr val="B6E20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83351" y="4051572"/>
            <a:ext cx="182880" cy="182880"/>
          </a:xfrm>
          <a:prstGeom prst="sun">
            <a:avLst/>
          </a:prstGeom>
          <a:noFill/>
          <a:ln w="1270">
            <a:solidFill>
              <a:srgbClr val="6D1FB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your time and attention!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28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085151" y="2260039"/>
            <a:ext cx="182880" cy="182880"/>
          </a:xfrm>
          <a:prstGeom prst="triangle">
            <a:avLst/>
          </a:prstGeom>
          <a:noFill/>
          <a:ln w="1270">
            <a:solidFill>
              <a:srgbClr val="91594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590466" y="1651879"/>
            <a:ext cx="182880" cy="182880"/>
          </a:xfrm>
          <a:prstGeom prst="cube">
            <a:avLst/>
          </a:prstGeom>
          <a:noFill/>
          <a:ln w="1270">
            <a:solidFill>
              <a:srgbClr val="988EF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588056" y="641791"/>
            <a:ext cx="182880" cy="182880"/>
          </a:xfrm>
          <a:prstGeom prst="sun">
            <a:avLst/>
          </a:prstGeom>
          <a:noFill/>
          <a:ln w="1270">
            <a:solidFill>
              <a:srgbClr val="22C87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054897" y="4329677"/>
            <a:ext cx="182880" cy="182880"/>
          </a:xfrm>
          <a:prstGeom prst="rect">
            <a:avLst/>
          </a:prstGeom>
          <a:noFill/>
          <a:ln w="1270">
            <a:solidFill>
              <a:srgbClr val="C7022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795517" y="1890295"/>
            <a:ext cx="182880" cy="182880"/>
          </a:xfrm>
          <a:prstGeom prst="rect">
            <a:avLst/>
          </a:prstGeom>
          <a:noFill/>
          <a:ln w="1270">
            <a:solidFill>
              <a:srgbClr val="48728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Electromagnetism: The Connection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Electricity and magnetism are linked! 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current creates a magnetic field: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When electricity flows through a wire, it generates a magnetic field around the wire.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Electromagnets: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coil of wire with electricity flowing through it acts like a magnet.  The more current, the stronger the magnet.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 can turn an electromagnet on and off: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Just control the flow of electricity!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979350" y="985620"/>
            <a:ext cx="182880" cy="182880"/>
          </a:xfrm>
          <a:prstGeom prst="cube">
            <a:avLst/>
          </a:prstGeom>
          <a:noFill/>
          <a:ln w="1270">
            <a:solidFill>
              <a:srgbClr val="4AAD9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245958" y="382713"/>
            <a:ext cx="182880" cy="182880"/>
          </a:xfrm>
          <a:prstGeom prst="rect">
            <a:avLst/>
          </a:prstGeom>
          <a:noFill/>
          <a:ln w="1270">
            <a:solidFill>
              <a:srgbClr val="DA02C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48475" y="820375"/>
            <a:ext cx="182880" cy="182880"/>
          </a:xfrm>
          <a:prstGeom prst="sun">
            <a:avLst/>
          </a:prstGeom>
          <a:noFill/>
          <a:ln w="1270">
            <a:solidFill>
              <a:srgbClr val="DF26B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916569" y="270829"/>
            <a:ext cx="182880" cy="182880"/>
          </a:xfrm>
          <a:prstGeom prst="sun">
            <a:avLst/>
          </a:prstGeom>
          <a:noFill/>
          <a:ln w="1270">
            <a:solidFill>
              <a:srgbClr val="BC660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97704" y="4344059"/>
            <a:ext cx="182880" cy="182880"/>
          </a:xfrm>
          <a:prstGeom prst="rect">
            <a:avLst/>
          </a:prstGeom>
          <a:noFill/>
          <a:ln w="1270">
            <a:solidFill>
              <a:srgbClr val="7005A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Electric Motors: From Electricity to Motion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Motors use electromagnetism to create motion. 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Principle: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current-carrying wire in a magnetic field experiences a force.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force causes rotation: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Cleverly arranged electromagnets and permanent magnets push and pull, making a rotor spin.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Electrical energy becomes mechanical energy: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motor takes electrical power and turns it into rotational motion.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035655" y="694569"/>
            <a:ext cx="182880" cy="182880"/>
          </a:xfrm>
          <a:prstGeom prst="rect">
            <a:avLst/>
          </a:prstGeom>
          <a:noFill/>
          <a:ln w="1270">
            <a:solidFill>
              <a:srgbClr val="3858A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237825" y="4190541"/>
            <a:ext cx="182880" cy="182880"/>
          </a:xfrm>
          <a:prstGeom prst="rect">
            <a:avLst/>
          </a:prstGeom>
          <a:noFill/>
          <a:ln w="1270">
            <a:solidFill>
              <a:srgbClr val="3F6FE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48720" y="3390361"/>
            <a:ext cx="182880" cy="182880"/>
          </a:xfrm>
          <a:prstGeom prst="triangle">
            <a:avLst/>
          </a:prstGeom>
          <a:noFill/>
          <a:ln w="1270">
            <a:solidFill>
              <a:srgbClr val="D370C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126678" y="3939865"/>
            <a:ext cx="182880" cy="182880"/>
          </a:xfrm>
          <a:prstGeom prst="triangle">
            <a:avLst/>
          </a:prstGeom>
          <a:noFill/>
          <a:ln w="1270">
            <a:solidFill>
              <a:srgbClr val="D662D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75569" y="115128"/>
            <a:ext cx="182880" cy="182880"/>
          </a:xfrm>
          <a:prstGeom prst="rect">
            <a:avLst/>
          </a:prstGeom>
          <a:noFill/>
          <a:ln w="1270">
            <a:solidFill>
              <a:srgbClr val="77C79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Motor Components:  The Key Players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typical motor has these main parts: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Stator: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stationary part, usually containing permanent magnets or electromagnets.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Rotor (Armature):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rotating part, containing coils of wire that carry current.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Commutator &amp; Brushes: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These switch the direction of current in the rotor coils, keeping the motor spinning continuously.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Housing: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Protects the internal components.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446328" y="985474"/>
            <a:ext cx="182880" cy="182880"/>
          </a:xfrm>
          <a:prstGeom prst="sun">
            <a:avLst/>
          </a:prstGeom>
          <a:noFill/>
          <a:ln w="1270">
            <a:solidFill>
              <a:srgbClr val="7BACC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629891" y="1810521"/>
            <a:ext cx="182880" cy="182880"/>
          </a:xfrm>
          <a:prstGeom prst="rect">
            <a:avLst/>
          </a:prstGeom>
          <a:noFill/>
          <a:ln w="1270">
            <a:solidFill>
              <a:srgbClr val="3D43B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90011" y="2693642"/>
            <a:ext cx="182880" cy="182880"/>
          </a:xfrm>
          <a:prstGeom prst="cube">
            <a:avLst/>
          </a:prstGeom>
          <a:noFill/>
          <a:ln w="1270">
            <a:solidFill>
              <a:srgbClr val="01A4D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975526" y="3540066"/>
            <a:ext cx="182880" cy="182880"/>
          </a:xfrm>
          <a:prstGeom prst="cube">
            <a:avLst/>
          </a:prstGeom>
          <a:noFill/>
          <a:ln w="1270">
            <a:solidFill>
              <a:srgbClr val="A8C69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159755" y="3045218"/>
            <a:ext cx="182880" cy="182880"/>
          </a:xfrm>
          <a:prstGeom prst="rect">
            <a:avLst/>
          </a:prstGeom>
          <a:noFill/>
          <a:ln w="1270">
            <a:solidFill>
              <a:srgbClr val="3003B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a Motor Works: A Step-by-Step View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 flows: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Electricity is supplied to the motor.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Electromagnetic field forms: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Current in the rotor coils creates a magnetic field.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Attraction and Repulsion: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rotor's magnetic field interacts with the stator's magnetic field, causing attraction and repulsion.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Rotation: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rotor spins due to these forces.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Commutation: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commutator reverses the current direction, ensuring continuous rotation.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753064" y="4500322"/>
            <a:ext cx="182880" cy="182880"/>
          </a:xfrm>
          <a:prstGeom prst="rect">
            <a:avLst/>
          </a:prstGeom>
          <a:noFill/>
          <a:ln w="1270">
            <a:solidFill>
              <a:srgbClr val="B76D2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951381" y="1773128"/>
            <a:ext cx="182880" cy="182880"/>
          </a:xfrm>
          <a:prstGeom prst="triangle">
            <a:avLst/>
          </a:prstGeom>
          <a:noFill/>
          <a:ln w="1270">
            <a:solidFill>
              <a:srgbClr val="D7117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263721" y="79891"/>
            <a:ext cx="182880" cy="182880"/>
          </a:xfrm>
          <a:prstGeom prst="rect">
            <a:avLst/>
          </a:prstGeom>
          <a:noFill/>
          <a:ln w="1270">
            <a:solidFill>
              <a:srgbClr val="DB1BE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323198" y="2303261"/>
            <a:ext cx="182880" cy="182880"/>
          </a:xfrm>
          <a:prstGeom prst="triangle">
            <a:avLst/>
          </a:prstGeom>
          <a:noFill/>
          <a:ln w="1270">
            <a:solidFill>
              <a:srgbClr val="55CD4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646333" y="3057796"/>
            <a:ext cx="182880" cy="182880"/>
          </a:xfrm>
          <a:prstGeom prst="cube">
            <a:avLst/>
          </a:prstGeom>
          <a:noFill/>
          <a:ln w="1270">
            <a:solidFill>
              <a:srgbClr val="AFA94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Electric Generators: Motion to Electricity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Generators are the reverse of motors! 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Principle: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Moving a wire through a magnetic field induces a voltage (electrical potential) in the wire.  This is called electromagnetic induction.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Mechanical energy becomes electrical energy: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You turn a shaft, and it produces electricity.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91796" y="1723223"/>
            <a:ext cx="182880" cy="182880"/>
          </a:xfrm>
          <a:prstGeom prst="sun">
            <a:avLst/>
          </a:prstGeom>
          <a:noFill/>
          <a:ln w="1270">
            <a:solidFill>
              <a:srgbClr val="CE018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50853" y="1762197"/>
            <a:ext cx="182880" cy="182880"/>
          </a:xfrm>
          <a:prstGeom prst="triangle">
            <a:avLst/>
          </a:prstGeom>
          <a:noFill/>
          <a:ln w="1270">
            <a:solidFill>
              <a:srgbClr val="9630D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239295" y="3798094"/>
            <a:ext cx="182880" cy="182880"/>
          </a:xfrm>
          <a:prstGeom prst="cube">
            <a:avLst/>
          </a:prstGeom>
          <a:noFill/>
          <a:ln w="1270">
            <a:solidFill>
              <a:srgbClr val="7ED9E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819009" y="2700034"/>
            <a:ext cx="182880" cy="182880"/>
          </a:xfrm>
          <a:prstGeom prst="rect">
            <a:avLst/>
          </a:prstGeom>
          <a:noFill/>
          <a:ln w="1270">
            <a:solidFill>
              <a:srgbClr val="A632C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170087" y="1464165"/>
            <a:ext cx="182880" cy="182880"/>
          </a:xfrm>
          <a:prstGeom prst="sun">
            <a:avLst/>
          </a:prstGeom>
          <a:noFill/>
          <a:ln w="1270">
            <a:solidFill>
              <a:srgbClr val="BA504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Generator Components: Similar but Opposite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Generators share many components with motors: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Stator: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Provides a magnetic field, either with permanent magnets or electromagnets.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Rotor (Armature):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Coils of wire that are rotated within the magnetic field.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Slip Rings &amp; Brushes: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These allow the generated electricity to be transferred from the rotating armature to an external circuit.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Prime Mover: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Something that provides the mechanical energy to turn the rotor (e.g., a turbine, engine, or even a hand crank).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142774" y="1273182"/>
            <a:ext cx="182880" cy="182880"/>
          </a:xfrm>
          <a:prstGeom prst="cube">
            <a:avLst/>
          </a:prstGeom>
          <a:noFill/>
          <a:ln w="1270">
            <a:solidFill>
              <a:srgbClr val="5CBCB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09345" y="229168"/>
            <a:ext cx="182880" cy="182880"/>
          </a:xfrm>
          <a:prstGeom prst="cube">
            <a:avLst/>
          </a:prstGeom>
          <a:noFill/>
          <a:ln w="1270">
            <a:solidFill>
              <a:srgbClr val="3072C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29748" y="658"/>
            <a:ext cx="182880" cy="182880"/>
          </a:xfrm>
          <a:prstGeom prst="rect">
            <a:avLst/>
          </a:prstGeom>
          <a:noFill/>
          <a:ln w="1270">
            <a:solidFill>
              <a:srgbClr val="27419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818981" y="2906840"/>
            <a:ext cx="182880" cy="182880"/>
          </a:xfrm>
          <a:prstGeom prst="triangle">
            <a:avLst/>
          </a:prstGeom>
          <a:noFill/>
          <a:ln w="1270">
            <a:solidFill>
              <a:srgbClr val="92CFE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5881" y="480743"/>
            <a:ext cx="182880" cy="182880"/>
          </a:xfrm>
          <a:prstGeom prst="cube">
            <a:avLst/>
          </a:prstGeom>
          <a:noFill/>
          <a:ln w="1270">
            <a:solidFill>
              <a:srgbClr val="2B006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a Generator Works: Induction in Action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Rotor rotates: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prime mover spins the rotor.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Wires cut through magnetic field: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rotating coils of wire in the rotor pass through the magnetic field of the stator.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 is induced: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This movement induces a voltage (electrical potential) in the wires.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 flows: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If the circuit is complete, current will flow, producing electricity.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2025-02-24T11:51:52Z</dcterms:created>
  <dcterms:modified xsi:type="dcterms:W3CDTF">2025-02-24T11:51:52Z</dcterms:modified>
</cp:coreProperties>
</file>