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439564" y="4458587"/>
            <a:ext cx="182880" cy="182880"/>
          </a:xfrm>
          <a:prstGeom prst="cube">
            <a:avLst/>
          </a:prstGeom>
          <a:noFill/>
          <a:ln w="1270">
            <a:solidFill>
              <a:srgbClr val="7777A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307380" y="3287496"/>
            <a:ext cx="182880" cy="182880"/>
          </a:xfrm>
          <a:prstGeom prst="rect">
            <a:avLst/>
          </a:prstGeom>
          <a:noFill/>
          <a:ln w="1270">
            <a:solidFill>
              <a:srgbClr val="1164C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645408" y="4471124"/>
            <a:ext cx="182880" cy="182880"/>
          </a:xfrm>
          <a:prstGeom prst="triangle">
            <a:avLst/>
          </a:prstGeom>
          <a:noFill/>
          <a:ln w="1270">
            <a:solidFill>
              <a:srgbClr val="B32F0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400203" y="2553390"/>
            <a:ext cx="182880" cy="182880"/>
          </a:xfrm>
          <a:prstGeom prst="sun">
            <a:avLst/>
          </a:prstGeom>
          <a:noFill/>
          <a:ln w="1270">
            <a:solidFill>
              <a:srgbClr val="27E47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270684" y="2784620"/>
            <a:ext cx="182880" cy="182880"/>
          </a:xfrm>
          <a:prstGeom prst="sun">
            <a:avLst/>
          </a:prstGeom>
          <a:noFill/>
          <a:ln w="1270">
            <a:solidFill>
              <a:srgbClr val="C7008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Potential: An Introduction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In this presentation, we'll explore the fascinating world of electric potential. We'll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electric potential is and how it relates to potential energy.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Calculating electric potential due to point charges and charge distributions.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Equipotential surfaces and their connection to electric fields.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of electric potential in various fields.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56506" y="1833123"/>
            <a:ext cx="182880" cy="182880"/>
          </a:xfrm>
          <a:prstGeom prst="cube">
            <a:avLst/>
          </a:prstGeom>
          <a:noFill/>
          <a:ln w="1270">
            <a:solidFill>
              <a:srgbClr val="1C68C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843527" y="3089384"/>
            <a:ext cx="182880" cy="182880"/>
          </a:xfrm>
          <a:prstGeom prst="cube">
            <a:avLst/>
          </a:prstGeom>
          <a:noFill/>
          <a:ln w="1270">
            <a:solidFill>
              <a:srgbClr val="D58A6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465961" y="3218867"/>
            <a:ext cx="182880" cy="182880"/>
          </a:xfrm>
          <a:prstGeom prst="sun">
            <a:avLst/>
          </a:prstGeom>
          <a:noFill/>
          <a:ln w="1270">
            <a:solidFill>
              <a:srgbClr val="32A29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411724" y="1716954"/>
            <a:ext cx="182880" cy="182880"/>
          </a:xfrm>
          <a:prstGeom prst="sun">
            <a:avLst/>
          </a:prstGeom>
          <a:noFill/>
          <a:ln w="1270">
            <a:solidFill>
              <a:srgbClr val="538C0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3487" y="2967319"/>
            <a:ext cx="182880" cy="182880"/>
          </a:xfrm>
          <a:prstGeom prst="triangle">
            <a:avLst/>
          </a:prstGeom>
          <a:noFill/>
          <a:ln w="1270">
            <a:solidFill>
              <a:srgbClr val="66704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Equipotential Surfaces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equipotential surface is a surface where the electric potential is constant everywhere.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Property: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No work is required to move a charge along an equipotential surface.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Relationship to Electric Field: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Electric field lines are always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perpendicular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equipotential surfaces.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Visualization: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Imagine a topographical map.  Equipotential surfaces are like lines of constant elevation. The electric field is analogous to the direction water would flow down the slopes.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23248" y="689965"/>
            <a:ext cx="182880" cy="182880"/>
          </a:xfrm>
          <a:prstGeom prst="triangle">
            <a:avLst/>
          </a:prstGeom>
          <a:noFill/>
          <a:ln w="1270">
            <a:solidFill>
              <a:srgbClr val="0AAA3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12291" y="1896552"/>
            <a:ext cx="182880" cy="182880"/>
          </a:xfrm>
          <a:prstGeom prst="sun">
            <a:avLst/>
          </a:prstGeom>
          <a:noFill/>
          <a:ln w="1270">
            <a:solidFill>
              <a:srgbClr val="FC76E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348379" y="1093632"/>
            <a:ext cx="182880" cy="182880"/>
          </a:xfrm>
          <a:prstGeom prst="rect">
            <a:avLst/>
          </a:prstGeom>
          <a:noFill/>
          <a:ln w="1270">
            <a:solidFill>
              <a:srgbClr val="0BD21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158849" y="4379313"/>
            <a:ext cx="182880" cy="182880"/>
          </a:xfrm>
          <a:prstGeom prst="sun">
            <a:avLst/>
          </a:prstGeom>
          <a:noFill/>
          <a:ln w="1270">
            <a:solidFill>
              <a:srgbClr val="432B4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15434" y="18821"/>
            <a:ext cx="182880" cy="182880"/>
          </a:xfrm>
          <a:prstGeom prst="triangle">
            <a:avLst/>
          </a:prstGeom>
          <a:noFill/>
          <a:ln w="1270">
            <a:solidFill>
              <a:srgbClr val="C069B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Equipotential Surfaces Examples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Point Charge: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Equipotential surfaces are spheres centered on the charge.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Uniform Electric Field: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Equipotential surfaces are planes perpendicular to the field lines.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surface of a conductor in electrostatic equilibrium is an equipotential surface.  The electric field inside the conductor is zero.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049440" y="708468"/>
            <a:ext cx="182880" cy="182880"/>
          </a:xfrm>
          <a:prstGeom prst="rect">
            <a:avLst/>
          </a:prstGeom>
          <a:noFill/>
          <a:ln w="1270">
            <a:solidFill>
              <a:srgbClr val="A0CDC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627868" y="2350914"/>
            <a:ext cx="182880" cy="182880"/>
          </a:xfrm>
          <a:prstGeom prst="triangle">
            <a:avLst/>
          </a:prstGeom>
          <a:noFill/>
          <a:ln w="1270">
            <a:solidFill>
              <a:srgbClr val="84070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451364" y="2319834"/>
            <a:ext cx="182880" cy="182880"/>
          </a:xfrm>
          <a:prstGeom prst="triangle">
            <a:avLst/>
          </a:prstGeom>
          <a:noFill/>
          <a:ln w="1270">
            <a:solidFill>
              <a:srgbClr val="FD904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78923" y="483987"/>
            <a:ext cx="182880" cy="182880"/>
          </a:xfrm>
          <a:prstGeom prst="sun">
            <a:avLst/>
          </a:prstGeom>
          <a:noFill/>
          <a:ln w="1270">
            <a:solidFill>
              <a:srgbClr val="61BCD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304391" y="4310899"/>
            <a:ext cx="182880" cy="182880"/>
          </a:xfrm>
          <a:prstGeom prst="cube">
            <a:avLst/>
          </a:prstGeom>
          <a:noFill/>
          <a:ln w="1270">
            <a:solidFill>
              <a:srgbClr val="B820C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Potential and Conductors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Conductors play a special role in electrostatics.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Zero Electric Field Inside: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 electrostatic equilibrium, the electric field inside a conductor is always zero.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Constant Potential: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electric potential is constant throughout the volume of a conductor (and on its surface).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Excess Charge on Surface: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Any excess charge on a conductor resides on its surface.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45588" y="3891865"/>
            <a:ext cx="182880" cy="182880"/>
          </a:xfrm>
          <a:prstGeom prst="rect">
            <a:avLst/>
          </a:prstGeom>
          <a:noFill/>
          <a:ln w="1270">
            <a:solidFill>
              <a:srgbClr val="8A537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372890" y="1910002"/>
            <a:ext cx="182880" cy="182880"/>
          </a:xfrm>
          <a:prstGeom prst="cube">
            <a:avLst/>
          </a:prstGeom>
          <a:noFill/>
          <a:ln w="1270">
            <a:solidFill>
              <a:srgbClr val="1CE5E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828225" y="3664610"/>
            <a:ext cx="182880" cy="182880"/>
          </a:xfrm>
          <a:prstGeom prst="rect">
            <a:avLst/>
          </a:prstGeom>
          <a:noFill/>
          <a:ln w="1270">
            <a:solidFill>
              <a:srgbClr val="D2C24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188066" y="2743900"/>
            <a:ext cx="182880" cy="182880"/>
          </a:xfrm>
          <a:prstGeom prst="triangle">
            <a:avLst/>
          </a:prstGeom>
          <a:noFill/>
          <a:ln w="1270">
            <a:solidFill>
              <a:srgbClr val="EF50F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790915" y="3101574"/>
            <a:ext cx="182880" cy="182880"/>
          </a:xfrm>
          <a:prstGeom prst="sun">
            <a:avLst/>
          </a:prstGeom>
          <a:noFill/>
          <a:ln w="1270">
            <a:solidFill>
              <a:srgbClr val="39A85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Electric Potential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potential is fundamental to many technologies and phenomena: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Electronics: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Circuits rely on controlled potential differences to drive current.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Store energy by maintaining a potential difference between plates.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Lightning: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large potential difference between a cloud and the ground causes a discharge.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Medical Imaging: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Techniques like EEG and ECG measure electrical potential differences in the body.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Particle Accelerators: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electric potential to accelerate charged particles to high speeds.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20893" y="3870185"/>
            <a:ext cx="182880" cy="182880"/>
          </a:xfrm>
          <a:prstGeom prst="rect">
            <a:avLst/>
          </a:prstGeom>
          <a:noFill/>
          <a:ln w="1270">
            <a:solidFill>
              <a:srgbClr val="6EBFE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061783" y="3537140"/>
            <a:ext cx="182880" cy="182880"/>
          </a:xfrm>
          <a:prstGeom prst="sun">
            <a:avLst/>
          </a:prstGeom>
          <a:noFill/>
          <a:ln w="1270">
            <a:solidFill>
              <a:srgbClr val="50007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95327" y="2026658"/>
            <a:ext cx="182880" cy="182880"/>
          </a:xfrm>
          <a:prstGeom prst="cube">
            <a:avLst/>
          </a:prstGeom>
          <a:noFill/>
          <a:ln w="1270">
            <a:solidFill>
              <a:srgbClr val="E2837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618349" y="3852214"/>
            <a:ext cx="182880" cy="182880"/>
          </a:xfrm>
          <a:prstGeom prst="rect">
            <a:avLst/>
          </a:prstGeom>
          <a:noFill/>
          <a:ln w="1270">
            <a:solidFill>
              <a:srgbClr val="1B5AA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707918" y="154063"/>
            <a:ext cx="182880" cy="182880"/>
          </a:xfrm>
          <a:prstGeom prst="triangle">
            <a:avLst/>
          </a:prstGeom>
          <a:noFill/>
          <a:ln w="1270">
            <a:solidFill>
              <a:srgbClr val="796C0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Batteries and EMF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Batteries create a potential difference, also known as Electromotive Force (EMF), although it's not really a 'force'.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Chemical Reactions: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Batteries use chemical reactions to separate charge and maintain a voltage.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Rating: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battery's voltage rating (e.g., 1.5V) indicates the potential difference it provides.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Ideal vs. Real Batteries: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Ideal batteries maintain a constant voltage regardless of current. Real batteries have internal resistance that causes the voltage to drop under load.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8070" y="3276309"/>
            <a:ext cx="182880" cy="182880"/>
          </a:xfrm>
          <a:prstGeom prst="sun">
            <a:avLst/>
          </a:prstGeom>
          <a:noFill/>
          <a:ln w="1270">
            <a:solidFill>
              <a:srgbClr val="61D77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842296" y="4538445"/>
            <a:ext cx="182880" cy="182880"/>
          </a:xfrm>
          <a:prstGeom prst="rect">
            <a:avLst/>
          </a:prstGeom>
          <a:noFill/>
          <a:ln w="1270">
            <a:solidFill>
              <a:srgbClr val="2A001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152995" y="1760464"/>
            <a:ext cx="182880" cy="182880"/>
          </a:xfrm>
          <a:prstGeom prst="triangle">
            <a:avLst/>
          </a:prstGeom>
          <a:noFill/>
          <a:ln w="1270">
            <a:solidFill>
              <a:srgbClr val="9BAB1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52053" y="3079121"/>
            <a:ext cx="182880" cy="182880"/>
          </a:xfrm>
          <a:prstGeom prst="triangle">
            <a:avLst/>
          </a:prstGeom>
          <a:noFill/>
          <a:ln w="1270">
            <a:solidFill>
              <a:srgbClr val="D91FD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991955" y="1728930"/>
            <a:ext cx="182880" cy="182880"/>
          </a:xfrm>
          <a:prstGeom prst="sun">
            <a:avLst/>
          </a:prstGeom>
          <a:noFill/>
          <a:ln w="1270">
            <a:solidFill>
              <a:srgbClr val="79B7B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Capacitors and Potential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Capacitors store electrical energy by accumulating charge on two conductors separated by an insulator.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Relationship: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charge (Q) stored on a capacitor is proportional to the potential difference (V) across it: Q = CV, where C is the capacitance.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Storage: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energy stored in a capacitor is U = (1/2)CV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in circuits for filtering, timing, and energy storage.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175963" y="4545317"/>
            <a:ext cx="182880" cy="182880"/>
          </a:xfrm>
          <a:prstGeom prst="sun">
            <a:avLst/>
          </a:prstGeom>
          <a:noFill/>
          <a:ln w="1270">
            <a:solidFill>
              <a:srgbClr val="58476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31173" y="4546453"/>
            <a:ext cx="182880" cy="182880"/>
          </a:xfrm>
          <a:prstGeom prst="rect">
            <a:avLst/>
          </a:prstGeom>
          <a:noFill/>
          <a:ln w="1270">
            <a:solidFill>
              <a:srgbClr val="60971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185839" y="772386"/>
            <a:ext cx="182880" cy="182880"/>
          </a:xfrm>
          <a:prstGeom prst="rect">
            <a:avLst/>
          </a:prstGeom>
          <a:noFill/>
          <a:ln w="1270">
            <a:solidFill>
              <a:srgbClr val="E1B04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38846" y="1415748"/>
            <a:ext cx="182880" cy="182880"/>
          </a:xfrm>
          <a:prstGeom prst="cube">
            <a:avLst/>
          </a:prstGeom>
          <a:noFill/>
          <a:ln w="1270">
            <a:solidFill>
              <a:srgbClr val="11DE7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10237" y="4469232"/>
            <a:ext cx="182880" cy="182880"/>
          </a:xfrm>
          <a:prstGeom prst="rect">
            <a:avLst/>
          </a:prstGeom>
          <a:noFill/>
          <a:ln w="1270">
            <a:solidFill>
              <a:srgbClr val="537D6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Summary: Key Concepts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Potential (V):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Electric potential energy per unit charge (V = U/q).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Difference (ΔV):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 required to move a unit positive charge between two points.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due to Point Charge: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 = kq/r.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Superposition: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 potentials from individual charges to find the total potential.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Equipotential Surfaces: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Surfaces of constant potential; electric field lines are perpendicular to them.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139436" y="4555839"/>
            <a:ext cx="182880" cy="182880"/>
          </a:xfrm>
          <a:prstGeom prst="cube">
            <a:avLst/>
          </a:prstGeom>
          <a:noFill/>
          <a:ln w="1270">
            <a:solidFill>
              <a:srgbClr val="C177F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939558" y="3112563"/>
            <a:ext cx="182880" cy="182880"/>
          </a:xfrm>
          <a:prstGeom prst="sun">
            <a:avLst/>
          </a:prstGeom>
          <a:noFill/>
          <a:ln w="1270">
            <a:solidFill>
              <a:srgbClr val="C809B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129352" y="4445773"/>
            <a:ext cx="182880" cy="182880"/>
          </a:xfrm>
          <a:prstGeom prst="sun">
            <a:avLst/>
          </a:prstGeom>
          <a:noFill/>
          <a:ln w="1270">
            <a:solidFill>
              <a:srgbClr val="953FF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88224" y="4552311"/>
            <a:ext cx="182880" cy="182880"/>
          </a:xfrm>
          <a:prstGeom prst="sun">
            <a:avLst/>
          </a:prstGeom>
          <a:noFill/>
          <a:ln w="1270">
            <a:solidFill>
              <a:srgbClr val="9C992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4858" y="2671877"/>
            <a:ext cx="182880" cy="182880"/>
          </a:xfrm>
          <a:prstGeom prst="triangle">
            <a:avLst/>
          </a:prstGeom>
          <a:noFill/>
          <a:ln w="1270">
            <a:solidFill>
              <a:srgbClr val="06146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Important Formulas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Potential Energy: U = qV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Potential: V = k*q/r (for a point charge)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Difference: ΔV = V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- V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 and Potential (1D): E = -dV/dx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47698" y="2623652"/>
            <a:ext cx="182880" cy="182880"/>
          </a:xfrm>
          <a:prstGeom prst="triangle">
            <a:avLst/>
          </a:prstGeom>
          <a:noFill/>
          <a:ln w="1270">
            <a:solidFill>
              <a:srgbClr val="B77AF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243287" y="579262"/>
            <a:ext cx="182880" cy="182880"/>
          </a:xfrm>
          <a:prstGeom prst="rect">
            <a:avLst/>
          </a:prstGeom>
          <a:noFill/>
          <a:ln w="1270">
            <a:solidFill>
              <a:srgbClr val="5A261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555934" y="2402899"/>
            <a:ext cx="182880" cy="182880"/>
          </a:xfrm>
          <a:prstGeom prst="triangle">
            <a:avLst/>
          </a:prstGeom>
          <a:noFill/>
          <a:ln w="1270">
            <a:solidFill>
              <a:srgbClr val="DC7C2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710658" y="3139323"/>
            <a:ext cx="182880" cy="182880"/>
          </a:xfrm>
          <a:prstGeom prst="triangle">
            <a:avLst/>
          </a:prstGeom>
          <a:noFill/>
          <a:ln w="1270">
            <a:solidFill>
              <a:srgbClr val="87EEB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309354" y="164900"/>
            <a:ext cx="182880" cy="182880"/>
          </a:xfrm>
          <a:prstGeom prst="sun">
            <a:avLst/>
          </a:prstGeom>
          <a:noFill/>
          <a:ln w="1270">
            <a:solidFill>
              <a:srgbClr val="FAADE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Conceptual Question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a positive charge moving from a region of high electric potential to a region of low electric potential. What happens to its potential energy?  What happens to its kinetic energy (assuming no other forces act on it)?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about how electric potential relates to potential energy and the conservation of energy.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60012" y="1623851"/>
            <a:ext cx="182880" cy="182880"/>
          </a:xfrm>
          <a:prstGeom prst="cube">
            <a:avLst/>
          </a:prstGeom>
          <a:noFill/>
          <a:ln w="1270">
            <a:solidFill>
              <a:srgbClr val="FD653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237505" y="1713949"/>
            <a:ext cx="182880" cy="182880"/>
          </a:xfrm>
          <a:prstGeom prst="rect">
            <a:avLst/>
          </a:prstGeom>
          <a:noFill/>
          <a:ln w="1270">
            <a:solidFill>
              <a:srgbClr val="3F9A6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05540" y="3428810"/>
            <a:ext cx="182880" cy="182880"/>
          </a:xfrm>
          <a:prstGeom prst="rect">
            <a:avLst/>
          </a:prstGeom>
          <a:noFill/>
          <a:ln w="1270">
            <a:solidFill>
              <a:srgbClr val="7D4F0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343163" y="3728134"/>
            <a:ext cx="182880" cy="182880"/>
          </a:xfrm>
          <a:prstGeom prst="cube">
            <a:avLst/>
          </a:prstGeom>
          <a:noFill/>
          <a:ln w="1270">
            <a:solidFill>
              <a:srgbClr val="1590F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839635" y="2247244"/>
            <a:ext cx="182880" cy="182880"/>
          </a:xfrm>
          <a:prstGeom prst="sun">
            <a:avLst/>
          </a:prstGeom>
          <a:noFill/>
          <a:ln w="1270">
            <a:solidFill>
              <a:srgbClr val="D7991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Another Example Problem: Work Done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much work is required to move a -2μC charge from a point where the electric potential is 100V to a point where the electric potential is 200V?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the potential difference: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ΔV = 200V - 100V = 100V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the work: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 = qΔV = (-2x10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-6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C)(100V) = -2x10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-4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J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work required is -2x10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-4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Joules. The negative sign indicates that work is done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by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electric field, not on it.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83744" y="1389584"/>
            <a:ext cx="182880" cy="182880"/>
          </a:xfrm>
          <a:prstGeom prst="triangle">
            <a:avLst/>
          </a:prstGeom>
          <a:noFill/>
          <a:ln w="1270">
            <a:solidFill>
              <a:srgbClr val="B3118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896738" y="3806648"/>
            <a:ext cx="182880" cy="182880"/>
          </a:xfrm>
          <a:prstGeom prst="sun">
            <a:avLst/>
          </a:prstGeom>
          <a:noFill/>
          <a:ln w="1270">
            <a:solidFill>
              <a:srgbClr val="F39DB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351512" y="49500"/>
            <a:ext cx="182880" cy="182880"/>
          </a:xfrm>
          <a:prstGeom prst="rect">
            <a:avLst/>
          </a:prstGeom>
          <a:noFill/>
          <a:ln w="1270">
            <a:solidFill>
              <a:srgbClr val="BF0B9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40494" y="1515339"/>
            <a:ext cx="182880" cy="182880"/>
          </a:xfrm>
          <a:prstGeom prst="triangle">
            <a:avLst/>
          </a:prstGeom>
          <a:noFill/>
          <a:ln w="1270">
            <a:solidFill>
              <a:srgbClr val="5655D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53998" y="3770804"/>
            <a:ext cx="182880" cy="182880"/>
          </a:xfrm>
          <a:prstGeom prst="sun">
            <a:avLst/>
          </a:prstGeom>
          <a:noFill/>
          <a:ln w="1270">
            <a:solidFill>
              <a:srgbClr val="64E8E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Potential Energy: A Review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Before diving into electric potential, let's quickly recap electric potential energy.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Energy: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energy a charge possesses due to its position in an electric field.  Just like a ball held above the ground has gravitational potential energy.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 Done: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Moving a charge against an electric field requires work, increasing its potential energy. Conversely, a charge moving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with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field loses potential energy.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Idea: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Potential energy depends on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both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charge and the electric field it's in.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36953" y="22121"/>
            <a:ext cx="182880" cy="182880"/>
          </a:xfrm>
          <a:prstGeom prst="triangle">
            <a:avLst/>
          </a:prstGeom>
          <a:noFill/>
          <a:ln w="1270">
            <a:solidFill>
              <a:srgbClr val="7D994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480797" y="1026296"/>
            <a:ext cx="182880" cy="182880"/>
          </a:xfrm>
          <a:prstGeom prst="triangle">
            <a:avLst/>
          </a:prstGeom>
          <a:noFill/>
          <a:ln w="1270">
            <a:solidFill>
              <a:srgbClr val="51AD5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45557" y="1985346"/>
            <a:ext cx="182880" cy="182880"/>
          </a:xfrm>
          <a:prstGeom prst="sun">
            <a:avLst/>
          </a:prstGeom>
          <a:noFill/>
          <a:ln w="1270">
            <a:solidFill>
              <a:srgbClr val="7C123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16633" y="2524997"/>
            <a:ext cx="182880" cy="182880"/>
          </a:xfrm>
          <a:prstGeom prst="rect">
            <a:avLst/>
          </a:prstGeom>
          <a:noFill/>
          <a:ln w="1270">
            <a:solidFill>
              <a:srgbClr val="16D7E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94687" y="2558499"/>
            <a:ext cx="182880" cy="182880"/>
          </a:xfrm>
          <a:prstGeom prst="cube">
            <a:avLst/>
          </a:prstGeom>
          <a:noFill/>
          <a:ln w="1270">
            <a:solidFill>
              <a:srgbClr val="94C48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Topic (Optional): Continuous Charge Distributions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continuous charge distributions (like a charged rod or disk), you need to integrate to find the electric potential.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Divide and Conquer: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Divide the charge distribution into small elements (dq).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dV: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Calculate the potential (dV) due to each element (dq).  dV = k*dq/r.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Integrate dV over the entire charge distribution to find the total potential: V = ∫dV = ∫k*dq/r.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involves calculus and is usually covered in more advanced courses.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99259" y="1098324"/>
            <a:ext cx="182880" cy="182880"/>
          </a:xfrm>
          <a:prstGeom prst="triangle">
            <a:avLst/>
          </a:prstGeom>
          <a:noFill/>
          <a:ln w="1270">
            <a:solidFill>
              <a:srgbClr val="F6C30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823009" y="3149042"/>
            <a:ext cx="182880" cy="182880"/>
          </a:xfrm>
          <a:prstGeom prst="sun">
            <a:avLst/>
          </a:prstGeom>
          <a:noFill/>
          <a:ln w="1270">
            <a:solidFill>
              <a:srgbClr val="DE01A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16898" y="2047660"/>
            <a:ext cx="182880" cy="182880"/>
          </a:xfrm>
          <a:prstGeom prst="cube">
            <a:avLst/>
          </a:prstGeom>
          <a:noFill/>
          <a:ln w="1270">
            <a:solidFill>
              <a:srgbClr val="3049C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627014" y="2640016"/>
            <a:ext cx="182880" cy="182880"/>
          </a:xfrm>
          <a:prstGeom prst="sun">
            <a:avLst/>
          </a:prstGeom>
          <a:noFill/>
          <a:ln w="1270">
            <a:solidFill>
              <a:srgbClr val="90EC8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029887" y="572830"/>
            <a:ext cx="182880" cy="182880"/>
          </a:xfrm>
          <a:prstGeom prst="triangle">
            <a:avLst/>
          </a:prstGeom>
          <a:noFill/>
          <a:ln w="1270">
            <a:solidFill>
              <a:srgbClr val="A049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concludes our overview of electric potential.  We hope you found it informative.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Remember to practice solving problems to solidify your understanding.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potential is a powerful tool for analyzing electric fields and their effects.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luck with your studies!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65636" y="24466"/>
            <a:ext cx="182880" cy="182880"/>
          </a:xfrm>
          <a:prstGeom prst="cube">
            <a:avLst/>
          </a:prstGeom>
          <a:noFill/>
          <a:ln w="1270">
            <a:solidFill>
              <a:srgbClr val="8E70B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707963" y="2542677"/>
            <a:ext cx="182880" cy="182880"/>
          </a:xfrm>
          <a:prstGeom prst="cube">
            <a:avLst/>
          </a:prstGeom>
          <a:noFill/>
          <a:ln w="1270">
            <a:solidFill>
              <a:srgbClr val="EFE2D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95239" y="3650062"/>
            <a:ext cx="182880" cy="182880"/>
          </a:xfrm>
          <a:prstGeom prst="sun">
            <a:avLst/>
          </a:prstGeom>
          <a:noFill/>
          <a:ln w="1270">
            <a:solidFill>
              <a:srgbClr val="4ED4B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27557" y="1851608"/>
            <a:ext cx="182880" cy="182880"/>
          </a:xfrm>
          <a:prstGeom prst="rect">
            <a:avLst/>
          </a:prstGeom>
          <a:noFill/>
          <a:ln w="1270">
            <a:solidFill>
              <a:srgbClr val="552C7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49414" y="3044313"/>
            <a:ext cx="182880" cy="182880"/>
          </a:xfrm>
          <a:prstGeom prst="triangle">
            <a:avLst/>
          </a:prstGeom>
          <a:noFill/>
          <a:ln w="1270">
            <a:solidFill>
              <a:srgbClr val="17ADD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Defining Electric Potential (Voltage)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potential (often called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is the electric potential energy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 unit charge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 = U/q  where V is the electric potential, U is the electric potential energy, and q is the charge.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Volts (V), where 1 V = 1 Joule/Coulomb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this way: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Electric potential tells you how much potential energy a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single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Coulomb of charge would have at a specific location in an electric field.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58937" y="3009268"/>
            <a:ext cx="182880" cy="182880"/>
          </a:xfrm>
          <a:prstGeom prst="sun">
            <a:avLst/>
          </a:prstGeom>
          <a:noFill/>
          <a:ln w="1270">
            <a:solidFill>
              <a:srgbClr val="61715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034625" y="2571258"/>
            <a:ext cx="182880" cy="182880"/>
          </a:xfrm>
          <a:prstGeom prst="cube">
            <a:avLst/>
          </a:prstGeom>
          <a:noFill/>
          <a:ln w="1270">
            <a:solidFill>
              <a:srgbClr val="FBDA5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349410" y="2673528"/>
            <a:ext cx="182880" cy="182880"/>
          </a:xfrm>
          <a:prstGeom prst="triangle">
            <a:avLst/>
          </a:prstGeom>
          <a:noFill/>
          <a:ln w="1270">
            <a:solidFill>
              <a:srgbClr val="1660A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234832" y="2491645"/>
            <a:ext cx="182880" cy="182880"/>
          </a:xfrm>
          <a:prstGeom prst="triangle">
            <a:avLst/>
          </a:prstGeom>
          <a:noFill/>
          <a:ln w="1270">
            <a:solidFill>
              <a:srgbClr val="3B952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223132" y="2858490"/>
            <a:ext cx="182880" cy="182880"/>
          </a:xfrm>
          <a:prstGeom prst="sun">
            <a:avLst/>
          </a:prstGeom>
          <a:noFill/>
          <a:ln w="1270">
            <a:solidFill>
              <a:srgbClr val="46797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Potential: A Scalar Quantity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crucial point:  Electric potential is a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quantity.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has magnitude but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 direction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makes calculations often simpler than working directly with the electric field (which is a vector).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can simply add potentials from different sources together algebraically (taking signs into account).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85" y="987314"/>
            <a:ext cx="182880" cy="182880"/>
          </a:xfrm>
          <a:prstGeom prst="sun">
            <a:avLst/>
          </a:prstGeom>
          <a:noFill/>
          <a:ln w="1270">
            <a:solidFill>
              <a:srgbClr val="883DB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61547" y="3319443"/>
            <a:ext cx="182880" cy="182880"/>
          </a:xfrm>
          <a:prstGeom prst="triangle">
            <a:avLst/>
          </a:prstGeom>
          <a:noFill/>
          <a:ln w="1270">
            <a:solidFill>
              <a:srgbClr val="95DD6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099066" y="1082042"/>
            <a:ext cx="182880" cy="182880"/>
          </a:xfrm>
          <a:prstGeom prst="sun">
            <a:avLst/>
          </a:prstGeom>
          <a:noFill/>
          <a:ln w="1270">
            <a:solidFill>
              <a:srgbClr val="F5ECD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09530" y="954080"/>
            <a:ext cx="182880" cy="182880"/>
          </a:xfrm>
          <a:prstGeom prst="cube">
            <a:avLst/>
          </a:prstGeom>
          <a:noFill/>
          <a:ln w="1270">
            <a:solidFill>
              <a:srgbClr val="25424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974831" y="138357"/>
            <a:ext cx="182880" cy="182880"/>
          </a:xfrm>
          <a:prstGeom prst="cube">
            <a:avLst/>
          </a:prstGeom>
          <a:noFill/>
          <a:ln w="1270">
            <a:solidFill>
              <a:srgbClr val="F4163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Difference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are often more interested in 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difference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electric potential between two points, called the potential difference (or voltage).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Definition: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ΔV =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-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where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and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the potentials at points A and B, respectively.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Meaning: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work required to move a unit positive charge from point A to point B.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Batteries: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Batteries provide a constant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difference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across their terminals.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13122" y="3675915"/>
            <a:ext cx="182880" cy="182880"/>
          </a:xfrm>
          <a:prstGeom prst="sun">
            <a:avLst/>
          </a:prstGeom>
          <a:noFill/>
          <a:ln w="1270">
            <a:solidFill>
              <a:srgbClr val="163BA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951835" y="2728174"/>
            <a:ext cx="182880" cy="182880"/>
          </a:xfrm>
          <a:prstGeom prst="rect">
            <a:avLst/>
          </a:prstGeom>
          <a:noFill/>
          <a:ln w="1270">
            <a:solidFill>
              <a:srgbClr val="C5205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47047" y="846868"/>
            <a:ext cx="182880" cy="182880"/>
          </a:xfrm>
          <a:prstGeom prst="rect">
            <a:avLst/>
          </a:prstGeom>
          <a:noFill/>
          <a:ln w="1270">
            <a:solidFill>
              <a:srgbClr val="A4765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103797" y="3528555"/>
            <a:ext cx="182880" cy="182880"/>
          </a:xfrm>
          <a:prstGeom prst="rect">
            <a:avLst/>
          </a:prstGeom>
          <a:noFill/>
          <a:ln w="1270">
            <a:solidFill>
              <a:srgbClr val="19D1C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59741" y="4138331"/>
            <a:ext cx="182880" cy="182880"/>
          </a:xfrm>
          <a:prstGeom prst="triangle">
            <a:avLst/>
          </a:prstGeom>
          <a:noFill/>
          <a:ln w="1270">
            <a:solidFill>
              <a:srgbClr val="9BFF6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Potential Due to a Point Charge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calculate the electric potential created by a single point charge 'q' at a distance 'r' away.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 = k * q / r  where k is Coulomb's constant (k ≈ 8.99 x 10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9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Nm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/C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Note: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 is defined to be zero at infinity (r = ∞).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Sign Matters: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q is positive, V is positive. If q is negative, V is negative.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663855" y="3003722"/>
            <a:ext cx="182880" cy="182880"/>
          </a:xfrm>
          <a:prstGeom prst="rect">
            <a:avLst/>
          </a:prstGeom>
          <a:noFill/>
          <a:ln w="1270">
            <a:solidFill>
              <a:srgbClr val="5B285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7674" y="3803233"/>
            <a:ext cx="182880" cy="182880"/>
          </a:xfrm>
          <a:prstGeom prst="sun">
            <a:avLst/>
          </a:prstGeom>
          <a:noFill/>
          <a:ln w="1270">
            <a:solidFill>
              <a:srgbClr val="529AC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43428" y="586175"/>
            <a:ext cx="182880" cy="182880"/>
          </a:xfrm>
          <a:prstGeom prst="cube">
            <a:avLst/>
          </a:prstGeom>
          <a:noFill/>
          <a:ln w="1270">
            <a:solidFill>
              <a:srgbClr val="BBC15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046053" y="1521046"/>
            <a:ext cx="182880" cy="182880"/>
          </a:xfrm>
          <a:prstGeom prst="sun">
            <a:avLst/>
          </a:prstGeom>
          <a:noFill/>
          <a:ln w="1270">
            <a:solidFill>
              <a:srgbClr val="C4184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771300" y="3720526"/>
            <a:ext cx="182880" cy="182880"/>
          </a:xfrm>
          <a:prstGeom prst="cube">
            <a:avLst/>
          </a:prstGeom>
          <a:noFill/>
          <a:ln w="1270">
            <a:solidFill>
              <a:srgbClr val="DFB37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Superposition Principle for Electric Potential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 have multiple point charges, the total electric potential at a point is simply the sum of the potentials due to each individual charge.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...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Since potential is a scalar, you just add numbers, not vectors!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Imagine three charges near a point. Calculate the potential from each one separately, then add the results to find the total potential at that point.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202694" y="1557093"/>
            <a:ext cx="182880" cy="182880"/>
          </a:xfrm>
          <a:prstGeom prst="rect">
            <a:avLst/>
          </a:prstGeom>
          <a:noFill/>
          <a:ln w="1270">
            <a:solidFill>
              <a:srgbClr val="4AB50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843646" y="830066"/>
            <a:ext cx="182880" cy="182880"/>
          </a:xfrm>
          <a:prstGeom prst="triangle">
            <a:avLst/>
          </a:prstGeom>
          <a:noFill/>
          <a:ln w="1270">
            <a:solidFill>
              <a:srgbClr val="60D8A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833144" y="3089102"/>
            <a:ext cx="182880" cy="182880"/>
          </a:xfrm>
          <a:prstGeom prst="rect">
            <a:avLst/>
          </a:prstGeom>
          <a:noFill/>
          <a:ln w="1270">
            <a:solidFill>
              <a:srgbClr val="28ED0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168456" y="3988446"/>
            <a:ext cx="182880" cy="182880"/>
          </a:xfrm>
          <a:prstGeom prst="sun">
            <a:avLst/>
          </a:prstGeom>
          <a:noFill/>
          <a:ln w="1270">
            <a:solidFill>
              <a:srgbClr val="0A2F8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413318" y="1059828"/>
            <a:ext cx="182880" cy="182880"/>
          </a:xfrm>
          <a:prstGeom prst="triangle">
            <a:avLst/>
          </a:prstGeom>
          <a:noFill/>
          <a:ln w="1270">
            <a:solidFill>
              <a:srgbClr val="6FEE9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Problem: Potential Due to Two Charges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Two charges are placed along the x-axis:  q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+5μC at x = 0 and q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-3μC at x = 4m.  What is the electric potential at x = 2m?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V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k*q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/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(8.99x10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9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)(5x10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-6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)/2 ≈ 22475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V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k*q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/ 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(8.99x10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9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)(-3x10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-6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)/2 ≈ -13485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 the potentials: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≈ 22475 - 13485 = 8990 V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Therefore, the electric potential at x=2m is approximately 8990 Volts.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16523" y="133593"/>
            <a:ext cx="182880" cy="182880"/>
          </a:xfrm>
          <a:prstGeom prst="triangle">
            <a:avLst/>
          </a:prstGeom>
          <a:noFill/>
          <a:ln w="1270">
            <a:solidFill>
              <a:srgbClr val="B70AA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3255" y="908574"/>
            <a:ext cx="182880" cy="182880"/>
          </a:xfrm>
          <a:prstGeom prst="rect">
            <a:avLst/>
          </a:prstGeom>
          <a:noFill/>
          <a:ln w="1270">
            <a:solidFill>
              <a:srgbClr val="62BD9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45817" y="1526010"/>
            <a:ext cx="182880" cy="182880"/>
          </a:xfrm>
          <a:prstGeom prst="sun">
            <a:avLst/>
          </a:prstGeom>
          <a:noFill/>
          <a:ln w="1270">
            <a:solidFill>
              <a:srgbClr val="3D0A5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534742" y="3268918"/>
            <a:ext cx="182880" cy="182880"/>
          </a:xfrm>
          <a:prstGeom prst="cube">
            <a:avLst/>
          </a:prstGeom>
          <a:noFill/>
          <a:ln w="1270">
            <a:solidFill>
              <a:srgbClr val="24AC5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361875" y="3873560"/>
            <a:ext cx="182880" cy="182880"/>
          </a:xfrm>
          <a:prstGeom prst="sun">
            <a:avLst/>
          </a:prstGeom>
          <a:noFill/>
          <a:ln w="1270">
            <a:solidFill>
              <a:srgbClr val="6CB64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Potential and the Electric Field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potential and electric field are closely related.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electric field points in the direction of the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steepest decrease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electric potential.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water flowing downhill – it flows in the direction where the height (potential) decreases most rapidly.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Formally:  E = -∇V (E is the negative gradient of V)  (This is usually covered in more advanced courses).  A simpler, 1D case is E = -dV/dx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2025-02-24T11:42:22Z</dcterms:created>
  <dcterms:modified xsi:type="dcterms:W3CDTF">2025-02-24T11:42:22Z</dcterms:modified>
</cp:coreProperties>
</file>