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4" name="Shape 2"/>
          <p:cNvSpPr/>
          <p:nvPr/>
        </p:nvSpPr>
        <p:spPr>
          <a:xfrm>
            <a:off x="5562714" y="1386569"/>
            <a:ext cx="182880" cy="182880"/>
          </a:xfrm>
          <a:prstGeom prst="rect">
            <a:avLst/>
          </a:prstGeom>
          <a:noFill/>
          <a:ln w="1270">
            <a:solidFill>
              <a:srgbClr val="300ACB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554813" y="620877"/>
            <a:ext cx="182880" cy="182880"/>
          </a:xfrm>
          <a:prstGeom prst="rect">
            <a:avLst/>
          </a:prstGeom>
          <a:noFill/>
          <a:ln w="1270">
            <a:solidFill>
              <a:srgbClr val="C6F566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081050" y="737329"/>
            <a:ext cx="182880" cy="182880"/>
          </a:xfrm>
          <a:prstGeom prst="sun">
            <a:avLst/>
          </a:prstGeom>
          <a:noFill/>
          <a:ln w="1270">
            <a:solidFill>
              <a:srgbClr val="DFC58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443356" y="946763"/>
            <a:ext cx="182880" cy="182880"/>
          </a:xfrm>
          <a:prstGeom prst="cube">
            <a:avLst/>
          </a:prstGeom>
          <a:noFill/>
          <a:ln w="1270">
            <a:solidFill>
              <a:srgbClr val="FD4F5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282243" y="3435220"/>
            <a:ext cx="182880" cy="182880"/>
          </a:xfrm>
          <a:prstGeom prst="triangle">
            <a:avLst/>
          </a:prstGeom>
          <a:noFill/>
          <a:ln w="1270">
            <a:solidFill>
              <a:srgbClr val="321CB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Electrical Properties of Materials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 the fundamental electrical properties of materials. We will explore: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Conductivity: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How well materials conduct electricity.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Resistivity: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How much a material opposes the flow of electricity.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Dielectric Properties: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How materials store electrical energy.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Semiconductors: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unique behavior of materials like silicon.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How these properties are used in everyday technology.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210140" y="4186488"/>
            <a:ext cx="182880" cy="182880"/>
          </a:xfrm>
          <a:prstGeom prst="triangle">
            <a:avLst/>
          </a:prstGeom>
          <a:noFill/>
          <a:ln w="1270">
            <a:solidFill>
              <a:srgbClr val="4F220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622602" y="2804667"/>
            <a:ext cx="182880" cy="182880"/>
          </a:xfrm>
          <a:prstGeom prst="sun">
            <a:avLst/>
          </a:prstGeom>
          <a:noFill/>
          <a:ln w="1270">
            <a:solidFill>
              <a:srgbClr val="2C335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501461" y="32102"/>
            <a:ext cx="182880" cy="182880"/>
          </a:xfrm>
          <a:prstGeom prst="triangle">
            <a:avLst/>
          </a:prstGeom>
          <a:noFill/>
          <a:ln w="1270">
            <a:solidFill>
              <a:srgbClr val="0440E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992283" y="350313"/>
            <a:ext cx="182880" cy="182880"/>
          </a:xfrm>
          <a:prstGeom prst="triangle">
            <a:avLst/>
          </a:prstGeom>
          <a:noFill/>
          <a:ln w="1270">
            <a:solidFill>
              <a:srgbClr val="67648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113568" y="2429568"/>
            <a:ext cx="182880" cy="182880"/>
          </a:xfrm>
          <a:prstGeom prst="rect">
            <a:avLst/>
          </a:prstGeom>
          <a:noFill/>
          <a:ln w="1270">
            <a:solidFill>
              <a:srgbClr val="BDEB4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PN Junction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Joining n-type and p-type semiconductors creates a PN junction.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Component: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This is the fundamental building block of many semiconductor devices.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Diode: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PN junction allows current to flow easily in one direction (forward bias) but blocks it in the other (reverse bias).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37080" y="3340575"/>
            <a:ext cx="182880" cy="182880"/>
          </a:xfrm>
          <a:prstGeom prst="cube">
            <a:avLst/>
          </a:prstGeom>
          <a:noFill/>
          <a:ln w="1270">
            <a:solidFill>
              <a:srgbClr val="35E94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003726" y="4501969"/>
            <a:ext cx="182880" cy="182880"/>
          </a:xfrm>
          <a:prstGeom prst="rect">
            <a:avLst/>
          </a:prstGeom>
          <a:noFill/>
          <a:ln w="1270">
            <a:solidFill>
              <a:srgbClr val="B10E8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961023" y="828615"/>
            <a:ext cx="182880" cy="182880"/>
          </a:xfrm>
          <a:prstGeom prst="rect">
            <a:avLst/>
          </a:prstGeom>
          <a:noFill/>
          <a:ln w="1270">
            <a:solidFill>
              <a:srgbClr val="B2E53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114941" y="265424"/>
            <a:ext cx="182880" cy="182880"/>
          </a:xfrm>
          <a:prstGeom prst="triangle">
            <a:avLst/>
          </a:prstGeom>
          <a:noFill/>
          <a:ln w="1270">
            <a:solidFill>
              <a:srgbClr val="5E2B7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40339" y="2302072"/>
            <a:ext cx="182880" cy="182880"/>
          </a:xfrm>
          <a:prstGeom prst="triangle">
            <a:avLst/>
          </a:prstGeom>
          <a:noFill/>
          <a:ln w="1270">
            <a:solidFill>
              <a:srgbClr val="38ADD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Dielectric Properties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Dielectric materials store electrical energy when placed in an electric field. They are insulators.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Capacitance: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ability to store electrical energy.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Dielectric Constant (εᵣ):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measure of how well a material stores energy compared to a vacuum.  Higher εᵣ means more energy storage.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Capacitors, insulation in high-voltage applications.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861245" y="3900831"/>
            <a:ext cx="182880" cy="182880"/>
          </a:xfrm>
          <a:prstGeom prst="rect">
            <a:avLst/>
          </a:prstGeom>
          <a:noFill/>
          <a:ln w="1270">
            <a:solidFill>
              <a:srgbClr val="375BC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369224" y="161629"/>
            <a:ext cx="182880" cy="182880"/>
          </a:xfrm>
          <a:prstGeom prst="triangle">
            <a:avLst/>
          </a:prstGeom>
          <a:noFill/>
          <a:ln w="1270">
            <a:solidFill>
              <a:srgbClr val="B9EB4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330761" y="3182770"/>
            <a:ext cx="182880" cy="182880"/>
          </a:xfrm>
          <a:prstGeom prst="rect">
            <a:avLst/>
          </a:prstGeom>
          <a:noFill/>
          <a:ln w="1270">
            <a:solidFill>
              <a:srgbClr val="F99DC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528060" y="1909476"/>
            <a:ext cx="182880" cy="182880"/>
          </a:xfrm>
          <a:prstGeom prst="triangle">
            <a:avLst/>
          </a:prstGeom>
          <a:noFill/>
          <a:ln w="1270">
            <a:solidFill>
              <a:srgbClr val="56471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261076" y="1776474"/>
            <a:ext cx="182880" cy="182880"/>
          </a:xfrm>
          <a:prstGeom prst="cube">
            <a:avLst/>
          </a:prstGeom>
          <a:noFill/>
          <a:ln w="1270">
            <a:solidFill>
              <a:srgbClr val="9C3CA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Polarization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When a dielectric material is placed in an electric field, it becomes polarized.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Polarization: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alignment of molecules with the electric field.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Increased Capacitance: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Polarization increases the ability of the material to store electrical energy.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910788" y="2427388"/>
            <a:ext cx="182880" cy="182880"/>
          </a:xfrm>
          <a:prstGeom prst="cube">
            <a:avLst/>
          </a:prstGeom>
          <a:noFill/>
          <a:ln w="1270">
            <a:solidFill>
              <a:srgbClr val="15C44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61856" y="1180289"/>
            <a:ext cx="182880" cy="182880"/>
          </a:xfrm>
          <a:prstGeom prst="sun">
            <a:avLst/>
          </a:prstGeom>
          <a:noFill/>
          <a:ln w="1270">
            <a:solidFill>
              <a:srgbClr val="62BF1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265398" y="1842771"/>
            <a:ext cx="182880" cy="182880"/>
          </a:xfrm>
          <a:prstGeom prst="sun">
            <a:avLst/>
          </a:prstGeom>
          <a:noFill/>
          <a:ln w="1270">
            <a:solidFill>
              <a:srgbClr val="CCE95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57351" y="981838"/>
            <a:ext cx="182880" cy="182880"/>
          </a:xfrm>
          <a:prstGeom prst="sun">
            <a:avLst/>
          </a:prstGeom>
          <a:noFill/>
          <a:ln w="1270">
            <a:solidFill>
              <a:srgbClr val="1C245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867360" y="3254004"/>
            <a:ext cx="182880" cy="182880"/>
          </a:xfrm>
          <a:prstGeom prst="sun">
            <a:avLst/>
          </a:prstGeom>
          <a:noFill/>
          <a:ln w="1270">
            <a:solidFill>
              <a:srgbClr val="39BB0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Breakdown Voltage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Every dielectric material has a breakdown voltage.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Definition: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maximum electric field strength a material can withstand before it becomes conductive.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Importance: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Exceeding the breakdown voltage can damage or destroy the material.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Analogy: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Imagine stretching a rubber band. Stretch it too far, and it will snap.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241853" y="4470662"/>
            <a:ext cx="182880" cy="182880"/>
          </a:xfrm>
          <a:prstGeom prst="cube">
            <a:avLst/>
          </a:prstGeom>
          <a:noFill/>
          <a:ln w="1270">
            <a:solidFill>
              <a:srgbClr val="B4C6B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600259" y="4256356"/>
            <a:ext cx="182880" cy="182880"/>
          </a:xfrm>
          <a:prstGeom prst="cube">
            <a:avLst/>
          </a:prstGeom>
          <a:noFill/>
          <a:ln w="1270">
            <a:solidFill>
              <a:srgbClr val="5D72A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429440" y="3721628"/>
            <a:ext cx="182880" cy="182880"/>
          </a:xfrm>
          <a:prstGeom prst="sun">
            <a:avLst/>
          </a:prstGeom>
          <a:noFill/>
          <a:ln w="1270">
            <a:solidFill>
              <a:srgbClr val="6FB6D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116778" y="635448"/>
            <a:ext cx="182880" cy="182880"/>
          </a:xfrm>
          <a:prstGeom prst="sun">
            <a:avLst/>
          </a:prstGeom>
          <a:noFill/>
          <a:ln w="1270">
            <a:solidFill>
              <a:srgbClr val="4BF91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642475" y="2007744"/>
            <a:ext cx="182880" cy="182880"/>
          </a:xfrm>
          <a:prstGeom prst="sun">
            <a:avLst/>
          </a:prstGeom>
          <a:noFill/>
          <a:ln w="1270">
            <a:solidFill>
              <a:srgbClr val="9FD1F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 of Electrical Properties - Wiring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Electrical wiring uses the properties of conductors and insulators.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Copper Wire: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Highly conductive to carry electricity.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Plastic Insulation: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Prevents short circuits and protects users.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761207" y="4035284"/>
            <a:ext cx="182880" cy="182880"/>
          </a:xfrm>
          <a:prstGeom prst="triangle">
            <a:avLst/>
          </a:prstGeom>
          <a:noFill/>
          <a:ln w="1270">
            <a:solidFill>
              <a:srgbClr val="4ECFB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17180" y="3056173"/>
            <a:ext cx="182880" cy="182880"/>
          </a:xfrm>
          <a:prstGeom prst="sun">
            <a:avLst/>
          </a:prstGeom>
          <a:noFill/>
          <a:ln w="1270">
            <a:solidFill>
              <a:srgbClr val="3145D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460885" y="1727198"/>
            <a:ext cx="182880" cy="182880"/>
          </a:xfrm>
          <a:prstGeom prst="rect">
            <a:avLst/>
          </a:prstGeom>
          <a:noFill/>
          <a:ln w="1270">
            <a:solidFill>
              <a:srgbClr val="B9535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427141" y="3021944"/>
            <a:ext cx="182880" cy="182880"/>
          </a:xfrm>
          <a:prstGeom prst="triangle">
            <a:avLst/>
          </a:prstGeom>
          <a:noFill/>
          <a:ln w="1270">
            <a:solidFill>
              <a:srgbClr val="A4F68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475379" y="4021871"/>
            <a:ext cx="182880" cy="182880"/>
          </a:xfrm>
          <a:prstGeom prst="cube">
            <a:avLst/>
          </a:prstGeom>
          <a:noFill/>
          <a:ln w="1270">
            <a:solidFill>
              <a:srgbClr val="7311C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 of Electrical Properties - Transistors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Transistors, made from semiconductors, are the building blocks of modern electronics.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Switching and Amplification: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Transistors can switch electrical signals or amplify them.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Computers and Smartphones: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Found in almost all electronic devices.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674873" y="4076680"/>
            <a:ext cx="182880" cy="182880"/>
          </a:xfrm>
          <a:prstGeom prst="rect">
            <a:avLst/>
          </a:prstGeom>
          <a:noFill/>
          <a:ln w="1270">
            <a:solidFill>
              <a:srgbClr val="81850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115723" y="1396188"/>
            <a:ext cx="182880" cy="182880"/>
          </a:xfrm>
          <a:prstGeom prst="sun">
            <a:avLst/>
          </a:prstGeom>
          <a:noFill/>
          <a:ln w="1270">
            <a:solidFill>
              <a:srgbClr val="609D2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290063" y="1356625"/>
            <a:ext cx="182880" cy="182880"/>
          </a:xfrm>
          <a:prstGeom prst="cube">
            <a:avLst/>
          </a:prstGeom>
          <a:noFill/>
          <a:ln w="1270">
            <a:solidFill>
              <a:srgbClr val="AF484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47008" y="3072776"/>
            <a:ext cx="182880" cy="182880"/>
          </a:xfrm>
          <a:prstGeom prst="sun">
            <a:avLst/>
          </a:prstGeom>
          <a:noFill/>
          <a:ln w="1270">
            <a:solidFill>
              <a:srgbClr val="D5576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965529" y="2143799"/>
            <a:ext cx="182880" cy="182880"/>
          </a:xfrm>
          <a:prstGeom prst="sun">
            <a:avLst/>
          </a:prstGeom>
          <a:noFill/>
          <a:ln w="1270">
            <a:solidFill>
              <a:srgbClr val="D89D8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 of Electrical Properties - Capacitors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Capacitors store electrical energy using dielectric materials.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Energy Storage: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Used in power supplies, filtering circuits, and memory devices.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From large capacitors in power lines to tiny capacitors in smartphones.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245099" y="3885419"/>
            <a:ext cx="182880" cy="182880"/>
          </a:xfrm>
          <a:prstGeom prst="triangle">
            <a:avLst/>
          </a:prstGeom>
          <a:noFill/>
          <a:ln w="1270">
            <a:solidFill>
              <a:srgbClr val="06284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299530" y="1915212"/>
            <a:ext cx="182880" cy="182880"/>
          </a:xfrm>
          <a:prstGeom prst="rect">
            <a:avLst/>
          </a:prstGeom>
          <a:noFill/>
          <a:ln w="1270">
            <a:solidFill>
              <a:srgbClr val="C5B30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809500" y="2778233"/>
            <a:ext cx="182880" cy="182880"/>
          </a:xfrm>
          <a:prstGeom prst="triangle">
            <a:avLst/>
          </a:prstGeom>
          <a:noFill/>
          <a:ln w="1270">
            <a:solidFill>
              <a:srgbClr val="BA7D1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794884" y="4453886"/>
            <a:ext cx="182880" cy="182880"/>
          </a:xfrm>
          <a:prstGeom prst="sun">
            <a:avLst/>
          </a:prstGeom>
          <a:noFill/>
          <a:ln w="1270">
            <a:solidFill>
              <a:srgbClr val="A7B75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822330" y="974030"/>
            <a:ext cx="182880" cy="182880"/>
          </a:xfrm>
          <a:prstGeom prst="rect">
            <a:avLst/>
          </a:prstGeom>
          <a:noFill/>
          <a:ln w="1270">
            <a:solidFill>
              <a:srgbClr val="C68C2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 of Electrical Properties - Sensors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Various sensors utilize the electrical properties of materials.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Temperature Sensors (Thermistors):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Resistance changes with temperature.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Light Sensors (Photodiodes):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Conductivity changes with light intensity.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87942" y="4095017"/>
            <a:ext cx="182880" cy="182880"/>
          </a:xfrm>
          <a:prstGeom prst="rect">
            <a:avLst/>
          </a:prstGeom>
          <a:noFill/>
          <a:ln w="1270">
            <a:solidFill>
              <a:srgbClr val="867B3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244055" y="1722649"/>
            <a:ext cx="182880" cy="182880"/>
          </a:xfrm>
          <a:prstGeom prst="triangle">
            <a:avLst/>
          </a:prstGeom>
          <a:noFill/>
          <a:ln w="1270">
            <a:solidFill>
              <a:srgbClr val="D0A56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819999" y="1041085"/>
            <a:ext cx="182880" cy="182880"/>
          </a:xfrm>
          <a:prstGeom prst="rect">
            <a:avLst/>
          </a:prstGeom>
          <a:noFill/>
          <a:ln w="1270">
            <a:solidFill>
              <a:srgbClr val="57328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486035" y="2511758"/>
            <a:ext cx="182880" cy="182880"/>
          </a:xfrm>
          <a:prstGeom prst="cube">
            <a:avLst/>
          </a:prstGeom>
          <a:noFill/>
          <a:ln w="1270">
            <a:solidFill>
              <a:srgbClr val="C42A5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88114" y="505546"/>
            <a:ext cx="182880" cy="182880"/>
          </a:xfrm>
          <a:prstGeom prst="rect">
            <a:avLst/>
          </a:prstGeom>
          <a:noFill/>
          <a:ln w="1270">
            <a:solidFill>
              <a:srgbClr val="89A86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Superconductivity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Superconductivity is a phenomenon where certain materials exhibit zero electrical resistance below a critical temperature.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Zero Resistance: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Current flows without any energy loss.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High-field magnets, lossless power transmission (still under development).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Challenges: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Requires extremely low temperatures.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155930" y="2468848"/>
            <a:ext cx="182880" cy="182880"/>
          </a:xfrm>
          <a:prstGeom prst="rect">
            <a:avLst/>
          </a:prstGeom>
          <a:noFill/>
          <a:ln w="1270">
            <a:solidFill>
              <a:srgbClr val="2AC9A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898398" y="2597498"/>
            <a:ext cx="182880" cy="182880"/>
          </a:xfrm>
          <a:prstGeom prst="triangle">
            <a:avLst/>
          </a:prstGeom>
          <a:noFill/>
          <a:ln w="1270">
            <a:solidFill>
              <a:srgbClr val="5C993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523713" y="2182547"/>
            <a:ext cx="182880" cy="182880"/>
          </a:xfrm>
          <a:prstGeom prst="sun">
            <a:avLst/>
          </a:prstGeom>
          <a:noFill/>
          <a:ln w="1270">
            <a:solidFill>
              <a:srgbClr val="95F71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085537" y="3778469"/>
            <a:ext cx="182880" cy="182880"/>
          </a:xfrm>
          <a:prstGeom prst="triangle">
            <a:avLst/>
          </a:prstGeom>
          <a:noFill/>
          <a:ln w="1270">
            <a:solidFill>
              <a:srgbClr val="8C7A7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135132" y="2308272"/>
            <a:ext cx="182880" cy="182880"/>
          </a:xfrm>
          <a:prstGeom prst="rect">
            <a:avLst/>
          </a:prstGeom>
          <a:noFill/>
          <a:ln w="1270">
            <a:solidFill>
              <a:srgbClr val="06772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Summary of Key Properties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Conductivity (σ):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Ease of current flow.  High in conductors, low in insulators.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Resistivity (ρ):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Resistance to current flow. Opposite of conductivity.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Semiconductors: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Conductivity between conductors and insulators, controllable with doping.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Dielectric Constant (εᵣ):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Ability to store electrical energy. High in dielectric materials.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606515" y="3550784"/>
            <a:ext cx="182880" cy="182880"/>
          </a:xfrm>
          <a:prstGeom prst="triangle">
            <a:avLst/>
          </a:prstGeom>
          <a:noFill/>
          <a:ln w="1270">
            <a:solidFill>
              <a:srgbClr val="CA740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385230" y="2811580"/>
            <a:ext cx="182880" cy="182880"/>
          </a:xfrm>
          <a:prstGeom prst="cube">
            <a:avLst/>
          </a:prstGeom>
          <a:noFill/>
          <a:ln w="1270">
            <a:solidFill>
              <a:srgbClr val="929B8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522193" y="677639"/>
            <a:ext cx="182880" cy="182880"/>
          </a:xfrm>
          <a:prstGeom prst="cube">
            <a:avLst/>
          </a:prstGeom>
          <a:noFill/>
          <a:ln w="1270">
            <a:solidFill>
              <a:srgbClr val="FF6D4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004064" y="2389319"/>
            <a:ext cx="182880" cy="182880"/>
          </a:xfrm>
          <a:prstGeom prst="sun">
            <a:avLst/>
          </a:prstGeom>
          <a:noFill/>
          <a:ln w="1270">
            <a:solidFill>
              <a:srgbClr val="C9E87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495724" y="572630"/>
            <a:ext cx="182880" cy="182880"/>
          </a:xfrm>
          <a:prstGeom prst="sun">
            <a:avLst/>
          </a:prstGeom>
          <a:noFill/>
          <a:ln w="1270">
            <a:solidFill>
              <a:srgbClr val="DA9B5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Electrical Conductivity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Conductivity (σ) is a measure of how easily electric current flows through a material.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 Conductivity: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Materials like copper and silver are excellent conductors.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Low Conductivity: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Materials like rubber and glass are insulators.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like a pipe for water.  A wide pipe (high conductivity) allows water to flow easily, while a narrow pipe (low conductivity) restricts the flow.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121076" y="2510006"/>
            <a:ext cx="182880" cy="182880"/>
          </a:xfrm>
          <a:prstGeom prst="rect">
            <a:avLst/>
          </a:prstGeom>
          <a:noFill/>
          <a:ln w="1270">
            <a:solidFill>
              <a:srgbClr val="5C78C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430250" y="4424259"/>
            <a:ext cx="182880" cy="182880"/>
          </a:xfrm>
          <a:prstGeom prst="triangle">
            <a:avLst/>
          </a:prstGeom>
          <a:noFill/>
          <a:ln w="1270">
            <a:solidFill>
              <a:srgbClr val="45444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562476" y="4332695"/>
            <a:ext cx="182880" cy="182880"/>
          </a:xfrm>
          <a:prstGeom prst="rect">
            <a:avLst/>
          </a:prstGeom>
          <a:noFill/>
          <a:ln w="1270">
            <a:solidFill>
              <a:srgbClr val="C6816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167362" y="2795511"/>
            <a:ext cx="182880" cy="182880"/>
          </a:xfrm>
          <a:prstGeom prst="triangle">
            <a:avLst/>
          </a:prstGeom>
          <a:noFill/>
          <a:ln w="1270">
            <a:solidFill>
              <a:srgbClr val="507F0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955654" y="731522"/>
            <a:ext cx="182880" cy="182880"/>
          </a:xfrm>
          <a:prstGeom prst="triangle">
            <a:avLst/>
          </a:prstGeom>
          <a:noFill/>
          <a:ln w="1270">
            <a:solidFill>
              <a:srgbClr val="956E4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Understanding the electrical properties of materials is crucial for designing and developing a wide range of technologies. From simple electrical wiring to advanced semiconductors, these properties enable the devices we use every day. Further exploration into this area continues to drive innovation.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344163" y="3467538"/>
            <a:ext cx="182880" cy="182880"/>
          </a:xfrm>
          <a:prstGeom prst="cube">
            <a:avLst/>
          </a:prstGeom>
          <a:noFill/>
          <a:ln w="1270">
            <a:solidFill>
              <a:srgbClr val="13E48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437564" y="1762124"/>
            <a:ext cx="182880" cy="182880"/>
          </a:xfrm>
          <a:prstGeom prst="cube">
            <a:avLst/>
          </a:prstGeom>
          <a:noFill/>
          <a:ln w="1270">
            <a:solidFill>
              <a:srgbClr val="A3030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90771" y="4176677"/>
            <a:ext cx="182880" cy="182880"/>
          </a:xfrm>
          <a:prstGeom prst="rect">
            <a:avLst/>
          </a:prstGeom>
          <a:noFill/>
          <a:ln w="1270">
            <a:solidFill>
              <a:srgbClr val="9F223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724529" y="515445"/>
            <a:ext cx="182880" cy="182880"/>
          </a:xfrm>
          <a:prstGeom prst="triangle">
            <a:avLst/>
          </a:prstGeom>
          <a:noFill/>
          <a:ln w="1270">
            <a:solidFill>
              <a:srgbClr val="87D1F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080660" y="3591801"/>
            <a:ext cx="182880" cy="182880"/>
          </a:xfrm>
          <a:prstGeom prst="sun">
            <a:avLst/>
          </a:prstGeom>
          <a:noFill/>
          <a:ln w="1270">
            <a:solidFill>
              <a:srgbClr val="6CA9D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Resistivity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Resistivity (ρ) is the opposite of conductivity. It measures how much a material resists the flow of electric current.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 Resistivity: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Insulators have high resistivity.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Low Resistivity: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Conductors have low resistivity.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relationship is simple: ρ = 1/σ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So, if a material has high conductivity, it has low resistivity, and vice versa.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16838" y="4345287"/>
            <a:ext cx="182880" cy="182880"/>
          </a:xfrm>
          <a:prstGeom prst="triangle">
            <a:avLst/>
          </a:prstGeom>
          <a:noFill/>
          <a:ln w="1270">
            <a:solidFill>
              <a:srgbClr val="04092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787237" y="4064022"/>
            <a:ext cx="182880" cy="182880"/>
          </a:xfrm>
          <a:prstGeom prst="cube">
            <a:avLst/>
          </a:prstGeom>
          <a:noFill/>
          <a:ln w="1270">
            <a:solidFill>
              <a:srgbClr val="5B46E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00891" y="3211559"/>
            <a:ext cx="182880" cy="182880"/>
          </a:xfrm>
          <a:prstGeom prst="rect">
            <a:avLst/>
          </a:prstGeom>
          <a:noFill/>
          <a:ln w="1270">
            <a:solidFill>
              <a:srgbClr val="7E5B4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828175" y="536443"/>
            <a:ext cx="182880" cy="182880"/>
          </a:xfrm>
          <a:prstGeom prst="sun">
            <a:avLst/>
          </a:prstGeom>
          <a:noFill/>
          <a:ln w="1270">
            <a:solidFill>
              <a:srgbClr val="A5E13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606825" y="1329045"/>
            <a:ext cx="182880" cy="182880"/>
          </a:xfrm>
          <a:prstGeom prst="triangle">
            <a:avLst/>
          </a:prstGeom>
          <a:noFill/>
          <a:ln w="1270">
            <a:solidFill>
              <a:srgbClr val="5073C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Factors Affecting Conductivity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Several factors influence a material's conductivity: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Temperature: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Generally, conductivity decreases as temperature increases in metals. For semiconductors, conductivity often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increases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with temperature.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Impurities: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Adding impurities to a material can change its conductivity (this is key for semiconductors).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Material Structure: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arrangement of atoms in a material affects how easily electrons can move.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558457" y="1154586"/>
            <a:ext cx="182880" cy="182880"/>
          </a:xfrm>
          <a:prstGeom prst="triangle">
            <a:avLst/>
          </a:prstGeom>
          <a:noFill/>
          <a:ln w="1270">
            <a:solidFill>
              <a:srgbClr val="7527C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734260" y="4025242"/>
            <a:ext cx="182880" cy="182880"/>
          </a:xfrm>
          <a:prstGeom prst="rect">
            <a:avLst/>
          </a:prstGeom>
          <a:noFill/>
          <a:ln w="1270">
            <a:solidFill>
              <a:srgbClr val="1F933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141581" y="805383"/>
            <a:ext cx="182880" cy="182880"/>
          </a:xfrm>
          <a:prstGeom prst="cube">
            <a:avLst/>
          </a:prstGeom>
          <a:noFill/>
          <a:ln w="1270">
            <a:solidFill>
              <a:srgbClr val="F1DAC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527415" y="2209794"/>
            <a:ext cx="182880" cy="182880"/>
          </a:xfrm>
          <a:prstGeom prst="rect">
            <a:avLst/>
          </a:prstGeom>
          <a:noFill/>
          <a:ln w="1270">
            <a:solidFill>
              <a:srgbClr val="3CD29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962487" y="4383755"/>
            <a:ext cx="182880" cy="182880"/>
          </a:xfrm>
          <a:prstGeom prst="sun">
            <a:avLst/>
          </a:prstGeom>
          <a:noFill/>
          <a:ln w="1270">
            <a:solidFill>
              <a:srgbClr val="C31A0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Conductors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Conductors are materials that allow electricity to flow easily. 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Metals: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Most metals are excellent conductors (copper, silver, gold, aluminum).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 metals, electrons are loosely bound to atoms and can move freely.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Wiring, electrical circuits, power transmission.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352751" y="546274"/>
            <a:ext cx="182880" cy="182880"/>
          </a:xfrm>
          <a:prstGeom prst="cube">
            <a:avLst/>
          </a:prstGeom>
          <a:noFill/>
          <a:ln w="1270">
            <a:solidFill>
              <a:srgbClr val="67784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525374" y="1436124"/>
            <a:ext cx="182880" cy="182880"/>
          </a:xfrm>
          <a:prstGeom prst="triangle">
            <a:avLst/>
          </a:prstGeom>
          <a:noFill/>
          <a:ln w="1270">
            <a:solidFill>
              <a:srgbClr val="8E36C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408472" y="2964368"/>
            <a:ext cx="182880" cy="182880"/>
          </a:xfrm>
          <a:prstGeom prst="triangle">
            <a:avLst/>
          </a:prstGeom>
          <a:noFill/>
          <a:ln w="1270">
            <a:solidFill>
              <a:srgbClr val="B1BD9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05406" y="1439"/>
            <a:ext cx="182880" cy="182880"/>
          </a:xfrm>
          <a:prstGeom prst="triangle">
            <a:avLst/>
          </a:prstGeom>
          <a:noFill/>
          <a:ln w="1270">
            <a:solidFill>
              <a:srgbClr val="85713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496909" y="1919823"/>
            <a:ext cx="182880" cy="182880"/>
          </a:xfrm>
          <a:prstGeom prst="sun">
            <a:avLst/>
          </a:prstGeom>
          <a:noFill/>
          <a:ln w="1270">
            <a:solidFill>
              <a:srgbClr val="8462C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Insulators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Insulators are materials that resist the flow of electricity.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Rubber, glass, plastic, ceramics.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Electrons in insulators are tightly bound and cannot move easily.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Electrical insulation, preventing short circuits.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122018" y="2498378"/>
            <a:ext cx="182880" cy="182880"/>
          </a:xfrm>
          <a:prstGeom prst="triangle">
            <a:avLst/>
          </a:prstGeom>
          <a:noFill/>
          <a:ln w="1270">
            <a:solidFill>
              <a:srgbClr val="B22DA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448176" y="1442269"/>
            <a:ext cx="182880" cy="182880"/>
          </a:xfrm>
          <a:prstGeom prst="triangle">
            <a:avLst/>
          </a:prstGeom>
          <a:noFill/>
          <a:ln w="1270">
            <a:solidFill>
              <a:srgbClr val="A2982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50976" y="1967325"/>
            <a:ext cx="182880" cy="182880"/>
          </a:xfrm>
          <a:prstGeom prst="cube">
            <a:avLst/>
          </a:prstGeom>
          <a:noFill/>
          <a:ln w="1270">
            <a:solidFill>
              <a:srgbClr val="8560A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965783" y="2922183"/>
            <a:ext cx="182880" cy="182880"/>
          </a:xfrm>
          <a:prstGeom prst="cube">
            <a:avLst/>
          </a:prstGeom>
          <a:noFill/>
          <a:ln w="1270">
            <a:solidFill>
              <a:srgbClr val="40CBD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933931" y="2636966"/>
            <a:ext cx="182880" cy="182880"/>
          </a:xfrm>
          <a:prstGeom prst="cube">
            <a:avLst/>
          </a:prstGeom>
          <a:noFill/>
          <a:ln w="1270">
            <a:solidFill>
              <a:srgbClr val="D5B09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Semiconductors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Semiconductors have conductivity between conductors and insulators. Their conductivity can be controlled.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Silicon, germanium.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Doping: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Adding impurities (doping) changes their conductivity significantly.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Transistors, integrated circuits, solar cells.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367034" y="4016593"/>
            <a:ext cx="182880" cy="182880"/>
          </a:xfrm>
          <a:prstGeom prst="triangle">
            <a:avLst/>
          </a:prstGeom>
          <a:noFill/>
          <a:ln w="1270">
            <a:solidFill>
              <a:srgbClr val="F9224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518870" y="1189903"/>
            <a:ext cx="182880" cy="182880"/>
          </a:xfrm>
          <a:prstGeom prst="sun">
            <a:avLst/>
          </a:prstGeom>
          <a:noFill/>
          <a:ln w="1270">
            <a:solidFill>
              <a:srgbClr val="18C4F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205274" y="4144674"/>
            <a:ext cx="182880" cy="182880"/>
          </a:xfrm>
          <a:prstGeom prst="triangle">
            <a:avLst/>
          </a:prstGeom>
          <a:noFill/>
          <a:ln w="1270">
            <a:solidFill>
              <a:srgbClr val="F6556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070613" y="4132578"/>
            <a:ext cx="182880" cy="182880"/>
          </a:xfrm>
          <a:prstGeom prst="sun">
            <a:avLst/>
          </a:prstGeom>
          <a:noFill/>
          <a:ln w="1270">
            <a:solidFill>
              <a:srgbClr val="B04E9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961332" y="2180601"/>
            <a:ext cx="182880" cy="182880"/>
          </a:xfrm>
          <a:prstGeom prst="triangle">
            <a:avLst/>
          </a:prstGeom>
          <a:noFill/>
          <a:ln w="1270">
            <a:solidFill>
              <a:srgbClr val="57860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Semiconductor Doping - n-type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n-type doping: Adding impurities with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more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electrons.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Adding phosphorus (5 valence electrons) to silicon (4 valence electrons).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Result: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Extra electrons become mobile charge carriers, increasing conductivity.  The 'n' stands for negative (charge carrier).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492304" y="4519575"/>
            <a:ext cx="182880" cy="182880"/>
          </a:xfrm>
          <a:prstGeom prst="triangle">
            <a:avLst/>
          </a:prstGeom>
          <a:noFill/>
          <a:ln w="1270">
            <a:solidFill>
              <a:srgbClr val="3397D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653407" y="1284302"/>
            <a:ext cx="182880" cy="182880"/>
          </a:xfrm>
          <a:prstGeom prst="triangle">
            <a:avLst/>
          </a:prstGeom>
          <a:noFill/>
          <a:ln w="1270">
            <a:solidFill>
              <a:srgbClr val="A74A0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290319" y="914516"/>
            <a:ext cx="182880" cy="182880"/>
          </a:xfrm>
          <a:prstGeom prst="triangle">
            <a:avLst/>
          </a:prstGeom>
          <a:noFill/>
          <a:ln w="1270">
            <a:solidFill>
              <a:srgbClr val="1D336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467267" y="4467002"/>
            <a:ext cx="182880" cy="182880"/>
          </a:xfrm>
          <a:prstGeom prst="triangle">
            <a:avLst/>
          </a:prstGeom>
          <a:noFill/>
          <a:ln w="1270">
            <a:solidFill>
              <a:srgbClr val="3EBFB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276870" y="3313896"/>
            <a:ext cx="182880" cy="182880"/>
          </a:xfrm>
          <a:prstGeom prst="rect">
            <a:avLst/>
          </a:prstGeom>
          <a:noFill/>
          <a:ln w="1270">
            <a:solidFill>
              <a:srgbClr val="82D92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Semiconductor Doping - p-type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p-type doping: Adding impurities with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fewer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electrons.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Adding boron (3 valence electrons) to silicon (4 valence electrons).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Result: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Creates 'holes' (missing electrons) which act as positive charge carriers, increasing conductivity. The 'p' stands for positive (charge carrier).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2025-02-24T11:46:28Z</dcterms:created>
  <dcterms:modified xsi:type="dcterms:W3CDTF">2025-02-24T11:46:28Z</dcterms:modified>
</cp:coreProperties>
</file>