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1091416" y="849017"/>
            <a:ext cx="182880" cy="182880"/>
          </a:xfrm>
          <a:prstGeom prst="rect">
            <a:avLst/>
          </a:prstGeom>
          <a:noFill/>
          <a:ln w="1270">
            <a:solidFill>
              <a:srgbClr val="73A46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66317" y="1290861"/>
            <a:ext cx="182880" cy="182880"/>
          </a:xfrm>
          <a:prstGeom prst="cube">
            <a:avLst/>
          </a:prstGeom>
          <a:noFill/>
          <a:ln w="1270">
            <a:solidFill>
              <a:srgbClr val="F3B6A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90463" y="2590518"/>
            <a:ext cx="182880" cy="182880"/>
          </a:xfrm>
          <a:prstGeom prst="rect">
            <a:avLst/>
          </a:prstGeom>
          <a:noFill/>
          <a:ln w="1270">
            <a:solidFill>
              <a:srgbClr val="BDAF0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21581" y="3998783"/>
            <a:ext cx="182880" cy="182880"/>
          </a:xfrm>
          <a:prstGeom prst="cube">
            <a:avLst/>
          </a:prstGeom>
          <a:noFill/>
          <a:ln w="1270">
            <a:solidFill>
              <a:srgbClr val="54C08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19606" y="1043431"/>
            <a:ext cx="182880" cy="182880"/>
          </a:xfrm>
          <a:prstGeom prst="sun">
            <a:avLst/>
          </a:prstGeom>
          <a:noFill/>
          <a:ln w="1270">
            <a:solidFill>
              <a:srgbClr val="CEA8F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Electromagnetic Compatibility (EMC): Taming the Wireless World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EMC?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the basics.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is EMC important?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Real-world consequences of ignoring 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Sources of Electromagnetic Interference (EMI):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Where the noise comes from.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EMC Standards and Regulations: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Who's in charge and what are the rules?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EMC Design 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to prevent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EMC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to ensure compliance.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59589" y="3954256"/>
            <a:ext cx="182880" cy="182880"/>
          </a:xfrm>
          <a:prstGeom prst="sun">
            <a:avLst/>
          </a:prstGeom>
          <a:noFill/>
          <a:ln w="1270">
            <a:solidFill>
              <a:srgbClr val="C85C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08098" y="155047"/>
            <a:ext cx="182880" cy="182880"/>
          </a:xfrm>
          <a:prstGeom prst="triangle">
            <a:avLst/>
          </a:prstGeom>
          <a:noFill/>
          <a:ln w="1270">
            <a:solidFill>
              <a:srgbClr val="8FCEB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28132" y="2348882"/>
            <a:ext cx="182880" cy="182880"/>
          </a:xfrm>
          <a:prstGeom prst="triangle">
            <a:avLst/>
          </a:prstGeom>
          <a:noFill/>
          <a:ln w="1270">
            <a:solidFill>
              <a:srgbClr val="573E4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97387" y="2899215"/>
            <a:ext cx="182880" cy="182880"/>
          </a:xfrm>
          <a:prstGeom prst="triangle">
            <a:avLst/>
          </a:prstGeom>
          <a:noFill/>
          <a:ln w="1270">
            <a:solidFill>
              <a:srgbClr val="E211A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18565" y="3521101"/>
            <a:ext cx="182880" cy="182880"/>
          </a:xfrm>
          <a:prstGeom prst="cube">
            <a:avLst/>
          </a:prstGeom>
          <a:noFill/>
          <a:ln w="1270">
            <a:solidFill>
              <a:srgbClr val="26EC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Grounding: The Path of Least Resistance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Grounding provides a safe path for unwanted currents.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minimize voltage differences between different parts of a circuit.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Proper grounding reduces noise and prevents equipment damage.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Single-point grounding.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Multi-point grounding.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 grounding.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Ground loop prevention, low-impedance connections.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396938" y="1871648"/>
            <a:ext cx="182880" cy="182880"/>
          </a:xfrm>
          <a:prstGeom prst="triangle">
            <a:avLst/>
          </a:prstGeom>
          <a:noFill/>
          <a:ln w="1270">
            <a:solidFill>
              <a:srgbClr val="119D5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78899" y="1456470"/>
            <a:ext cx="182880" cy="182880"/>
          </a:xfrm>
          <a:prstGeom prst="triangle">
            <a:avLst/>
          </a:prstGeom>
          <a:noFill/>
          <a:ln w="1270">
            <a:solidFill>
              <a:srgbClr val="8D8D9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05212" y="655113"/>
            <a:ext cx="182880" cy="182880"/>
          </a:xfrm>
          <a:prstGeom prst="triangle">
            <a:avLst/>
          </a:prstGeom>
          <a:noFill/>
          <a:ln w="1270">
            <a:solidFill>
              <a:srgbClr val="0FE9B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61073" y="4133283"/>
            <a:ext cx="182880" cy="182880"/>
          </a:xfrm>
          <a:prstGeom prst="cube">
            <a:avLst/>
          </a:prstGeom>
          <a:noFill/>
          <a:ln w="1270">
            <a:solidFill>
              <a:srgbClr val="682A9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0681" y="2385457"/>
            <a:ext cx="182880" cy="182880"/>
          </a:xfrm>
          <a:prstGeom prst="cube">
            <a:avLst/>
          </a:prstGeom>
          <a:noFill/>
          <a:ln w="1270">
            <a:solidFill>
              <a:srgbClr val="F7D62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Filtering: Blocking the Noise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Filters remove unwanted frequencies from signals and power lines.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attenuate (reduce) noise.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Filters: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Low-pass filters (allow low frequencies to pass).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High-pass filters (allow high frequencies to pass).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Band-pass filters (allow a specific range of frequencies to pass).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Band-stop filters (block a specific range of frequencies).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Placement: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Filters are typically placed at the input of a device to prevent noise from entering.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38986" y="1886622"/>
            <a:ext cx="182880" cy="182880"/>
          </a:xfrm>
          <a:prstGeom prst="cube">
            <a:avLst/>
          </a:prstGeom>
          <a:noFill/>
          <a:ln w="1270">
            <a:solidFill>
              <a:srgbClr val="BB7C8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23200" y="1190685"/>
            <a:ext cx="182880" cy="182880"/>
          </a:xfrm>
          <a:prstGeom prst="triangle">
            <a:avLst/>
          </a:prstGeom>
          <a:noFill/>
          <a:ln w="1270">
            <a:solidFill>
              <a:srgbClr val="C0759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63489" y="3168968"/>
            <a:ext cx="182880" cy="182880"/>
          </a:xfrm>
          <a:prstGeom prst="cube">
            <a:avLst/>
          </a:prstGeom>
          <a:noFill/>
          <a:ln w="1270">
            <a:solidFill>
              <a:srgbClr val="02AE7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80455" y="3841899"/>
            <a:ext cx="182880" cy="182880"/>
          </a:xfrm>
          <a:prstGeom prst="triangle">
            <a:avLst/>
          </a:prstGeom>
          <a:noFill/>
          <a:ln w="1270">
            <a:solidFill>
              <a:srgbClr val="D0046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0007" y="4413479"/>
            <a:ext cx="182880" cy="182880"/>
          </a:xfrm>
          <a:prstGeom prst="cube">
            <a:avLst/>
          </a:prstGeom>
          <a:noFill/>
          <a:ln w="1270">
            <a:solidFill>
              <a:srgbClr val="BBA2F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Cable Management: Taming the Wires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Proper cable management is essential for reducing radiated emissions.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shielded cables.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Minimize cable length.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cables away from sensitive circuits.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cable ties to bundle cables together.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sharp bends in cables.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Reduces the antenna effect of cables.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13725" y="1381246"/>
            <a:ext cx="182880" cy="182880"/>
          </a:xfrm>
          <a:prstGeom prst="sun">
            <a:avLst/>
          </a:prstGeom>
          <a:noFill/>
          <a:ln w="1270">
            <a:solidFill>
              <a:srgbClr val="D3430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52774" y="1293898"/>
            <a:ext cx="182880" cy="182880"/>
          </a:xfrm>
          <a:prstGeom prst="rect">
            <a:avLst/>
          </a:prstGeom>
          <a:noFill/>
          <a:ln w="1270">
            <a:solidFill>
              <a:srgbClr val="403D9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44039" y="2055575"/>
            <a:ext cx="182880" cy="182880"/>
          </a:xfrm>
          <a:prstGeom prst="cube">
            <a:avLst/>
          </a:prstGeom>
          <a:noFill/>
          <a:ln w="1270">
            <a:solidFill>
              <a:srgbClr val="44B58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19316" y="2183887"/>
            <a:ext cx="182880" cy="182880"/>
          </a:xfrm>
          <a:prstGeom prst="triangle">
            <a:avLst/>
          </a:prstGeom>
          <a:noFill/>
          <a:ln w="1270">
            <a:solidFill>
              <a:srgbClr val="22F0C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6542" y="2337197"/>
            <a:ext cx="182880" cy="182880"/>
          </a:xfrm>
          <a:prstGeom prst="sun">
            <a:avLst/>
          </a:prstGeom>
          <a:noFill/>
          <a:ln w="1270">
            <a:solidFill>
              <a:srgbClr val="0E97B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Component Selection: Choose Wisely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Selecting components with low EMI emissions is critical.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components with good shielding.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low-noise oscillators and clocks.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decoupling capacitors to filter noise on power supply lines.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connectors with good shielding characteristics.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Reduces the overall EMI footprint of the device.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55528" y="3916728"/>
            <a:ext cx="182880" cy="182880"/>
          </a:xfrm>
          <a:prstGeom prst="sun">
            <a:avLst/>
          </a:prstGeom>
          <a:noFill/>
          <a:ln w="1270">
            <a:solidFill>
              <a:srgbClr val="8765D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08685" y="4333652"/>
            <a:ext cx="182880" cy="182880"/>
          </a:xfrm>
          <a:prstGeom prst="sun">
            <a:avLst/>
          </a:prstGeom>
          <a:noFill/>
          <a:ln w="1270">
            <a:solidFill>
              <a:srgbClr val="CB803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72546" y="3191027"/>
            <a:ext cx="182880" cy="182880"/>
          </a:xfrm>
          <a:prstGeom prst="cube">
            <a:avLst/>
          </a:prstGeom>
          <a:noFill/>
          <a:ln w="1270">
            <a:solidFill>
              <a:srgbClr val="320F8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947" y="1044905"/>
            <a:ext cx="182880" cy="182880"/>
          </a:xfrm>
          <a:prstGeom prst="sun">
            <a:avLst/>
          </a:prstGeom>
          <a:noFill/>
          <a:ln w="1270">
            <a:solidFill>
              <a:srgbClr val="AFE09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37349" y="3960786"/>
            <a:ext cx="182880" cy="182880"/>
          </a:xfrm>
          <a:prstGeom prst="cube">
            <a:avLst/>
          </a:prstGeom>
          <a:noFill/>
          <a:ln w="1270">
            <a:solidFill>
              <a:srgbClr val="B23AB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EMC Testing: Proving Compliance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EMC testing verifies that a device meets regulatory requirements.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ensure that a device does not emit excessive EMI and is immune to interference.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Tests: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Emissions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Measures the amount of EMI emitted by the device.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Immunity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Subjects the device to various EMI sources to see if it is affected.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Environments: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Anechoic chambers (for radiated emissions and immunity testing).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Shielded rooms (for conducted emissions and immunity testing).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272824" y="557352"/>
            <a:ext cx="182880" cy="182880"/>
          </a:xfrm>
          <a:prstGeom prst="cube">
            <a:avLst/>
          </a:prstGeom>
          <a:noFill/>
          <a:ln w="1270">
            <a:solidFill>
              <a:srgbClr val="74A75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59400" y="2421219"/>
            <a:ext cx="182880" cy="182880"/>
          </a:xfrm>
          <a:prstGeom prst="cube">
            <a:avLst/>
          </a:prstGeom>
          <a:noFill/>
          <a:ln w="1270">
            <a:solidFill>
              <a:srgbClr val="D389D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85091" y="1880140"/>
            <a:ext cx="182880" cy="182880"/>
          </a:xfrm>
          <a:prstGeom prst="triangle">
            <a:avLst/>
          </a:prstGeom>
          <a:noFill/>
          <a:ln w="1270">
            <a:solidFill>
              <a:srgbClr val="92B21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1342" y="3928596"/>
            <a:ext cx="182880" cy="182880"/>
          </a:xfrm>
          <a:prstGeom prst="cube">
            <a:avLst/>
          </a:prstGeom>
          <a:noFill/>
          <a:ln w="1270">
            <a:solidFill>
              <a:srgbClr val="D6B21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62740" y="1672929"/>
            <a:ext cx="182880" cy="182880"/>
          </a:xfrm>
          <a:prstGeom prst="cube">
            <a:avLst/>
          </a:prstGeom>
          <a:noFill/>
          <a:ln w="1270">
            <a:solidFill>
              <a:srgbClr val="026CC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Emissions Testing: Measuring the Noise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Emissions testing measures the electromagnetic radiation from a device.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 ensure the device doesn't exceed regulatory limits for EMI emissions.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Methods: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antennas to measure radiated emissions.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line impedance stabilization networks (LISNs) to measure conducted emissions.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Standards: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FCC, CISPR, EN standards define limits and test procedures.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40460" y="1297712"/>
            <a:ext cx="182880" cy="182880"/>
          </a:xfrm>
          <a:prstGeom prst="cube">
            <a:avLst/>
          </a:prstGeom>
          <a:noFill/>
          <a:ln w="1270">
            <a:solidFill>
              <a:srgbClr val="335D7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73598" y="1674748"/>
            <a:ext cx="182880" cy="182880"/>
          </a:xfrm>
          <a:prstGeom prst="rect">
            <a:avLst/>
          </a:prstGeom>
          <a:noFill/>
          <a:ln w="1270">
            <a:solidFill>
              <a:srgbClr val="D778F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15071" y="2711813"/>
            <a:ext cx="182880" cy="182880"/>
          </a:xfrm>
          <a:prstGeom prst="triangle">
            <a:avLst/>
          </a:prstGeom>
          <a:noFill/>
          <a:ln w="1270">
            <a:solidFill>
              <a:srgbClr val="C9CBE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71353" y="733478"/>
            <a:ext cx="182880" cy="182880"/>
          </a:xfrm>
          <a:prstGeom prst="rect">
            <a:avLst/>
          </a:prstGeom>
          <a:noFill/>
          <a:ln w="1270">
            <a:solidFill>
              <a:srgbClr val="21030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1809" y="2772627"/>
            <a:ext cx="182880" cy="182880"/>
          </a:xfrm>
          <a:prstGeom prst="rect">
            <a:avLst/>
          </a:prstGeom>
          <a:noFill/>
          <a:ln w="1270">
            <a:solidFill>
              <a:srgbClr val="28F83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Immunity Testing: Stressing the System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Immunity testing evaluates a device's ability to withstand electromagnetic interference.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ensure the device functions correctly in the presence of EMI.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Immunity Tests: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Electrostatic discharge (ESD) testing.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Radiated immunity testing.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Conducted immunity testing.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Surge immunity testing.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Electrical fast transient/burst (EFT/B) testing.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412996" y="3334659"/>
            <a:ext cx="182880" cy="182880"/>
          </a:xfrm>
          <a:prstGeom prst="rect">
            <a:avLst/>
          </a:prstGeom>
          <a:noFill/>
          <a:ln w="1270">
            <a:solidFill>
              <a:srgbClr val="91407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65752" y="4032157"/>
            <a:ext cx="182880" cy="182880"/>
          </a:xfrm>
          <a:prstGeom prst="cube">
            <a:avLst/>
          </a:prstGeom>
          <a:noFill/>
          <a:ln w="1270">
            <a:solidFill>
              <a:srgbClr val="85EF3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18100" y="2479162"/>
            <a:ext cx="182880" cy="182880"/>
          </a:xfrm>
          <a:prstGeom prst="rect">
            <a:avLst/>
          </a:prstGeom>
          <a:noFill/>
          <a:ln w="1270">
            <a:solidFill>
              <a:srgbClr val="8D5E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61293" y="1699651"/>
            <a:ext cx="182880" cy="182880"/>
          </a:xfrm>
          <a:prstGeom prst="sun">
            <a:avLst/>
          </a:prstGeom>
          <a:noFill/>
          <a:ln w="1270">
            <a:solidFill>
              <a:srgbClr val="6D06A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96597" y="2078475"/>
            <a:ext cx="182880" cy="182880"/>
          </a:xfrm>
          <a:prstGeom prst="cube">
            <a:avLst/>
          </a:prstGeom>
          <a:noFill/>
          <a:ln w="1270">
            <a:solidFill>
              <a:srgbClr val="D2472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Electrostatic Discharge (ESD) Testing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Simulates the effect of static electricity on electronic equipment.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 ensure the device is protected against ESD events (e.g., a person touching the device).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Method: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Applying high-voltage discharges to various points on the device.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Standards: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IEC 61000-4-2.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234680" y="1457394"/>
            <a:ext cx="182880" cy="182880"/>
          </a:xfrm>
          <a:prstGeom prst="sun">
            <a:avLst/>
          </a:prstGeom>
          <a:noFill/>
          <a:ln w="1270">
            <a:solidFill>
              <a:srgbClr val="51D40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87745" y="3463220"/>
            <a:ext cx="182880" cy="182880"/>
          </a:xfrm>
          <a:prstGeom prst="sun">
            <a:avLst/>
          </a:prstGeom>
          <a:noFill/>
          <a:ln w="1270">
            <a:solidFill>
              <a:srgbClr val="44D79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0050" y="2656159"/>
            <a:ext cx="182880" cy="182880"/>
          </a:xfrm>
          <a:prstGeom prst="rect">
            <a:avLst/>
          </a:prstGeom>
          <a:noFill/>
          <a:ln w="1270">
            <a:solidFill>
              <a:srgbClr val="E4695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78358" y="2098490"/>
            <a:ext cx="182880" cy="182880"/>
          </a:xfrm>
          <a:prstGeom prst="rect">
            <a:avLst/>
          </a:prstGeom>
          <a:noFill/>
          <a:ln w="1270">
            <a:solidFill>
              <a:srgbClr val="22136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3305" y="1469099"/>
            <a:ext cx="182880" cy="182880"/>
          </a:xfrm>
          <a:prstGeom prst="cube">
            <a:avLst/>
          </a:prstGeom>
          <a:noFill/>
          <a:ln w="1270">
            <a:solidFill>
              <a:srgbClr val="BC7D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Radiated Immunity Testing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Subjects the device to electromagnetic fields to simulate external interference.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 ensure the device functions correctly in the presence of radio waves and other electromagnetic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Method: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Exposing the device to a range of frequencies and field strengths.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Standards: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IEC 61000-4-3.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93884" y="2455305"/>
            <a:ext cx="182880" cy="182880"/>
          </a:xfrm>
          <a:prstGeom prst="cube">
            <a:avLst/>
          </a:prstGeom>
          <a:noFill/>
          <a:ln w="1270">
            <a:solidFill>
              <a:srgbClr val="7C8C8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85569" y="3463503"/>
            <a:ext cx="182880" cy="182880"/>
          </a:xfrm>
          <a:prstGeom prst="sun">
            <a:avLst/>
          </a:prstGeom>
          <a:noFill/>
          <a:ln w="1270">
            <a:solidFill>
              <a:srgbClr val="68C95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4420" y="3133389"/>
            <a:ext cx="182880" cy="182880"/>
          </a:xfrm>
          <a:prstGeom prst="triangle">
            <a:avLst/>
          </a:prstGeom>
          <a:noFill/>
          <a:ln w="1270">
            <a:solidFill>
              <a:srgbClr val="23245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40101" y="909776"/>
            <a:ext cx="182880" cy="182880"/>
          </a:xfrm>
          <a:prstGeom prst="sun">
            <a:avLst/>
          </a:prstGeom>
          <a:noFill/>
          <a:ln w="1270">
            <a:solidFill>
              <a:srgbClr val="FA501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00110" y="616231"/>
            <a:ext cx="182880" cy="182880"/>
          </a:xfrm>
          <a:prstGeom prst="cube">
            <a:avLst/>
          </a:prstGeom>
          <a:noFill/>
          <a:ln w="1270">
            <a:solidFill>
              <a:srgbClr val="678FE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Conducted Immunity Testing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Injects electromagnetic energy onto the power and signal cables of the device.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ensure the device functions correctly when noise is present on its cables.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Method: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a coupling network to inject noise onto the cables.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Standards: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IEC 61000-4-6.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080834" y="3676506"/>
            <a:ext cx="182880" cy="182880"/>
          </a:xfrm>
          <a:prstGeom prst="sun">
            <a:avLst/>
          </a:prstGeom>
          <a:noFill/>
          <a:ln w="1270">
            <a:solidFill>
              <a:srgbClr val="C4AA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04389" y="4258051"/>
            <a:ext cx="182880" cy="182880"/>
          </a:xfrm>
          <a:prstGeom prst="cube">
            <a:avLst/>
          </a:prstGeom>
          <a:noFill/>
          <a:ln w="1270">
            <a:solidFill>
              <a:srgbClr val="E1C09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9859" y="708333"/>
            <a:ext cx="182880" cy="182880"/>
          </a:xfrm>
          <a:prstGeom prst="sun">
            <a:avLst/>
          </a:prstGeom>
          <a:noFill/>
          <a:ln w="1270">
            <a:solidFill>
              <a:srgbClr val="B425B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01328" y="4122715"/>
            <a:ext cx="182880" cy="182880"/>
          </a:xfrm>
          <a:prstGeom prst="sun">
            <a:avLst/>
          </a:prstGeom>
          <a:noFill/>
          <a:ln w="1270">
            <a:solidFill>
              <a:srgbClr val="FE28F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58246" y="243929"/>
            <a:ext cx="182880" cy="182880"/>
          </a:xfrm>
          <a:prstGeom prst="cube">
            <a:avLst/>
          </a:prstGeom>
          <a:noFill/>
          <a:ln w="1270">
            <a:solidFill>
              <a:srgbClr val="C2E3D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Electromagnetic Compatibility (EMC)?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EMC is the ability of electronic equipment to: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 correctly in its intended electromagnetic environment.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This means it works as expected without being disrupted by other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 emit excessive electromagnetic energy that interferes with other equipment.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It doesn't cause problems for other devices nearby.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electronic 'politeness' – equipment playing nicely together.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7945" y="518065"/>
            <a:ext cx="182880" cy="182880"/>
          </a:xfrm>
          <a:prstGeom prst="sun">
            <a:avLst/>
          </a:prstGeom>
          <a:noFill/>
          <a:ln w="1270">
            <a:solidFill>
              <a:srgbClr val="BFEEC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63840" y="1861720"/>
            <a:ext cx="182880" cy="182880"/>
          </a:xfrm>
          <a:prstGeom prst="triangle">
            <a:avLst/>
          </a:prstGeom>
          <a:noFill/>
          <a:ln w="1270">
            <a:solidFill>
              <a:srgbClr val="DB578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01344" y="670159"/>
            <a:ext cx="182880" cy="182880"/>
          </a:xfrm>
          <a:prstGeom prst="cube">
            <a:avLst/>
          </a:prstGeom>
          <a:noFill/>
          <a:ln w="1270">
            <a:solidFill>
              <a:srgbClr val="24752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72517" y="2692320"/>
            <a:ext cx="182880" cy="182880"/>
          </a:xfrm>
          <a:prstGeom prst="rect">
            <a:avLst/>
          </a:prstGeom>
          <a:noFill/>
          <a:ln w="1270">
            <a:solidFill>
              <a:srgbClr val="75DE3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38598" y="451154"/>
            <a:ext cx="182880" cy="182880"/>
          </a:xfrm>
          <a:prstGeom prst="sun">
            <a:avLst/>
          </a:prstGeom>
          <a:noFill/>
          <a:ln w="1270">
            <a:solidFill>
              <a:srgbClr val="DA688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EMC Design Checklist: A Summary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 for EMC early in the design process.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components with low EMI emissions.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 proper shielding and grounding techniques.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filters to suppress noise.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Manage cables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your design for EMC compliance.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Iterate and improve your design based on test results.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411087" y="1983668"/>
            <a:ext cx="182880" cy="182880"/>
          </a:xfrm>
          <a:prstGeom prst="rect">
            <a:avLst/>
          </a:prstGeom>
          <a:noFill/>
          <a:ln w="1270">
            <a:solidFill>
              <a:srgbClr val="3BB46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33296" y="2319538"/>
            <a:ext cx="182880" cy="182880"/>
          </a:xfrm>
          <a:prstGeom prst="cube">
            <a:avLst/>
          </a:prstGeom>
          <a:noFill/>
          <a:ln w="1270">
            <a:solidFill>
              <a:srgbClr val="6A2BA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58436" y="2245561"/>
            <a:ext cx="182880" cy="182880"/>
          </a:xfrm>
          <a:prstGeom prst="triangle">
            <a:avLst/>
          </a:prstGeom>
          <a:noFill/>
          <a:ln w="1270">
            <a:solidFill>
              <a:srgbClr val="1B63A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53706" y="2719083"/>
            <a:ext cx="182880" cy="182880"/>
          </a:xfrm>
          <a:prstGeom prst="cube">
            <a:avLst/>
          </a:prstGeom>
          <a:noFill/>
          <a:ln w="1270">
            <a:solidFill>
              <a:srgbClr val="99796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75687" y="352993"/>
            <a:ext cx="182880" cy="182880"/>
          </a:xfrm>
          <a:prstGeom prst="rect">
            <a:avLst/>
          </a:prstGeom>
          <a:noFill/>
          <a:ln w="1270">
            <a:solidFill>
              <a:srgbClr val="54E1A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 EMC Issues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problems arise: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 the source of the EMI.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(Is it internal or external?)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Isolate the affected circuit.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(Which part of the system is failing?)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shielding, grounding, and filtering.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(Try different solutions).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spectrum analyzer to visualize the EMI spectrum.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Consult with an EMC expert if needed.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56474" y="3631627"/>
            <a:ext cx="182880" cy="182880"/>
          </a:xfrm>
          <a:prstGeom prst="cube">
            <a:avLst/>
          </a:prstGeom>
          <a:noFill/>
          <a:ln w="1270">
            <a:solidFill>
              <a:srgbClr val="FD2F0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70972" y="4481743"/>
            <a:ext cx="182880" cy="182880"/>
          </a:xfrm>
          <a:prstGeom prst="triangle">
            <a:avLst/>
          </a:prstGeom>
          <a:noFill/>
          <a:ln w="1270">
            <a:solidFill>
              <a:srgbClr val="68025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89693" y="2432721"/>
            <a:ext cx="182880" cy="182880"/>
          </a:xfrm>
          <a:prstGeom prst="sun">
            <a:avLst/>
          </a:prstGeom>
          <a:noFill/>
          <a:ln w="1270">
            <a:solidFill>
              <a:srgbClr val="8FBEF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7890" y="1932083"/>
            <a:ext cx="182880" cy="182880"/>
          </a:xfrm>
          <a:prstGeom prst="cube">
            <a:avLst/>
          </a:prstGeom>
          <a:noFill/>
          <a:ln w="1270">
            <a:solidFill>
              <a:srgbClr val="56564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28469" y="2970704"/>
            <a:ext cx="182880" cy="182880"/>
          </a:xfrm>
          <a:prstGeom prst="triangle">
            <a:avLst/>
          </a:prstGeom>
          <a:noFill/>
          <a:ln w="1270">
            <a:solidFill>
              <a:srgbClr val="9AF54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EMC Mistakes to Avoid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Ignoring EMC until the end of the design process.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Poor grounding practices.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unshielded cables.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Insufficient filtering.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shielding in enclosures.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Failing to test for EMC compliance.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27944" y="2229669"/>
            <a:ext cx="182880" cy="182880"/>
          </a:xfrm>
          <a:prstGeom prst="sun">
            <a:avLst/>
          </a:prstGeom>
          <a:noFill/>
          <a:ln w="1270">
            <a:solidFill>
              <a:srgbClr val="957A2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60549" y="4441457"/>
            <a:ext cx="182880" cy="182880"/>
          </a:xfrm>
          <a:prstGeom prst="triangle">
            <a:avLst/>
          </a:prstGeom>
          <a:noFill/>
          <a:ln w="1270">
            <a:solidFill>
              <a:srgbClr val="8369B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13436" y="2869033"/>
            <a:ext cx="182880" cy="182880"/>
          </a:xfrm>
          <a:prstGeom prst="triangle">
            <a:avLst/>
          </a:prstGeom>
          <a:noFill/>
          <a:ln w="1270">
            <a:solidFill>
              <a:srgbClr val="A5D0D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17324" y="3311467"/>
            <a:ext cx="182880" cy="182880"/>
          </a:xfrm>
          <a:prstGeom prst="triangle">
            <a:avLst/>
          </a:prstGeom>
          <a:noFill/>
          <a:ln w="1270">
            <a:solidFill>
              <a:srgbClr val="6703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15436" y="1012839"/>
            <a:ext cx="182880" cy="182880"/>
          </a:xfrm>
          <a:prstGeom prst="rect">
            <a:avLst/>
          </a:prstGeom>
          <a:noFill/>
          <a:ln w="1270">
            <a:solidFill>
              <a:srgbClr val="FF5D6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EMC Resources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Regulatory Agency Websites: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FCC, European Commission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Standards Organizations: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CISPR, IEC, IEEE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EMC Consulting Firms: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Specialized companies that offer EMC testing and consulting services.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 and Online Courses: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Numerous resources are available to learn more about EMC.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20230" y="2072126"/>
            <a:ext cx="182880" cy="182880"/>
          </a:xfrm>
          <a:prstGeom prst="triangle">
            <a:avLst/>
          </a:prstGeom>
          <a:noFill/>
          <a:ln w="1270">
            <a:solidFill>
              <a:srgbClr val="BEDF1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32926" y="495720"/>
            <a:ext cx="182880" cy="182880"/>
          </a:xfrm>
          <a:prstGeom prst="triangle">
            <a:avLst/>
          </a:prstGeom>
          <a:noFill/>
          <a:ln w="1270">
            <a:solidFill>
              <a:srgbClr val="364C4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7778" y="474387"/>
            <a:ext cx="182880" cy="182880"/>
          </a:xfrm>
          <a:prstGeom prst="triangle">
            <a:avLst/>
          </a:prstGeom>
          <a:noFill/>
          <a:ln w="1270">
            <a:solidFill>
              <a:srgbClr val="EEEA6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84264" y="2131267"/>
            <a:ext cx="182880" cy="182880"/>
          </a:xfrm>
          <a:prstGeom prst="cube">
            <a:avLst/>
          </a:prstGeom>
          <a:noFill/>
          <a:ln w="1270">
            <a:solidFill>
              <a:srgbClr val="DC2BD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75478" y="1555351"/>
            <a:ext cx="182880" cy="182880"/>
          </a:xfrm>
          <a:prstGeom prst="cube">
            <a:avLst/>
          </a:prstGeom>
          <a:noFill/>
          <a:ln w="1270">
            <a:solidFill>
              <a:srgbClr val="DE028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EMC – An Ongoing Process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EMC is a critical aspect of electronic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essential to consider EMC throughout the entire design process.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By following good EMC design practices, you can ensure that your products are reliable, safe, and compliant with regulations.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Keeping up with evolving standards and technologies is crucial for continued success.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23242" y="3702041"/>
            <a:ext cx="182880" cy="182880"/>
          </a:xfrm>
          <a:prstGeom prst="sun">
            <a:avLst/>
          </a:prstGeom>
          <a:noFill/>
          <a:ln w="1270">
            <a:solidFill>
              <a:srgbClr val="F2F13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07467" y="1198924"/>
            <a:ext cx="182880" cy="182880"/>
          </a:xfrm>
          <a:prstGeom prst="cube">
            <a:avLst/>
          </a:prstGeom>
          <a:noFill/>
          <a:ln w="1270">
            <a:solidFill>
              <a:srgbClr val="21073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18905" y="12960"/>
            <a:ext cx="182880" cy="182880"/>
          </a:xfrm>
          <a:prstGeom prst="rect">
            <a:avLst/>
          </a:prstGeom>
          <a:noFill/>
          <a:ln w="1270">
            <a:solidFill>
              <a:srgbClr val="ABD87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4767" y="233304"/>
            <a:ext cx="182880" cy="182880"/>
          </a:xfrm>
          <a:prstGeom prst="cube">
            <a:avLst/>
          </a:prstGeom>
          <a:noFill/>
          <a:ln w="1270">
            <a:solidFill>
              <a:srgbClr val="E9EDD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88664" y="3654287"/>
            <a:ext cx="182880" cy="182880"/>
          </a:xfrm>
          <a:prstGeom prst="sun">
            <a:avLst/>
          </a:prstGeom>
          <a:noFill/>
          <a:ln w="1270">
            <a:solidFill>
              <a:srgbClr val="1B2E2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 &amp; 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attention!  Are there any questions?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746012" y="2202609"/>
            <a:ext cx="182880" cy="182880"/>
          </a:xfrm>
          <a:prstGeom prst="rect">
            <a:avLst/>
          </a:prstGeom>
          <a:noFill/>
          <a:ln w="1270">
            <a:solidFill>
              <a:srgbClr val="32349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24611" y="2164966"/>
            <a:ext cx="182880" cy="182880"/>
          </a:xfrm>
          <a:prstGeom prst="triangle">
            <a:avLst/>
          </a:prstGeom>
          <a:noFill/>
          <a:ln w="1270">
            <a:solidFill>
              <a:srgbClr val="AA024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37860" y="3508725"/>
            <a:ext cx="182880" cy="182880"/>
          </a:xfrm>
          <a:prstGeom prst="triangle">
            <a:avLst/>
          </a:prstGeom>
          <a:noFill/>
          <a:ln w="1270">
            <a:solidFill>
              <a:srgbClr val="F0E69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48872" y="2453667"/>
            <a:ext cx="182880" cy="182880"/>
          </a:xfrm>
          <a:prstGeom prst="sun">
            <a:avLst/>
          </a:prstGeom>
          <a:noFill/>
          <a:ln w="1270">
            <a:solidFill>
              <a:srgbClr val="58CF5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67933" y="2264128"/>
            <a:ext cx="182880" cy="182880"/>
          </a:xfrm>
          <a:prstGeom prst="cube">
            <a:avLst/>
          </a:prstGeom>
          <a:noFill/>
          <a:ln w="1270">
            <a:solidFill>
              <a:srgbClr val="F86F5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Electromagnetic Interference (EMI) – The Villain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is the disturbance caused by electromagnetic energy.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Also known as 'noise'.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disrupt, degrade, or limit the performance of electronic equipment.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Sources of EMI are everywhere: other electronics, power lines, radio signals, even static electricity.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61825" y="2921809"/>
            <a:ext cx="182880" cy="182880"/>
          </a:xfrm>
          <a:prstGeom prst="rect">
            <a:avLst/>
          </a:prstGeom>
          <a:noFill/>
          <a:ln w="1270">
            <a:solidFill>
              <a:srgbClr val="086C0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08231" y="1392341"/>
            <a:ext cx="182880" cy="182880"/>
          </a:xfrm>
          <a:prstGeom prst="rect">
            <a:avLst/>
          </a:prstGeom>
          <a:noFill/>
          <a:ln w="1270">
            <a:solidFill>
              <a:srgbClr val="B3737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11712" y="1923936"/>
            <a:ext cx="182880" cy="182880"/>
          </a:xfrm>
          <a:prstGeom prst="cube">
            <a:avLst/>
          </a:prstGeom>
          <a:noFill/>
          <a:ln w="1270">
            <a:solidFill>
              <a:srgbClr val="975CE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9949" y="2370506"/>
            <a:ext cx="182880" cy="182880"/>
          </a:xfrm>
          <a:prstGeom prst="triangle">
            <a:avLst/>
          </a:prstGeom>
          <a:noFill/>
          <a:ln w="1270">
            <a:solidFill>
              <a:srgbClr val="2357D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40448" y="1797757"/>
            <a:ext cx="182880" cy="182880"/>
          </a:xfrm>
          <a:prstGeom prst="sun">
            <a:avLst/>
          </a:prstGeom>
          <a:noFill/>
          <a:ln w="1270">
            <a:solidFill>
              <a:srgbClr val="866C7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EMC Important? Real-World Consequences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EMC can lead to serious problems: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 Malfunctions: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Devices stop working correctly.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Corruption: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Loss of important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Safety Hazards: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 critical systems (e.g., medical equipment, aircraft), EMI can be life-threatening.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Regulatory Non-Compliance: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Fines and product recalls.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Product Reliability: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Shorter lifespan and increased maintenance.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46447" y="1015541"/>
            <a:ext cx="182880" cy="182880"/>
          </a:xfrm>
          <a:prstGeom prst="sun">
            <a:avLst/>
          </a:prstGeom>
          <a:noFill/>
          <a:ln w="1270">
            <a:solidFill>
              <a:srgbClr val="80324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53348" y="352389"/>
            <a:ext cx="182880" cy="182880"/>
          </a:xfrm>
          <a:prstGeom prst="sun">
            <a:avLst/>
          </a:prstGeom>
          <a:noFill/>
          <a:ln w="1270">
            <a:solidFill>
              <a:srgbClr val="A7A3B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7565" y="2837800"/>
            <a:ext cx="182880" cy="182880"/>
          </a:xfrm>
          <a:prstGeom prst="cube">
            <a:avLst/>
          </a:prstGeom>
          <a:noFill/>
          <a:ln w="1270">
            <a:solidFill>
              <a:srgbClr val="2D72F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3412" y="3701024"/>
            <a:ext cx="182880" cy="182880"/>
          </a:xfrm>
          <a:prstGeom prst="cube">
            <a:avLst/>
          </a:prstGeom>
          <a:noFill/>
          <a:ln w="1270">
            <a:solidFill>
              <a:srgbClr val="35DE1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44432" y="545538"/>
            <a:ext cx="182880" cy="182880"/>
          </a:xfrm>
          <a:prstGeom prst="triangle">
            <a:avLst/>
          </a:prstGeom>
          <a:noFill/>
          <a:ln w="1270">
            <a:solidFill>
              <a:srgbClr val="ADA6F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Sources of Electromagnetic Interference (EMI)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comes in many forms, from various 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Natural 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Lightning, solar flares.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Man-Made 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Intentional Radiators: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Radio transmitters, cell phones, Wi-Fi routers.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Unintentional Radiators: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Computers, power supplies, electric motors.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Switching power supplies, microwave ovens, fluorescent lights, electric drills.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207346" y="2444820"/>
            <a:ext cx="182880" cy="182880"/>
          </a:xfrm>
          <a:prstGeom prst="triangle">
            <a:avLst/>
          </a:prstGeom>
          <a:noFill/>
          <a:ln w="1270">
            <a:solidFill>
              <a:srgbClr val="766B5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14114" y="3978434"/>
            <a:ext cx="182880" cy="182880"/>
          </a:xfrm>
          <a:prstGeom prst="sun">
            <a:avLst/>
          </a:prstGeom>
          <a:noFill/>
          <a:ln w="1270">
            <a:solidFill>
              <a:srgbClr val="6F918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35443" y="83209"/>
            <a:ext cx="182880" cy="182880"/>
          </a:xfrm>
          <a:prstGeom prst="cube">
            <a:avLst/>
          </a:prstGeom>
          <a:noFill/>
          <a:ln w="1270">
            <a:solidFill>
              <a:srgbClr val="53A84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04702" y="2657348"/>
            <a:ext cx="182880" cy="182880"/>
          </a:xfrm>
          <a:prstGeom prst="rect">
            <a:avLst/>
          </a:prstGeom>
          <a:noFill/>
          <a:ln w="1270">
            <a:solidFill>
              <a:srgbClr val="15CFF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30597" y="1582102"/>
            <a:ext cx="182880" cy="182880"/>
          </a:xfrm>
          <a:prstGeom prst="triangle">
            <a:avLst/>
          </a:prstGeom>
          <a:noFill/>
          <a:ln w="1270">
            <a:solidFill>
              <a:srgbClr val="26D06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EMI: Conducted vs. Radiated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travels in two main ways: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Conducted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Travels through wires and cables (e.g., power cords).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Radiated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Travels through the air as electromagnetic waves (like radio waves).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sound: conducted EMI is like sound traveling through a wall, while radiated EMI is like sound traveling through the air.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17709" y="3538959"/>
            <a:ext cx="182880" cy="182880"/>
          </a:xfrm>
          <a:prstGeom prst="cube">
            <a:avLst/>
          </a:prstGeom>
          <a:noFill/>
          <a:ln w="1270">
            <a:solidFill>
              <a:srgbClr val="EB4E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25558" y="1756794"/>
            <a:ext cx="182880" cy="182880"/>
          </a:xfrm>
          <a:prstGeom prst="cube">
            <a:avLst/>
          </a:prstGeom>
          <a:noFill/>
          <a:ln w="1270">
            <a:solidFill>
              <a:srgbClr val="0A29A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75484" y="2260170"/>
            <a:ext cx="182880" cy="182880"/>
          </a:xfrm>
          <a:prstGeom prst="triangle">
            <a:avLst/>
          </a:prstGeom>
          <a:noFill/>
          <a:ln w="1270">
            <a:solidFill>
              <a:srgbClr val="6A460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42539" y="3582695"/>
            <a:ext cx="182880" cy="182880"/>
          </a:xfrm>
          <a:prstGeom prst="rect">
            <a:avLst/>
          </a:prstGeom>
          <a:noFill/>
          <a:ln w="1270">
            <a:solidFill>
              <a:srgbClr val="D5EBB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69525" y="3178130"/>
            <a:ext cx="182880" cy="182880"/>
          </a:xfrm>
          <a:prstGeom prst="sun">
            <a:avLst/>
          </a:prstGeom>
          <a:noFill/>
          <a:ln w="1270">
            <a:solidFill>
              <a:srgbClr val="AC4BF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EMC Standards and Regulations: The Rules of the Game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Various organizations set standards and regulations to ensure EMC: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FCC (Federal Communications Commission):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 the United States, regulates devices that radiate radio frequency energy.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CISPR (Comité International Spécial des Perturbations Radioélectriques):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International standards for radio disturbance characteristics.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IEC (International Electrotechnical Commission):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Develops international standards for electrical and electronic technologies.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European Union (CE Marking):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Products sold in the EU must meet EMC requirements to obtain CE marking.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83295" y="3710768"/>
            <a:ext cx="182880" cy="182880"/>
          </a:xfrm>
          <a:prstGeom prst="triangle">
            <a:avLst/>
          </a:prstGeom>
          <a:noFill/>
          <a:ln w="1270">
            <a:solidFill>
              <a:srgbClr val="9F412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89563" y="2443200"/>
            <a:ext cx="182880" cy="182880"/>
          </a:xfrm>
          <a:prstGeom prst="cube">
            <a:avLst/>
          </a:prstGeom>
          <a:noFill/>
          <a:ln w="1270">
            <a:solidFill>
              <a:srgbClr val="F9D16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62676" y="1437071"/>
            <a:ext cx="182880" cy="182880"/>
          </a:xfrm>
          <a:prstGeom prst="sun">
            <a:avLst/>
          </a:prstGeom>
          <a:noFill/>
          <a:ln w="1270">
            <a:solidFill>
              <a:srgbClr val="0237F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3598" y="3177910"/>
            <a:ext cx="182880" cy="182880"/>
          </a:xfrm>
          <a:prstGeom prst="cube">
            <a:avLst/>
          </a:prstGeom>
          <a:noFill/>
          <a:ln w="1270">
            <a:solidFill>
              <a:srgbClr val="17701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53599" y="3894505"/>
            <a:ext cx="182880" cy="182880"/>
          </a:xfrm>
          <a:prstGeom prst="rect">
            <a:avLst/>
          </a:prstGeom>
          <a:noFill/>
          <a:ln w="1270">
            <a:solidFill>
              <a:srgbClr val="D123C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EMC Design Techniques: Prevention is Key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design practices can significantly reduce EMI problems: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Shielding: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metal enclosures to block electromagnetic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Grounding: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a low-impedance path to ground to dissipate unwanted currents.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filters to block unwanted frequencies on power lines and signal cables.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Cable Management: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shielded cables and proper cable routing to minimize radiation.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 Selection: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components with low EMI emissions.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63929" y="715712"/>
            <a:ext cx="182880" cy="182880"/>
          </a:xfrm>
          <a:prstGeom prst="rect">
            <a:avLst/>
          </a:prstGeom>
          <a:noFill/>
          <a:ln w="1270">
            <a:solidFill>
              <a:srgbClr val="7B546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91721" y="3373987"/>
            <a:ext cx="182880" cy="182880"/>
          </a:xfrm>
          <a:prstGeom prst="cube">
            <a:avLst/>
          </a:prstGeom>
          <a:noFill/>
          <a:ln w="1270">
            <a:solidFill>
              <a:srgbClr val="D424A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32230" y="3637589"/>
            <a:ext cx="182880" cy="182880"/>
          </a:xfrm>
          <a:prstGeom prst="triangle">
            <a:avLst/>
          </a:prstGeom>
          <a:noFill/>
          <a:ln w="1270">
            <a:solidFill>
              <a:srgbClr val="4B6EE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79114" y="3703953"/>
            <a:ext cx="182880" cy="182880"/>
          </a:xfrm>
          <a:prstGeom prst="cube">
            <a:avLst/>
          </a:prstGeom>
          <a:noFill/>
          <a:ln w="1270">
            <a:solidFill>
              <a:srgbClr val="93C12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217070" y="3422469"/>
            <a:ext cx="182880" cy="182880"/>
          </a:xfrm>
          <a:prstGeom prst="rect">
            <a:avLst/>
          </a:prstGeom>
          <a:noFill/>
          <a:ln w="1270">
            <a:solidFill>
              <a:srgbClr val="BC192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Shielding: The Invisible Wall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Shielding is crucial for preventing EMI.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block electromagnetic fields from entering or exiting a device.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Methods: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Metal enclosures (e.g., steel, aluminum).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Shielded cables (coaxial cables, shielded twisted pair).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Conductive gaskets (to seal gaps in enclosures).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Effectiveness depends 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Material, thickness, and frequency of the signal.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2025-02-24T11:53:42Z</dcterms:created>
  <dcterms:modified xsi:type="dcterms:W3CDTF">2025-02-24T11:53:42Z</dcterms:modified>
</cp:coreProperties>
</file>