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notesMasterIdLst>
    <p:notesMasterId r:id="rId2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261542" y="1553431"/>
            <a:ext cx="182880" cy="182880"/>
          </a:xfrm>
          <a:prstGeom prst="sun">
            <a:avLst/>
          </a:prstGeom>
          <a:noFill/>
          <a:ln w="1270">
            <a:solidFill>
              <a:srgbClr val="576A2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545199" y="63405"/>
            <a:ext cx="182880" cy="182880"/>
          </a:xfrm>
          <a:prstGeom prst="cube">
            <a:avLst/>
          </a:prstGeom>
          <a:noFill/>
          <a:ln w="1270">
            <a:solidFill>
              <a:srgbClr val="F6D18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38896" y="3514062"/>
            <a:ext cx="182880" cy="182880"/>
          </a:xfrm>
          <a:prstGeom prst="rect">
            <a:avLst/>
          </a:prstGeom>
          <a:noFill/>
          <a:ln w="1270">
            <a:solidFill>
              <a:srgbClr val="7252A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567238" y="756899"/>
            <a:ext cx="182880" cy="182880"/>
          </a:xfrm>
          <a:prstGeom prst="cube">
            <a:avLst/>
          </a:prstGeom>
          <a:noFill/>
          <a:ln w="1270">
            <a:solidFill>
              <a:srgbClr val="58E1E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028711" y="3583879"/>
            <a:ext cx="182880" cy="182880"/>
          </a:xfrm>
          <a:prstGeom prst="cube">
            <a:avLst/>
          </a:prstGeom>
          <a:noFill/>
          <a:ln w="1270">
            <a:solidFill>
              <a:srgbClr val="2CF9EB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Electromagnetic Induction: Unveiling the Secrets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Welcome! This presentation will explore the fascinating world of electromagnetic induction. We'll cover: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What is Electromagnetic Induction?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Faraday's Law and Lenz's Law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Factors Affecting Induced EMF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 in everyday life (generators, transformers, induction cooktops, etc.)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470424" y="4156335"/>
            <a:ext cx="182880" cy="182880"/>
          </a:xfrm>
          <a:prstGeom prst="rect">
            <a:avLst/>
          </a:prstGeom>
          <a:noFill/>
          <a:ln w="1270">
            <a:solidFill>
              <a:srgbClr val="5E8EF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359032" y="3477620"/>
            <a:ext cx="182880" cy="182880"/>
          </a:xfrm>
          <a:prstGeom prst="cube">
            <a:avLst/>
          </a:prstGeom>
          <a:noFill/>
          <a:ln w="1270">
            <a:solidFill>
              <a:srgbClr val="6D776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32543" y="3522639"/>
            <a:ext cx="182880" cy="182880"/>
          </a:xfrm>
          <a:prstGeom prst="sun">
            <a:avLst/>
          </a:prstGeom>
          <a:noFill/>
          <a:ln w="1270">
            <a:solidFill>
              <a:srgbClr val="A89B3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969982" y="3763967"/>
            <a:ext cx="182880" cy="182880"/>
          </a:xfrm>
          <a:prstGeom prst="rect">
            <a:avLst/>
          </a:prstGeom>
          <a:noFill/>
          <a:ln w="1270">
            <a:solidFill>
              <a:srgbClr val="77CBC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228676" y="2764783"/>
            <a:ext cx="182880" cy="182880"/>
          </a:xfrm>
          <a:prstGeom prst="triangle">
            <a:avLst/>
          </a:prstGeom>
          <a:noFill/>
          <a:ln w="1270">
            <a:solidFill>
              <a:srgbClr val="62479D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Electric Generators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Electric generators use electromagnetic induction to convert mechanical energy into electrical energy.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coil of wire is rotated within a magnetic field.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rotation causes a continuous change in magnetic flux through the coil.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changing flux induces a current in the coil.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current is then used to power devices.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044973" y="3429139"/>
            <a:ext cx="182880" cy="182880"/>
          </a:xfrm>
          <a:prstGeom prst="triangle">
            <a:avLst/>
          </a:prstGeom>
          <a:noFill/>
          <a:ln w="1270">
            <a:solidFill>
              <a:srgbClr val="514FD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452794" y="212182"/>
            <a:ext cx="182880" cy="182880"/>
          </a:xfrm>
          <a:prstGeom prst="rect">
            <a:avLst/>
          </a:prstGeom>
          <a:noFill/>
          <a:ln w="1270">
            <a:solidFill>
              <a:srgbClr val="40A809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706327" y="2455411"/>
            <a:ext cx="182880" cy="182880"/>
          </a:xfrm>
          <a:prstGeom prst="triangle">
            <a:avLst/>
          </a:prstGeom>
          <a:noFill/>
          <a:ln w="1270">
            <a:solidFill>
              <a:srgbClr val="4C680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567016" y="1136454"/>
            <a:ext cx="182880" cy="182880"/>
          </a:xfrm>
          <a:prstGeom prst="triangle">
            <a:avLst/>
          </a:prstGeom>
          <a:noFill/>
          <a:ln w="1270">
            <a:solidFill>
              <a:srgbClr val="B071A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722714" y="4132574"/>
            <a:ext cx="182880" cy="182880"/>
          </a:xfrm>
          <a:prstGeom prst="rect">
            <a:avLst/>
          </a:prstGeom>
          <a:noFill/>
          <a:ln w="1270">
            <a:solidFill>
              <a:srgbClr val="8C421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Transformers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Transformers use electromagnetic induction to change the voltage of alternating current (AC).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Two coils (primary and secondary) are wound around a common iron core.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changing current in the primary coil creates a changing magnetic flux in the core.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changing flux induces a voltage in the secondary coil.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voltage ratio is proportional to the turns ratio of the coils.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6151" y="2834750"/>
            <a:ext cx="182880" cy="182880"/>
          </a:xfrm>
          <a:prstGeom prst="cube">
            <a:avLst/>
          </a:prstGeom>
          <a:noFill/>
          <a:ln w="1270">
            <a:solidFill>
              <a:srgbClr val="B8954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97718" y="2265348"/>
            <a:ext cx="182880" cy="182880"/>
          </a:xfrm>
          <a:prstGeom prst="cube">
            <a:avLst/>
          </a:prstGeom>
          <a:noFill/>
          <a:ln w="1270">
            <a:solidFill>
              <a:srgbClr val="83E75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229073" y="4430908"/>
            <a:ext cx="182880" cy="182880"/>
          </a:xfrm>
          <a:prstGeom prst="cube">
            <a:avLst/>
          </a:prstGeom>
          <a:noFill/>
          <a:ln w="1270">
            <a:solidFill>
              <a:srgbClr val="15B75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110311" y="2090037"/>
            <a:ext cx="182880" cy="182880"/>
          </a:xfrm>
          <a:prstGeom prst="cube">
            <a:avLst/>
          </a:prstGeom>
          <a:noFill/>
          <a:ln w="1270">
            <a:solidFill>
              <a:srgbClr val="1E4C1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414111" y="547928"/>
            <a:ext cx="182880" cy="182880"/>
          </a:xfrm>
          <a:prstGeom prst="cube">
            <a:avLst/>
          </a:prstGeom>
          <a:noFill/>
          <a:ln w="1270">
            <a:solidFill>
              <a:srgbClr val="3E314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Induction Cooktops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Induction cooktops use electromagnetic induction to directly heat cookware.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alternating current flows through a coil beneath the cooktop's surface.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creates a changing magnetic field.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magnetic field induces eddy currents within the ferromagnetic cookware.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eddy currents generate heat directly in the cookware, making it very efficient.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91045" y="1128972"/>
            <a:ext cx="182880" cy="182880"/>
          </a:xfrm>
          <a:prstGeom prst="sun">
            <a:avLst/>
          </a:prstGeom>
          <a:noFill/>
          <a:ln w="1270">
            <a:solidFill>
              <a:srgbClr val="7A53F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167308" y="3115285"/>
            <a:ext cx="182880" cy="182880"/>
          </a:xfrm>
          <a:prstGeom prst="triangle">
            <a:avLst/>
          </a:prstGeom>
          <a:noFill/>
          <a:ln w="1270">
            <a:solidFill>
              <a:srgbClr val="AB1F3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455470" y="2048529"/>
            <a:ext cx="182880" cy="182880"/>
          </a:xfrm>
          <a:prstGeom prst="triangle">
            <a:avLst/>
          </a:prstGeom>
          <a:noFill/>
          <a:ln w="1270">
            <a:solidFill>
              <a:srgbClr val="0B4A8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822346" y="2309462"/>
            <a:ext cx="182880" cy="182880"/>
          </a:xfrm>
          <a:prstGeom prst="rect">
            <a:avLst/>
          </a:prstGeom>
          <a:noFill/>
          <a:ln w="1270">
            <a:solidFill>
              <a:srgbClr val="ADAA5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674778" y="4175674"/>
            <a:ext cx="182880" cy="182880"/>
          </a:xfrm>
          <a:prstGeom prst="sun">
            <a:avLst/>
          </a:prstGeom>
          <a:noFill/>
          <a:ln w="1270">
            <a:solidFill>
              <a:srgbClr val="8B785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Wireless Charging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Wireless charging pads use electromagnetic induction to transfer power without wires.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charging pad contains a coil through which current oscillates generating magnetic field.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reciever device also has a coil which when kept near the pad receives magnetic field from the charger and in turns generates electricity.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electricity generated charges the battery or powers the device.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63441" y="2529095"/>
            <a:ext cx="182880" cy="182880"/>
          </a:xfrm>
          <a:prstGeom prst="sun">
            <a:avLst/>
          </a:prstGeom>
          <a:noFill/>
          <a:ln w="1270">
            <a:solidFill>
              <a:srgbClr val="DF157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811214" y="4371875"/>
            <a:ext cx="182880" cy="182880"/>
          </a:xfrm>
          <a:prstGeom prst="rect">
            <a:avLst/>
          </a:prstGeom>
          <a:noFill/>
          <a:ln w="1270">
            <a:solidFill>
              <a:srgbClr val="A3CFE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038611" y="4109321"/>
            <a:ext cx="182880" cy="182880"/>
          </a:xfrm>
          <a:prstGeom prst="sun">
            <a:avLst/>
          </a:prstGeom>
          <a:noFill/>
          <a:ln w="1270">
            <a:solidFill>
              <a:srgbClr val="A1E0D7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51548" y="1155047"/>
            <a:ext cx="182880" cy="182880"/>
          </a:xfrm>
          <a:prstGeom prst="triangle">
            <a:avLst/>
          </a:prstGeom>
          <a:noFill/>
          <a:ln w="1270">
            <a:solidFill>
              <a:srgbClr val="788505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232912" y="631226"/>
            <a:ext cx="182880" cy="182880"/>
          </a:xfrm>
          <a:prstGeom prst="rect">
            <a:avLst/>
          </a:prstGeom>
          <a:noFill/>
          <a:ln w="1270">
            <a:solidFill>
              <a:srgbClr val="284E69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Summary: Key Takeaways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recap: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Electromagnetic induction: Changing magnetic field creates electric current.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Faraday's Law:  EMF = -N (dΦ/dt)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Lenz's Law: Induced current opposes the change in flux.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Applications: Generators, transformers, induction cooktops, wireless charging, and much more!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801732" y="4318642"/>
            <a:ext cx="182880" cy="182880"/>
          </a:xfrm>
          <a:prstGeom prst="sun">
            <a:avLst/>
          </a:prstGeom>
          <a:noFill/>
          <a:ln w="1270">
            <a:solidFill>
              <a:srgbClr val="B4D70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6505144" y="768731"/>
            <a:ext cx="182880" cy="182880"/>
          </a:xfrm>
          <a:prstGeom prst="triangle">
            <a:avLst/>
          </a:prstGeom>
          <a:noFill/>
          <a:ln w="1270">
            <a:solidFill>
              <a:srgbClr val="F925FD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040108" y="3347579"/>
            <a:ext cx="182880" cy="182880"/>
          </a:xfrm>
          <a:prstGeom prst="cube">
            <a:avLst/>
          </a:prstGeom>
          <a:noFill/>
          <a:ln w="1270">
            <a:solidFill>
              <a:srgbClr val="D6463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520201" y="1051196"/>
            <a:ext cx="182880" cy="182880"/>
          </a:xfrm>
          <a:prstGeom prst="cube">
            <a:avLst/>
          </a:prstGeom>
          <a:noFill/>
          <a:ln w="1270">
            <a:solidFill>
              <a:srgbClr val="FDBD6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1425662" y="591297"/>
            <a:ext cx="182880" cy="182880"/>
          </a:xfrm>
          <a:prstGeom prst="cube">
            <a:avLst/>
          </a:prstGeom>
          <a:noFill/>
          <a:ln w="1270">
            <a:solidFill>
              <a:srgbClr val="10828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Advantages of Electromagnetic Induction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Efficiency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Transferring energy through magnetic fields can be highly efficient, reducing energy loss.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Safety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Induction can be safer as there's no direct electrical connection, which minimizes the risk of shocks.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Versatility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It can be used in various applications, from power generation to heating and data transfer.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Reliability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Induction-based systems often have fewer moving parts, leading to higher reliability and lower maintenance.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97192" y="3116259"/>
            <a:ext cx="182880" cy="182880"/>
          </a:xfrm>
          <a:prstGeom prst="sun">
            <a:avLst/>
          </a:prstGeom>
          <a:noFill/>
          <a:ln w="1270">
            <a:solidFill>
              <a:srgbClr val="9D90B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991443" y="593092"/>
            <a:ext cx="182880" cy="182880"/>
          </a:xfrm>
          <a:prstGeom prst="cube">
            <a:avLst/>
          </a:prstGeom>
          <a:noFill/>
          <a:ln w="1270">
            <a:solidFill>
              <a:srgbClr val="7D660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24645" y="1495380"/>
            <a:ext cx="182880" cy="182880"/>
          </a:xfrm>
          <a:prstGeom prst="rect">
            <a:avLst/>
          </a:prstGeom>
          <a:noFill/>
          <a:ln w="1270">
            <a:solidFill>
              <a:srgbClr val="C7245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942634" y="2348594"/>
            <a:ext cx="182880" cy="182880"/>
          </a:xfrm>
          <a:prstGeom prst="triangle">
            <a:avLst/>
          </a:prstGeom>
          <a:noFill/>
          <a:ln w="1270">
            <a:solidFill>
              <a:srgbClr val="913A4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112925" y="2467945"/>
            <a:ext cx="182880" cy="182880"/>
          </a:xfrm>
          <a:prstGeom prst="rect">
            <a:avLst/>
          </a:prstGeom>
          <a:noFill/>
          <a:ln w="1270">
            <a:solidFill>
              <a:srgbClr val="3DE1C1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Disadvantages of Electromagnetic Induction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Distance Limitations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The effectiveness of induction decreases significantly with distance.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Material Requirements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Induction often requires specific materials like ferromagnetic cookware or coils, which can increase costs.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Interference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Electromagnetic fields can cause interference with other electronic devices.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Complexity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Designing and implementing efficient induction systems can be complex.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972527" y="3797428"/>
            <a:ext cx="182880" cy="182880"/>
          </a:xfrm>
          <a:prstGeom prst="sun">
            <a:avLst/>
          </a:prstGeom>
          <a:noFill/>
          <a:ln w="1270">
            <a:solidFill>
              <a:srgbClr val="9E2F5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991744" y="1295874"/>
            <a:ext cx="182880" cy="182880"/>
          </a:xfrm>
          <a:prstGeom prst="rect">
            <a:avLst/>
          </a:prstGeom>
          <a:noFill/>
          <a:ln w="1270">
            <a:solidFill>
              <a:srgbClr val="D2667E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946902" y="1933098"/>
            <a:ext cx="182880" cy="182880"/>
          </a:xfrm>
          <a:prstGeom prst="triangle">
            <a:avLst/>
          </a:prstGeom>
          <a:noFill/>
          <a:ln w="1270">
            <a:solidFill>
              <a:srgbClr val="61644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810573" y="4340924"/>
            <a:ext cx="182880" cy="182880"/>
          </a:xfrm>
          <a:prstGeom prst="rect">
            <a:avLst/>
          </a:prstGeom>
          <a:noFill/>
          <a:ln w="1270">
            <a:solidFill>
              <a:srgbClr val="3186E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605479" y="3475666"/>
            <a:ext cx="182880" cy="182880"/>
          </a:xfrm>
          <a:prstGeom prst="sun">
            <a:avLst/>
          </a:prstGeom>
          <a:noFill/>
          <a:ln w="1270">
            <a:solidFill>
              <a:srgbClr val="54F82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Calculating Induced EMF: Example Problem 1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coil with 100 turns has a magnetic flux changing at a rate of 0.5 Weber per second. Calculate the induced EMF.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Solution: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 = 100 turns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dΦ/dt = 0.5 Wb/s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EMF = -N (dΦ/dt) = -100 * 0.5 = -50 Volts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induced EMF is 50 Volts (the negative sign indicates direction, which we often ignore for magnitude).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836023" y="2451418"/>
            <a:ext cx="182880" cy="182880"/>
          </a:xfrm>
          <a:prstGeom prst="rect">
            <a:avLst/>
          </a:prstGeom>
          <a:noFill/>
          <a:ln w="1270">
            <a:solidFill>
              <a:srgbClr val="E7DAF8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54622" y="117139"/>
            <a:ext cx="182880" cy="182880"/>
          </a:xfrm>
          <a:prstGeom prst="triangle">
            <a:avLst/>
          </a:prstGeom>
          <a:noFill/>
          <a:ln w="1270">
            <a:solidFill>
              <a:srgbClr val="5C277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960691" y="3137680"/>
            <a:ext cx="182880" cy="182880"/>
          </a:xfrm>
          <a:prstGeom prst="rect">
            <a:avLst/>
          </a:prstGeom>
          <a:noFill/>
          <a:ln w="1270">
            <a:solidFill>
              <a:srgbClr val="FB8D08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695274" y="2016767"/>
            <a:ext cx="182880" cy="182880"/>
          </a:xfrm>
          <a:prstGeom prst="cube">
            <a:avLst/>
          </a:prstGeom>
          <a:noFill/>
          <a:ln w="1270">
            <a:solidFill>
              <a:srgbClr val="C20B5D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69254" y="2030834"/>
            <a:ext cx="182880" cy="182880"/>
          </a:xfrm>
          <a:prstGeom prst="triangle">
            <a:avLst/>
          </a:prstGeom>
          <a:noFill/>
          <a:ln w="1270">
            <a:solidFill>
              <a:srgbClr val="C0166E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Calculating Induced EMF: Example Problem 2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coil with 500 turns is placed in a magnetic field that changes from 0.2 Tesla to 0.8 Tesla in 0.1 seconds. The area of the coil is 0.05 square meters. Calculate the induced EMF.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Solution: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 = 500 turns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ΔB = 0.8 T - 0.2 T = 0.6 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Δt = 0.1 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= 0.05 m²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ΔΦ = A * ΔB = 0.05 m² * 0.6 T = 0.03 Wb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dΦ/dt = ΔΦ / Δt = 0.03 Wb / 0.1 s = 0.3 Wb/s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EMF = -N (dΦ/dt) = -500 * 0.3 = -150 Volts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induced EMF is 150 Volts.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339056" y="2341458"/>
            <a:ext cx="182880" cy="182880"/>
          </a:xfrm>
          <a:prstGeom prst="rect">
            <a:avLst/>
          </a:prstGeom>
          <a:noFill/>
          <a:ln w="1270">
            <a:solidFill>
              <a:srgbClr val="3FEEAA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640538" y="4026777"/>
            <a:ext cx="182880" cy="182880"/>
          </a:xfrm>
          <a:prstGeom prst="sun">
            <a:avLst/>
          </a:prstGeom>
          <a:noFill/>
          <a:ln w="1270">
            <a:solidFill>
              <a:srgbClr val="1645F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432667" y="1425453"/>
            <a:ext cx="182880" cy="182880"/>
          </a:xfrm>
          <a:prstGeom prst="cube">
            <a:avLst/>
          </a:prstGeom>
          <a:noFill/>
          <a:ln w="1270">
            <a:solidFill>
              <a:srgbClr val="DF4DBD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157205" y="2761151"/>
            <a:ext cx="182880" cy="182880"/>
          </a:xfrm>
          <a:prstGeom prst="triangle">
            <a:avLst/>
          </a:prstGeom>
          <a:noFill/>
          <a:ln w="1270">
            <a:solidFill>
              <a:srgbClr val="1D65F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8087022" y="1437252"/>
            <a:ext cx="182880" cy="182880"/>
          </a:xfrm>
          <a:prstGeom prst="triangle">
            <a:avLst/>
          </a:prstGeom>
          <a:noFill/>
          <a:ln w="1270">
            <a:solidFill>
              <a:srgbClr val="8B996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Eddy Currents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Eddy currents are loops of electrical current induced within conductors by a changing magnetic field in the conductor, due to Faraday's law of induction.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circulating currents create magnetic fields that oppose the change in magnetic flux.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Eddy currents cause energy loss through Joule heating, especially in AC devices.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Used in applications like induction heating, braking systems, and metal detection.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19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515824" y="3008043"/>
            <a:ext cx="182880" cy="182880"/>
          </a:xfrm>
          <a:prstGeom prst="rect">
            <a:avLst/>
          </a:prstGeom>
          <a:noFill/>
          <a:ln w="1270">
            <a:solidFill>
              <a:srgbClr val="63CB97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416568" y="3851216"/>
            <a:ext cx="182880" cy="182880"/>
          </a:xfrm>
          <a:prstGeom prst="cube">
            <a:avLst/>
          </a:prstGeom>
          <a:noFill/>
          <a:ln w="1270">
            <a:solidFill>
              <a:srgbClr val="AEBD0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143369" y="4044436"/>
            <a:ext cx="182880" cy="182880"/>
          </a:xfrm>
          <a:prstGeom prst="cube">
            <a:avLst/>
          </a:prstGeom>
          <a:noFill/>
          <a:ln w="1270">
            <a:solidFill>
              <a:srgbClr val="17E6F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782153" y="3040782"/>
            <a:ext cx="182880" cy="182880"/>
          </a:xfrm>
          <a:prstGeom prst="rect">
            <a:avLst/>
          </a:prstGeom>
          <a:noFill/>
          <a:ln w="1270">
            <a:solidFill>
              <a:srgbClr val="132A0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96234" y="4486600"/>
            <a:ext cx="182880" cy="182880"/>
          </a:xfrm>
          <a:prstGeom prst="rect">
            <a:avLst/>
          </a:prstGeom>
          <a:noFill/>
          <a:ln w="1270">
            <a:solidFill>
              <a:srgbClr val="BA5C7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What is Electromagnetic Induction?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Electromagnetic induction is the production of an electromotive force (EMF) across an electrical conductor in a changing magnetic field.  Simply put: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Change in Magnetic Field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near a conductor...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...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Creates an Electric Current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 that conductor.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Think of it as using magnetism to generate electricity!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7431688" y="1769683"/>
            <a:ext cx="182880" cy="182880"/>
          </a:xfrm>
          <a:prstGeom prst="rect">
            <a:avLst/>
          </a:prstGeom>
          <a:noFill/>
          <a:ln w="1270">
            <a:solidFill>
              <a:srgbClr val="1F653B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994183" y="1437097"/>
            <a:ext cx="182880" cy="182880"/>
          </a:xfrm>
          <a:prstGeom prst="sun">
            <a:avLst/>
          </a:prstGeom>
          <a:noFill/>
          <a:ln w="1270">
            <a:solidFill>
              <a:srgbClr val="50D3C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529357" y="2464584"/>
            <a:ext cx="182880" cy="182880"/>
          </a:xfrm>
          <a:prstGeom prst="cube">
            <a:avLst/>
          </a:prstGeom>
          <a:noFill/>
          <a:ln w="1270">
            <a:solidFill>
              <a:srgbClr val="0D800B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286294" y="4045165"/>
            <a:ext cx="182880" cy="182880"/>
          </a:xfrm>
          <a:prstGeom prst="rect">
            <a:avLst/>
          </a:prstGeom>
          <a:noFill/>
          <a:ln w="1270">
            <a:solidFill>
              <a:srgbClr val="4351A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930094" y="4266739"/>
            <a:ext cx="182880" cy="182880"/>
          </a:xfrm>
          <a:prstGeom prst="rect">
            <a:avLst/>
          </a:prstGeom>
          <a:noFill/>
          <a:ln w="1270">
            <a:solidFill>
              <a:srgbClr val="54FDD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Applications: Metal Detectors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Metal detectors use the principle of electromagnetic induction to detect the presence of metal objects.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 coil generates a magnetic field.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a metal object enters the field, eddy currents are induced in the metal.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These eddy currents create their own magnetic field, which is detected by the metal detector.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Changes in the magnetic field indicate the presence of metal.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20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8013020" y="706689"/>
            <a:ext cx="182880" cy="182880"/>
          </a:xfrm>
          <a:prstGeom prst="triangle">
            <a:avLst/>
          </a:prstGeom>
          <a:noFill/>
          <a:ln w="1270">
            <a:solidFill>
              <a:srgbClr val="D66123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322933" y="4106601"/>
            <a:ext cx="182880" cy="182880"/>
          </a:xfrm>
          <a:prstGeom prst="triangle">
            <a:avLst/>
          </a:prstGeom>
          <a:noFill/>
          <a:ln w="1270">
            <a:solidFill>
              <a:srgbClr val="A2FE0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4675611" y="288216"/>
            <a:ext cx="182880" cy="182880"/>
          </a:xfrm>
          <a:prstGeom prst="triangle">
            <a:avLst/>
          </a:prstGeom>
          <a:noFill/>
          <a:ln w="1270">
            <a:solidFill>
              <a:srgbClr val="F133F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813387" y="4144396"/>
            <a:ext cx="182880" cy="182880"/>
          </a:xfrm>
          <a:prstGeom prst="sun">
            <a:avLst/>
          </a:prstGeom>
          <a:noFill/>
          <a:ln w="1270">
            <a:solidFill>
              <a:srgbClr val="21271E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378604" y="3789905"/>
            <a:ext cx="182880" cy="182880"/>
          </a:xfrm>
          <a:prstGeom prst="triangle">
            <a:avLst/>
          </a:prstGeom>
          <a:noFill/>
          <a:ln w="1270">
            <a:solidFill>
              <a:srgbClr val="C7D66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Improving Efficiency in Induction Systems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Optimize Coil Design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Use coils with high conductivity and optimal geometry to minimize resistance and maximize magnetic field strength.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Reduce Air Gaps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Minimize air gaps between the coils and the object to enhance magnetic flux linkage.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Use Ferrite Cores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Employ ferrite cores to concentrate and guide the magnetic field, increasing efficiency.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Control Frequency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Adjust the frequency of the alternating current to optimize energy transfer and reduce losses.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21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86776" y="411370"/>
            <a:ext cx="182880" cy="182880"/>
          </a:xfrm>
          <a:prstGeom prst="triangle">
            <a:avLst/>
          </a:prstGeom>
          <a:noFill/>
          <a:ln w="1270">
            <a:solidFill>
              <a:srgbClr val="82984C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076544" y="2375878"/>
            <a:ext cx="182880" cy="182880"/>
          </a:xfrm>
          <a:prstGeom prst="cube">
            <a:avLst/>
          </a:prstGeom>
          <a:noFill/>
          <a:ln w="1270">
            <a:solidFill>
              <a:srgbClr val="1E8A4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5675341" y="2880607"/>
            <a:ext cx="182880" cy="182880"/>
          </a:xfrm>
          <a:prstGeom prst="triangle">
            <a:avLst/>
          </a:prstGeom>
          <a:noFill/>
          <a:ln w="1270">
            <a:solidFill>
              <a:srgbClr val="54A31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7914517" y="898330"/>
            <a:ext cx="182880" cy="182880"/>
          </a:xfrm>
          <a:prstGeom prst="rect">
            <a:avLst/>
          </a:prstGeom>
          <a:noFill/>
          <a:ln w="1270">
            <a:solidFill>
              <a:srgbClr val="C81819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141406" y="4407555"/>
            <a:ext cx="182880" cy="182880"/>
          </a:xfrm>
          <a:prstGeom prst="triangle">
            <a:avLst/>
          </a:prstGeom>
          <a:noFill/>
          <a:ln w="1270">
            <a:solidFill>
              <a:srgbClr val="5E94FA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Self-Inductance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Self-inductance is the induction of an EMF in a current-carrying conductor by the change in its own magnetic field.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the current through a coil changes, the magnetic field around it also changes.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changing magnetic field induces an EMF in the same coil, opposing the change in current.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Self-inductance is quantified by the inductance (L), measured in Henrys (H).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EMF = -L (dI/dt), where dI/dt is the rate of change of current.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22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804044" y="4065688"/>
            <a:ext cx="182880" cy="182880"/>
          </a:xfrm>
          <a:prstGeom prst="sun">
            <a:avLst/>
          </a:prstGeom>
          <a:noFill/>
          <a:ln w="1270">
            <a:solidFill>
              <a:srgbClr val="552ECF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7270159" y="2194437"/>
            <a:ext cx="182880" cy="182880"/>
          </a:xfrm>
          <a:prstGeom prst="rect">
            <a:avLst/>
          </a:prstGeom>
          <a:noFill/>
          <a:ln w="1270">
            <a:solidFill>
              <a:srgbClr val="4E907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93393" y="465931"/>
            <a:ext cx="182880" cy="182880"/>
          </a:xfrm>
          <a:prstGeom prst="cube">
            <a:avLst/>
          </a:prstGeom>
          <a:noFill/>
          <a:ln w="1270">
            <a:solidFill>
              <a:srgbClr val="12E3C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4379648" y="1979672"/>
            <a:ext cx="182880" cy="182880"/>
          </a:xfrm>
          <a:prstGeom prst="sun">
            <a:avLst/>
          </a:prstGeom>
          <a:noFill/>
          <a:ln w="1270">
            <a:solidFill>
              <a:srgbClr val="E2C2A1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655407" y="3197134"/>
            <a:ext cx="182880" cy="182880"/>
          </a:xfrm>
          <a:prstGeom prst="sun">
            <a:avLst/>
          </a:prstGeom>
          <a:noFill/>
          <a:ln w="1270">
            <a:solidFill>
              <a:srgbClr val="71788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Mutual Inductance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Mutual inductance is the induction of an EMF in one coil due to the changing current in a neighboring coil.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When the current in one coil changes, the magnetic field it produces induces an EMF in the other coil.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magnitude of the mutual inductance (M) depends on the geometry, distance, and orientation of the coils.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EMF₂ = -M (dI₁/dt), where EMF₂ is the EMF induced in coil 2, and dI₁/dt is the rate of change of current in coil 1.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528279" y="1248914"/>
            <a:ext cx="182880" cy="182880"/>
          </a:xfrm>
          <a:prstGeom prst="triangle">
            <a:avLst/>
          </a:prstGeom>
          <a:noFill/>
          <a:ln w="1270">
            <a:solidFill>
              <a:srgbClr val="9091C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821857" y="2669419"/>
            <a:ext cx="182880" cy="182880"/>
          </a:xfrm>
          <a:prstGeom prst="triangle">
            <a:avLst/>
          </a:prstGeom>
          <a:noFill/>
          <a:ln w="1270">
            <a:solidFill>
              <a:srgbClr val="88714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3943500" y="47958"/>
            <a:ext cx="182880" cy="182880"/>
          </a:xfrm>
          <a:prstGeom prst="cube">
            <a:avLst/>
          </a:prstGeom>
          <a:noFill/>
          <a:ln w="1270">
            <a:solidFill>
              <a:srgbClr val="00817A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1838516" y="1442868"/>
            <a:ext cx="182880" cy="182880"/>
          </a:xfrm>
          <a:prstGeom prst="rect">
            <a:avLst/>
          </a:prstGeom>
          <a:noFill/>
          <a:ln w="1270">
            <a:solidFill>
              <a:srgbClr val="275EE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508400" y="4109937"/>
            <a:ext cx="182880" cy="182880"/>
          </a:xfrm>
          <a:prstGeom prst="triangle">
            <a:avLst/>
          </a:prstGeom>
          <a:noFill/>
          <a:ln w="1270">
            <a:solidFill>
              <a:srgbClr val="1D3CD0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Energy Stored in an Inductor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An inductor stores energy in its magnetic field when current flows through 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energy stored (U) in an inductor is given by the formula: U = (1/2) L I²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U = Energy stored (in Joules)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 = Inductance (in Henrys)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 = Current (in Amperes)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stored energy can be released back into the circuit when the current changes.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708888" y="4496543"/>
            <a:ext cx="182880" cy="182880"/>
          </a:xfrm>
          <a:prstGeom prst="sun">
            <a:avLst/>
          </a:prstGeom>
          <a:noFill/>
          <a:ln w="1270">
            <a:solidFill>
              <a:srgbClr val="BFE204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216798" y="4338141"/>
            <a:ext cx="182880" cy="182880"/>
          </a:xfrm>
          <a:prstGeom prst="cube">
            <a:avLst/>
          </a:prstGeom>
          <a:noFill/>
          <a:ln w="1270">
            <a:solidFill>
              <a:srgbClr val="5AD791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886293" y="1970413"/>
            <a:ext cx="182880" cy="182880"/>
          </a:xfrm>
          <a:prstGeom prst="rect">
            <a:avLst/>
          </a:prstGeom>
          <a:noFill/>
          <a:ln w="1270">
            <a:solidFill>
              <a:srgbClr val="18CB14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2039939" y="533870"/>
            <a:ext cx="182880" cy="182880"/>
          </a:xfrm>
          <a:prstGeom prst="cube">
            <a:avLst/>
          </a:prstGeom>
          <a:noFill/>
          <a:ln w="1270">
            <a:solidFill>
              <a:srgbClr val="9A1F2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065073" y="3149356"/>
            <a:ext cx="182880" cy="182880"/>
          </a:xfrm>
          <a:prstGeom prst="sun">
            <a:avLst/>
          </a:prstGeom>
          <a:noFill/>
          <a:ln w="1270">
            <a:solidFill>
              <a:srgbClr val="B22977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Further Exploration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Want to learn more?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Explore online resources like Khan Academy and Hyperphysics.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Read textbooks on electromagnetism.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Experiment with simple circuits involving magnets and coils.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Consider a career in electrical engineering or physics!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553273" y="161905"/>
            <a:ext cx="182880" cy="182880"/>
          </a:xfrm>
          <a:prstGeom prst="rect">
            <a:avLst/>
          </a:prstGeom>
          <a:noFill/>
          <a:ln w="1270">
            <a:solidFill>
              <a:srgbClr val="ECA0DE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222656" y="1883176"/>
            <a:ext cx="182880" cy="182880"/>
          </a:xfrm>
          <a:prstGeom prst="triangle">
            <a:avLst/>
          </a:prstGeom>
          <a:noFill/>
          <a:ln w="1270">
            <a:solidFill>
              <a:srgbClr val="1ABBA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792088" y="3316514"/>
            <a:ext cx="182880" cy="182880"/>
          </a:xfrm>
          <a:prstGeom prst="triangle">
            <a:avLst/>
          </a:prstGeom>
          <a:noFill/>
          <a:ln w="1270">
            <a:solidFill>
              <a:srgbClr val="5D002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6424332" y="821779"/>
            <a:ext cx="182880" cy="182880"/>
          </a:xfrm>
          <a:prstGeom prst="sun">
            <a:avLst/>
          </a:prstGeom>
          <a:noFill/>
          <a:ln w="1270">
            <a:solidFill>
              <a:srgbClr val="BF00FB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3274056" y="714413"/>
            <a:ext cx="182880" cy="182880"/>
          </a:xfrm>
          <a:prstGeom prst="cube">
            <a:avLst/>
          </a:prstGeom>
          <a:noFill/>
          <a:ln w="1270">
            <a:solidFill>
              <a:srgbClr val="309412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Questions?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Thank you for your attention! Are there any questions about electromagnetic induction?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26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255327" y="2408226"/>
            <a:ext cx="182880" cy="182880"/>
          </a:xfrm>
          <a:prstGeom prst="triangle">
            <a:avLst/>
          </a:prstGeom>
          <a:noFill/>
          <a:ln w="1270">
            <a:solidFill>
              <a:srgbClr val="D2C5A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2289235" y="2447775"/>
            <a:ext cx="182880" cy="182880"/>
          </a:xfrm>
          <a:prstGeom prst="rect">
            <a:avLst/>
          </a:prstGeom>
          <a:noFill/>
          <a:ln w="1270">
            <a:solidFill>
              <a:srgbClr val="DF90C5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069221" y="4455964"/>
            <a:ext cx="182880" cy="182880"/>
          </a:xfrm>
          <a:prstGeom prst="cube">
            <a:avLst/>
          </a:prstGeom>
          <a:noFill/>
          <a:ln w="1270">
            <a:solidFill>
              <a:srgbClr val="C77E06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583030" y="3581442"/>
            <a:ext cx="182880" cy="182880"/>
          </a:xfrm>
          <a:prstGeom prst="triangle">
            <a:avLst/>
          </a:prstGeom>
          <a:noFill/>
          <a:ln w="1270">
            <a:solidFill>
              <a:srgbClr val="266A66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309828" y="2725734"/>
            <a:ext cx="182880" cy="182880"/>
          </a:xfrm>
          <a:prstGeom prst="sun">
            <a:avLst/>
          </a:prstGeom>
          <a:noFill/>
          <a:ln w="1270">
            <a:solidFill>
              <a:srgbClr val="16957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Magnetic Flux: The Key Player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Before diving deep, we need to understand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magnetic flux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Magnetic Flux (Φ)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:  A measure of the total magnetic field passing through a given area.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It's like counting the number of magnetic field lines that go through a loop of wire.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Change in Magnetic Flux is what induces EMF.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3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74494" y="410783"/>
            <a:ext cx="182880" cy="182880"/>
          </a:xfrm>
          <a:prstGeom prst="sun">
            <a:avLst/>
          </a:prstGeom>
          <a:noFill/>
          <a:ln w="1270">
            <a:solidFill>
              <a:srgbClr val="A9282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583393" y="1923703"/>
            <a:ext cx="182880" cy="182880"/>
          </a:xfrm>
          <a:prstGeom prst="cube">
            <a:avLst/>
          </a:prstGeom>
          <a:noFill/>
          <a:ln w="1270">
            <a:solidFill>
              <a:srgbClr val="02B6E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424636" y="4353201"/>
            <a:ext cx="182880" cy="182880"/>
          </a:xfrm>
          <a:prstGeom prst="cube">
            <a:avLst/>
          </a:prstGeom>
          <a:noFill/>
          <a:ln w="1270">
            <a:solidFill>
              <a:srgbClr val="34823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028098" y="544331"/>
            <a:ext cx="182880" cy="182880"/>
          </a:xfrm>
          <a:prstGeom prst="cube">
            <a:avLst/>
          </a:prstGeom>
          <a:noFill/>
          <a:ln w="1270">
            <a:solidFill>
              <a:srgbClr val="0336C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2490681" y="2670476"/>
            <a:ext cx="182880" cy="182880"/>
          </a:xfrm>
          <a:prstGeom prst="rect">
            <a:avLst/>
          </a:prstGeom>
          <a:noFill/>
          <a:ln w="1270">
            <a:solidFill>
              <a:srgbClr val="6C8D9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Faraday's Law: Quantifying the Induction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Faraday's Law of Induction states: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magnitude of the induced EMF is directly proportional to the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rate of change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magnetic flux through the circuit.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Mathematically: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EMF = -N (dΦ/dt)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Where: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EMF = Electromotive Force (Voltage)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 = Number of turns in the coil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dΦ/dt = Rate of change of magnetic flux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4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033655" y="868012"/>
            <a:ext cx="182880" cy="182880"/>
          </a:xfrm>
          <a:prstGeom prst="sun">
            <a:avLst/>
          </a:prstGeom>
          <a:noFill/>
          <a:ln w="1270">
            <a:solidFill>
              <a:srgbClr val="789BB9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1211460" y="882615"/>
            <a:ext cx="182880" cy="182880"/>
          </a:xfrm>
          <a:prstGeom prst="triangle">
            <a:avLst/>
          </a:prstGeom>
          <a:noFill/>
          <a:ln w="1270">
            <a:solidFill>
              <a:srgbClr val="7C5BF6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767123" y="3577162"/>
            <a:ext cx="182880" cy="182880"/>
          </a:xfrm>
          <a:prstGeom prst="cube">
            <a:avLst/>
          </a:prstGeom>
          <a:noFill/>
          <a:ln w="1270">
            <a:solidFill>
              <a:srgbClr val="2FBD7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400632" y="1485920"/>
            <a:ext cx="182880" cy="182880"/>
          </a:xfrm>
          <a:prstGeom prst="triangle">
            <a:avLst/>
          </a:prstGeom>
          <a:noFill/>
          <a:ln w="1270">
            <a:solidFill>
              <a:srgbClr val="9BC76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697346" y="3950296"/>
            <a:ext cx="182880" cy="182880"/>
          </a:xfrm>
          <a:prstGeom prst="sun">
            <a:avLst/>
          </a:prstGeom>
          <a:noFill/>
          <a:ln w="1270">
            <a:solidFill>
              <a:srgbClr val="D8EDF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the Formula: EMF = -N (dΦ/dt)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Let's break down the formula: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More coils in the wire mean more EMF is generated.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dΦ/dt: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A faster change in the magnetic field means a stronger EMF.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negative sign (-):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This is Lenz's Law in action (more on that next!).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5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047884" y="1881951"/>
            <a:ext cx="182880" cy="182880"/>
          </a:xfrm>
          <a:prstGeom prst="rect">
            <a:avLst/>
          </a:prstGeom>
          <a:noFill/>
          <a:ln w="1270">
            <a:solidFill>
              <a:srgbClr val="8E4FC6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410043" y="214984"/>
            <a:ext cx="182880" cy="182880"/>
          </a:xfrm>
          <a:prstGeom prst="cube">
            <a:avLst/>
          </a:prstGeom>
          <a:noFill/>
          <a:ln w="1270">
            <a:solidFill>
              <a:srgbClr val="418DC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6377936" y="2941098"/>
            <a:ext cx="182880" cy="182880"/>
          </a:xfrm>
          <a:prstGeom prst="sun">
            <a:avLst/>
          </a:prstGeom>
          <a:noFill/>
          <a:ln w="1270">
            <a:solidFill>
              <a:srgbClr val="412600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612988" y="1659159"/>
            <a:ext cx="182880" cy="182880"/>
          </a:xfrm>
          <a:prstGeom prst="triangle">
            <a:avLst/>
          </a:prstGeom>
          <a:noFill/>
          <a:ln w="1270">
            <a:solidFill>
              <a:srgbClr val="6E6D1A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6422202" y="1423531"/>
            <a:ext cx="182880" cy="182880"/>
          </a:xfrm>
          <a:prstGeom prst="cube">
            <a:avLst/>
          </a:prstGeom>
          <a:noFill/>
          <a:ln w="1270">
            <a:solidFill>
              <a:srgbClr val="B4B615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Lenz's Law: The Direction of the Induced Current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Lenz's Law states: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direction of the induced current is such that it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opposes the change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 magnetic flux that produced it.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This is why there's a negative sign in Faraday's Law.  The induced current creates its own magnetic field that tries to cancel out the original change.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6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5069333" y="2297981"/>
            <a:ext cx="182880" cy="182880"/>
          </a:xfrm>
          <a:prstGeom prst="rect">
            <a:avLst/>
          </a:prstGeom>
          <a:noFill/>
          <a:ln w="1270">
            <a:solidFill>
              <a:srgbClr val="2113E0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3079898" y="1275249"/>
            <a:ext cx="182880" cy="182880"/>
          </a:xfrm>
          <a:prstGeom prst="triangle">
            <a:avLst/>
          </a:prstGeom>
          <a:noFill/>
          <a:ln w="1270">
            <a:solidFill>
              <a:srgbClr val="63BF58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2573464" y="746630"/>
            <a:ext cx="182880" cy="182880"/>
          </a:xfrm>
          <a:prstGeom prst="cube">
            <a:avLst/>
          </a:prstGeom>
          <a:noFill/>
          <a:ln w="1270">
            <a:solidFill>
              <a:srgbClr val="AD8FCC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5959430" y="3794681"/>
            <a:ext cx="182880" cy="182880"/>
          </a:xfrm>
          <a:prstGeom prst="triangle">
            <a:avLst/>
          </a:prstGeom>
          <a:noFill/>
          <a:ln w="1270">
            <a:solidFill>
              <a:srgbClr val="078E48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713567" y="2584495"/>
            <a:ext cx="182880" cy="182880"/>
          </a:xfrm>
          <a:prstGeom prst="sun">
            <a:avLst/>
          </a:prstGeom>
          <a:noFill/>
          <a:ln w="1270">
            <a:solidFill>
              <a:srgbClr val="09CF96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Lenz's Law: A Visual Example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Imagine a magnet moving towards a coil of wire.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As the magnet gets closer, the magnetic flux through the coil increases.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induced current in the coil will create a magnetic field that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repels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approaching magnet (opposing the change).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If the magnet moves away, the induced current creates a magnetic field that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attracts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receding magnet.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7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211022" y="3766049"/>
            <a:ext cx="182880" cy="182880"/>
          </a:xfrm>
          <a:prstGeom prst="sun">
            <a:avLst/>
          </a:prstGeom>
          <a:noFill/>
          <a:ln w="1270">
            <a:solidFill>
              <a:srgbClr val="E20D5D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4521582" y="193653"/>
            <a:ext cx="182880" cy="182880"/>
          </a:xfrm>
          <a:prstGeom prst="cube">
            <a:avLst/>
          </a:prstGeom>
          <a:noFill/>
          <a:ln w="1270">
            <a:solidFill>
              <a:srgbClr val="8A2587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955374" y="3909852"/>
            <a:ext cx="182880" cy="182880"/>
          </a:xfrm>
          <a:prstGeom prst="sun">
            <a:avLst/>
          </a:prstGeom>
          <a:noFill/>
          <a:ln w="1270">
            <a:solidFill>
              <a:srgbClr val="B8B052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889514" y="773332"/>
            <a:ext cx="182880" cy="182880"/>
          </a:xfrm>
          <a:prstGeom prst="rect">
            <a:avLst/>
          </a:prstGeom>
          <a:noFill/>
          <a:ln w="1270">
            <a:solidFill>
              <a:srgbClr val="363F74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4396231" y="3896563"/>
            <a:ext cx="182880" cy="182880"/>
          </a:xfrm>
          <a:prstGeom prst="sun">
            <a:avLst/>
          </a:prstGeom>
          <a:noFill/>
          <a:ln w="1270">
            <a:solidFill>
              <a:srgbClr val="11E20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Factors Affecting Induced EMF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The strength of the induced EMF depends on several factors: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Strength of the Magnetic Field (B):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stronger magnetic field induces a larger EMF.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Area of the Coil (A):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larger area exposed to the magnetic field results in a larger EMF.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Number of Turns in the Coil (N):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More turns mean more EMF.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Rate of Change of Flux (dΦ/dt):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 A faster change in flux leads to a larger EMF.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just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444444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8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999999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816688" y="3189628"/>
            <a:ext cx="182880" cy="182880"/>
          </a:xfrm>
          <a:prstGeom prst="triangle">
            <a:avLst/>
          </a:prstGeom>
          <a:noFill/>
          <a:ln w="1270">
            <a:solidFill>
              <a:srgbClr val="873275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5245164" y="2954954"/>
            <a:ext cx="182880" cy="182880"/>
          </a:xfrm>
          <a:prstGeom prst="rect">
            <a:avLst/>
          </a:prstGeom>
          <a:noFill/>
          <a:ln w="1270">
            <a:solidFill>
              <a:srgbClr val="21F072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185901" y="2631344"/>
            <a:ext cx="182880" cy="182880"/>
          </a:xfrm>
          <a:prstGeom prst="sun">
            <a:avLst/>
          </a:prstGeom>
          <a:noFill/>
          <a:ln w="1270">
            <a:solidFill>
              <a:srgbClr val="FB4A05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3799417" y="1635568"/>
            <a:ext cx="182880" cy="182880"/>
          </a:xfrm>
          <a:prstGeom prst="rect">
            <a:avLst/>
          </a:prstGeom>
          <a:noFill/>
          <a:ln w="1270">
            <a:solidFill>
              <a:srgbClr val="7E2E92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5417790" y="3811062"/>
            <a:ext cx="182880" cy="182880"/>
          </a:xfrm>
          <a:prstGeom prst="rect">
            <a:avLst/>
          </a:prstGeom>
          <a:noFill/>
          <a:ln w="1270">
            <a:solidFill>
              <a:srgbClr val="4C23F8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000" b="1" dirty="0">
                <a:solidFill>
                  <a:srgbClr val="DC143C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Methods to Change Magnetic Flux</a:t>
            </a:r>
            <a:endParaRPr lang="en-US" sz="3000" dirty="0"/>
          </a:p>
        </p:txBody>
      </p:sp>
      <p:sp>
        <p:nvSpPr>
          <p:cNvPr id="8" name="Text 6"/>
          <p:cNvSpPr/>
          <p:nvPr/>
        </p:nvSpPr>
        <p:spPr>
          <a:xfrm>
            <a:off x="457200" y="1645920"/>
            <a:ext cx="8229600" cy="30861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How can we </a:t>
            </a:r>
            <a:pPr algn="l" indent="0" marL="0">
              <a:lnSpc>
                <a:spcPts val="1600"/>
              </a:lnSpc>
              <a:buNone/>
            </a:pPr>
            <a:r>
              <a:rPr lang="en-US" sz="1400" i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change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the magnetic flux to induce an EMF?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Move a magnet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near a coil.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Move a coil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within a magnetic field.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Change the strength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the magnetic field (e.g., using an electromagnet with varying current).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Change the area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of the coil within the magnetic field.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b="1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Rotate the coil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 in a magnetic field.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pPr algn="l" indent="0" marL="0">
              <a:lnSpc>
                <a:spcPts val="1600"/>
              </a:lnSpc>
              <a:buNone/>
            </a:pPr>
            <a:r>
              <a:rPr lang="en-US" sz="1400" dirty="0">
                <a:solidFill>
                  <a:srgbClr val="FFFFFF"/>
                </a:solidFill>
                <a:latin typeface="Poppins" pitchFamily="34" charset="0"/>
                <a:ea typeface="Poppins" pitchFamily="34" charset="-122"/>
                <a:cs typeface="Poppins" pitchFamily="34" charset="-120"/>
              </a:rPr>
              <a:t>
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8229600" y="4783455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AAAAAA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9</a:t>
            </a:r>
            <a:endParaRPr lang="en-US" sz="1200" dirty="0"/>
          </a:p>
        </p:txBody>
      </p:sp>
      <p:sp>
        <p:nvSpPr>
          <p:cNvPr id="10" name="Shape 8"/>
          <p:cNvSpPr/>
          <p:nvPr/>
        </p:nvSpPr>
        <p:spPr>
          <a:xfrm>
            <a:off x="457200" y="4526280"/>
            <a:ext cx="8046720" cy="27432"/>
          </a:xfrm>
          <a:prstGeom prst="rect">
            <a:avLst/>
          </a:prstGeom>
          <a:solidFill>
            <a:srgbClr val="AAAAAA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2025-02-24T11:45:32Z</dcterms:created>
  <dcterms:modified xsi:type="dcterms:W3CDTF">2025-02-24T11:45:32Z</dcterms:modified>
</cp:coreProperties>
</file>