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914013" y="2209655"/>
            <a:ext cx="182880" cy="182880"/>
          </a:xfrm>
          <a:prstGeom prst="rect">
            <a:avLst/>
          </a:prstGeom>
          <a:noFill/>
          <a:ln w="1270">
            <a:solidFill>
              <a:srgbClr val="0A63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85395" y="913414"/>
            <a:ext cx="182880" cy="182880"/>
          </a:xfrm>
          <a:prstGeom prst="rect">
            <a:avLst/>
          </a:prstGeom>
          <a:noFill/>
          <a:ln w="1270">
            <a:solidFill>
              <a:srgbClr val="F2C1D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61439" y="677527"/>
            <a:ext cx="182880" cy="182880"/>
          </a:xfrm>
          <a:prstGeom prst="sun">
            <a:avLst/>
          </a:prstGeom>
          <a:noFill/>
          <a:ln w="1270">
            <a:solidFill>
              <a:srgbClr val="F6FE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31216" y="1055143"/>
            <a:ext cx="182880" cy="182880"/>
          </a:xfrm>
          <a:prstGeom prst="rect">
            <a:avLst/>
          </a:prstGeom>
          <a:noFill/>
          <a:ln w="1270">
            <a:solidFill>
              <a:srgbClr val="A965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06754" y="2669965"/>
            <a:ext cx="182880" cy="182880"/>
          </a:xfrm>
          <a:prstGeom prst="cube">
            <a:avLst/>
          </a:prstGeom>
          <a:noFill/>
          <a:ln w="1270">
            <a:solidFill>
              <a:srgbClr val="24A8C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Interference (EMI):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EMI?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the basics.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Sources of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does it come from?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Different categories of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Effects of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problems can it cause?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Mitigation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to reduce or eliminate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Shielding: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important aspect of mitigation.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Standards and Regulations: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EMI Issues: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Steps to identify and resolve problems.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153225" y="4088956"/>
            <a:ext cx="182880" cy="182880"/>
          </a:xfrm>
          <a:prstGeom prst="triangle">
            <a:avLst/>
          </a:prstGeom>
          <a:noFill/>
          <a:ln w="1270">
            <a:solidFill>
              <a:srgbClr val="0951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98942" y="745556"/>
            <a:ext cx="182880" cy="182880"/>
          </a:xfrm>
          <a:prstGeom prst="cube">
            <a:avLst/>
          </a:prstGeom>
          <a:noFill/>
          <a:ln w="1270">
            <a:solidFill>
              <a:srgbClr val="CC69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26446" y="267646"/>
            <a:ext cx="182880" cy="182880"/>
          </a:xfrm>
          <a:prstGeom prst="triangle">
            <a:avLst/>
          </a:prstGeom>
          <a:noFill/>
          <a:ln w="1270">
            <a:solidFill>
              <a:srgbClr val="C4FBF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38287" y="4292709"/>
            <a:ext cx="182880" cy="182880"/>
          </a:xfrm>
          <a:prstGeom prst="sun">
            <a:avLst/>
          </a:prstGeom>
          <a:noFill/>
          <a:ln w="1270">
            <a:solidFill>
              <a:srgbClr val="B78D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94613" y="3882341"/>
            <a:ext cx="182880" cy="182880"/>
          </a:xfrm>
          <a:prstGeom prst="sun">
            <a:avLst/>
          </a:prstGeom>
          <a:noFill/>
          <a:ln w="1270">
            <a:solidFill>
              <a:srgbClr val="2407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Filtering: Removing Unwanted Frequencies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filters block or attenuate unwanted frequencies, preventing them from interfering with sensitive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Low-Pass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low frequencies to pass while blocking high frequencies (often used on power lines).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High-Pass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high frequencies to pass while blocking low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Band-Pass Filters: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a specific range of frequencies to pass while blocking others.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Mode Chokes: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Block common-mode noise, which is often a significant source of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93638" y="2251861"/>
            <a:ext cx="182880" cy="182880"/>
          </a:xfrm>
          <a:prstGeom prst="cube">
            <a:avLst/>
          </a:prstGeom>
          <a:noFill/>
          <a:ln w="1270">
            <a:solidFill>
              <a:srgbClr val="4D4A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16383" y="1684948"/>
            <a:ext cx="182880" cy="182880"/>
          </a:xfrm>
          <a:prstGeom prst="rect">
            <a:avLst/>
          </a:prstGeom>
          <a:noFill/>
          <a:ln w="1270">
            <a:solidFill>
              <a:srgbClr val="BA9A5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28670" y="825077"/>
            <a:ext cx="182880" cy="182880"/>
          </a:xfrm>
          <a:prstGeom prst="rect">
            <a:avLst/>
          </a:prstGeom>
          <a:noFill/>
          <a:ln w="1270">
            <a:solidFill>
              <a:srgbClr val="46D36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38132" y="2356424"/>
            <a:ext cx="182880" cy="182880"/>
          </a:xfrm>
          <a:prstGeom prst="rect">
            <a:avLst/>
          </a:prstGeom>
          <a:noFill/>
          <a:ln w="1270">
            <a:solidFill>
              <a:srgbClr val="6F0D6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04820" y="3486691"/>
            <a:ext cx="182880" cy="182880"/>
          </a:xfrm>
          <a:prstGeom prst="cube">
            <a:avLst/>
          </a:prstGeom>
          <a:noFill/>
          <a:ln w="1270">
            <a:solidFill>
              <a:srgbClr val="70F2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Grounding: Providing a Low-Impedance Path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grounding is crucial for minimizing EMI. A low-impedance ground path provides a return path for unwanted currents and helps to reduce voltage differences between different parts of a circuit.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 Grounding: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common grounding technique where all ground connections are made to a single point.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 Planes: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Large conductive areas on circuit boards that provide a low-impedance ground path.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Grounding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Following established grounding practices is essential for effective EMI mitigation.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79709" y="3270631"/>
            <a:ext cx="182880" cy="182880"/>
          </a:xfrm>
          <a:prstGeom prst="rect">
            <a:avLst/>
          </a:prstGeom>
          <a:noFill/>
          <a:ln w="1270">
            <a:solidFill>
              <a:srgbClr val="58111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28020" y="1536802"/>
            <a:ext cx="182880" cy="182880"/>
          </a:xfrm>
          <a:prstGeom prst="cube">
            <a:avLst/>
          </a:prstGeom>
          <a:noFill/>
          <a:ln w="1270">
            <a:solidFill>
              <a:srgbClr val="DEF46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16831" y="2645050"/>
            <a:ext cx="182880" cy="182880"/>
          </a:xfrm>
          <a:prstGeom prst="cube">
            <a:avLst/>
          </a:prstGeom>
          <a:noFill/>
          <a:ln w="1270">
            <a:solidFill>
              <a:srgbClr val="EA311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59995" y="4021034"/>
            <a:ext cx="182880" cy="182880"/>
          </a:xfrm>
          <a:prstGeom prst="triangle">
            <a:avLst/>
          </a:prstGeom>
          <a:noFill/>
          <a:ln w="1270">
            <a:solidFill>
              <a:srgbClr val="5C064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48221" y="4225330"/>
            <a:ext cx="182880" cy="182880"/>
          </a:xfrm>
          <a:prstGeom prst="cube">
            <a:avLst/>
          </a:prstGeom>
          <a:noFill/>
          <a:ln w="1270">
            <a:solidFill>
              <a:srgbClr val="CA393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Circuit Board Layout: Minimizing EMI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layout of a circuit board can significantly impact its EMI performance.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Trace Lengths Short: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Shorter traces reduce antenna effects.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Loop Areas: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Smaller loops reduce the amount of EMI that can be picked up or radiated.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Separate Analog and Digital Circuits: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noisy digital circuits away from sensitive analog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Ground Planes: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a low-impedance ground path.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Decoupling Capacitors: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Place capacitors close to IC power pins to provide a local source of energy and reduce noise.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321287" y="2354828"/>
            <a:ext cx="182880" cy="182880"/>
          </a:xfrm>
          <a:prstGeom prst="triangle">
            <a:avLst/>
          </a:prstGeom>
          <a:noFill/>
          <a:ln w="1270">
            <a:solidFill>
              <a:srgbClr val="13886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30393" y="2397763"/>
            <a:ext cx="182880" cy="182880"/>
          </a:xfrm>
          <a:prstGeom prst="triangle">
            <a:avLst/>
          </a:prstGeom>
          <a:noFill/>
          <a:ln w="1270">
            <a:solidFill>
              <a:srgbClr val="0693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70298" y="3946889"/>
            <a:ext cx="182880" cy="182880"/>
          </a:xfrm>
          <a:prstGeom prst="sun">
            <a:avLst/>
          </a:prstGeom>
          <a:noFill/>
          <a:ln w="1270">
            <a:solidFill>
              <a:srgbClr val="91F9C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63828" y="978928"/>
            <a:ext cx="182880" cy="182880"/>
          </a:xfrm>
          <a:prstGeom prst="rect">
            <a:avLst/>
          </a:prstGeom>
          <a:noFill/>
          <a:ln w="1270">
            <a:solidFill>
              <a:srgbClr val="E767C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16346" y="2975668"/>
            <a:ext cx="182880" cy="182880"/>
          </a:xfrm>
          <a:prstGeom prst="triangle">
            <a:avLst/>
          </a:prstGeom>
          <a:noFill/>
          <a:ln w="1270">
            <a:solidFill>
              <a:srgbClr val="2DD5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Cable Routing: Separating Noisy and Sensitive Cables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routing of cables can also affect EMI performance. Separating noisy cables from sensitive cables can help to reduce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Power Cables Away from Signal Cables: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 cables can generate significant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Shielded Cables: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Shielded cables can block electromagnetic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Cable Lengths: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Shorter cables reduce antenna effects.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Proper Connectors: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Proper connectors can provide good shielding and grounding.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903103" y="1779878"/>
            <a:ext cx="182880" cy="182880"/>
          </a:xfrm>
          <a:prstGeom prst="triangle">
            <a:avLst/>
          </a:prstGeom>
          <a:noFill/>
          <a:ln w="1270">
            <a:solidFill>
              <a:srgbClr val="003C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55685" y="4349123"/>
            <a:ext cx="182880" cy="182880"/>
          </a:xfrm>
          <a:prstGeom prst="cube">
            <a:avLst/>
          </a:prstGeom>
          <a:noFill/>
          <a:ln w="1270">
            <a:solidFill>
              <a:srgbClr val="237D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043722" y="2000453"/>
            <a:ext cx="182880" cy="182880"/>
          </a:xfrm>
          <a:prstGeom prst="rect">
            <a:avLst/>
          </a:prstGeom>
          <a:noFill/>
          <a:ln w="1270">
            <a:solidFill>
              <a:srgbClr val="9120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39563" y="3751636"/>
            <a:ext cx="182880" cy="182880"/>
          </a:xfrm>
          <a:prstGeom prst="rect">
            <a:avLst/>
          </a:prstGeom>
          <a:noFill/>
          <a:ln w="1270">
            <a:solidFill>
              <a:srgbClr val="EAB1E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41803" y="952483"/>
            <a:ext cx="182880" cy="182880"/>
          </a:xfrm>
          <a:prstGeom prst="triangle">
            <a:avLst/>
          </a:prstGeom>
          <a:noFill/>
          <a:ln w="1270">
            <a:solidFill>
              <a:srgbClr val="15D1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EMI Standards and Regulations: Ensuring Compliance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Various standards and regulations govern EMI emissions and immunity.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FCC (Federal Communications Commission):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Regulates EMI in the United States.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CISPR (Comité International Spécial des Perturbations Radioélectriques):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international organization that develops EMI standards.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 Marking: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Indicates that a product meets European Union safety, health, and environmental requirements, including EMI standards.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Compliance with these standards is essential for selling electronic products in many markets. Testing for emissions is a core part of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43329" y="2472870"/>
            <a:ext cx="182880" cy="182880"/>
          </a:xfrm>
          <a:prstGeom prst="triangle">
            <a:avLst/>
          </a:prstGeom>
          <a:noFill/>
          <a:ln w="1270">
            <a:solidFill>
              <a:srgbClr val="2136D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11857" y="206300"/>
            <a:ext cx="182880" cy="182880"/>
          </a:xfrm>
          <a:prstGeom prst="rect">
            <a:avLst/>
          </a:prstGeom>
          <a:noFill/>
          <a:ln w="1270">
            <a:solidFill>
              <a:srgbClr val="0E4DE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98725" y="3606"/>
            <a:ext cx="182880" cy="182880"/>
          </a:xfrm>
          <a:prstGeom prst="sun">
            <a:avLst/>
          </a:prstGeom>
          <a:noFill/>
          <a:ln w="1270">
            <a:solidFill>
              <a:srgbClr val="ADD6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1211" y="74456"/>
            <a:ext cx="182880" cy="182880"/>
          </a:xfrm>
          <a:prstGeom prst="rect">
            <a:avLst/>
          </a:prstGeom>
          <a:noFill/>
          <a:ln w="1270">
            <a:solidFill>
              <a:srgbClr val="3C0E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56254" y="2435707"/>
            <a:ext cx="182880" cy="182880"/>
          </a:xfrm>
          <a:prstGeom prst="rect">
            <a:avLst/>
          </a:prstGeom>
          <a:noFill/>
          <a:ln w="1270">
            <a:solidFill>
              <a:srgbClr val="0A466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Troubleshooting EMI Issues: Finding and Fixing Problems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 EMI problems can be challenging, but here are some general steps: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the Source of the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Determine which device is causing the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the Victim of the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Determine which device is being affected by the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Spectrum Analyzer: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spectrum analyzer can be used to measure the frequency and amplitude of EMI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Shielding and Filtering: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Try adding shielding or filtering to the source or victim to see if it reduces the interference.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Check Grounding Connections: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that all grounding connections are secure and properly grounded.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Consult with an EMI Expert: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you are unable to resolve the problem, consider consulting with an EMI expert.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84825" y="3113875"/>
            <a:ext cx="182880" cy="182880"/>
          </a:xfrm>
          <a:prstGeom prst="cube">
            <a:avLst/>
          </a:prstGeom>
          <a:noFill/>
          <a:ln w="1270">
            <a:solidFill>
              <a:srgbClr val="7767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52721" y="1074281"/>
            <a:ext cx="182880" cy="182880"/>
          </a:xfrm>
          <a:prstGeom prst="sun">
            <a:avLst/>
          </a:prstGeom>
          <a:noFill/>
          <a:ln w="1270">
            <a:solidFill>
              <a:srgbClr val="BBEA0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09194" y="511338"/>
            <a:ext cx="182880" cy="182880"/>
          </a:xfrm>
          <a:prstGeom prst="rect">
            <a:avLst/>
          </a:prstGeom>
          <a:noFill/>
          <a:ln w="1270">
            <a:solidFill>
              <a:srgbClr val="2F90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1720" y="3994306"/>
            <a:ext cx="182880" cy="182880"/>
          </a:xfrm>
          <a:prstGeom prst="rect">
            <a:avLst/>
          </a:prstGeom>
          <a:noFill/>
          <a:ln w="1270">
            <a:solidFill>
              <a:srgbClr val="5F199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39416" y="1896653"/>
            <a:ext cx="182880" cy="182880"/>
          </a:xfrm>
          <a:prstGeom prst="cube">
            <a:avLst/>
          </a:prstGeom>
          <a:noFill/>
          <a:ln w="1270">
            <a:solidFill>
              <a:srgbClr val="B06A6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for EMI Troubleshooting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tools can help in troubleshooting EMI issues: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Spectrum Analyzer: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Measures the frequency and amplitude of electromagnetic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Near-Field Probes: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to detect and locate EMI sources on circuit boards.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 Impedance Stabilization Network (LISN):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a standardized impedance for conducted emissions testing.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Oscilloscope: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be used to observe noise and interference on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Antenna: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Receives and captures radiated signals for analysis.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36626" y="570784"/>
            <a:ext cx="182880" cy="182880"/>
          </a:xfrm>
          <a:prstGeom prst="triangle">
            <a:avLst/>
          </a:prstGeom>
          <a:noFill/>
          <a:ln w="1270">
            <a:solidFill>
              <a:srgbClr val="633EC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75193" y="2681828"/>
            <a:ext cx="182880" cy="182880"/>
          </a:xfrm>
          <a:prstGeom prst="rect">
            <a:avLst/>
          </a:prstGeom>
          <a:noFill/>
          <a:ln w="1270">
            <a:solidFill>
              <a:srgbClr val="B095B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68396" y="1177980"/>
            <a:ext cx="182880" cy="182880"/>
          </a:xfrm>
          <a:prstGeom prst="sun">
            <a:avLst/>
          </a:prstGeom>
          <a:noFill/>
          <a:ln w="1270">
            <a:solidFill>
              <a:srgbClr val="B3F6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0644" y="1660633"/>
            <a:ext cx="182880" cy="182880"/>
          </a:xfrm>
          <a:prstGeom prst="sun">
            <a:avLst/>
          </a:prstGeom>
          <a:noFill/>
          <a:ln w="1270">
            <a:solidFill>
              <a:srgbClr val="1FE6D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387621" y="2392280"/>
            <a:ext cx="182880" cy="182880"/>
          </a:xfrm>
          <a:prstGeom prst="triangle">
            <a:avLst/>
          </a:prstGeom>
          <a:noFill/>
          <a:ln w="1270">
            <a:solidFill>
              <a:srgbClr val="94CA2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Decoupling Capacitors: A Closer Look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Decoupling capacitors are small capacitors placed close to the power pins of integrated circuits (ICs).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They provide a local source of charge to the IC, reducing voltage fluctuations and noise on the power supply line.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Placement: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Crucially, they must be placed as close as possible to the IC's power pin.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Value Selection: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value of the decoupling capacitor depends on the IC's switching speed and power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 on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By stabilizing the power supply voltage, decoupling capacitors help to reduce EMI emissions from the 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20841" y="2756787"/>
            <a:ext cx="182880" cy="182880"/>
          </a:xfrm>
          <a:prstGeom prst="triangle">
            <a:avLst/>
          </a:prstGeom>
          <a:noFill/>
          <a:ln w="1270">
            <a:solidFill>
              <a:srgbClr val="BE051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51194" y="1527763"/>
            <a:ext cx="182880" cy="182880"/>
          </a:xfrm>
          <a:prstGeom prst="cube">
            <a:avLst/>
          </a:prstGeom>
          <a:noFill/>
          <a:ln w="1270">
            <a:solidFill>
              <a:srgbClr val="76BF5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16008" y="421525"/>
            <a:ext cx="182880" cy="182880"/>
          </a:xfrm>
          <a:prstGeom prst="cube">
            <a:avLst/>
          </a:prstGeom>
          <a:noFill/>
          <a:ln w="1270">
            <a:solidFill>
              <a:srgbClr val="AF59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66275" y="361696"/>
            <a:ext cx="182880" cy="182880"/>
          </a:xfrm>
          <a:prstGeom prst="rect">
            <a:avLst/>
          </a:prstGeom>
          <a:noFill/>
          <a:ln w="1270">
            <a:solidFill>
              <a:srgbClr val="B063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51089" y="1711227"/>
            <a:ext cx="182880" cy="182880"/>
          </a:xfrm>
          <a:prstGeom prst="sun">
            <a:avLst/>
          </a:prstGeom>
          <a:noFill/>
          <a:ln w="1270">
            <a:solidFill>
              <a:srgbClr val="6B07A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 Leading to EMI Problems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Avoiding these mistakes can save a lot of trouble: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Grounding: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Inadequate grounding is a leading cause of EMI issues.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Shielding: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Failing to shield sensitive circuits or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Improper Cable Routing: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Running noisy cables close to sensitive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Insufficient Decoupling: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Not using enough decoupling capacitors or placing them incorrectly.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PCB Layout Guidelines: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Deviating from best practices for PCB layout.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17860" y="809024"/>
            <a:ext cx="182880" cy="182880"/>
          </a:xfrm>
          <a:prstGeom prst="cube">
            <a:avLst/>
          </a:prstGeom>
          <a:noFill/>
          <a:ln w="1270">
            <a:solidFill>
              <a:srgbClr val="43FA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857702" y="2775916"/>
            <a:ext cx="182880" cy="182880"/>
          </a:xfrm>
          <a:prstGeom prst="triangle">
            <a:avLst/>
          </a:prstGeom>
          <a:noFill/>
          <a:ln w="1270">
            <a:solidFill>
              <a:srgbClr val="490D9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81139" y="3930641"/>
            <a:ext cx="182880" cy="182880"/>
          </a:xfrm>
          <a:prstGeom prst="cube">
            <a:avLst/>
          </a:prstGeom>
          <a:noFill/>
          <a:ln w="1270">
            <a:solidFill>
              <a:srgbClr val="B78E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69321" y="3494457"/>
            <a:ext cx="182880" cy="182880"/>
          </a:xfrm>
          <a:prstGeom prst="rect">
            <a:avLst/>
          </a:prstGeom>
          <a:noFill/>
          <a:ln w="1270">
            <a:solidFill>
              <a:srgbClr val="DF0FD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13384" y="4367290"/>
            <a:ext cx="182880" cy="182880"/>
          </a:xfrm>
          <a:prstGeom prst="rect">
            <a:avLst/>
          </a:prstGeom>
          <a:noFill/>
          <a:ln w="1270">
            <a:solidFill>
              <a:srgbClr val="62162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EMI Design Checklist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this checklist during the design phase to minimize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Plan for EMI shielding from the start.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components with low EMI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Implement proper grounding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decoupling capacitors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 PCB layout guidelines for EMI reduction.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Route cables carefully, separating noisy and sensitive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shielded cables where necessary.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 for testability to facilitate EMI troubleshooting.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66383" y="732656"/>
            <a:ext cx="182880" cy="182880"/>
          </a:xfrm>
          <a:prstGeom prst="triangle">
            <a:avLst/>
          </a:prstGeom>
          <a:noFill/>
          <a:ln w="1270">
            <a:solidFill>
              <a:srgbClr val="C51A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21271" y="85314"/>
            <a:ext cx="182880" cy="182880"/>
          </a:xfrm>
          <a:prstGeom prst="cube">
            <a:avLst/>
          </a:prstGeom>
          <a:noFill/>
          <a:ln w="1270">
            <a:solidFill>
              <a:srgbClr val="37F27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97719" y="2571419"/>
            <a:ext cx="182880" cy="182880"/>
          </a:xfrm>
          <a:prstGeom prst="rect">
            <a:avLst/>
          </a:prstGeom>
          <a:noFill/>
          <a:ln w="1270">
            <a:solidFill>
              <a:srgbClr val="2F7C1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65497" y="1170807"/>
            <a:ext cx="182880" cy="182880"/>
          </a:xfrm>
          <a:prstGeom prst="cube">
            <a:avLst/>
          </a:prstGeom>
          <a:noFill/>
          <a:ln w="1270">
            <a:solidFill>
              <a:srgbClr val="E80C6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90758" y="3334169"/>
            <a:ext cx="182880" cy="182880"/>
          </a:xfrm>
          <a:prstGeom prst="sun">
            <a:avLst/>
          </a:prstGeom>
          <a:noFill/>
          <a:ln w="1270">
            <a:solidFill>
              <a:srgbClr val="7D72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Electromagnetic Interference (EMI)?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is unwanted electromagnetic energy that disrupts the intended operation of an electronic device.  Think of it as 'noise' on a radio signal, but for all sorts of 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Involving electric and 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Interference: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Disruption or obstruction.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Basically, it's when one electronic device messes with another due to electromagnetic fields it creates.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55620" y="3721736"/>
            <a:ext cx="182880" cy="182880"/>
          </a:xfrm>
          <a:prstGeom prst="rect">
            <a:avLst/>
          </a:prstGeom>
          <a:noFill/>
          <a:ln w="1270">
            <a:solidFill>
              <a:srgbClr val="C5AA1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15753" y="1350588"/>
            <a:ext cx="182880" cy="182880"/>
          </a:xfrm>
          <a:prstGeom prst="sun">
            <a:avLst/>
          </a:prstGeom>
          <a:noFill/>
          <a:ln w="1270">
            <a:solidFill>
              <a:srgbClr val="00AD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18374" y="665997"/>
            <a:ext cx="182880" cy="182880"/>
          </a:xfrm>
          <a:prstGeom prst="triangle">
            <a:avLst/>
          </a:prstGeom>
          <a:noFill/>
          <a:ln w="1270">
            <a:solidFill>
              <a:srgbClr val="F99D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22724" y="168476"/>
            <a:ext cx="182880" cy="182880"/>
          </a:xfrm>
          <a:prstGeom prst="rect">
            <a:avLst/>
          </a:prstGeom>
          <a:noFill/>
          <a:ln w="1270">
            <a:solidFill>
              <a:srgbClr val="A3D8D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28096" y="2415612"/>
            <a:ext cx="182880" cy="182880"/>
          </a:xfrm>
          <a:prstGeom prst="sun">
            <a:avLst/>
          </a:prstGeom>
          <a:noFill/>
          <a:ln w="1270">
            <a:solidFill>
              <a:srgbClr val="DDFB6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Advanced EMI Topics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those seeking deeper knowledge: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Compatibility (EMC):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broader term encompassing EMI and immunity.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Integrity: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Maintaining the quality of signals in high-speed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Integrity: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a stable and noise-free power supply.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Finite Element Analysis (FEA):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simulation tools to analyze electromagnetic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Anechoic Chambers: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Specialized rooms for measuring radiated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13744" y="452587"/>
            <a:ext cx="182880" cy="182880"/>
          </a:xfrm>
          <a:prstGeom prst="sun">
            <a:avLst/>
          </a:prstGeom>
          <a:noFill/>
          <a:ln w="1270">
            <a:solidFill>
              <a:srgbClr val="CF82F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65682" y="2813302"/>
            <a:ext cx="182880" cy="182880"/>
          </a:xfrm>
          <a:prstGeom prst="cube">
            <a:avLst/>
          </a:prstGeom>
          <a:noFill/>
          <a:ln w="1270">
            <a:solidFill>
              <a:srgbClr val="D9FC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21080" y="2559149"/>
            <a:ext cx="182880" cy="182880"/>
          </a:xfrm>
          <a:prstGeom prst="sun">
            <a:avLst/>
          </a:prstGeom>
          <a:noFill/>
          <a:ln w="1270">
            <a:solidFill>
              <a:srgbClr val="BD71C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32397" y="2645301"/>
            <a:ext cx="182880" cy="182880"/>
          </a:xfrm>
          <a:prstGeom prst="cube">
            <a:avLst/>
          </a:prstGeom>
          <a:noFill/>
          <a:ln w="1270">
            <a:solidFill>
              <a:srgbClr val="79EF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45372" y="2420957"/>
            <a:ext cx="182880" cy="182880"/>
          </a:xfrm>
          <a:prstGeom prst="sun">
            <a:avLst/>
          </a:prstGeom>
          <a:noFill/>
          <a:ln w="1270">
            <a:solidFill>
              <a:srgbClr val="3E56A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Takeaways: EMI Mitigation in a Nutshell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Prevention is key.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Address EMI concerns early in the design process.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the sources and pathways of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 combination of mitigation 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Shielding, filtering, grounding, and proper layout are all important.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and verify your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ensure that it meets EMI standards.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31858" y="1238018"/>
            <a:ext cx="182880" cy="182880"/>
          </a:xfrm>
          <a:prstGeom prst="sun">
            <a:avLst/>
          </a:prstGeom>
          <a:noFill/>
          <a:ln w="1270">
            <a:solidFill>
              <a:srgbClr val="FE1A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29413" y="2377577"/>
            <a:ext cx="182880" cy="182880"/>
          </a:xfrm>
          <a:prstGeom prst="sun">
            <a:avLst/>
          </a:prstGeom>
          <a:noFill/>
          <a:ln w="1270">
            <a:solidFill>
              <a:srgbClr val="7856B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63310" y="3416358"/>
            <a:ext cx="182880" cy="182880"/>
          </a:xfrm>
          <a:prstGeom prst="cube">
            <a:avLst/>
          </a:prstGeom>
          <a:noFill/>
          <a:ln w="1270">
            <a:solidFill>
              <a:srgbClr val="B09A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39478" y="1124349"/>
            <a:ext cx="182880" cy="182880"/>
          </a:xfrm>
          <a:prstGeom prst="cube">
            <a:avLst/>
          </a:prstGeom>
          <a:noFill/>
          <a:ln w="1270">
            <a:solidFill>
              <a:srgbClr val="7286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4738" y="4416727"/>
            <a:ext cx="182880" cy="182880"/>
          </a:xfrm>
          <a:prstGeom prst="triangle">
            <a:avLst/>
          </a:prstGeom>
          <a:noFill/>
          <a:ln w="1270">
            <a:solidFill>
              <a:srgbClr val="53F2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Questions?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 there any questions about Electromagnetic Interference?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831679" y="2811635"/>
            <a:ext cx="182880" cy="182880"/>
          </a:xfrm>
          <a:prstGeom prst="rect">
            <a:avLst/>
          </a:prstGeom>
          <a:noFill/>
          <a:ln w="1270">
            <a:solidFill>
              <a:srgbClr val="B1D97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57851" y="3269015"/>
            <a:ext cx="182880" cy="182880"/>
          </a:xfrm>
          <a:prstGeom prst="sun">
            <a:avLst/>
          </a:prstGeom>
          <a:noFill/>
          <a:ln w="1270">
            <a:solidFill>
              <a:srgbClr val="3586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40252" y="2068038"/>
            <a:ext cx="182880" cy="182880"/>
          </a:xfrm>
          <a:prstGeom prst="cube">
            <a:avLst/>
          </a:prstGeom>
          <a:noFill/>
          <a:ln w="1270">
            <a:solidFill>
              <a:srgbClr val="65D5A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54140" y="47215"/>
            <a:ext cx="182880" cy="182880"/>
          </a:xfrm>
          <a:prstGeom prst="sun">
            <a:avLst/>
          </a:prstGeom>
          <a:noFill/>
          <a:ln w="1270">
            <a:solidFill>
              <a:srgbClr val="B07DF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55381" y="3472573"/>
            <a:ext cx="182880" cy="182880"/>
          </a:xfrm>
          <a:prstGeom prst="sun">
            <a:avLst/>
          </a:prstGeom>
          <a:noFill/>
          <a:ln w="1270">
            <a:solidFill>
              <a:srgbClr val="1772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Sources of EMI: Where Does It Come From?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can come from many places, both natural and man-made. Here are some common 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Natural: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Lightning, solar flares, static electricity.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Man-Made: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Electrical Appliances: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Motors, switches, power supplies.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Transmitters: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Cell phones, Wi-Fi routers, radios.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Circuits: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Computers, microcontrollers, embedded systems.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Lines: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High-voltage transmission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Equipment: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Welding machines, machinery with electric motors.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61759" y="2194063"/>
            <a:ext cx="182880" cy="182880"/>
          </a:xfrm>
          <a:prstGeom prst="triangle">
            <a:avLst/>
          </a:prstGeom>
          <a:noFill/>
          <a:ln w="1270">
            <a:solidFill>
              <a:srgbClr val="78B2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61929" y="2300387"/>
            <a:ext cx="182880" cy="182880"/>
          </a:xfrm>
          <a:prstGeom prst="cube">
            <a:avLst/>
          </a:prstGeom>
          <a:noFill/>
          <a:ln w="1270">
            <a:solidFill>
              <a:srgbClr val="ABDBA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47572" y="1344918"/>
            <a:ext cx="182880" cy="182880"/>
          </a:xfrm>
          <a:prstGeom prst="triangle">
            <a:avLst/>
          </a:prstGeom>
          <a:noFill/>
          <a:ln w="1270">
            <a:solidFill>
              <a:srgbClr val="BFDE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65577" y="2836436"/>
            <a:ext cx="182880" cy="182880"/>
          </a:xfrm>
          <a:prstGeom prst="sun">
            <a:avLst/>
          </a:prstGeom>
          <a:noFill/>
          <a:ln w="1270">
            <a:solidFill>
              <a:srgbClr val="5E89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08096" y="769015"/>
            <a:ext cx="182880" cy="182880"/>
          </a:xfrm>
          <a:prstGeom prst="cube">
            <a:avLst/>
          </a:prstGeom>
          <a:noFill/>
          <a:ln w="1270">
            <a:solidFill>
              <a:srgbClr val="3F44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EMI: Conducted vs. Radiated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is often categorized into two main types: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Conducted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Interference that travels through wires or cables. Like noise on a power line that affects other devices plugged into the same outlet.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Radiated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Interference that travels through the air as electromagnetic waves. Like your cell phone interfering with a nearby radio.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96209" y="118971"/>
            <a:ext cx="182880" cy="182880"/>
          </a:xfrm>
          <a:prstGeom prst="cube">
            <a:avLst/>
          </a:prstGeom>
          <a:noFill/>
          <a:ln w="1270">
            <a:solidFill>
              <a:srgbClr val="8FE3A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86494" y="4169184"/>
            <a:ext cx="182880" cy="182880"/>
          </a:xfrm>
          <a:prstGeom prst="triangle">
            <a:avLst/>
          </a:prstGeom>
          <a:noFill/>
          <a:ln w="1270">
            <a:solidFill>
              <a:srgbClr val="08A5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00343" y="2156864"/>
            <a:ext cx="182880" cy="182880"/>
          </a:xfrm>
          <a:prstGeom prst="cube">
            <a:avLst/>
          </a:prstGeom>
          <a:noFill/>
          <a:ln w="1270">
            <a:solidFill>
              <a:srgbClr val="5DDF2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19649" y="2825580"/>
            <a:ext cx="182880" cy="182880"/>
          </a:xfrm>
          <a:prstGeom prst="triangle">
            <a:avLst/>
          </a:prstGeom>
          <a:noFill/>
          <a:ln w="1270">
            <a:solidFill>
              <a:srgbClr val="47DEB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44418" y="2191981"/>
            <a:ext cx="182880" cy="182880"/>
          </a:xfrm>
          <a:prstGeom prst="sun">
            <a:avLst/>
          </a:prstGeom>
          <a:noFill/>
          <a:ln w="1270">
            <a:solidFill>
              <a:srgbClr val="DE68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on Conducted EMI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Conducted EMI travels along conductive paths: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Lines: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common pathway for noise to spread.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Signal Cables: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and control signals can be corrupted.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 Planes: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Improper grounding can worsen conducted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virus spreading through a network of computers connected by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90883" y="788451"/>
            <a:ext cx="182880" cy="182880"/>
          </a:xfrm>
          <a:prstGeom prst="rect">
            <a:avLst/>
          </a:prstGeom>
          <a:noFill/>
          <a:ln w="1270">
            <a:solidFill>
              <a:srgbClr val="A688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09603" y="316333"/>
            <a:ext cx="182880" cy="182880"/>
          </a:xfrm>
          <a:prstGeom prst="rect">
            <a:avLst/>
          </a:prstGeom>
          <a:noFill/>
          <a:ln w="1270">
            <a:solidFill>
              <a:srgbClr val="49BA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124968" y="4230214"/>
            <a:ext cx="182880" cy="182880"/>
          </a:xfrm>
          <a:prstGeom prst="cube">
            <a:avLst/>
          </a:prstGeom>
          <a:noFill/>
          <a:ln w="1270">
            <a:solidFill>
              <a:srgbClr val="35713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3531" y="2540195"/>
            <a:ext cx="182880" cy="182880"/>
          </a:xfrm>
          <a:prstGeom prst="triangle">
            <a:avLst/>
          </a:prstGeom>
          <a:noFill/>
          <a:ln w="1270">
            <a:solidFill>
              <a:srgbClr val="6DBB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66812" y="1079585"/>
            <a:ext cx="182880" cy="182880"/>
          </a:xfrm>
          <a:prstGeom prst="cube">
            <a:avLst/>
          </a:prstGeom>
          <a:noFill/>
          <a:ln w="1270">
            <a:solidFill>
              <a:srgbClr val="FD755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More on Radiated EMI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Radiated EMI propagates through the air: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Antennas: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Devices designed to radiate and receive electromagnetic waves are significant sources (and receivers) of radiated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Gaps and seams in enclosures can allow radiation to escape.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Board Layout: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Poor layout can create unintentional antennas.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 radio broadcast from a poorly shielded device that interferes with nearby electronics.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56008" y="2362222"/>
            <a:ext cx="182880" cy="182880"/>
          </a:xfrm>
          <a:prstGeom prst="sun">
            <a:avLst/>
          </a:prstGeom>
          <a:noFill/>
          <a:ln w="1270">
            <a:solidFill>
              <a:srgbClr val="3CF7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18833" y="2847894"/>
            <a:ext cx="182880" cy="182880"/>
          </a:xfrm>
          <a:prstGeom prst="cube">
            <a:avLst/>
          </a:prstGeom>
          <a:noFill/>
          <a:ln w="1270">
            <a:solidFill>
              <a:srgbClr val="D616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80121" y="375775"/>
            <a:ext cx="182880" cy="182880"/>
          </a:xfrm>
          <a:prstGeom prst="triangle">
            <a:avLst/>
          </a:prstGeom>
          <a:noFill/>
          <a:ln w="1270">
            <a:solidFill>
              <a:srgbClr val="6765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70626" y="4552269"/>
            <a:ext cx="182880" cy="182880"/>
          </a:xfrm>
          <a:prstGeom prst="rect">
            <a:avLst/>
          </a:prstGeom>
          <a:noFill/>
          <a:ln w="1270">
            <a:solidFill>
              <a:srgbClr val="FD83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08309" y="814684"/>
            <a:ext cx="182880" cy="182880"/>
          </a:xfrm>
          <a:prstGeom prst="cube">
            <a:avLst/>
          </a:prstGeom>
          <a:noFill/>
          <a:ln w="1270">
            <a:solidFill>
              <a:srgbClr val="77C14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Effects of EMI: What Problems Can It Cause?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can cause a wide range of problems in electronic devices: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Corruption: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Errors in data transmission or storage.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Malfunctions: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Unexpected shutdowns or reboots.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Performance: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Slower processing speeds or unreliable operation.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Audio and Video Distortion: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Noise and interference in audio and video signals.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 Failures: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Loss of communication between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 Issues: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critical applications, EMI can lead to dangerous situations (e.g., medical equipment malfunction).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21845" y="3478408"/>
            <a:ext cx="182880" cy="182880"/>
          </a:xfrm>
          <a:prstGeom prst="cube">
            <a:avLst/>
          </a:prstGeom>
          <a:noFill/>
          <a:ln w="1270">
            <a:solidFill>
              <a:srgbClr val="25750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78562" y="3401778"/>
            <a:ext cx="182880" cy="182880"/>
          </a:xfrm>
          <a:prstGeom prst="cube">
            <a:avLst/>
          </a:prstGeom>
          <a:noFill/>
          <a:ln w="1270">
            <a:solidFill>
              <a:srgbClr val="AF6B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42974" y="4383089"/>
            <a:ext cx="182880" cy="182880"/>
          </a:xfrm>
          <a:prstGeom prst="cube">
            <a:avLst/>
          </a:prstGeom>
          <a:noFill/>
          <a:ln w="1270">
            <a:solidFill>
              <a:srgbClr val="3D7F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91307" y="1887566"/>
            <a:ext cx="182880" cy="182880"/>
          </a:xfrm>
          <a:prstGeom prst="cube">
            <a:avLst/>
          </a:prstGeom>
          <a:noFill/>
          <a:ln w="1270">
            <a:solidFill>
              <a:srgbClr val="4A49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807107" y="1646927"/>
            <a:ext cx="182880" cy="182880"/>
          </a:xfrm>
          <a:prstGeom prst="rect">
            <a:avLst/>
          </a:prstGeom>
          <a:noFill/>
          <a:ln w="1270">
            <a:solidFill>
              <a:srgbClr val="36ED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EMI Mitigation Techniques: Preventing and Reducing Interference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several techniques to mitigate EMI: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Shielding: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conductive materials to block electromagnetic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Filtering: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electronic filters to block unwanted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Grounding: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a low-impedance path for current to flow to ground.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Proper Cable Routing: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Separating noisy cables from sensitive cables.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Component Selection: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Choosing components with low EMI emissions.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Circuit Board Layout: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Designing the PCB to minimize EMI.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Decoupling Capacitors: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a local source of energy to reduce noise on power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7672" y="3925327"/>
            <a:ext cx="182880" cy="182880"/>
          </a:xfrm>
          <a:prstGeom prst="rect">
            <a:avLst/>
          </a:prstGeom>
          <a:noFill/>
          <a:ln w="1270">
            <a:solidFill>
              <a:srgbClr val="86A3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44954" y="925602"/>
            <a:ext cx="182880" cy="182880"/>
          </a:xfrm>
          <a:prstGeom prst="cube">
            <a:avLst/>
          </a:prstGeom>
          <a:noFill/>
          <a:ln w="1270">
            <a:solidFill>
              <a:srgbClr val="CD59B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01064" y="619776"/>
            <a:ext cx="182880" cy="182880"/>
          </a:xfrm>
          <a:prstGeom prst="triangle">
            <a:avLst/>
          </a:prstGeom>
          <a:noFill/>
          <a:ln w="1270">
            <a:solidFill>
              <a:srgbClr val="547EC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92516" y="4002566"/>
            <a:ext cx="182880" cy="182880"/>
          </a:xfrm>
          <a:prstGeom prst="cube">
            <a:avLst/>
          </a:prstGeom>
          <a:noFill/>
          <a:ln w="1270">
            <a:solidFill>
              <a:srgbClr val="80B2A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00828" y="606419"/>
            <a:ext cx="182880" cy="182880"/>
          </a:xfrm>
          <a:prstGeom prst="triangle">
            <a:avLst/>
          </a:prstGeom>
          <a:noFill/>
          <a:ln w="1270">
            <a:solidFill>
              <a:srgbClr val="C9749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EMI Shielding: Blocking Electromagnetic Fields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EMI shielding involves using conductive materials to create a barrier against electromagnetic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Enclosures: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Metal boxes that surround electronic circuits.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Cables: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Shielded cables with a conductive braid or foil.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Conductive Gaskets: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to seal gaps in enclosures.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Shielding effectiveness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depends on the material, thickness, and frequency of the EMI signal.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2025-02-24T11:54:39Z</dcterms:created>
  <dcterms:modified xsi:type="dcterms:W3CDTF">2025-02-24T11:54:39Z</dcterms:modified>
</cp:coreProperties>
</file>