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5514759" y="2637532"/>
            <a:ext cx="182880" cy="182880"/>
          </a:xfrm>
          <a:prstGeom prst="rect">
            <a:avLst/>
          </a:prstGeom>
          <a:noFill/>
          <a:ln w="1270">
            <a:solidFill>
              <a:srgbClr val="12138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430493" y="730528"/>
            <a:ext cx="182880" cy="182880"/>
          </a:xfrm>
          <a:prstGeom prst="sun">
            <a:avLst/>
          </a:prstGeom>
          <a:noFill/>
          <a:ln w="1270">
            <a:solidFill>
              <a:srgbClr val="2FE4F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96947" y="4132680"/>
            <a:ext cx="182880" cy="182880"/>
          </a:xfrm>
          <a:prstGeom prst="triangle">
            <a:avLst/>
          </a:prstGeom>
          <a:noFill/>
          <a:ln w="1270">
            <a:solidFill>
              <a:srgbClr val="44AD6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75179" y="2415230"/>
            <a:ext cx="182880" cy="182880"/>
          </a:xfrm>
          <a:prstGeom prst="cube">
            <a:avLst/>
          </a:prstGeom>
          <a:noFill/>
          <a:ln w="1270">
            <a:solidFill>
              <a:srgbClr val="218C1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89439" y="2998611"/>
            <a:ext cx="182880" cy="182880"/>
          </a:xfrm>
          <a:prstGeom prst="sun">
            <a:avLst/>
          </a:prstGeom>
          <a:noFill/>
          <a:ln w="1270">
            <a:solidFill>
              <a:srgbClr val="5C6CDB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Electromagnetic Waves: A Journey Through the Spectrum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 to the fascinating world of Electromagnetic Waves!  We'll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are Electromagnetic Waves?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Basic definition and properties.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are they generated?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dance of electric and magnetic fields.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Electromagnetic Spectrum: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From radio waves to gamma rays.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How we use them in everyday life.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Safety: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Understanding potential risks and precautions.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704067" y="4126522"/>
            <a:ext cx="182880" cy="182880"/>
          </a:xfrm>
          <a:prstGeom prst="cube">
            <a:avLst/>
          </a:prstGeom>
          <a:noFill/>
          <a:ln w="1270">
            <a:solidFill>
              <a:srgbClr val="AC027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751351" y="4278669"/>
            <a:ext cx="182880" cy="182880"/>
          </a:xfrm>
          <a:prstGeom prst="cube">
            <a:avLst/>
          </a:prstGeom>
          <a:noFill/>
          <a:ln w="1270">
            <a:solidFill>
              <a:srgbClr val="11BFB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27251" y="3836187"/>
            <a:ext cx="182880" cy="182880"/>
          </a:xfrm>
          <a:prstGeom prst="sun">
            <a:avLst/>
          </a:prstGeom>
          <a:noFill/>
          <a:ln w="1270">
            <a:solidFill>
              <a:srgbClr val="A8C52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446560" y="1736781"/>
            <a:ext cx="182880" cy="182880"/>
          </a:xfrm>
          <a:prstGeom prst="rect">
            <a:avLst/>
          </a:prstGeom>
          <a:noFill/>
          <a:ln w="1270">
            <a:solidFill>
              <a:srgbClr val="F1BB5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92185" y="4042233"/>
            <a:ext cx="182880" cy="182880"/>
          </a:xfrm>
          <a:prstGeom prst="sun">
            <a:avLst/>
          </a:prstGeom>
          <a:noFill/>
          <a:ln w="1270">
            <a:solidFill>
              <a:srgbClr val="272D7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Ultraviolet (UV)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Ultraviolet radiation has shorter wavelengths and higher frequencies than visible light.  It's invisible to the human eye.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Sun tanning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Sterilization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Vitamin D production (in small doses)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Characteristics: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Can be harmful in high doses.  Can cause sunburn and skin cancer.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413281" y="1355627"/>
            <a:ext cx="182880" cy="182880"/>
          </a:xfrm>
          <a:prstGeom prst="rect">
            <a:avLst/>
          </a:prstGeom>
          <a:noFill/>
          <a:ln w="1270">
            <a:solidFill>
              <a:srgbClr val="257FD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957612" y="1594630"/>
            <a:ext cx="182880" cy="182880"/>
          </a:xfrm>
          <a:prstGeom prst="cube">
            <a:avLst/>
          </a:prstGeom>
          <a:noFill/>
          <a:ln w="1270">
            <a:solidFill>
              <a:srgbClr val="6F097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76295" y="581483"/>
            <a:ext cx="182880" cy="182880"/>
          </a:xfrm>
          <a:prstGeom prst="sun">
            <a:avLst/>
          </a:prstGeom>
          <a:noFill/>
          <a:ln w="1270">
            <a:solidFill>
              <a:srgbClr val="4AC5C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46928" y="2286385"/>
            <a:ext cx="182880" cy="182880"/>
          </a:xfrm>
          <a:prstGeom prst="rect">
            <a:avLst/>
          </a:prstGeom>
          <a:noFill/>
          <a:ln w="1270">
            <a:solidFill>
              <a:srgbClr val="53FE1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07351" y="3236240"/>
            <a:ext cx="182880" cy="182880"/>
          </a:xfrm>
          <a:prstGeom prst="triangle">
            <a:avLst/>
          </a:prstGeom>
          <a:noFill/>
          <a:ln w="1270">
            <a:solidFill>
              <a:srgbClr val="4D06E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X-rays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X-rays have very short wavelengths and high frequencies. They are highly energetic.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Medical imaging (seeing bones)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Security scanning (airports)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Cancer treatment (radiation therapy)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Characteristics: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Can penetrate soft tissues, but are absorbed by denser materials like bone.  Can be harmful in high doses.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78261" y="4203738"/>
            <a:ext cx="182880" cy="182880"/>
          </a:xfrm>
          <a:prstGeom prst="cube">
            <a:avLst/>
          </a:prstGeom>
          <a:noFill/>
          <a:ln w="1270">
            <a:solidFill>
              <a:srgbClr val="854F6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2626" y="351558"/>
            <a:ext cx="182880" cy="182880"/>
          </a:xfrm>
          <a:prstGeom prst="cube">
            <a:avLst/>
          </a:prstGeom>
          <a:noFill/>
          <a:ln w="1270">
            <a:solidFill>
              <a:srgbClr val="126F8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939604" y="3276171"/>
            <a:ext cx="182880" cy="182880"/>
          </a:xfrm>
          <a:prstGeom prst="rect">
            <a:avLst/>
          </a:prstGeom>
          <a:noFill/>
          <a:ln w="1270">
            <a:solidFill>
              <a:srgbClr val="D9F98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52157" y="591116"/>
            <a:ext cx="182880" cy="182880"/>
          </a:xfrm>
          <a:prstGeom prst="rect">
            <a:avLst/>
          </a:prstGeom>
          <a:noFill/>
          <a:ln w="1270">
            <a:solidFill>
              <a:srgbClr val="3C5DA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68228" y="756109"/>
            <a:ext cx="182880" cy="182880"/>
          </a:xfrm>
          <a:prstGeom prst="rect">
            <a:avLst/>
          </a:prstGeom>
          <a:noFill/>
          <a:ln w="1270">
            <a:solidFill>
              <a:srgbClr val="70B2A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Gamma Rays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Gamma rays have the shortest wavelengths and highest frequencies (and therefore the highest energy) in the EM spectrum.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Cancer treatment (radiation therapy)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Sterilization of medical equipment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Astronomical observations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Characteristics: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Highly penetrating and ionizing radiation.  Very dangerous to living cells.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577973" y="1119683"/>
            <a:ext cx="182880" cy="182880"/>
          </a:xfrm>
          <a:prstGeom prst="cube">
            <a:avLst/>
          </a:prstGeom>
          <a:noFill/>
          <a:ln w="1270">
            <a:solidFill>
              <a:srgbClr val="678B0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23761" y="385481"/>
            <a:ext cx="182880" cy="182880"/>
          </a:xfrm>
          <a:prstGeom prst="triangle">
            <a:avLst/>
          </a:prstGeom>
          <a:noFill/>
          <a:ln w="1270">
            <a:solidFill>
              <a:srgbClr val="C9F64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26109" y="4091986"/>
            <a:ext cx="182880" cy="182880"/>
          </a:xfrm>
          <a:prstGeom prst="cube">
            <a:avLst/>
          </a:prstGeom>
          <a:noFill/>
          <a:ln w="1270">
            <a:solidFill>
              <a:srgbClr val="BB72E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648891" y="4115020"/>
            <a:ext cx="182880" cy="182880"/>
          </a:xfrm>
          <a:prstGeom prst="sun">
            <a:avLst/>
          </a:prstGeom>
          <a:noFill/>
          <a:ln w="1270">
            <a:solidFill>
              <a:srgbClr val="76656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673491" y="2398963"/>
            <a:ext cx="182880" cy="182880"/>
          </a:xfrm>
          <a:prstGeom prst="triangle">
            <a:avLst/>
          </a:prstGeom>
          <a:noFill/>
          <a:ln w="1270">
            <a:solidFill>
              <a:srgbClr val="79D9C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Electromagnetic Waves: Communication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Electromagnetic waves are essential for modern communication: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Radio and Television: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Radio waves carry audio and video signals over long distances.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Cell Phones: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Microwaves are used for cellular communication, allowing us to talk and send data wirelessly.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Satellite Communication: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Microwaves are used to transmit signals to and from satellites, enabling global communication.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Fiber Optics: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Although not radiating through space, visible light or infrared is used to transmit data through fiber optic cables at extremely high speeds.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076998" y="4305664"/>
            <a:ext cx="182880" cy="182880"/>
          </a:xfrm>
          <a:prstGeom prst="triangle">
            <a:avLst/>
          </a:prstGeom>
          <a:noFill/>
          <a:ln w="1270">
            <a:solidFill>
              <a:srgbClr val="5D9EB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26207" y="346362"/>
            <a:ext cx="182880" cy="182880"/>
          </a:xfrm>
          <a:prstGeom prst="sun">
            <a:avLst/>
          </a:prstGeom>
          <a:noFill/>
          <a:ln w="1270">
            <a:solidFill>
              <a:srgbClr val="E6FBC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90628" y="3971527"/>
            <a:ext cx="182880" cy="182880"/>
          </a:xfrm>
          <a:prstGeom prst="cube">
            <a:avLst/>
          </a:prstGeom>
          <a:noFill/>
          <a:ln w="1270">
            <a:solidFill>
              <a:srgbClr val="E7E6A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81976" y="1741179"/>
            <a:ext cx="182880" cy="182880"/>
          </a:xfrm>
          <a:prstGeom prst="cube">
            <a:avLst/>
          </a:prstGeom>
          <a:noFill/>
          <a:ln w="1270">
            <a:solidFill>
              <a:srgbClr val="3DF50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456511" y="3351267"/>
            <a:ext cx="182880" cy="182880"/>
          </a:xfrm>
          <a:prstGeom prst="cube">
            <a:avLst/>
          </a:prstGeom>
          <a:noFill/>
          <a:ln w="1270">
            <a:solidFill>
              <a:srgbClr val="AD60E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Medicine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Electromagnetic waves play a crucial role in medicine: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X-rays: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Used for diagnosing bone fractures and other medical conditions.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MRI (Magnetic Resonance Imaging):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Uses radio waves and magnetic fields to create detailed images of the body's internal organs and tissues.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Radiation Therapy: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Gamma rays are used to kill cancer cells.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Infrared Thermography: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Used to detect areas of inflammation or other abnormalities in the body.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341040" y="2422555"/>
            <a:ext cx="182880" cy="182880"/>
          </a:xfrm>
          <a:prstGeom prst="triangle">
            <a:avLst/>
          </a:prstGeom>
          <a:noFill/>
          <a:ln w="1270">
            <a:solidFill>
              <a:srgbClr val="CE31C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50759" y="4202774"/>
            <a:ext cx="182880" cy="182880"/>
          </a:xfrm>
          <a:prstGeom prst="rect">
            <a:avLst/>
          </a:prstGeom>
          <a:noFill/>
          <a:ln w="1270">
            <a:solidFill>
              <a:srgbClr val="41EDC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584055" y="2642831"/>
            <a:ext cx="182880" cy="182880"/>
          </a:xfrm>
          <a:prstGeom prst="rect">
            <a:avLst/>
          </a:prstGeom>
          <a:noFill/>
          <a:ln w="1270">
            <a:solidFill>
              <a:srgbClr val="CD9A4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775264" y="2031355"/>
            <a:ext cx="182880" cy="182880"/>
          </a:xfrm>
          <a:prstGeom prst="cube">
            <a:avLst/>
          </a:prstGeom>
          <a:noFill/>
          <a:ln w="1270">
            <a:solidFill>
              <a:srgbClr val="6FDD8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22773" y="3845884"/>
            <a:ext cx="182880" cy="182880"/>
          </a:xfrm>
          <a:prstGeom prst="sun">
            <a:avLst/>
          </a:prstGeom>
          <a:noFill/>
          <a:ln w="1270">
            <a:solidFill>
              <a:srgbClr val="4C1A7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Energy and Industry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 waves find applications in various industrial and energy sectors: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Microwave Ovens: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Heat food efficiently by exciting water molecules.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Industrial Heating: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Used for drying, curing, and other industrial processes.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Solar Panels: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Convert sunlight (visible light) into electricity.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Remote Sensing: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infrared and other wavelengths to monitor crops, forests, and other resources.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571436" y="2595493"/>
            <a:ext cx="182880" cy="182880"/>
          </a:xfrm>
          <a:prstGeom prst="sun">
            <a:avLst/>
          </a:prstGeom>
          <a:noFill/>
          <a:ln w="1270">
            <a:solidFill>
              <a:srgbClr val="E27CC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87380" y="2355551"/>
            <a:ext cx="182880" cy="182880"/>
          </a:xfrm>
          <a:prstGeom prst="sun">
            <a:avLst/>
          </a:prstGeom>
          <a:noFill/>
          <a:ln w="1270">
            <a:solidFill>
              <a:srgbClr val="3B620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530030" y="678080"/>
            <a:ext cx="182880" cy="182880"/>
          </a:xfrm>
          <a:prstGeom prst="sun">
            <a:avLst/>
          </a:prstGeom>
          <a:noFill/>
          <a:ln w="1270">
            <a:solidFill>
              <a:srgbClr val="2E8A6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04854" y="2085494"/>
            <a:ext cx="182880" cy="182880"/>
          </a:xfrm>
          <a:prstGeom prst="sun">
            <a:avLst/>
          </a:prstGeom>
          <a:noFill/>
          <a:ln w="1270">
            <a:solidFill>
              <a:srgbClr val="43067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673393" y="2037262"/>
            <a:ext cx="182880" cy="182880"/>
          </a:xfrm>
          <a:prstGeom prst="triangle">
            <a:avLst/>
          </a:prstGeom>
          <a:noFill/>
          <a:ln w="1270">
            <a:solidFill>
              <a:srgbClr val="A058A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Remote Sensing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Electromagnetic radiation is used to observe and measure objects or areas from a distance, especially from aircraft or satellites. This includes: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Earth Observation: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Monitoring weather patterns, climate change, and natural disasters using infrared, visible, and microwave sensors.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Agriculture: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Assessing crop health and yield using multispectral imaging.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Environmental Monitoring: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Detecting pollution and monitoring deforestation.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Mapping and Surveying: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accurate maps and surveying land using lidar (light detection and ranging).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653805" y="3209654"/>
            <a:ext cx="182880" cy="182880"/>
          </a:xfrm>
          <a:prstGeom prst="cube">
            <a:avLst/>
          </a:prstGeom>
          <a:noFill/>
          <a:ln w="1270">
            <a:solidFill>
              <a:srgbClr val="C36D0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39528" y="1538014"/>
            <a:ext cx="182880" cy="182880"/>
          </a:xfrm>
          <a:prstGeom prst="triangle">
            <a:avLst/>
          </a:prstGeom>
          <a:noFill/>
          <a:ln w="1270">
            <a:solidFill>
              <a:srgbClr val="911C6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646285" y="3167392"/>
            <a:ext cx="182880" cy="182880"/>
          </a:xfrm>
          <a:prstGeom prst="cube">
            <a:avLst/>
          </a:prstGeom>
          <a:noFill/>
          <a:ln w="1270">
            <a:solidFill>
              <a:srgbClr val="51F26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456297" y="2395165"/>
            <a:ext cx="182880" cy="182880"/>
          </a:xfrm>
          <a:prstGeom prst="sun">
            <a:avLst/>
          </a:prstGeom>
          <a:noFill/>
          <a:ln w="1270">
            <a:solidFill>
              <a:srgbClr val="EDDDD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508919" y="4096258"/>
            <a:ext cx="182880" cy="182880"/>
          </a:xfrm>
          <a:prstGeom prst="rect">
            <a:avLst/>
          </a:prstGeom>
          <a:noFill/>
          <a:ln w="1270">
            <a:solidFill>
              <a:srgbClr val="FFAAF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Safety: Understanding the Risks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While electromagnetic waves are incredibly useful, some forms can be harmful to living organisms.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Ionizing Radiation (UV, X-rays, Gamma Rays):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Can damage DNA, leading to cancer.  Limit exposure and use appropriate shielding.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High-Intensity Radio Waves/Microwaves: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Can cause heating of tissues.  Follow safety guidelines for microwave ovens and cell phone use.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Sunburn: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Excessive exposure to UV radiation from the sun can cause sunburn and increase the risk of skin cancer. Wear sunscreen and protective clothing.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241050" y="1175667"/>
            <a:ext cx="182880" cy="182880"/>
          </a:xfrm>
          <a:prstGeom prst="rect">
            <a:avLst/>
          </a:prstGeom>
          <a:noFill/>
          <a:ln w="1270">
            <a:solidFill>
              <a:srgbClr val="58015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716317" y="3682322"/>
            <a:ext cx="182880" cy="182880"/>
          </a:xfrm>
          <a:prstGeom prst="cube">
            <a:avLst/>
          </a:prstGeom>
          <a:noFill/>
          <a:ln w="1270">
            <a:solidFill>
              <a:srgbClr val="5AF9B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9603" y="4156126"/>
            <a:ext cx="182880" cy="182880"/>
          </a:xfrm>
          <a:prstGeom prst="sun">
            <a:avLst/>
          </a:prstGeom>
          <a:noFill/>
          <a:ln w="1270">
            <a:solidFill>
              <a:srgbClr val="95E10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143111" y="556216"/>
            <a:ext cx="182880" cy="182880"/>
          </a:xfrm>
          <a:prstGeom prst="cube">
            <a:avLst/>
          </a:prstGeom>
          <a:noFill/>
          <a:ln w="1270">
            <a:solidFill>
              <a:srgbClr val="DBF02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28394" y="4378145"/>
            <a:ext cx="182880" cy="182880"/>
          </a:xfrm>
          <a:prstGeom prst="rect">
            <a:avLst/>
          </a:prstGeom>
          <a:noFill/>
          <a:ln w="1270">
            <a:solidFill>
              <a:srgbClr val="7AD8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Safety: Precautions and Guidelines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Protecting yourself from potentially harmful EM radiation is essential: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Sunscreen: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sunscreen with a high SPF to protect your skin from UV radiation.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Protective Clothing: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Wear hats, sunglasses, and long sleeves when exposed to strong sunlight.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 Exposure to X-rays: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Follow medical recommendations for X-ray imaging.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Safe Microwave Use: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Follow manufacturer's instructions for microwave oven use.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 Cell Phone Exposure: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 a headset or speakerphone to reduce direct contact with your head. Maintain distance.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473383" y="1454957"/>
            <a:ext cx="182880" cy="182880"/>
          </a:xfrm>
          <a:prstGeom prst="triangle">
            <a:avLst/>
          </a:prstGeom>
          <a:noFill/>
          <a:ln w="1270">
            <a:solidFill>
              <a:srgbClr val="C875A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931742" y="1551791"/>
            <a:ext cx="182880" cy="182880"/>
          </a:xfrm>
          <a:prstGeom prst="sun">
            <a:avLst/>
          </a:prstGeom>
          <a:noFill/>
          <a:ln w="1270">
            <a:solidFill>
              <a:srgbClr val="2ED06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94934" y="1404958"/>
            <a:ext cx="182880" cy="182880"/>
          </a:xfrm>
          <a:prstGeom prst="sun">
            <a:avLst/>
          </a:prstGeom>
          <a:noFill/>
          <a:ln w="1270">
            <a:solidFill>
              <a:srgbClr val="DBD71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830072" y="3480329"/>
            <a:ext cx="182880" cy="182880"/>
          </a:xfrm>
          <a:prstGeom prst="triangle">
            <a:avLst/>
          </a:prstGeom>
          <a:noFill/>
          <a:ln w="1270">
            <a:solidFill>
              <a:srgbClr val="57EAD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56658" y="2199754"/>
            <a:ext cx="182880" cy="182880"/>
          </a:xfrm>
          <a:prstGeom prst="cube">
            <a:avLst/>
          </a:prstGeom>
          <a:noFill/>
          <a:ln w="1270">
            <a:solidFill>
              <a:srgbClr val="45CB3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Summary: Key Takeaways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Electromagnetic waves are disturbances in electric and magnetic fields that propagate through space.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travel at the speed of light and have a frequency and wavelength.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electromagnetic spectrum encompasses a wide range of frequencies, from radio waves to gamma rays.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region of the spectrum has unique properties and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Some forms of EM radiation can be harmful, so it's essential to take precautions.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Electromagnetic waves are fundamental to modern technology and play a crucial role in communication, medicine, industry, and more.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920094" y="2053245"/>
            <a:ext cx="182880" cy="182880"/>
          </a:xfrm>
          <a:prstGeom prst="sun">
            <a:avLst/>
          </a:prstGeom>
          <a:noFill/>
          <a:ln w="1270">
            <a:solidFill>
              <a:srgbClr val="B6023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772054" y="760488"/>
            <a:ext cx="182880" cy="182880"/>
          </a:xfrm>
          <a:prstGeom prst="triangle">
            <a:avLst/>
          </a:prstGeom>
          <a:noFill/>
          <a:ln w="1270">
            <a:solidFill>
              <a:srgbClr val="B01FD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52099" y="1471805"/>
            <a:ext cx="182880" cy="182880"/>
          </a:xfrm>
          <a:prstGeom prst="rect">
            <a:avLst/>
          </a:prstGeom>
          <a:noFill/>
          <a:ln w="1270">
            <a:solidFill>
              <a:srgbClr val="A50EA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0187" y="1840183"/>
            <a:ext cx="182880" cy="182880"/>
          </a:xfrm>
          <a:prstGeom prst="sun">
            <a:avLst/>
          </a:prstGeom>
          <a:noFill/>
          <a:ln w="1270">
            <a:solidFill>
              <a:srgbClr val="B7CB5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42213" y="2302250"/>
            <a:ext cx="182880" cy="182880"/>
          </a:xfrm>
          <a:prstGeom prst="triangle">
            <a:avLst/>
          </a:prstGeom>
          <a:noFill/>
          <a:ln w="1270">
            <a:solidFill>
              <a:srgbClr val="BFFB7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are Electromagnetic Waves?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Electromagnetic waves are disturbances that travel through space, carrying energy.  Think of them as ripples in a pond, but instead of water, it's made of electric and magnetic fields!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Properties: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don't need a medium: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They can travel through a vacuum (like space!).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travel at the speed of light: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Approximately 300,000,000 meters per second (c).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have both electric and magnetic field components: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These fields oscillate perpendicularly to each other and to the direction of wave propagation.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They have a frequency and wavelength: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These are inversely related.  Higher frequency = shorter wavelength.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36568" y="2295146"/>
            <a:ext cx="182880" cy="182880"/>
          </a:xfrm>
          <a:prstGeom prst="sun">
            <a:avLst/>
          </a:prstGeom>
          <a:noFill/>
          <a:ln w="1270">
            <a:solidFill>
              <a:srgbClr val="45339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229880" y="110681"/>
            <a:ext cx="182880" cy="182880"/>
          </a:xfrm>
          <a:prstGeom prst="sun">
            <a:avLst/>
          </a:prstGeom>
          <a:noFill/>
          <a:ln w="1270">
            <a:solidFill>
              <a:srgbClr val="54A25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11865" y="2305676"/>
            <a:ext cx="182880" cy="182880"/>
          </a:xfrm>
          <a:prstGeom prst="sun">
            <a:avLst/>
          </a:prstGeom>
          <a:noFill/>
          <a:ln w="1270">
            <a:solidFill>
              <a:srgbClr val="7C8D9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01312" y="925253"/>
            <a:ext cx="182880" cy="182880"/>
          </a:xfrm>
          <a:prstGeom prst="rect">
            <a:avLst/>
          </a:prstGeom>
          <a:noFill/>
          <a:ln w="1270">
            <a:solidFill>
              <a:srgbClr val="11062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56335" y="68126"/>
            <a:ext cx="182880" cy="182880"/>
          </a:xfrm>
          <a:prstGeom prst="sun">
            <a:avLst/>
          </a:prstGeom>
          <a:noFill/>
          <a:ln w="1270">
            <a:solidFill>
              <a:srgbClr val="CC1BA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Further Exploration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Want to learn more about electromagnetic waves?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Resources: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Search for reputable physics and science websites.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Explore introductory physics textbooks.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Try simple experiments to visualize wave properties.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Museums: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Visit science museums with exhibits on electromagnetism.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479293" y="2032727"/>
            <a:ext cx="182880" cy="182880"/>
          </a:xfrm>
          <a:prstGeom prst="rect">
            <a:avLst/>
          </a:prstGeom>
          <a:noFill/>
          <a:ln w="1270">
            <a:solidFill>
              <a:srgbClr val="302F4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23557" y="1923950"/>
            <a:ext cx="182880" cy="182880"/>
          </a:xfrm>
          <a:prstGeom prst="rect">
            <a:avLst/>
          </a:prstGeom>
          <a:noFill/>
          <a:ln w="1270">
            <a:solidFill>
              <a:srgbClr val="D0F98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31548" y="47603"/>
            <a:ext cx="182880" cy="182880"/>
          </a:xfrm>
          <a:prstGeom prst="cube">
            <a:avLst/>
          </a:prstGeom>
          <a:noFill/>
          <a:ln w="1270">
            <a:solidFill>
              <a:srgbClr val="CEBA7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99697" y="836732"/>
            <a:ext cx="182880" cy="182880"/>
          </a:xfrm>
          <a:prstGeom prst="triangle">
            <a:avLst/>
          </a:prstGeom>
          <a:noFill/>
          <a:ln w="1270">
            <a:solidFill>
              <a:srgbClr val="FBFEE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638513" y="2413680"/>
            <a:ext cx="182880" cy="182880"/>
          </a:xfrm>
          <a:prstGeom prst="triangle">
            <a:avLst/>
          </a:prstGeom>
          <a:noFill/>
          <a:ln w="1270">
            <a:solidFill>
              <a:srgbClr val="3735A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Quiz Time!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test your knowledge on EM Waves!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the speed of EM Waves?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Name the different types of EM Waves.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are EM Waves Generated?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Name the Application of each EM Waves. (Radio, X-Ray etc.)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546518" y="4355359"/>
            <a:ext cx="182880" cy="182880"/>
          </a:xfrm>
          <a:prstGeom prst="sun">
            <a:avLst/>
          </a:prstGeom>
          <a:noFill/>
          <a:ln w="1270">
            <a:solidFill>
              <a:srgbClr val="C673F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24737" y="627218"/>
            <a:ext cx="182880" cy="182880"/>
          </a:xfrm>
          <a:prstGeom prst="triangle">
            <a:avLst/>
          </a:prstGeom>
          <a:noFill/>
          <a:ln w="1270">
            <a:solidFill>
              <a:srgbClr val="9208D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875360" y="1498169"/>
            <a:ext cx="182880" cy="182880"/>
          </a:xfrm>
          <a:prstGeom prst="triangle">
            <a:avLst/>
          </a:prstGeom>
          <a:noFill/>
          <a:ln w="1270">
            <a:solidFill>
              <a:srgbClr val="374A2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5320" y="4039615"/>
            <a:ext cx="182880" cy="182880"/>
          </a:xfrm>
          <a:prstGeom prst="cube">
            <a:avLst/>
          </a:prstGeom>
          <a:noFill/>
          <a:ln w="1270">
            <a:solidFill>
              <a:srgbClr val="237FD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06807" y="1578303"/>
            <a:ext cx="182880" cy="182880"/>
          </a:xfrm>
          <a:prstGeom prst="cube">
            <a:avLst/>
          </a:prstGeom>
          <a:noFill/>
          <a:ln w="1270">
            <a:solidFill>
              <a:srgbClr val="7246F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Generating Electromagnetic Waves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Electromagnetic waves are created when charged particles accelerate (change velocity). Imagine shaking an electron back and forth!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Accelerating Charges: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movement of charge creates changing electric fields.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Changing Electric Fields: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These changing electric fields, in turn, induce changing magnetic fields.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Cycle Continues: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changing magnetic fields then induce more changing electric fields, and so on. This self-propagating cycle creates the electromagnetic wave that travels through space.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pushing someone on a swing - your push (acceleration) creates the swing's movement (the wave).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079610" y="1233908"/>
            <a:ext cx="182880" cy="182880"/>
          </a:xfrm>
          <a:prstGeom prst="sun">
            <a:avLst/>
          </a:prstGeom>
          <a:noFill/>
          <a:ln w="1270">
            <a:solidFill>
              <a:srgbClr val="DDF76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85889" y="4499004"/>
            <a:ext cx="182880" cy="182880"/>
          </a:xfrm>
          <a:prstGeom prst="rect">
            <a:avLst/>
          </a:prstGeom>
          <a:noFill/>
          <a:ln w="1270">
            <a:solidFill>
              <a:srgbClr val="AA839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98239" y="1804742"/>
            <a:ext cx="182880" cy="182880"/>
          </a:xfrm>
          <a:prstGeom prst="sun">
            <a:avLst/>
          </a:prstGeom>
          <a:noFill/>
          <a:ln w="1270">
            <a:solidFill>
              <a:srgbClr val="3823D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125247" y="1082351"/>
            <a:ext cx="182880" cy="182880"/>
          </a:xfrm>
          <a:prstGeom prst="rect">
            <a:avLst/>
          </a:prstGeom>
          <a:noFill/>
          <a:ln w="1270">
            <a:solidFill>
              <a:srgbClr val="2F31E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992340" y="3259183"/>
            <a:ext cx="182880" cy="182880"/>
          </a:xfrm>
          <a:prstGeom prst="triangle">
            <a:avLst/>
          </a:prstGeom>
          <a:noFill/>
          <a:ln w="1270">
            <a:solidFill>
              <a:srgbClr val="AA85C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Wavelength and Frequency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Wavelength and frequency are the key characteristics of any wave, including electromagnetic waves.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Wavelength (λ):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distance between two successive crests (or troughs) of a wave. Usually measured in meters.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Frequency (f):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number of wave cycles that pass a given point per second. Measured in Hertz (Hz).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Relationship: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speed of light (c) relates wavelength and frequency:  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 = λ * f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means waves with short wavelengths have high frequencies and vice-versa.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381160" y="2923793"/>
            <a:ext cx="182880" cy="182880"/>
          </a:xfrm>
          <a:prstGeom prst="triangle">
            <a:avLst/>
          </a:prstGeom>
          <a:noFill/>
          <a:ln w="1270">
            <a:solidFill>
              <a:srgbClr val="E593C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81226" y="2791054"/>
            <a:ext cx="182880" cy="182880"/>
          </a:xfrm>
          <a:prstGeom prst="rect">
            <a:avLst/>
          </a:prstGeom>
          <a:noFill/>
          <a:ln w="1270">
            <a:solidFill>
              <a:srgbClr val="00745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137995" y="2917129"/>
            <a:ext cx="182880" cy="182880"/>
          </a:xfrm>
          <a:prstGeom prst="sun">
            <a:avLst/>
          </a:prstGeom>
          <a:noFill/>
          <a:ln w="1270">
            <a:solidFill>
              <a:srgbClr val="38C84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99202" y="3997515"/>
            <a:ext cx="182880" cy="182880"/>
          </a:xfrm>
          <a:prstGeom prst="cube">
            <a:avLst/>
          </a:prstGeom>
          <a:noFill/>
          <a:ln w="1270">
            <a:solidFill>
              <a:srgbClr val="88774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41948" y="398436"/>
            <a:ext cx="182880" cy="182880"/>
          </a:xfrm>
          <a:prstGeom prst="triangle">
            <a:avLst/>
          </a:prstGeom>
          <a:noFill/>
          <a:ln w="1270">
            <a:solidFill>
              <a:srgbClr val="0F91B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Electromagnetic Spectrum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electromagnetic spectrum is the range of all possible frequencies of electromagnetic radiation. It's a vast range, from very low-frequency radio waves to extremely high-frequency gamma rays.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Regions (Low to High Frequency):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Radio Waves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Microwaves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Infrared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Visible Light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Ultraviolet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X-rays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Gamma Rays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Each region has different properties and uses.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099433" y="1860306"/>
            <a:ext cx="182880" cy="182880"/>
          </a:xfrm>
          <a:prstGeom prst="triangle">
            <a:avLst/>
          </a:prstGeom>
          <a:noFill/>
          <a:ln w="1270">
            <a:solidFill>
              <a:srgbClr val="C2D73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78000" y="2719740"/>
            <a:ext cx="182880" cy="182880"/>
          </a:xfrm>
          <a:prstGeom prst="sun">
            <a:avLst/>
          </a:prstGeom>
          <a:noFill/>
          <a:ln w="1270">
            <a:solidFill>
              <a:srgbClr val="F0D34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03262" y="1171024"/>
            <a:ext cx="182880" cy="182880"/>
          </a:xfrm>
          <a:prstGeom prst="rect">
            <a:avLst/>
          </a:prstGeom>
          <a:noFill/>
          <a:ln w="1270">
            <a:solidFill>
              <a:srgbClr val="DEE9D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76391" y="866937"/>
            <a:ext cx="182880" cy="182880"/>
          </a:xfrm>
          <a:prstGeom prst="cube">
            <a:avLst/>
          </a:prstGeom>
          <a:noFill/>
          <a:ln w="1270">
            <a:solidFill>
              <a:srgbClr val="A666A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9559" y="1085946"/>
            <a:ext cx="182880" cy="182880"/>
          </a:xfrm>
          <a:prstGeom prst="rect">
            <a:avLst/>
          </a:prstGeom>
          <a:noFill/>
          <a:ln w="1270">
            <a:solidFill>
              <a:srgbClr val="3A1F8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Radio Waves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Radio waves have the longest wavelengths and lowest frequencies in the EM spectrum.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Broadcasting (AM and FM radio)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Television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Cell Phones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Radar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Satellite communication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Characteristics: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Can travel long distances, even around obstacles.  Relatively low energy.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6364998" y="3073936"/>
            <a:ext cx="182880" cy="182880"/>
          </a:xfrm>
          <a:prstGeom prst="sun">
            <a:avLst/>
          </a:prstGeom>
          <a:noFill/>
          <a:ln w="1270">
            <a:solidFill>
              <a:srgbClr val="709CE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94725" y="2354455"/>
            <a:ext cx="182880" cy="182880"/>
          </a:xfrm>
          <a:prstGeom prst="triangle">
            <a:avLst/>
          </a:prstGeom>
          <a:noFill/>
          <a:ln w="1270">
            <a:solidFill>
              <a:srgbClr val="B6EA8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364186" y="743331"/>
            <a:ext cx="182880" cy="182880"/>
          </a:xfrm>
          <a:prstGeom prst="rect">
            <a:avLst/>
          </a:prstGeom>
          <a:noFill/>
          <a:ln w="1270">
            <a:solidFill>
              <a:srgbClr val="D0A04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51274" y="3751554"/>
            <a:ext cx="182880" cy="182880"/>
          </a:xfrm>
          <a:prstGeom prst="cube">
            <a:avLst/>
          </a:prstGeom>
          <a:noFill/>
          <a:ln w="1270">
            <a:solidFill>
              <a:srgbClr val="6046D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066200" y="838974"/>
            <a:ext cx="182880" cy="182880"/>
          </a:xfrm>
          <a:prstGeom prst="triangle">
            <a:avLst/>
          </a:prstGeom>
          <a:noFill/>
          <a:ln w="1270">
            <a:solidFill>
              <a:srgbClr val="C3341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Microwaves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Microwaves have shorter wavelengths and higher frequencies than radio waves.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Microwave ovens (heating food by vibrating water molecules)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Satellite communication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Wi-Fi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Radar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Characteristics: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Can penetrate some materials, like food.  Higher energy than radio waves.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144582" y="580649"/>
            <a:ext cx="182880" cy="182880"/>
          </a:xfrm>
          <a:prstGeom prst="rect">
            <a:avLst/>
          </a:prstGeom>
          <a:noFill/>
          <a:ln w="1270">
            <a:solidFill>
              <a:srgbClr val="2C013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451041" y="187004"/>
            <a:ext cx="182880" cy="182880"/>
          </a:xfrm>
          <a:prstGeom prst="triangle">
            <a:avLst/>
          </a:prstGeom>
          <a:noFill/>
          <a:ln w="1270">
            <a:solidFill>
              <a:srgbClr val="BFFD0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30351" y="4551417"/>
            <a:ext cx="182880" cy="182880"/>
          </a:xfrm>
          <a:prstGeom prst="triangle">
            <a:avLst/>
          </a:prstGeom>
          <a:noFill/>
          <a:ln w="1270">
            <a:solidFill>
              <a:srgbClr val="3E618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46679" y="4282479"/>
            <a:ext cx="182880" cy="182880"/>
          </a:xfrm>
          <a:prstGeom prst="cube">
            <a:avLst/>
          </a:prstGeom>
          <a:noFill/>
          <a:ln w="1270">
            <a:solidFill>
              <a:srgbClr val="ABB57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06894" y="3431233"/>
            <a:ext cx="182880" cy="182880"/>
          </a:xfrm>
          <a:prstGeom prst="sun">
            <a:avLst/>
          </a:prstGeom>
          <a:noFill/>
          <a:ln w="1270">
            <a:solidFill>
              <a:srgbClr val="54E42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Infrared (IR)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Infrared radiation is associated with heat. We feel it as warmth.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Remote controls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Thermal imaging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Night vision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Heating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Characteristics: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Absorbed by many materials, causing them to heat up.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988255" y="1651222"/>
            <a:ext cx="182880" cy="182880"/>
          </a:xfrm>
          <a:prstGeom prst="rect">
            <a:avLst/>
          </a:prstGeom>
          <a:noFill/>
          <a:ln w="1270">
            <a:solidFill>
              <a:srgbClr val="96E0B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14604" y="2008838"/>
            <a:ext cx="182880" cy="182880"/>
          </a:xfrm>
          <a:prstGeom prst="sun">
            <a:avLst/>
          </a:prstGeom>
          <a:noFill/>
          <a:ln w="1270">
            <a:solidFill>
              <a:srgbClr val="188C3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3754" y="1227187"/>
            <a:ext cx="182880" cy="182880"/>
          </a:xfrm>
          <a:prstGeom prst="sun">
            <a:avLst/>
          </a:prstGeom>
          <a:noFill/>
          <a:ln w="1270">
            <a:solidFill>
              <a:srgbClr val="5E9BB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387601" y="4101409"/>
            <a:ext cx="182880" cy="182880"/>
          </a:xfrm>
          <a:prstGeom prst="triangle">
            <a:avLst/>
          </a:prstGeom>
          <a:noFill/>
          <a:ln w="1270">
            <a:solidFill>
              <a:srgbClr val="E3CB4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213790" y="1159064"/>
            <a:ext cx="182880" cy="182880"/>
          </a:xfrm>
          <a:prstGeom prst="triangle">
            <a:avLst/>
          </a:prstGeom>
          <a:noFill/>
          <a:ln w="1270">
            <a:solidFill>
              <a:srgbClr val="09F7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Visible Light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Visible light is the only part of the EM spectrum that humans can see.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Range of Colors: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From red (longest wavelength) to violet (shortest wavelength).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Photography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Lighting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Lasers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Characteristics: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Different colors correspond to different wavelengths and frequencies.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2025-02-24T11:47:20Z</dcterms:created>
  <dcterms:modified xsi:type="dcterms:W3CDTF">2025-02-24T11:47:20Z</dcterms:modified>
</cp:coreProperties>
</file>