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730445" y="4235766"/>
            <a:ext cx="182880" cy="182880"/>
          </a:xfrm>
          <a:prstGeom prst="cube">
            <a:avLst/>
          </a:prstGeom>
          <a:noFill/>
          <a:ln w="1270">
            <a:solidFill>
              <a:srgbClr val="6266B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58600" y="1620671"/>
            <a:ext cx="182880" cy="182880"/>
          </a:xfrm>
          <a:prstGeom prst="triangle">
            <a:avLst/>
          </a:prstGeom>
          <a:noFill/>
          <a:ln w="1270">
            <a:solidFill>
              <a:srgbClr val="E35DC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90171" y="4307643"/>
            <a:ext cx="182880" cy="182880"/>
          </a:xfrm>
          <a:prstGeom prst="triangle">
            <a:avLst/>
          </a:prstGeom>
          <a:noFill/>
          <a:ln w="1270">
            <a:solidFill>
              <a:srgbClr val="9BC52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59037" y="3725305"/>
            <a:ext cx="182880" cy="182880"/>
          </a:xfrm>
          <a:prstGeom prst="triangle">
            <a:avLst/>
          </a:prstGeom>
          <a:noFill/>
          <a:ln w="1270">
            <a:solidFill>
              <a:srgbClr val="65E7D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2420" y="243247"/>
            <a:ext cx="182880" cy="182880"/>
          </a:xfrm>
          <a:prstGeom prst="triangle">
            <a:avLst/>
          </a:prstGeom>
          <a:noFill/>
          <a:ln w="1270">
            <a:solidFill>
              <a:srgbClr val="CEC25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Electrostatics: The Study of Stationary Charges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Electrostatics?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Charge: Positive &amp; Negative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Charging Methods: Friction, Conduction, Induction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Coulomb's Law: Force Between Charges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Fields: Visualizing the Force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Potential: Energy of Charge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Capacitance: Storing Electrical Energy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Electrostatics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26771" y="1625006"/>
            <a:ext cx="182880" cy="182880"/>
          </a:xfrm>
          <a:prstGeom prst="cube">
            <a:avLst/>
          </a:prstGeom>
          <a:noFill/>
          <a:ln w="1270">
            <a:solidFill>
              <a:srgbClr val="7FD3F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03843" y="1628548"/>
            <a:ext cx="182880" cy="182880"/>
          </a:xfrm>
          <a:prstGeom prst="sun">
            <a:avLst/>
          </a:prstGeom>
          <a:noFill/>
          <a:ln w="1270">
            <a:solidFill>
              <a:srgbClr val="4105B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68472" y="3761786"/>
            <a:ext cx="182880" cy="182880"/>
          </a:xfrm>
          <a:prstGeom prst="triangle">
            <a:avLst/>
          </a:prstGeom>
          <a:noFill/>
          <a:ln w="1270">
            <a:solidFill>
              <a:srgbClr val="F8891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02782" y="161710"/>
            <a:ext cx="182880" cy="182880"/>
          </a:xfrm>
          <a:prstGeom prst="triangle">
            <a:avLst/>
          </a:prstGeom>
          <a:noFill/>
          <a:ln w="1270">
            <a:solidFill>
              <a:srgbClr val="6FA1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35152" y="263227"/>
            <a:ext cx="182880" cy="182880"/>
          </a:xfrm>
          <a:prstGeom prst="rect">
            <a:avLst/>
          </a:prstGeom>
          <a:noFill/>
          <a:ln w="1270">
            <a:solidFill>
              <a:srgbClr val="0918A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Potential: Energy and Charge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(V) is the electric potential energy per unit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 = U / q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 is the electric potential (measured in volts).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 is the electric potential energy (measured in joules).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 is the charge (measured in coulombs).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is a scalar quantity.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potential difference between two points is often called voltage.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92730" y="4349589"/>
            <a:ext cx="182880" cy="182880"/>
          </a:xfrm>
          <a:prstGeom prst="sun">
            <a:avLst/>
          </a:prstGeom>
          <a:noFill/>
          <a:ln w="1270">
            <a:solidFill>
              <a:srgbClr val="728D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11783" y="3279604"/>
            <a:ext cx="182880" cy="182880"/>
          </a:xfrm>
          <a:prstGeom prst="triangle">
            <a:avLst/>
          </a:prstGeom>
          <a:noFill/>
          <a:ln w="1270">
            <a:solidFill>
              <a:srgbClr val="69F80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9696" y="1215664"/>
            <a:ext cx="182880" cy="182880"/>
          </a:xfrm>
          <a:prstGeom prst="rect">
            <a:avLst/>
          </a:prstGeom>
          <a:noFill/>
          <a:ln w="1270">
            <a:solidFill>
              <a:srgbClr val="5BB51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04330" y="1177925"/>
            <a:ext cx="182880" cy="182880"/>
          </a:xfrm>
          <a:prstGeom prst="cube">
            <a:avLst/>
          </a:prstGeom>
          <a:noFill/>
          <a:ln w="1270">
            <a:solidFill>
              <a:srgbClr val="839F4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304" y="2110286"/>
            <a:ext cx="182880" cy="182880"/>
          </a:xfrm>
          <a:prstGeom prst="rect">
            <a:avLst/>
          </a:prstGeom>
          <a:noFill/>
          <a:ln w="1270">
            <a:solidFill>
              <a:srgbClr val="9F185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Equipotential Surfaces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equipotential surface is a surface where the electric potential is the same everywhere.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 work is done moving a charge along an equipotential surface.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 lines are always perpendicular to equipotential surfaces.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32585" y="2270520"/>
            <a:ext cx="182880" cy="182880"/>
          </a:xfrm>
          <a:prstGeom prst="sun">
            <a:avLst/>
          </a:prstGeom>
          <a:noFill/>
          <a:ln w="1270">
            <a:solidFill>
              <a:srgbClr val="FF9F1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19605" y="3406138"/>
            <a:ext cx="182880" cy="182880"/>
          </a:xfrm>
          <a:prstGeom prst="sun">
            <a:avLst/>
          </a:prstGeom>
          <a:noFill/>
          <a:ln w="1270">
            <a:solidFill>
              <a:srgbClr val="34D02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39439" y="3199487"/>
            <a:ext cx="182880" cy="182880"/>
          </a:xfrm>
          <a:prstGeom prst="triangle">
            <a:avLst/>
          </a:prstGeom>
          <a:noFill/>
          <a:ln w="1270">
            <a:solidFill>
              <a:srgbClr val="9E47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42494" y="4054886"/>
            <a:ext cx="182880" cy="182880"/>
          </a:xfrm>
          <a:prstGeom prst="sun">
            <a:avLst/>
          </a:prstGeom>
          <a:noFill/>
          <a:ln w="1270">
            <a:solidFill>
              <a:srgbClr val="DCA6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44328" y="2724229"/>
            <a:ext cx="182880" cy="182880"/>
          </a:xfrm>
          <a:prstGeom prst="sun">
            <a:avLst/>
          </a:prstGeom>
          <a:noFill/>
          <a:ln w="1270">
            <a:solidFill>
              <a:srgbClr val="BC0D1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Capacitance: Storing Charge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capacitor is a device that stores electrical energy in an electric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typically consists of two conducting plates separated by an insulator (dielectric).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Capacitance (C) is the measure of a capacitor's ability to store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 = Q / V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 is the capacitance (measured in farads).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 is the charge stored (measured in coulombs).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 is the voltage across the capacitor (measured in volts).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38210" y="1204247"/>
            <a:ext cx="182880" cy="182880"/>
          </a:xfrm>
          <a:prstGeom prst="triangle">
            <a:avLst/>
          </a:prstGeom>
          <a:noFill/>
          <a:ln w="1270">
            <a:solidFill>
              <a:srgbClr val="5193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80965" y="1885755"/>
            <a:ext cx="182880" cy="182880"/>
          </a:xfrm>
          <a:prstGeom prst="rect">
            <a:avLst/>
          </a:prstGeom>
          <a:noFill/>
          <a:ln w="1270">
            <a:solidFill>
              <a:srgbClr val="29C0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30401" y="4332388"/>
            <a:ext cx="182880" cy="182880"/>
          </a:xfrm>
          <a:prstGeom prst="rect">
            <a:avLst/>
          </a:prstGeom>
          <a:noFill/>
          <a:ln w="1270">
            <a:solidFill>
              <a:srgbClr val="E5498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90363" y="254213"/>
            <a:ext cx="182880" cy="182880"/>
          </a:xfrm>
          <a:prstGeom prst="sun">
            <a:avLst/>
          </a:prstGeom>
          <a:noFill/>
          <a:ln w="1270">
            <a:solidFill>
              <a:srgbClr val="C9BB2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47637" y="3285325"/>
            <a:ext cx="182880" cy="182880"/>
          </a:xfrm>
          <a:prstGeom prst="cube">
            <a:avLst/>
          </a:prstGeom>
          <a:noFill/>
          <a:ln w="1270">
            <a:solidFill>
              <a:srgbClr val="39C4E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Parallel-Plate Capacitor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parallel-plate capacitor consists of two parallel conducting plates of area A, separated by a distance 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capacitance is given by: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 = ε₀ * A / 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ε₀ is the permittivity of free space (approximately 8.85 x 10^-12 F/m).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968392" y="3058278"/>
            <a:ext cx="182880" cy="182880"/>
          </a:xfrm>
          <a:prstGeom prst="cube">
            <a:avLst/>
          </a:prstGeom>
          <a:noFill/>
          <a:ln w="1270">
            <a:solidFill>
              <a:srgbClr val="781E0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7225" y="3285830"/>
            <a:ext cx="182880" cy="182880"/>
          </a:xfrm>
          <a:prstGeom prst="triangle">
            <a:avLst/>
          </a:prstGeom>
          <a:noFill/>
          <a:ln w="1270">
            <a:solidFill>
              <a:srgbClr val="D512F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65446" y="3322644"/>
            <a:ext cx="182880" cy="182880"/>
          </a:xfrm>
          <a:prstGeom prst="triangle">
            <a:avLst/>
          </a:prstGeom>
          <a:noFill/>
          <a:ln w="1270">
            <a:solidFill>
              <a:srgbClr val="75BC9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35772" y="1661321"/>
            <a:ext cx="182880" cy="182880"/>
          </a:xfrm>
          <a:prstGeom prst="cube">
            <a:avLst/>
          </a:prstGeom>
          <a:noFill/>
          <a:ln w="1270">
            <a:solidFill>
              <a:srgbClr val="CFF47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45838" y="1901804"/>
            <a:ext cx="182880" cy="182880"/>
          </a:xfrm>
          <a:prstGeom prst="cube">
            <a:avLst/>
          </a:prstGeom>
          <a:noFill/>
          <a:ln w="1270">
            <a:solidFill>
              <a:srgbClr val="9058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Energy Stored in a Capacitor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energy stored in a capacitor is given by: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 = 1/2 * C * V^2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 equivalently: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 = 1/2 * Q * V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 = 1/2 * Q^2 / C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25658" y="1491674"/>
            <a:ext cx="182880" cy="182880"/>
          </a:xfrm>
          <a:prstGeom prst="rect">
            <a:avLst/>
          </a:prstGeom>
          <a:noFill/>
          <a:ln w="1270">
            <a:solidFill>
              <a:srgbClr val="18B28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91305" y="2295156"/>
            <a:ext cx="182880" cy="182880"/>
          </a:xfrm>
          <a:prstGeom prst="rect">
            <a:avLst/>
          </a:prstGeom>
          <a:noFill/>
          <a:ln w="1270">
            <a:solidFill>
              <a:srgbClr val="3C678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95554" y="1711175"/>
            <a:ext cx="182880" cy="182880"/>
          </a:xfrm>
          <a:prstGeom prst="rect">
            <a:avLst/>
          </a:prstGeom>
          <a:noFill/>
          <a:ln w="1270">
            <a:solidFill>
              <a:srgbClr val="B6DE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18714" y="1207850"/>
            <a:ext cx="182880" cy="182880"/>
          </a:xfrm>
          <a:prstGeom prst="triangle">
            <a:avLst/>
          </a:prstGeom>
          <a:noFill/>
          <a:ln w="1270">
            <a:solidFill>
              <a:srgbClr val="75AAE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44607" y="1210412"/>
            <a:ext cx="182880" cy="182880"/>
          </a:xfrm>
          <a:prstGeom prst="sun">
            <a:avLst/>
          </a:prstGeom>
          <a:noFill/>
          <a:ln w="1270">
            <a:solidFill>
              <a:srgbClr val="AB8E0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Electrostatics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Electrostatics has numerous applications in various fields: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Photocopiers and Laser Printers: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electrostatic attraction to transfer toner onto paper.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Electrostatic Painting: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Electrically charged paint particles are attracted to a grounded object, providing an even coating.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Air Filters: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Remove dust and pollutants from the air using electrostatic attraction.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Van de Graaff Generators: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high voltages for research purposes.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Lightning Rods: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 buildings from lightning strikes by providing a path for the current to ground.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65696" y="1420562"/>
            <a:ext cx="182880" cy="182880"/>
          </a:xfrm>
          <a:prstGeom prst="cube">
            <a:avLst/>
          </a:prstGeom>
          <a:noFill/>
          <a:ln w="1270">
            <a:solidFill>
              <a:srgbClr val="0F4B5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34398" y="1078062"/>
            <a:ext cx="182880" cy="182880"/>
          </a:xfrm>
          <a:prstGeom prst="triangle">
            <a:avLst/>
          </a:prstGeom>
          <a:noFill/>
          <a:ln w="1270">
            <a:solidFill>
              <a:srgbClr val="1478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41194" y="1988998"/>
            <a:ext cx="182880" cy="182880"/>
          </a:xfrm>
          <a:prstGeom prst="sun">
            <a:avLst/>
          </a:prstGeom>
          <a:noFill/>
          <a:ln w="1270">
            <a:solidFill>
              <a:srgbClr val="9F1B5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52556" y="2224940"/>
            <a:ext cx="182880" cy="182880"/>
          </a:xfrm>
          <a:prstGeom prst="rect">
            <a:avLst/>
          </a:prstGeom>
          <a:noFill/>
          <a:ln w="1270">
            <a:solidFill>
              <a:srgbClr val="FB963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31710" y="2902645"/>
            <a:ext cx="182880" cy="182880"/>
          </a:xfrm>
          <a:prstGeom prst="sun">
            <a:avLst/>
          </a:prstGeom>
          <a:noFill/>
          <a:ln w="1270">
            <a:solidFill>
              <a:srgbClr val="9E60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Electrostatic Discharge (ESD)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ESD is the sudden flow of electricity between two electrically charged objects caused by contact, an electrical short, or dielectric breakdown.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can damage sensitive electronic components.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ESD precautions are essential in handling electronics (e.g., grounding straps, anti-static mats).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1066" y="180261"/>
            <a:ext cx="182880" cy="182880"/>
          </a:xfrm>
          <a:prstGeom prst="sun">
            <a:avLst/>
          </a:prstGeom>
          <a:noFill/>
          <a:ln w="1270">
            <a:solidFill>
              <a:srgbClr val="E0BB1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89866" y="543445"/>
            <a:ext cx="182880" cy="182880"/>
          </a:xfrm>
          <a:prstGeom prst="sun">
            <a:avLst/>
          </a:prstGeom>
          <a:noFill/>
          <a:ln w="1270">
            <a:solidFill>
              <a:srgbClr val="4474B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90962" y="4152327"/>
            <a:ext cx="182880" cy="182880"/>
          </a:xfrm>
          <a:prstGeom prst="cube">
            <a:avLst/>
          </a:prstGeom>
          <a:noFill/>
          <a:ln w="1270">
            <a:solidFill>
              <a:srgbClr val="8E2C2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44358" y="135338"/>
            <a:ext cx="182880" cy="182880"/>
          </a:xfrm>
          <a:prstGeom prst="triangle">
            <a:avLst/>
          </a:prstGeom>
          <a:noFill/>
          <a:ln w="1270">
            <a:solidFill>
              <a:srgbClr val="E4B87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14108" y="3598337"/>
            <a:ext cx="182880" cy="182880"/>
          </a:xfrm>
          <a:prstGeom prst="cube">
            <a:avLst/>
          </a:prstGeom>
          <a:noFill/>
          <a:ln w="1270">
            <a:solidFill>
              <a:srgbClr val="90600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Dielectrics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dielectric is an insulating material placed between the plates of a capacitor to increase its capacitance.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Dielectrics have a dielectric constant (κ), which is a measure of how much the capacitance increases when the dielectric is inserted.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C' = κC (where C' is the capacitance with the dielectric, and C is the capacitance without)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26051" y="399837"/>
            <a:ext cx="182880" cy="182880"/>
          </a:xfrm>
          <a:prstGeom prst="cube">
            <a:avLst/>
          </a:prstGeom>
          <a:noFill/>
          <a:ln w="1270">
            <a:solidFill>
              <a:srgbClr val="A67A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40288" y="3126557"/>
            <a:ext cx="182880" cy="182880"/>
          </a:xfrm>
          <a:prstGeom prst="sun">
            <a:avLst/>
          </a:prstGeom>
          <a:noFill/>
          <a:ln w="1270">
            <a:solidFill>
              <a:srgbClr val="D5AC2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93315" y="1864847"/>
            <a:ext cx="182880" cy="182880"/>
          </a:xfrm>
          <a:prstGeom prst="triangle">
            <a:avLst/>
          </a:prstGeom>
          <a:noFill/>
          <a:ln w="1270">
            <a:solidFill>
              <a:srgbClr val="5949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08586" y="1164810"/>
            <a:ext cx="182880" cy="182880"/>
          </a:xfrm>
          <a:prstGeom prst="rect">
            <a:avLst/>
          </a:prstGeom>
          <a:noFill/>
          <a:ln w="1270">
            <a:solidFill>
              <a:srgbClr val="0C870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7311" y="1495155"/>
            <a:ext cx="182880" cy="182880"/>
          </a:xfrm>
          <a:prstGeom prst="cube">
            <a:avLst/>
          </a:prstGeom>
          <a:noFill/>
          <a:ln w="1270">
            <a:solidFill>
              <a:srgbClr val="B9EF0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 of Key Concepts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Electrostatics deals with stationary charges.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charge comes in two forms: positive and negative.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Charging can occur through friction, conduction, and induction.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Coulomb's Law quantifies the force between charges.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fields represent the force around a charged object.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is the energy per unit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Capacitors store electrical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Electrostatics has many practical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51627" y="1902314"/>
            <a:ext cx="182880" cy="182880"/>
          </a:xfrm>
          <a:prstGeom prst="sun">
            <a:avLst/>
          </a:prstGeom>
          <a:noFill/>
          <a:ln w="1270">
            <a:solidFill>
              <a:srgbClr val="EABB7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80217" y="798398"/>
            <a:ext cx="182880" cy="182880"/>
          </a:xfrm>
          <a:prstGeom prst="cube">
            <a:avLst/>
          </a:prstGeom>
          <a:noFill/>
          <a:ln w="1270">
            <a:solidFill>
              <a:srgbClr val="CC248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51983" y="4483803"/>
            <a:ext cx="182880" cy="182880"/>
          </a:xfrm>
          <a:prstGeom prst="cube">
            <a:avLst/>
          </a:prstGeom>
          <a:noFill/>
          <a:ln w="1270">
            <a:solidFill>
              <a:srgbClr val="4CDA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19097" y="279921"/>
            <a:ext cx="182880" cy="182880"/>
          </a:xfrm>
          <a:prstGeom prst="triangle">
            <a:avLst/>
          </a:prstGeom>
          <a:noFill/>
          <a:ln w="1270">
            <a:solidFill>
              <a:srgbClr val="B03DF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71511" y="1626657"/>
            <a:ext cx="182880" cy="182880"/>
          </a:xfrm>
          <a:prstGeom prst="rect">
            <a:avLst/>
          </a:prstGeom>
          <a:noFill/>
          <a:ln w="1270">
            <a:solidFill>
              <a:srgbClr val="609A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Conductors and Insulators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Materials that allow electric charge to move freely (e.g., metals).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Insulators: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Materials that resist the flow of electric charge (e.g., rubber, glass).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difference arises from the availability of free electrons.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20972" y="2712321"/>
            <a:ext cx="182880" cy="182880"/>
          </a:xfrm>
          <a:prstGeom prst="sun">
            <a:avLst/>
          </a:prstGeom>
          <a:noFill/>
          <a:ln w="1270">
            <a:solidFill>
              <a:srgbClr val="BDE35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40922" y="1090767"/>
            <a:ext cx="182880" cy="182880"/>
          </a:xfrm>
          <a:prstGeom prst="sun">
            <a:avLst/>
          </a:prstGeom>
          <a:noFill/>
          <a:ln w="1270">
            <a:solidFill>
              <a:srgbClr val="940A6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03975" y="3581997"/>
            <a:ext cx="182880" cy="182880"/>
          </a:xfrm>
          <a:prstGeom prst="cube">
            <a:avLst/>
          </a:prstGeom>
          <a:noFill/>
          <a:ln w="1270">
            <a:solidFill>
              <a:srgbClr val="2A20A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03396" y="56408"/>
            <a:ext cx="182880" cy="182880"/>
          </a:xfrm>
          <a:prstGeom prst="rect">
            <a:avLst/>
          </a:prstGeom>
          <a:noFill/>
          <a:ln w="1270">
            <a:solidFill>
              <a:srgbClr val="3149F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57980" y="551854"/>
            <a:ext cx="182880" cy="182880"/>
          </a:xfrm>
          <a:prstGeom prst="cube">
            <a:avLst/>
          </a:prstGeom>
          <a:noFill/>
          <a:ln w="1270">
            <a:solidFill>
              <a:srgbClr val="BE9A3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Electrostatics?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Electrostatics is the branch of physics that deals with the phenomena arising from slowly moving or stationary electric charges.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Simply put: It's the study of static electricity!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53952" y="3583382"/>
            <a:ext cx="182880" cy="182880"/>
          </a:xfrm>
          <a:prstGeom prst="cube">
            <a:avLst/>
          </a:prstGeom>
          <a:noFill/>
          <a:ln w="1270">
            <a:solidFill>
              <a:srgbClr val="40069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08632" y="2744423"/>
            <a:ext cx="182880" cy="182880"/>
          </a:xfrm>
          <a:prstGeom prst="cube">
            <a:avLst/>
          </a:prstGeom>
          <a:noFill/>
          <a:ln w="1270">
            <a:solidFill>
              <a:srgbClr val="73AA3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19089" y="3567529"/>
            <a:ext cx="182880" cy="182880"/>
          </a:xfrm>
          <a:prstGeom prst="triangle">
            <a:avLst/>
          </a:prstGeom>
          <a:noFill/>
          <a:ln w="1270">
            <a:solidFill>
              <a:srgbClr val="055DA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90368" y="545946"/>
            <a:ext cx="182880" cy="182880"/>
          </a:xfrm>
          <a:prstGeom prst="triangle">
            <a:avLst/>
          </a:prstGeom>
          <a:noFill/>
          <a:ln w="1270">
            <a:solidFill>
              <a:srgbClr val="B17F9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97285" y="3783293"/>
            <a:ext cx="182880" cy="182880"/>
          </a:xfrm>
          <a:prstGeom prst="cube">
            <a:avLst/>
          </a:prstGeom>
          <a:noFill/>
          <a:ln w="1270">
            <a:solidFill>
              <a:srgbClr val="B0CF1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concludes the presentation on electrostatics. We hope you found it informative! Feel free to ask any questions.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45725" y="314572"/>
            <a:ext cx="182880" cy="182880"/>
          </a:xfrm>
          <a:prstGeom prst="cube">
            <a:avLst/>
          </a:prstGeom>
          <a:noFill/>
          <a:ln w="1270">
            <a:solidFill>
              <a:srgbClr val="9CB40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86888" y="26918"/>
            <a:ext cx="182880" cy="182880"/>
          </a:xfrm>
          <a:prstGeom prst="triangle">
            <a:avLst/>
          </a:prstGeom>
          <a:noFill/>
          <a:ln w="1270">
            <a:solidFill>
              <a:srgbClr val="64925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18421" y="312639"/>
            <a:ext cx="182880" cy="182880"/>
          </a:xfrm>
          <a:prstGeom prst="sun">
            <a:avLst/>
          </a:prstGeom>
          <a:noFill/>
          <a:ln w="1270">
            <a:solidFill>
              <a:srgbClr val="99C5C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98516" y="190750"/>
            <a:ext cx="182880" cy="182880"/>
          </a:xfrm>
          <a:prstGeom prst="sun">
            <a:avLst/>
          </a:prstGeom>
          <a:noFill/>
          <a:ln w="1270">
            <a:solidFill>
              <a:srgbClr val="A39CC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42425" y="214363"/>
            <a:ext cx="182880" cy="182880"/>
          </a:xfrm>
          <a:prstGeom prst="sun">
            <a:avLst/>
          </a:prstGeom>
          <a:noFill/>
          <a:ln w="1270">
            <a:solidFill>
              <a:srgbClr val="3AF9A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Charge: The Basics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charge is a fundamental property of matter.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two types of charge: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Positive (+)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(carried by protons in the nucleus of an atom)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Negative (-)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(carried by electrons orbiting the nucleus)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Like charges repel, and opposite charges attract.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8821" y="3901976"/>
            <a:ext cx="182880" cy="182880"/>
          </a:xfrm>
          <a:prstGeom prst="rect">
            <a:avLst/>
          </a:prstGeom>
          <a:noFill/>
          <a:ln w="1270">
            <a:solidFill>
              <a:srgbClr val="07581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55260" y="3058509"/>
            <a:ext cx="182880" cy="182880"/>
          </a:xfrm>
          <a:prstGeom prst="sun">
            <a:avLst/>
          </a:prstGeom>
          <a:noFill/>
          <a:ln w="1270">
            <a:solidFill>
              <a:srgbClr val="A534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9215" y="2435908"/>
            <a:ext cx="182880" cy="182880"/>
          </a:xfrm>
          <a:prstGeom prst="rect">
            <a:avLst/>
          </a:prstGeom>
          <a:noFill/>
          <a:ln w="1270">
            <a:solidFill>
              <a:srgbClr val="5F5D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28380" y="3674698"/>
            <a:ext cx="182880" cy="182880"/>
          </a:xfrm>
          <a:prstGeom prst="sun">
            <a:avLst/>
          </a:prstGeom>
          <a:noFill/>
          <a:ln w="1270">
            <a:solidFill>
              <a:srgbClr val="01902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75580" y="935236"/>
            <a:ext cx="182880" cy="182880"/>
          </a:xfrm>
          <a:prstGeom prst="cube">
            <a:avLst/>
          </a:prstGeom>
          <a:noFill/>
          <a:ln w="1270">
            <a:solidFill>
              <a:srgbClr val="27FA9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Charging by Friction (Triboelectric Effect)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two different materials are rubbed together, electrons can be transferred from one material to the other.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One material becomes positively charged (loses electrons).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other material becomes negatively charged (gains electrons).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Rubbing a balloon on your hair.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780288" y="1059013"/>
            <a:ext cx="182880" cy="182880"/>
          </a:xfrm>
          <a:prstGeom prst="sun">
            <a:avLst/>
          </a:prstGeom>
          <a:noFill/>
          <a:ln w="1270">
            <a:solidFill>
              <a:srgbClr val="5086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81692" y="2887896"/>
            <a:ext cx="182880" cy="182880"/>
          </a:xfrm>
          <a:prstGeom prst="rect">
            <a:avLst/>
          </a:prstGeom>
          <a:noFill/>
          <a:ln w="1270">
            <a:solidFill>
              <a:srgbClr val="2EAB3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46123" y="1144167"/>
            <a:ext cx="182880" cy="182880"/>
          </a:xfrm>
          <a:prstGeom prst="sun">
            <a:avLst/>
          </a:prstGeom>
          <a:noFill/>
          <a:ln w="1270">
            <a:solidFill>
              <a:srgbClr val="87A68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70088" y="717190"/>
            <a:ext cx="182880" cy="182880"/>
          </a:xfrm>
          <a:prstGeom prst="rect">
            <a:avLst/>
          </a:prstGeom>
          <a:noFill/>
          <a:ln w="1270">
            <a:solidFill>
              <a:srgbClr val="33720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97593" y="3271220"/>
            <a:ext cx="182880" cy="182880"/>
          </a:xfrm>
          <a:prstGeom prst="cube">
            <a:avLst/>
          </a:prstGeom>
          <a:noFill/>
          <a:ln w="1270">
            <a:solidFill>
              <a:srgbClr val="D332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Charging by Conduction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Charging by conduction involves direct contact between a charged object and a neutral object.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Electrons flow from the charged object to the neutral object (or vice versa) until they have the same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Touching a charged rod to a metal sphere.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14932" y="2608770"/>
            <a:ext cx="182880" cy="182880"/>
          </a:xfrm>
          <a:prstGeom prst="sun">
            <a:avLst/>
          </a:prstGeom>
          <a:noFill/>
          <a:ln w="1270">
            <a:solidFill>
              <a:srgbClr val="E7A3E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2481" y="1712227"/>
            <a:ext cx="182880" cy="182880"/>
          </a:xfrm>
          <a:prstGeom prst="sun">
            <a:avLst/>
          </a:prstGeom>
          <a:noFill/>
          <a:ln w="1270">
            <a:solidFill>
              <a:srgbClr val="3E553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38740" y="259828"/>
            <a:ext cx="182880" cy="182880"/>
          </a:xfrm>
          <a:prstGeom prst="rect">
            <a:avLst/>
          </a:prstGeom>
          <a:noFill/>
          <a:ln w="1270">
            <a:solidFill>
              <a:srgbClr val="5B569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36580" y="3225606"/>
            <a:ext cx="182880" cy="182880"/>
          </a:xfrm>
          <a:prstGeom prst="cube">
            <a:avLst/>
          </a:prstGeom>
          <a:noFill/>
          <a:ln w="1270">
            <a:solidFill>
              <a:srgbClr val="DD5DE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93491" y="2520579"/>
            <a:ext cx="182880" cy="182880"/>
          </a:xfrm>
          <a:prstGeom prst="sun">
            <a:avLst/>
          </a:prstGeom>
          <a:noFill/>
          <a:ln w="1270">
            <a:solidFill>
              <a:srgbClr val="3D114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Charging by Induction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Charging by induction is charging an object without direct contact.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charged object is brought near a neutral object.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causes a separation of charge within the neutral object.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neutral object is grounded, allowing electrons to flow either in or out of 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ground is removed, and then the charged object is removed, leaving the neutral object charged.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Charging a metal sphere with a negatively charged rod without touching 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35195" y="2596641"/>
            <a:ext cx="182880" cy="182880"/>
          </a:xfrm>
          <a:prstGeom prst="triangle">
            <a:avLst/>
          </a:prstGeom>
          <a:noFill/>
          <a:ln w="1270">
            <a:solidFill>
              <a:srgbClr val="2BFC4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51018" y="119948"/>
            <a:ext cx="182880" cy="182880"/>
          </a:xfrm>
          <a:prstGeom prst="rect">
            <a:avLst/>
          </a:prstGeom>
          <a:noFill/>
          <a:ln w="1270">
            <a:solidFill>
              <a:srgbClr val="C6F90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89679" y="3605416"/>
            <a:ext cx="182880" cy="182880"/>
          </a:xfrm>
          <a:prstGeom prst="triangle">
            <a:avLst/>
          </a:prstGeom>
          <a:noFill/>
          <a:ln w="1270">
            <a:solidFill>
              <a:srgbClr val="2647D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42153" y="4180509"/>
            <a:ext cx="182880" cy="182880"/>
          </a:xfrm>
          <a:prstGeom prst="rect">
            <a:avLst/>
          </a:prstGeom>
          <a:noFill/>
          <a:ln w="1270">
            <a:solidFill>
              <a:srgbClr val="2DD14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57985" y="3183888"/>
            <a:ext cx="182880" cy="182880"/>
          </a:xfrm>
          <a:prstGeom prst="triangle">
            <a:avLst/>
          </a:prstGeom>
          <a:noFill/>
          <a:ln w="1270">
            <a:solidFill>
              <a:srgbClr val="199D0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Coulomb's Law: Quantifying the Force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Coulomb's Law describes the electrostatic force between two point charges: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 = k * |q1 * q2| / r^2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 is the electrostatic force.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 is Coulomb's constant (approximately 8.99 x 10^9 N⋅m²/C²).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q1 and q2 are the magnitudes of the charges.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 is the distance between the charges.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points: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*The force is attractive if the charges have opposite signs.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*The force is repulsive if the charges have the same sign.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75038" y="1952716"/>
            <a:ext cx="182880" cy="182880"/>
          </a:xfrm>
          <a:prstGeom prst="triangle">
            <a:avLst/>
          </a:prstGeom>
          <a:noFill/>
          <a:ln w="1270">
            <a:solidFill>
              <a:srgbClr val="1A36C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46700" y="3514775"/>
            <a:ext cx="182880" cy="182880"/>
          </a:xfrm>
          <a:prstGeom prst="triangle">
            <a:avLst/>
          </a:prstGeom>
          <a:noFill/>
          <a:ln w="1270">
            <a:solidFill>
              <a:srgbClr val="946B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7761" y="382501"/>
            <a:ext cx="182880" cy="182880"/>
          </a:xfrm>
          <a:prstGeom prst="rect">
            <a:avLst/>
          </a:prstGeom>
          <a:noFill/>
          <a:ln w="1270">
            <a:solidFill>
              <a:srgbClr val="D71A9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55108" y="341196"/>
            <a:ext cx="182880" cy="182880"/>
          </a:xfrm>
          <a:prstGeom prst="sun">
            <a:avLst/>
          </a:prstGeom>
          <a:noFill/>
          <a:ln w="1270">
            <a:solidFill>
              <a:srgbClr val="AAC41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0376" y="2862301"/>
            <a:ext cx="182880" cy="182880"/>
          </a:xfrm>
          <a:prstGeom prst="sun">
            <a:avLst/>
          </a:prstGeom>
          <a:noFill/>
          <a:ln w="1270">
            <a:solidFill>
              <a:srgbClr val="3254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Fields: A Region of Influence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electric field is a region around a charged object where another charged object would experience a force.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 lines are used to visualize the electric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point in the direction of the force on a positive test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density of the lines indicates the strength of the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fields are vector quantities.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69482" y="2891959"/>
            <a:ext cx="182880" cy="182880"/>
          </a:xfrm>
          <a:prstGeom prst="sun">
            <a:avLst/>
          </a:prstGeom>
          <a:noFill/>
          <a:ln w="1270">
            <a:solidFill>
              <a:srgbClr val="6E9F6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68706" y="1740261"/>
            <a:ext cx="182880" cy="182880"/>
          </a:xfrm>
          <a:prstGeom prst="rect">
            <a:avLst/>
          </a:prstGeom>
          <a:noFill/>
          <a:ln w="1270">
            <a:solidFill>
              <a:srgbClr val="8047D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24434" y="2763654"/>
            <a:ext cx="182880" cy="182880"/>
          </a:xfrm>
          <a:prstGeom prst="rect">
            <a:avLst/>
          </a:prstGeom>
          <a:noFill/>
          <a:ln w="1270">
            <a:solidFill>
              <a:srgbClr val="58893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55086" y="719895"/>
            <a:ext cx="182880" cy="182880"/>
          </a:xfrm>
          <a:prstGeom prst="rect">
            <a:avLst/>
          </a:prstGeom>
          <a:noFill/>
          <a:ln w="1270">
            <a:solidFill>
              <a:srgbClr val="2770D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04952" y="3887320"/>
            <a:ext cx="182880" cy="182880"/>
          </a:xfrm>
          <a:prstGeom prst="triangle">
            <a:avLst/>
          </a:prstGeom>
          <a:noFill/>
          <a:ln w="1270">
            <a:solidFill>
              <a:srgbClr val="535AD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Field Lines: Visualizing the Field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Lines originate from positive charges and terminate on negative charges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number of lines is proportional to the magnitude of the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lines are closer together where the field is stronger.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Field lines never cross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2025-02-24T11:40:07Z</dcterms:created>
  <dcterms:modified xsi:type="dcterms:W3CDTF">2025-02-24T11:40:07Z</dcterms:modified>
</cp:coreProperties>
</file>