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2142498" y="1933277"/>
            <a:ext cx="182880" cy="182880"/>
          </a:xfrm>
          <a:prstGeom prst="cube">
            <a:avLst/>
          </a:prstGeom>
          <a:noFill/>
          <a:ln w="1270">
            <a:solidFill>
              <a:srgbClr val="4C77C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03381" y="3899238"/>
            <a:ext cx="182880" cy="182880"/>
          </a:xfrm>
          <a:prstGeom prst="sun">
            <a:avLst/>
          </a:prstGeom>
          <a:noFill/>
          <a:ln w="1270">
            <a:solidFill>
              <a:srgbClr val="3A3D6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94263" y="2878882"/>
            <a:ext cx="182880" cy="182880"/>
          </a:xfrm>
          <a:prstGeom prst="sun">
            <a:avLst/>
          </a:prstGeom>
          <a:noFill/>
          <a:ln w="1270">
            <a:solidFill>
              <a:srgbClr val="DA33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06884" y="2285365"/>
            <a:ext cx="182880" cy="182880"/>
          </a:xfrm>
          <a:prstGeom prst="cube">
            <a:avLst/>
          </a:prstGeom>
          <a:noFill/>
          <a:ln w="1270">
            <a:solidFill>
              <a:srgbClr val="62E5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40177" y="2570007"/>
            <a:ext cx="182880" cy="182880"/>
          </a:xfrm>
          <a:prstGeom prst="triangle">
            <a:avLst/>
          </a:prstGeom>
          <a:noFill/>
          <a:ln w="1270">
            <a:solidFill>
              <a:srgbClr val="5C6A4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Gauss's Law: Unveiling Electric Fields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Electric Flux?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Introducing Gauss's Law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Gaussian Surfaces: Choosing the right tool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Gauss's Law: Examples and Applications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Symmetry and Gauss's Law: Simplification power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 and Gauss's Law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Limitations of Gauss's Law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vs. Coulomb's Law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Problems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20949" y="4452993"/>
            <a:ext cx="182880" cy="182880"/>
          </a:xfrm>
          <a:prstGeom prst="cube">
            <a:avLst/>
          </a:prstGeom>
          <a:noFill/>
          <a:ln w="1270">
            <a:solidFill>
              <a:srgbClr val="2699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75290" y="117274"/>
            <a:ext cx="182880" cy="182880"/>
          </a:xfrm>
          <a:prstGeom prst="cube">
            <a:avLst/>
          </a:prstGeom>
          <a:noFill/>
          <a:ln w="1270">
            <a:solidFill>
              <a:srgbClr val="A337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00379" y="3754381"/>
            <a:ext cx="182880" cy="182880"/>
          </a:xfrm>
          <a:prstGeom prst="rect">
            <a:avLst/>
          </a:prstGeom>
          <a:noFill/>
          <a:ln w="1270">
            <a:solidFill>
              <a:srgbClr val="0F7DF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54107" y="4121858"/>
            <a:ext cx="182880" cy="182880"/>
          </a:xfrm>
          <a:prstGeom prst="sun">
            <a:avLst/>
          </a:prstGeom>
          <a:noFill/>
          <a:ln w="1270">
            <a:solidFill>
              <a:srgbClr val="48E6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50513" y="3067549"/>
            <a:ext cx="182880" cy="182880"/>
          </a:xfrm>
          <a:prstGeom prst="sun">
            <a:avLst/>
          </a:prstGeom>
          <a:noFill/>
          <a:ln w="1270">
            <a:solidFill>
              <a:srgbClr val="A0FF5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Symmetry is Your Friend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is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useful when the charge distribution has a high degree of symmetry.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Spherical symmetry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Cylindrical symmetry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Planar symmetry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Symmetry allows you to make simplifying assumptions about the electric field, making the integral solvable.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85802" y="156244"/>
            <a:ext cx="182880" cy="182880"/>
          </a:xfrm>
          <a:prstGeom prst="rect">
            <a:avLst/>
          </a:prstGeom>
          <a:noFill/>
          <a:ln w="1270">
            <a:solidFill>
              <a:srgbClr val="D115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01348" y="1422782"/>
            <a:ext cx="182880" cy="182880"/>
          </a:xfrm>
          <a:prstGeom prst="cube">
            <a:avLst/>
          </a:prstGeom>
          <a:noFill/>
          <a:ln w="1270">
            <a:solidFill>
              <a:srgbClr val="0135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62511" y="4417007"/>
            <a:ext cx="182880" cy="182880"/>
          </a:xfrm>
          <a:prstGeom prst="sun">
            <a:avLst/>
          </a:prstGeom>
          <a:noFill/>
          <a:ln w="1270">
            <a:solidFill>
              <a:srgbClr val="E0C6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42000" y="234606"/>
            <a:ext cx="182880" cy="182880"/>
          </a:xfrm>
          <a:prstGeom prst="triangle">
            <a:avLst/>
          </a:prstGeom>
          <a:noFill/>
          <a:ln w="1270">
            <a:solidFill>
              <a:srgbClr val="0737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06448" y="4049293"/>
            <a:ext cx="182880" cy="182880"/>
          </a:xfrm>
          <a:prstGeom prst="cube">
            <a:avLst/>
          </a:prstGeom>
          <a:noFill/>
          <a:ln w="1270">
            <a:solidFill>
              <a:srgbClr val="3B24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Conductors and Gauss's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key property of conductors in electrostatic equilibrium: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inside a conductor is zero.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excess charge resides entirely on the surface of the conductor.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can be used to prove this and determine the surface charge density on the conductor.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6808" y="1754408"/>
            <a:ext cx="182880" cy="182880"/>
          </a:xfrm>
          <a:prstGeom prst="triangle">
            <a:avLst/>
          </a:prstGeom>
          <a:noFill/>
          <a:ln w="1270">
            <a:solidFill>
              <a:srgbClr val="62547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64632" y="1977697"/>
            <a:ext cx="182880" cy="182880"/>
          </a:xfrm>
          <a:prstGeom prst="rect">
            <a:avLst/>
          </a:prstGeom>
          <a:noFill/>
          <a:ln w="1270">
            <a:solidFill>
              <a:srgbClr val="6A66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5759" y="4031155"/>
            <a:ext cx="182880" cy="182880"/>
          </a:xfrm>
          <a:prstGeom prst="triangle">
            <a:avLst/>
          </a:prstGeom>
          <a:noFill/>
          <a:ln w="1270">
            <a:solidFill>
              <a:srgbClr val="92B02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57911" y="4422699"/>
            <a:ext cx="182880" cy="182880"/>
          </a:xfrm>
          <a:prstGeom prst="cube">
            <a:avLst/>
          </a:prstGeom>
          <a:noFill/>
          <a:ln w="1270">
            <a:solidFill>
              <a:srgbClr val="615F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93921" y="2903940"/>
            <a:ext cx="182880" cy="182880"/>
          </a:xfrm>
          <a:prstGeom prst="cube">
            <a:avLst/>
          </a:prstGeom>
          <a:noFill/>
          <a:ln w="1270">
            <a:solidFill>
              <a:srgbClr val="51B9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Conductor Example: Charged Metal Sphere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have a charged conducting sphere, the charge sits on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surface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a Gaussian surface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inside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metal: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because all the charge is on the surface. Therefore, the electric field inside the metal sphere is zero!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16117" y="654875"/>
            <a:ext cx="182880" cy="182880"/>
          </a:xfrm>
          <a:prstGeom prst="sun">
            <a:avLst/>
          </a:prstGeom>
          <a:noFill/>
          <a:ln w="1270">
            <a:solidFill>
              <a:srgbClr val="AF0C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14241" y="1790924"/>
            <a:ext cx="182880" cy="182880"/>
          </a:xfrm>
          <a:prstGeom prst="cube">
            <a:avLst/>
          </a:prstGeom>
          <a:noFill/>
          <a:ln w="1270">
            <a:solidFill>
              <a:srgbClr val="0F41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99933" y="3213108"/>
            <a:ext cx="182880" cy="182880"/>
          </a:xfrm>
          <a:prstGeom prst="cube">
            <a:avLst/>
          </a:prstGeom>
          <a:noFill/>
          <a:ln w="1270">
            <a:solidFill>
              <a:srgbClr val="54599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7377" y="2850662"/>
            <a:ext cx="182880" cy="182880"/>
          </a:xfrm>
          <a:prstGeom prst="rect">
            <a:avLst/>
          </a:prstGeom>
          <a:noFill/>
          <a:ln w="1270">
            <a:solidFill>
              <a:srgbClr val="1083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43302" y="2420964"/>
            <a:ext cx="182880" cy="182880"/>
          </a:xfrm>
          <a:prstGeom prst="cube">
            <a:avLst/>
          </a:prstGeom>
          <a:noFill/>
          <a:ln w="1270">
            <a:solidFill>
              <a:srgbClr val="3AA8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Limitations of Gauss's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is powerful, but it has limitations: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always easy to apply.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useful for highly symmetric charge distributions.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the electric field is not constant or perpendicular to the Gaussian surface, the integral becomes difficult to evaluate.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49993" y="4112705"/>
            <a:ext cx="182880" cy="182880"/>
          </a:xfrm>
          <a:prstGeom prst="cube">
            <a:avLst/>
          </a:prstGeom>
          <a:noFill/>
          <a:ln w="1270">
            <a:solidFill>
              <a:srgbClr val="406B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34328" y="777956"/>
            <a:ext cx="182880" cy="182880"/>
          </a:xfrm>
          <a:prstGeom prst="triangle">
            <a:avLst/>
          </a:prstGeom>
          <a:noFill/>
          <a:ln w="1270">
            <a:solidFill>
              <a:srgbClr val="F64F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19209" y="4303409"/>
            <a:ext cx="182880" cy="182880"/>
          </a:xfrm>
          <a:prstGeom prst="cube">
            <a:avLst/>
          </a:prstGeom>
          <a:noFill/>
          <a:ln w="1270">
            <a:solidFill>
              <a:srgbClr val="0CDB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09346" y="2113831"/>
            <a:ext cx="182880" cy="182880"/>
          </a:xfrm>
          <a:prstGeom prst="sun">
            <a:avLst/>
          </a:prstGeom>
          <a:noFill/>
          <a:ln w="1270">
            <a:solidFill>
              <a:srgbClr val="27295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89529" y="825991"/>
            <a:ext cx="182880" cy="182880"/>
          </a:xfrm>
          <a:prstGeom prst="rect">
            <a:avLst/>
          </a:prstGeom>
          <a:noFill/>
          <a:ln w="1270">
            <a:solidFill>
              <a:srgbClr val="6329E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Gauss's Law vs. Coulomb's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and Coulomb's Law are related but have different uses.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Coulomb's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Directly calculates the force between two point charges.  Can be used to find the electric field of a point charge.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Relates the electric flux through a closed surface to the enclosed charge.  Powerful for finding electric fields of symmetric charge distributions.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can be seen as a generalization of Coulomb's Law.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35314" y="1937274"/>
            <a:ext cx="182880" cy="182880"/>
          </a:xfrm>
          <a:prstGeom prst="cube">
            <a:avLst/>
          </a:prstGeom>
          <a:noFill/>
          <a:ln w="1270">
            <a:solidFill>
              <a:srgbClr val="138C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46483" y="1896500"/>
            <a:ext cx="182880" cy="182880"/>
          </a:xfrm>
          <a:prstGeom prst="cube">
            <a:avLst/>
          </a:prstGeom>
          <a:noFill/>
          <a:ln w="1270">
            <a:solidFill>
              <a:srgbClr val="0D1D4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65606" y="835428"/>
            <a:ext cx="182880" cy="182880"/>
          </a:xfrm>
          <a:prstGeom prst="cube">
            <a:avLst/>
          </a:prstGeom>
          <a:noFill/>
          <a:ln w="1270">
            <a:solidFill>
              <a:srgbClr val="41C74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58181" y="665908"/>
            <a:ext cx="182880" cy="182880"/>
          </a:xfrm>
          <a:prstGeom prst="rect">
            <a:avLst/>
          </a:prstGeom>
          <a:noFill/>
          <a:ln w="1270">
            <a:solidFill>
              <a:srgbClr val="9BAB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83725" y="1813119"/>
            <a:ext cx="182880" cy="182880"/>
          </a:xfrm>
          <a:prstGeom prst="rect">
            <a:avLst/>
          </a:prstGeom>
          <a:noFill/>
          <a:ln w="1270">
            <a:solidFill>
              <a:srgbClr val="CB9E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a Gaussian Surface: A Recap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 choose a Gaussian surface that exploits the symmetry of the charge distribution.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Spherical: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Point charges, uniformly charged spheres.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Cylindrical: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Long charged wires, uniformly charged cylinders.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Planar: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Infinite charged sheets.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sure the electric field is either constant and perpendicular, or parallel to the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20464" y="1866055"/>
            <a:ext cx="182880" cy="182880"/>
          </a:xfrm>
          <a:prstGeom prst="triangle">
            <a:avLst/>
          </a:prstGeom>
          <a:noFill/>
          <a:ln w="1270">
            <a:solidFill>
              <a:srgbClr val="7BBC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16881" y="4065790"/>
            <a:ext cx="182880" cy="182880"/>
          </a:xfrm>
          <a:prstGeom prst="sun">
            <a:avLst/>
          </a:prstGeom>
          <a:noFill/>
          <a:ln w="1270">
            <a:solidFill>
              <a:srgbClr val="3EFC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22525" y="215609"/>
            <a:ext cx="182880" cy="182880"/>
          </a:xfrm>
          <a:prstGeom prst="cube">
            <a:avLst/>
          </a:prstGeom>
          <a:noFill/>
          <a:ln w="1270">
            <a:solidFill>
              <a:srgbClr val="08A3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9241" y="2030316"/>
            <a:ext cx="182880" cy="182880"/>
          </a:xfrm>
          <a:prstGeom prst="sun">
            <a:avLst/>
          </a:prstGeom>
          <a:noFill/>
          <a:ln w="1270">
            <a:solidFill>
              <a:srgbClr val="4E17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74266" y="1194072"/>
            <a:ext cx="182880" cy="182880"/>
          </a:xfrm>
          <a:prstGeom prst="cube">
            <a:avLst/>
          </a:prstGeom>
          <a:noFill/>
          <a:ln w="1270">
            <a:solidFill>
              <a:srgbClr val="B6F43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1: Charged Conducting Plate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infinitely large conducting plate has a uniform surface charge density σ. Find the electric field near the plate.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Hint: Use a cylindrical Gaussian surface that pierces the plate.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22302" y="4525585"/>
            <a:ext cx="182880" cy="182880"/>
          </a:xfrm>
          <a:prstGeom prst="rect">
            <a:avLst/>
          </a:prstGeom>
          <a:noFill/>
          <a:ln w="1270">
            <a:solidFill>
              <a:srgbClr val="E11E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67681" y="2119756"/>
            <a:ext cx="182880" cy="182880"/>
          </a:xfrm>
          <a:prstGeom prst="sun">
            <a:avLst/>
          </a:prstGeom>
          <a:noFill/>
          <a:ln w="1270">
            <a:solidFill>
              <a:srgbClr val="8880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77445" y="2622743"/>
            <a:ext cx="182880" cy="182880"/>
          </a:xfrm>
          <a:prstGeom prst="triangle">
            <a:avLst/>
          </a:prstGeom>
          <a:noFill/>
          <a:ln w="1270">
            <a:solidFill>
              <a:srgbClr val="F555F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53362" y="184761"/>
            <a:ext cx="182880" cy="182880"/>
          </a:xfrm>
          <a:prstGeom prst="cube">
            <a:avLst/>
          </a:prstGeom>
          <a:noFill/>
          <a:ln w="1270">
            <a:solidFill>
              <a:srgbClr val="3F6A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55271" y="3751590"/>
            <a:ext cx="182880" cy="182880"/>
          </a:xfrm>
          <a:prstGeom prst="cube">
            <a:avLst/>
          </a:prstGeom>
          <a:noFill/>
          <a:ln w="1270">
            <a:solidFill>
              <a:srgbClr val="775A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2: Coaxial Cable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coaxial cable consists of a solid inner conductor of radius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an outer conducting shell of radius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 The inner conductor carries a charge +λ per unit length, and the outer shell carries a charge -λ per unit length. Find the electric field in the region between the conductors (a &lt; r &lt; b).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3885" y="910325"/>
            <a:ext cx="182880" cy="182880"/>
          </a:xfrm>
          <a:prstGeom prst="triangle">
            <a:avLst/>
          </a:prstGeom>
          <a:noFill/>
          <a:ln w="1270">
            <a:solidFill>
              <a:srgbClr val="031C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69692" y="217690"/>
            <a:ext cx="182880" cy="182880"/>
          </a:xfrm>
          <a:prstGeom prst="triangle">
            <a:avLst/>
          </a:prstGeom>
          <a:noFill/>
          <a:ln w="1270">
            <a:solidFill>
              <a:srgbClr val="A874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24559" y="4528074"/>
            <a:ext cx="182880" cy="182880"/>
          </a:xfrm>
          <a:prstGeom prst="sun">
            <a:avLst/>
          </a:prstGeom>
          <a:noFill/>
          <a:ln w="1270">
            <a:solidFill>
              <a:srgbClr val="558E3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83978" y="3827924"/>
            <a:ext cx="182880" cy="182880"/>
          </a:xfrm>
          <a:prstGeom prst="cube">
            <a:avLst/>
          </a:prstGeom>
          <a:noFill/>
          <a:ln w="1270">
            <a:solidFill>
              <a:srgbClr val="19B0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24692" y="1284337"/>
            <a:ext cx="182880" cy="182880"/>
          </a:xfrm>
          <a:prstGeom prst="triangle">
            <a:avLst/>
          </a:prstGeom>
          <a:noFill/>
          <a:ln w="1270">
            <a:solidFill>
              <a:srgbClr val="1D90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3: Uniformly Charged Solid Sphere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solid sphere of radius R has a uniform volume charge density ρ. Find the electric field as a function of r, both inside (r &lt; R) and outside (r &gt; R) the sphere.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00219" y="107351"/>
            <a:ext cx="182880" cy="182880"/>
          </a:xfrm>
          <a:prstGeom prst="rect">
            <a:avLst/>
          </a:prstGeom>
          <a:noFill/>
          <a:ln w="1270">
            <a:solidFill>
              <a:srgbClr val="C14C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43681" y="3232259"/>
            <a:ext cx="182880" cy="182880"/>
          </a:xfrm>
          <a:prstGeom prst="sun">
            <a:avLst/>
          </a:prstGeom>
          <a:noFill/>
          <a:ln w="1270">
            <a:solidFill>
              <a:srgbClr val="89F6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5059" y="1807538"/>
            <a:ext cx="182880" cy="182880"/>
          </a:xfrm>
          <a:prstGeom prst="cube">
            <a:avLst/>
          </a:prstGeom>
          <a:noFill/>
          <a:ln w="1270">
            <a:solidFill>
              <a:srgbClr val="007C3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98166" y="689815"/>
            <a:ext cx="182880" cy="182880"/>
          </a:xfrm>
          <a:prstGeom prst="rect">
            <a:avLst/>
          </a:prstGeom>
          <a:noFill/>
          <a:ln w="1270">
            <a:solidFill>
              <a:srgbClr val="5DD7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06780" y="1576649"/>
            <a:ext cx="182880" cy="182880"/>
          </a:xfrm>
          <a:prstGeom prst="cube">
            <a:avLst/>
          </a:prstGeom>
          <a:noFill/>
          <a:ln w="1270">
            <a:solidFill>
              <a:srgbClr val="34CF7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provides a powerful way to calculate electric fields, especially for symmetric charge distributions.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electric flux is crucial.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Gaussian surface is essential for simplifying the problem.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is related to Coulomb's Law.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83248" y="4551117"/>
            <a:ext cx="182880" cy="182880"/>
          </a:xfrm>
          <a:prstGeom prst="sun">
            <a:avLst/>
          </a:prstGeom>
          <a:noFill/>
          <a:ln w="1270">
            <a:solidFill>
              <a:srgbClr val="1472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87187" y="3836220"/>
            <a:ext cx="182880" cy="182880"/>
          </a:xfrm>
          <a:prstGeom prst="triangle">
            <a:avLst/>
          </a:prstGeom>
          <a:noFill/>
          <a:ln w="1270">
            <a:solidFill>
              <a:srgbClr val="21459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79633" y="1910173"/>
            <a:ext cx="182880" cy="182880"/>
          </a:xfrm>
          <a:prstGeom prst="cube">
            <a:avLst/>
          </a:prstGeom>
          <a:noFill/>
          <a:ln w="1270">
            <a:solidFill>
              <a:srgbClr val="85E8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48475" y="3102933"/>
            <a:ext cx="182880" cy="182880"/>
          </a:xfrm>
          <a:prstGeom prst="triangle">
            <a:avLst/>
          </a:prstGeom>
          <a:noFill/>
          <a:ln w="1270">
            <a:solidFill>
              <a:srgbClr val="2A404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71884" y="3394237"/>
            <a:ext cx="182880" cy="182880"/>
          </a:xfrm>
          <a:prstGeom prst="triangle">
            <a:avLst/>
          </a:prstGeom>
          <a:noFill/>
          <a:ln w="1270">
            <a:solidFill>
              <a:srgbClr val="E060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Flux: A Quick Review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flux is a measure of the 'flow' of the electric field through a given area.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proportional to the number of electric field lines passing through the area.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Φ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∫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⋅ 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Φ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Electric flux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Electric field vector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Area vector (perpendicular to the surface).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integral is over the entire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84485" y="217657"/>
            <a:ext cx="182880" cy="182880"/>
          </a:xfrm>
          <a:prstGeom prst="cube">
            <a:avLst/>
          </a:prstGeom>
          <a:noFill/>
          <a:ln w="1270">
            <a:solidFill>
              <a:srgbClr val="06A9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6041" y="4244360"/>
            <a:ext cx="182880" cy="182880"/>
          </a:xfrm>
          <a:prstGeom prst="rect">
            <a:avLst/>
          </a:prstGeom>
          <a:noFill/>
          <a:ln w="1270">
            <a:solidFill>
              <a:srgbClr val="FB45A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5333" y="1748034"/>
            <a:ext cx="182880" cy="182880"/>
          </a:xfrm>
          <a:prstGeom prst="rect">
            <a:avLst/>
          </a:prstGeom>
          <a:noFill/>
          <a:ln w="1270">
            <a:solidFill>
              <a:srgbClr val="B139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00573" y="2656025"/>
            <a:ext cx="182880" cy="182880"/>
          </a:xfrm>
          <a:prstGeom prst="sun">
            <a:avLst/>
          </a:prstGeom>
          <a:noFill/>
          <a:ln w="1270">
            <a:solidFill>
              <a:srgbClr val="4D75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60494" y="2668817"/>
            <a:ext cx="182880" cy="182880"/>
          </a:xfrm>
          <a:prstGeom prst="cube">
            <a:avLst/>
          </a:prstGeom>
          <a:noFill/>
          <a:ln w="1270">
            <a:solidFill>
              <a:srgbClr val="A1FE9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Gauss's Law: The Core Concept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 states: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total electric flux through any closed surface is proportional to the enclosed electric charge.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∮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⋅ 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∮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⋅ 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Electric flux through the closed surface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Total charge enclosed within the surface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Permittivity of free space (a constant)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07351" y="4172369"/>
            <a:ext cx="182880" cy="182880"/>
          </a:xfrm>
          <a:prstGeom prst="triangle">
            <a:avLst/>
          </a:prstGeom>
          <a:noFill/>
          <a:ln w="1270">
            <a:solidFill>
              <a:srgbClr val="A7DC3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46134" y="2751872"/>
            <a:ext cx="182880" cy="182880"/>
          </a:xfrm>
          <a:prstGeom prst="rect">
            <a:avLst/>
          </a:prstGeom>
          <a:noFill/>
          <a:ln w="1270">
            <a:solidFill>
              <a:srgbClr val="7387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21488" y="3724745"/>
            <a:ext cx="182880" cy="182880"/>
          </a:xfrm>
          <a:prstGeom prst="sun">
            <a:avLst/>
          </a:prstGeom>
          <a:noFill/>
          <a:ln w="1270">
            <a:solidFill>
              <a:srgbClr val="BCF9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41717" y="203110"/>
            <a:ext cx="182880" cy="182880"/>
          </a:xfrm>
          <a:prstGeom prst="rect">
            <a:avLst/>
          </a:prstGeom>
          <a:noFill/>
          <a:ln w="1270">
            <a:solidFill>
              <a:srgbClr val="FBA8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30656" y="3904979"/>
            <a:ext cx="182880" cy="182880"/>
          </a:xfrm>
          <a:prstGeom prst="rect">
            <a:avLst/>
          </a:prstGeom>
          <a:noFill/>
          <a:ln w="1270">
            <a:solidFill>
              <a:srgbClr val="E2D9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Formula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break down the formula:  ∮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⋅ 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integral (∮) means we are summing the electric field dotted with the area vector over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entire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closed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charge inside the surface. Positive and negative charges cancel 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just a constant that relates the units of charge and electric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0223" y="1504585"/>
            <a:ext cx="182880" cy="182880"/>
          </a:xfrm>
          <a:prstGeom prst="rect">
            <a:avLst/>
          </a:prstGeom>
          <a:noFill/>
          <a:ln w="1270">
            <a:solidFill>
              <a:srgbClr val="3E19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4454" y="625349"/>
            <a:ext cx="182880" cy="182880"/>
          </a:xfrm>
          <a:prstGeom prst="sun">
            <a:avLst/>
          </a:prstGeom>
          <a:noFill/>
          <a:ln w="1270">
            <a:solidFill>
              <a:srgbClr val="6AA3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69125" y="2435138"/>
            <a:ext cx="182880" cy="182880"/>
          </a:xfrm>
          <a:prstGeom prst="cube">
            <a:avLst/>
          </a:prstGeom>
          <a:noFill/>
          <a:ln w="1270">
            <a:solidFill>
              <a:srgbClr val="61A22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16597" y="1655331"/>
            <a:ext cx="182880" cy="182880"/>
          </a:xfrm>
          <a:prstGeom prst="sun">
            <a:avLst/>
          </a:prstGeom>
          <a:noFill/>
          <a:ln w="1270">
            <a:solidFill>
              <a:srgbClr val="ADCA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51142" y="2021322"/>
            <a:ext cx="182880" cy="182880"/>
          </a:xfrm>
          <a:prstGeom prst="triangle">
            <a:avLst/>
          </a:prstGeom>
          <a:noFill/>
          <a:ln w="1270">
            <a:solidFill>
              <a:srgbClr val="A74C8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Gaussian Surfaces: Choosing Wisely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Gaussian surface is an imaginary closed surface we choose to apply Gauss's Law.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Goal: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a surface where the electric field is either constant in magnitude and perpendicular to the surface, or parallel to the surface (E ⋅ dA = 0).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Shapes: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Sphere, cylinder, cube.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38426" y="4212044"/>
            <a:ext cx="182880" cy="182880"/>
          </a:xfrm>
          <a:prstGeom prst="triangle">
            <a:avLst/>
          </a:prstGeom>
          <a:noFill/>
          <a:ln w="1270">
            <a:solidFill>
              <a:srgbClr val="FBA9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40454" y="2029888"/>
            <a:ext cx="182880" cy="182880"/>
          </a:xfrm>
          <a:prstGeom prst="triangle">
            <a:avLst/>
          </a:prstGeom>
          <a:noFill/>
          <a:ln w="1270">
            <a:solidFill>
              <a:srgbClr val="6F12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63290" y="266039"/>
            <a:ext cx="182880" cy="182880"/>
          </a:xfrm>
          <a:prstGeom prst="sun">
            <a:avLst/>
          </a:prstGeom>
          <a:noFill/>
          <a:ln w="1270">
            <a:solidFill>
              <a:srgbClr val="DBE66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4075" y="1578879"/>
            <a:ext cx="182880" cy="182880"/>
          </a:xfrm>
          <a:prstGeom prst="cube">
            <a:avLst/>
          </a:prstGeom>
          <a:noFill/>
          <a:ln w="1270">
            <a:solidFill>
              <a:srgbClr val="7DD7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31316" y="2297521"/>
            <a:ext cx="182880" cy="182880"/>
          </a:xfrm>
          <a:prstGeom prst="sun">
            <a:avLst/>
          </a:prstGeom>
          <a:noFill/>
          <a:ln w="1270">
            <a:solidFill>
              <a:srgbClr val="93B0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Gaussian Surface: Spherical Symmetry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dealing with a spherically symmetric charge distribution, a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spherical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Gaussian surface centered on the charge is ideal.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is radial (pointing directly away from or toward the charge).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has the same magnitude at every point on the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simplifies the integral greatly.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16765" y="546255"/>
            <a:ext cx="182880" cy="182880"/>
          </a:xfrm>
          <a:prstGeom prst="rect">
            <a:avLst/>
          </a:prstGeom>
          <a:noFill/>
          <a:ln w="1270">
            <a:solidFill>
              <a:srgbClr val="8BDF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37139" y="2852497"/>
            <a:ext cx="182880" cy="182880"/>
          </a:xfrm>
          <a:prstGeom prst="triangle">
            <a:avLst/>
          </a:prstGeom>
          <a:noFill/>
          <a:ln w="1270">
            <a:solidFill>
              <a:srgbClr val="2E06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92149" y="4372113"/>
            <a:ext cx="182880" cy="182880"/>
          </a:xfrm>
          <a:prstGeom prst="rect">
            <a:avLst/>
          </a:prstGeom>
          <a:noFill/>
          <a:ln w="1270">
            <a:solidFill>
              <a:srgbClr val="96797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26119" y="4507577"/>
            <a:ext cx="182880" cy="182880"/>
          </a:xfrm>
          <a:prstGeom prst="triangle">
            <a:avLst/>
          </a:prstGeom>
          <a:noFill/>
          <a:ln w="1270">
            <a:solidFill>
              <a:srgbClr val="975A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06647" y="358936"/>
            <a:ext cx="182880" cy="182880"/>
          </a:xfrm>
          <a:prstGeom prst="triangle">
            <a:avLst/>
          </a:prstGeom>
          <a:noFill/>
          <a:ln w="1270">
            <a:solidFill>
              <a:srgbClr val="63DD7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Gaussian Surface: Cylindrical Symmetry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cylindrically symmetric charge distributions (e.g., a long charged wire), a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cylindrical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Gaussian surface coaxial with the charge is the best choice.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is radial (pointing directly away from or toward the wire).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has the same magnitude at every point on the curved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 flux through the top and bottom flat surfaces – the electric field is usually parallel to these, resulting in zero flux.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07802" y="3269651"/>
            <a:ext cx="182880" cy="182880"/>
          </a:xfrm>
          <a:prstGeom prst="rect">
            <a:avLst/>
          </a:prstGeom>
          <a:noFill/>
          <a:ln w="1270">
            <a:solidFill>
              <a:srgbClr val="5C84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39817" y="22325"/>
            <a:ext cx="182880" cy="182880"/>
          </a:xfrm>
          <a:prstGeom prst="cube">
            <a:avLst/>
          </a:prstGeom>
          <a:noFill/>
          <a:ln w="1270">
            <a:solidFill>
              <a:srgbClr val="7185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58398" y="2354376"/>
            <a:ext cx="182880" cy="182880"/>
          </a:xfrm>
          <a:prstGeom prst="triangle">
            <a:avLst/>
          </a:prstGeom>
          <a:noFill/>
          <a:ln w="1270">
            <a:solidFill>
              <a:srgbClr val="1EAA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01855" y="4019197"/>
            <a:ext cx="182880" cy="182880"/>
          </a:xfrm>
          <a:prstGeom prst="sun">
            <a:avLst/>
          </a:prstGeom>
          <a:noFill/>
          <a:ln w="1270">
            <a:solidFill>
              <a:srgbClr val="3FFF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88906" y="2757216"/>
            <a:ext cx="182880" cy="182880"/>
          </a:xfrm>
          <a:prstGeom prst="triangle">
            <a:avLst/>
          </a:prstGeom>
          <a:noFill/>
          <a:ln w="1270">
            <a:solidFill>
              <a:srgbClr val="9AFF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1: Electric Field of a Point Charge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use Gauss's Law to find the electric field of a single point charge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spherical Gaussian surface centered on the charge.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∮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⋅ d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E ∮ dA = E (4πr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), where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radius of the sphere.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Gauss's Law: E (4πr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q / 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for E:  E = q / (4πε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the same result we get from Coulomb's Law!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57038" y="781731"/>
            <a:ext cx="182880" cy="182880"/>
          </a:xfrm>
          <a:prstGeom prst="triangle">
            <a:avLst/>
          </a:prstGeom>
          <a:noFill/>
          <a:ln w="1270">
            <a:solidFill>
              <a:srgbClr val="C3BE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92756" y="1235317"/>
            <a:ext cx="182880" cy="182880"/>
          </a:xfrm>
          <a:prstGeom prst="cube">
            <a:avLst/>
          </a:prstGeom>
          <a:noFill/>
          <a:ln w="1270">
            <a:solidFill>
              <a:srgbClr val="549CF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9429" y="4012173"/>
            <a:ext cx="182880" cy="182880"/>
          </a:xfrm>
          <a:prstGeom prst="sun">
            <a:avLst/>
          </a:prstGeom>
          <a:noFill/>
          <a:ln w="1270">
            <a:solidFill>
              <a:srgbClr val="E289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98142" y="1158431"/>
            <a:ext cx="182880" cy="182880"/>
          </a:xfrm>
          <a:prstGeom prst="triangle">
            <a:avLst/>
          </a:prstGeom>
          <a:noFill/>
          <a:ln w="1270">
            <a:solidFill>
              <a:srgbClr val="F6DC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42713" y="3829376"/>
            <a:ext cx="182880" cy="182880"/>
          </a:xfrm>
          <a:prstGeom prst="sun">
            <a:avLst/>
          </a:prstGeom>
          <a:noFill/>
          <a:ln w="1270">
            <a:solidFill>
              <a:srgbClr val="C4AA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2: Electric Field of a Charged Sphere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a uniformly charged sphere with total charge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radius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Outside the sphere (r &gt; 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Gauss's Law gives E = Q / (4πε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– behaves like a point charge!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Inside the sphere (r &lt; 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 = (Qr) / (4πε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– electric field increases linearly with distance from the center.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2025-02-24T11:42:59Z</dcterms:created>
  <dcterms:modified xsi:type="dcterms:W3CDTF">2025-02-24T11:42:59Z</dcterms:modified>
</cp:coreProperties>
</file>