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20775" y="4244837"/>
            <a:ext cx="182880" cy="182880"/>
          </a:xfrm>
          <a:prstGeom prst="rect">
            <a:avLst/>
          </a:prstGeom>
          <a:noFill/>
          <a:ln w="1270">
            <a:solidFill>
              <a:srgbClr val="D4B3F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22537" y="189782"/>
            <a:ext cx="182880" cy="182880"/>
          </a:xfrm>
          <a:prstGeom prst="cube">
            <a:avLst/>
          </a:prstGeom>
          <a:noFill/>
          <a:ln w="1270">
            <a:solidFill>
              <a:srgbClr val="9B96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83478" y="110952"/>
            <a:ext cx="182880" cy="182880"/>
          </a:xfrm>
          <a:prstGeom prst="rect">
            <a:avLst/>
          </a:prstGeom>
          <a:noFill/>
          <a:ln w="1270">
            <a:solidFill>
              <a:srgbClr val="FF9A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67233" y="580978"/>
            <a:ext cx="182880" cy="182880"/>
          </a:xfrm>
          <a:prstGeom prst="sun">
            <a:avLst/>
          </a:prstGeom>
          <a:noFill/>
          <a:ln w="1270">
            <a:solidFill>
              <a:srgbClr val="D367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59696" y="3130446"/>
            <a:ext cx="182880" cy="182880"/>
          </a:xfrm>
          <a:prstGeom prst="triangle">
            <a:avLst/>
          </a:prstGeom>
          <a:noFill/>
          <a:ln w="1270">
            <a:solidFill>
              <a:srgbClr val="EE542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Inductance: Understanding and Applications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inductance, exploring its definition, properties, calculation methods, and real-world applications. We will focus on making the concepts clear and accessible for everyone, from beginners to advanced learners.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Inductance?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Affecting Inductance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Calculating Inductance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Stored in an Inductor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 in Series and Parallel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Inductive Reactance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Inductors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26261" y="373972"/>
            <a:ext cx="182880" cy="182880"/>
          </a:xfrm>
          <a:prstGeom prst="sun">
            <a:avLst/>
          </a:prstGeom>
          <a:noFill/>
          <a:ln w="1270">
            <a:solidFill>
              <a:srgbClr val="5867E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26317" y="3398288"/>
            <a:ext cx="182880" cy="182880"/>
          </a:xfrm>
          <a:prstGeom prst="cube">
            <a:avLst/>
          </a:prstGeom>
          <a:noFill/>
          <a:ln w="1270">
            <a:solidFill>
              <a:srgbClr val="5B9F0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06097" y="3909517"/>
            <a:ext cx="182880" cy="182880"/>
          </a:xfrm>
          <a:prstGeom prst="sun">
            <a:avLst/>
          </a:prstGeom>
          <a:noFill/>
          <a:ln w="1270">
            <a:solidFill>
              <a:srgbClr val="7D43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02105" y="3640858"/>
            <a:ext cx="182880" cy="182880"/>
          </a:xfrm>
          <a:prstGeom prst="triangle">
            <a:avLst/>
          </a:prstGeom>
          <a:noFill/>
          <a:ln w="1270">
            <a:solidFill>
              <a:srgbClr val="B6C8D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21724" y="948830"/>
            <a:ext cx="182880" cy="182880"/>
          </a:xfrm>
          <a:prstGeom prst="cube">
            <a:avLst/>
          </a:prstGeom>
          <a:noFill/>
          <a:ln w="1270">
            <a:solidFill>
              <a:srgbClr val="05B7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Inductive Reactance (XL)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Inductive reactance (XL) is the opposition to alternating current (AC) offered by an inductor. It is frequency-dependent.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XL = 2πfL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XL = Inductive Reactance (Ohms)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 = Frequency (Hertz)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Inductance (Henries)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frequency = Higher reactance: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inductor blocks high-frequency signals more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current (f=0 Hz):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XL = 0; an inductor acts like a short circuit to DC.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57793" y="1679789"/>
            <a:ext cx="182880" cy="182880"/>
          </a:xfrm>
          <a:prstGeom prst="rect">
            <a:avLst/>
          </a:prstGeom>
          <a:noFill/>
          <a:ln w="1270">
            <a:solidFill>
              <a:srgbClr val="2E0F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78327" y="2596746"/>
            <a:ext cx="182880" cy="182880"/>
          </a:xfrm>
          <a:prstGeom prst="cube">
            <a:avLst/>
          </a:prstGeom>
          <a:noFill/>
          <a:ln w="1270">
            <a:solidFill>
              <a:srgbClr val="DAC4D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03611" y="4133357"/>
            <a:ext cx="182880" cy="182880"/>
          </a:xfrm>
          <a:prstGeom prst="triangle">
            <a:avLst/>
          </a:prstGeom>
          <a:noFill/>
          <a:ln w="1270">
            <a:solidFill>
              <a:srgbClr val="3F75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45378" y="2720980"/>
            <a:ext cx="182880" cy="182880"/>
          </a:xfrm>
          <a:prstGeom prst="sun">
            <a:avLst/>
          </a:prstGeom>
          <a:noFill/>
          <a:ln w="1270">
            <a:solidFill>
              <a:srgbClr val="B52A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28006" y="3166068"/>
            <a:ext cx="182880" cy="182880"/>
          </a:xfrm>
          <a:prstGeom prst="sun">
            <a:avLst/>
          </a:prstGeom>
          <a:noFill/>
          <a:ln w="1270">
            <a:solidFill>
              <a:srgbClr val="A316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Phase Relationship in an Inductor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an ideal inductor, the current lags the voltage by 90 degrees.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ELI the ICE man.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Voltage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Inductor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Current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 L 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means Voltage leads current in an inductor.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97099" y="1160121"/>
            <a:ext cx="182880" cy="182880"/>
          </a:xfrm>
          <a:prstGeom prst="triangle">
            <a:avLst/>
          </a:prstGeom>
          <a:noFill/>
          <a:ln w="1270">
            <a:solidFill>
              <a:srgbClr val="4D0EA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70974" y="1103933"/>
            <a:ext cx="182880" cy="182880"/>
          </a:xfrm>
          <a:prstGeom prst="triangle">
            <a:avLst/>
          </a:prstGeom>
          <a:noFill/>
          <a:ln w="1270">
            <a:solidFill>
              <a:srgbClr val="9A35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61408" y="492832"/>
            <a:ext cx="182880" cy="182880"/>
          </a:xfrm>
          <a:prstGeom prst="triangle">
            <a:avLst/>
          </a:prstGeom>
          <a:noFill/>
          <a:ln w="1270">
            <a:solidFill>
              <a:srgbClr val="D771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22005" y="2261642"/>
            <a:ext cx="182880" cy="182880"/>
          </a:xfrm>
          <a:prstGeom prst="cube">
            <a:avLst/>
          </a:prstGeom>
          <a:noFill/>
          <a:ln w="1270">
            <a:solidFill>
              <a:srgbClr val="E492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33184" y="4234799"/>
            <a:ext cx="182880" cy="182880"/>
          </a:xfrm>
          <a:prstGeom prst="triangle">
            <a:avLst/>
          </a:prstGeom>
          <a:noFill/>
          <a:ln w="1270">
            <a:solidFill>
              <a:srgbClr val="C864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Inductors: Filtering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 are used in filters to block high-frequency signals while allowing low-frequency signals to pass.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low frequencies to pass, block high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high frequencies to pass, block low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115224" y="422498"/>
            <a:ext cx="182880" cy="182880"/>
          </a:xfrm>
          <a:prstGeom prst="triangle">
            <a:avLst/>
          </a:prstGeom>
          <a:noFill/>
          <a:ln w="1270">
            <a:solidFill>
              <a:srgbClr val="A079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93547" y="973988"/>
            <a:ext cx="182880" cy="182880"/>
          </a:xfrm>
          <a:prstGeom prst="sun">
            <a:avLst/>
          </a:prstGeom>
          <a:noFill/>
          <a:ln w="1270">
            <a:solidFill>
              <a:srgbClr val="1577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2044" y="177020"/>
            <a:ext cx="182880" cy="182880"/>
          </a:xfrm>
          <a:prstGeom prst="cube">
            <a:avLst/>
          </a:prstGeom>
          <a:noFill/>
          <a:ln w="1270">
            <a:solidFill>
              <a:srgbClr val="CB15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14261" y="1887578"/>
            <a:ext cx="182880" cy="182880"/>
          </a:xfrm>
          <a:prstGeom prst="cube">
            <a:avLst/>
          </a:prstGeom>
          <a:noFill/>
          <a:ln w="1270">
            <a:solidFill>
              <a:srgbClr val="BD09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92428" y="3992888"/>
            <a:ext cx="182880" cy="182880"/>
          </a:xfrm>
          <a:prstGeom prst="triangle">
            <a:avLst/>
          </a:prstGeom>
          <a:noFill/>
          <a:ln w="1270">
            <a:solidFill>
              <a:srgbClr val="849D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Inductors: Energy Storage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 can store energy and release it quickly, making them useful 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Switching power supplies: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to efficiently convert voltage levels.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Flash lamps: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 burst of energy to produce a bright flash.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32222" y="4475828"/>
            <a:ext cx="182880" cy="182880"/>
          </a:xfrm>
          <a:prstGeom prst="cube">
            <a:avLst/>
          </a:prstGeom>
          <a:noFill/>
          <a:ln w="1270">
            <a:solidFill>
              <a:srgbClr val="47828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50132" y="73188"/>
            <a:ext cx="182880" cy="182880"/>
          </a:xfrm>
          <a:prstGeom prst="triangle">
            <a:avLst/>
          </a:prstGeom>
          <a:noFill/>
          <a:ln w="1270">
            <a:solidFill>
              <a:srgbClr val="AC52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65579" y="832235"/>
            <a:ext cx="182880" cy="182880"/>
          </a:xfrm>
          <a:prstGeom prst="cube">
            <a:avLst/>
          </a:prstGeom>
          <a:noFill/>
          <a:ln w="1270">
            <a:solidFill>
              <a:srgbClr val="DC5A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46819" y="369763"/>
            <a:ext cx="182880" cy="182880"/>
          </a:xfrm>
          <a:prstGeom prst="rect">
            <a:avLst/>
          </a:prstGeom>
          <a:noFill/>
          <a:ln w="1270">
            <a:solidFill>
              <a:srgbClr val="D62D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2719" y="3700685"/>
            <a:ext cx="182880" cy="182880"/>
          </a:xfrm>
          <a:prstGeom prst="triangle">
            <a:avLst/>
          </a:prstGeom>
          <a:noFill/>
          <a:ln w="1270">
            <a:solidFill>
              <a:srgbClr val="99B3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Inductors: Tuning Circuits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Inductors, combined with capacitors, form resonant circuits that are used 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receivers: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a specific frequency from the airwaves.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Oscillators: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 signals at a specific frequency.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92590" y="352762"/>
            <a:ext cx="182880" cy="182880"/>
          </a:xfrm>
          <a:prstGeom prst="sun">
            <a:avLst/>
          </a:prstGeom>
          <a:noFill/>
          <a:ln w="1270">
            <a:solidFill>
              <a:srgbClr val="AEE3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13643" y="228171"/>
            <a:ext cx="182880" cy="182880"/>
          </a:xfrm>
          <a:prstGeom prst="triangle">
            <a:avLst/>
          </a:prstGeom>
          <a:noFill/>
          <a:ln w="1270">
            <a:solidFill>
              <a:srgbClr val="4A0CD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43867" y="1127460"/>
            <a:ext cx="182880" cy="182880"/>
          </a:xfrm>
          <a:prstGeom prst="sun">
            <a:avLst/>
          </a:prstGeom>
          <a:noFill/>
          <a:ln w="1270">
            <a:solidFill>
              <a:srgbClr val="576D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4293" y="3120918"/>
            <a:ext cx="182880" cy="182880"/>
          </a:xfrm>
          <a:prstGeom prst="rect">
            <a:avLst/>
          </a:prstGeom>
          <a:noFill/>
          <a:ln w="1270">
            <a:solidFill>
              <a:srgbClr val="7587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72507" y="297621"/>
            <a:ext cx="182880" cy="182880"/>
          </a:xfrm>
          <a:prstGeom prst="triangle">
            <a:avLst/>
          </a:prstGeom>
          <a:noFill/>
          <a:ln w="1270">
            <a:solidFill>
              <a:srgbClr val="448DE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Inductors: Transformers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 use the principle of mutual inductance (inductance between two or more coils) to step up or step down voltage levels.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Widely used in power transmission and electronic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19099" y="3791801"/>
            <a:ext cx="182880" cy="182880"/>
          </a:xfrm>
          <a:prstGeom prst="cube">
            <a:avLst/>
          </a:prstGeom>
          <a:noFill/>
          <a:ln w="1270">
            <a:solidFill>
              <a:srgbClr val="7CC6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58548" y="1641081"/>
            <a:ext cx="182880" cy="182880"/>
          </a:xfrm>
          <a:prstGeom prst="triangle">
            <a:avLst/>
          </a:prstGeom>
          <a:noFill/>
          <a:ln w="1270">
            <a:solidFill>
              <a:srgbClr val="CFC2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50656" y="2674892"/>
            <a:ext cx="182880" cy="182880"/>
          </a:xfrm>
          <a:prstGeom prst="sun">
            <a:avLst/>
          </a:prstGeom>
          <a:noFill/>
          <a:ln w="1270">
            <a:solidFill>
              <a:srgbClr val="26CA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43286" y="154201"/>
            <a:ext cx="182880" cy="182880"/>
          </a:xfrm>
          <a:prstGeom prst="sun">
            <a:avLst/>
          </a:prstGeom>
          <a:noFill/>
          <a:ln w="1270">
            <a:solidFill>
              <a:srgbClr val="F13D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78163" y="3997742"/>
            <a:ext cx="182880" cy="182880"/>
          </a:xfrm>
          <a:prstGeom prst="sun">
            <a:avLst/>
          </a:prstGeom>
          <a:noFill/>
          <a:ln w="1270">
            <a:solidFill>
              <a:srgbClr val="DBEC7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Inductors: Air-Core Inductors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Air-core inductors have no core material. They are typically used in high-frequency applications where core losses (energy dissipated in the core) are undesirable.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 Low core losses, good for high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 Lower inductance compared to ferrite-core inductors for the same size.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189" y="2953240"/>
            <a:ext cx="182880" cy="182880"/>
          </a:xfrm>
          <a:prstGeom prst="triangle">
            <a:avLst/>
          </a:prstGeom>
          <a:noFill/>
          <a:ln w="1270">
            <a:solidFill>
              <a:srgbClr val="3C57F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48547" y="1777013"/>
            <a:ext cx="182880" cy="182880"/>
          </a:xfrm>
          <a:prstGeom prst="rect">
            <a:avLst/>
          </a:prstGeom>
          <a:noFill/>
          <a:ln w="1270">
            <a:solidFill>
              <a:srgbClr val="6626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3611" y="548031"/>
            <a:ext cx="182880" cy="182880"/>
          </a:xfrm>
          <a:prstGeom prst="sun">
            <a:avLst/>
          </a:prstGeom>
          <a:noFill/>
          <a:ln w="1270">
            <a:solidFill>
              <a:srgbClr val="36C22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55383" y="1795412"/>
            <a:ext cx="182880" cy="182880"/>
          </a:xfrm>
          <a:prstGeom prst="rect">
            <a:avLst/>
          </a:prstGeom>
          <a:noFill/>
          <a:ln w="1270">
            <a:solidFill>
              <a:srgbClr val="1B93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35131" y="4050319"/>
            <a:ext cx="182880" cy="182880"/>
          </a:xfrm>
          <a:prstGeom prst="cube">
            <a:avLst/>
          </a:prstGeom>
          <a:noFill/>
          <a:ln w="1270">
            <a:solidFill>
              <a:srgbClr val="149BA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Inductors: Ferrite-Core Inductors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Ferrite-core inductors use a ferrite material (a ceramic compound with magnetic properties) as the core.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 Higher inductance compared to air-core inductors, good for lower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 Higher core losses at high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15435" y="1752912"/>
            <a:ext cx="182880" cy="182880"/>
          </a:xfrm>
          <a:prstGeom prst="rect">
            <a:avLst/>
          </a:prstGeom>
          <a:noFill/>
          <a:ln w="1270">
            <a:solidFill>
              <a:srgbClr val="30B8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04672" y="1701500"/>
            <a:ext cx="182880" cy="182880"/>
          </a:xfrm>
          <a:prstGeom prst="rect">
            <a:avLst/>
          </a:prstGeom>
          <a:noFill/>
          <a:ln w="1270">
            <a:solidFill>
              <a:srgbClr val="215F7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29731" y="1349632"/>
            <a:ext cx="182880" cy="182880"/>
          </a:xfrm>
          <a:prstGeom prst="triangle">
            <a:avLst/>
          </a:prstGeom>
          <a:noFill/>
          <a:ln w="1270">
            <a:solidFill>
              <a:srgbClr val="7819F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7293" y="2506335"/>
            <a:ext cx="182880" cy="182880"/>
          </a:xfrm>
          <a:prstGeom prst="triangle">
            <a:avLst/>
          </a:prstGeom>
          <a:noFill/>
          <a:ln w="1270">
            <a:solidFill>
              <a:srgbClr val="A126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47679" y="3192787"/>
            <a:ext cx="182880" cy="182880"/>
          </a:xfrm>
          <a:prstGeom prst="sun">
            <a:avLst/>
          </a:prstGeom>
          <a:noFill/>
          <a:ln w="1270">
            <a:solidFill>
              <a:srgbClr val="D1D09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Inductors: Toroidal Inductors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Toroidal inductors are wound on a donut-shaped core.  This shape minimizes magnetic flux leakage and improves efficiency.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 Reduced electromagnetic interference (EMI), higher efficiency.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 More difficult to wind.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12832" y="4489713"/>
            <a:ext cx="182880" cy="182880"/>
          </a:xfrm>
          <a:prstGeom prst="sun">
            <a:avLst/>
          </a:prstGeom>
          <a:noFill/>
          <a:ln w="1270">
            <a:solidFill>
              <a:srgbClr val="43A4C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11574" y="782204"/>
            <a:ext cx="182880" cy="182880"/>
          </a:xfrm>
          <a:prstGeom prst="sun">
            <a:avLst/>
          </a:prstGeom>
          <a:noFill/>
          <a:ln w="1270">
            <a:solidFill>
              <a:srgbClr val="0296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92147" y="3605883"/>
            <a:ext cx="182880" cy="182880"/>
          </a:xfrm>
          <a:prstGeom prst="cube">
            <a:avLst/>
          </a:prstGeom>
          <a:noFill/>
          <a:ln w="1270">
            <a:solidFill>
              <a:srgbClr val="DBA4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1364" y="3433792"/>
            <a:ext cx="182880" cy="182880"/>
          </a:xfrm>
          <a:prstGeom prst="cube">
            <a:avLst/>
          </a:prstGeom>
          <a:noFill/>
          <a:ln w="1270">
            <a:solidFill>
              <a:srgbClr val="F8E8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71477" y="3065220"/>
            <a:ext cx="182880" cy="182880"/>
          </a:xfrm>
          <a:prstGeom prst="triangle">
            <a:avLst/>
          </a:prstGeom>
          <a:noFill/>
          <a:ln w="1270">
            <a:solidFill>
              <a:srgbClr val="F7E05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Parasitic Effects in Inductors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Real-world inductors are not ideal. They have parasitic effects, including: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Due to the wire used to make the coil.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Between the turns of the coil.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effects can limit the performance of inductors, especially at high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58730" y="4124043"/>
            <a:ext cx="182880" cy="182880"/>
          </a:xfrm>
          <a:prstGeom prst="cube">
            <a:avLst/>
          </a:prstGeom>
          <a:noFill/>
          <a:ln w="1270">
            <a:solidFill>
              <a:srgbClr val="3003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4841" y="3606617"/>
            <a:ext cx="182880" cy="182880"/>
          </a:xfrm>
          <a:prstGeom prst="triangle">
            <a:avLst/>
          </a:prstGeom>
          <a:noFill/>
          <a:ln w="1270">
            <a:solidFill>
              <a:srgbClr val="5E1F5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52984" y="1238937"/>
            <a:ext cx="182880" cy="182880"/>
          </a:xfrm>
          <a:prstGeom prst="rect">
            <a:avLst/>
          </a:prstGeom>
          <a:noFill/>
          <a:ln w="1270">
            <a:solidFill>
              <a:srgbClr val="168D4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60638" y="3146033"/>
            <a:ext cx="182880" cy="182880"/>
          </a:xfrm>
          <a:prstGeom prst="cube">
            <a:avLst/>
          </a:prstGeom>
          <a:noFill/>
          <a:ln w="1270">
            <a:solidFill>
              <a:srgbClr val="3436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81926" y="3783619"/>
            <a:ext cx="182880" cy="182880"/>
          </a:xfrm>
          <a:prstGeom prst="triangle">
            <a:avLst/>
          </a:prstGeom>
          <a:noFill/>
          <a:ln w="1270">
            <a:solidFill>
              <a:srgbClr val="9AB4D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Inductance?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 (L) is a property of an electrical circuit that opposes changes in current.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inertia in mechanics: inertia resists changes in motion; inductance resists changes in current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is measured in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Henries (H)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component designed to have a specific inductance is called an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coil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60691" y="2250926"/>
            <a:ext cx="182880" cy="182880"/>
          </a:xfrm>
          <a:prstGeom prst="sun">
            <a:avLst/>
          </a:prstGeom>
          <a:noFill/>
          <a:ln w="1270">
            <a:solidFill>
              <a:srgbClr val="8939A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57852" y="3987105"/>
            <a:ext cx="182880" cy="182880"/>
          </a:xfrm>
          <a:prstGeom prst="triangle">
            <a:avLst/>
          </a:prstGeom>
          <a:noFill/>
          <a:ln w="1270">
            <a:solidFill>
              <a:srgbClr val="DE40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39103" y="3144730"/>
            <a:ext cx="182880" cy="182880"/>
          </a:xfrm>
          <a:prstGeom prst="cube">
            <a:avLst/>
          </a:prstGeom>
          <a:noFill/>
          <a:ln w="1270">
            <a:solidFill>
              <a:srgbClr val="EEF9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44845" y="342387"/>
            <a:ext cx="182880" cy="182880"/>
          </a:xfrm>
          <a:prstGeom prst="cube">
            <a:avLst/>
          </a:prstGeom>
          <a:noFill/>
          <a:ln w="1270">
            <a:solidFill>
              <a:srgbClr val="EC8F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57668" y="3203362"/>
            <a:ext cx="182880" cy="182880"/>
          </a:xfrm>
          <a:prstGeom prst="sun">
            <a:avLst/>
          </a:prstGeom>
          <a:noFill/>
          <a:ln w="1270">
            <a:solidFill>
              <a:srgbClr val="1FD4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Inductor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Selecting the right inductor for a specific application involves considering: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 value: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required inductance for the circuit.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rating: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maximum current the inductor can handle.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range: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frequency at which the inductor will be used.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 material: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appropriate core material for the application.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Size and cost: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Physical size and budget constraints.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78720" y="567622"/>
            <a:ext cx="182880" cy="182880"/>
          </a:xfrm>
          <a:prstGeom prst="rect">
            <a:avLst/>
          </a:prstGeom>
          <a:noFill/>
          <a:ln w="1270">
            <a:solidFill>
              <a:srgbClr val="F09C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17168" y="1001980"/>
            <a:ext cx="182880" cy="182880"/>
          </a:xfrm>
          <a:prstGeom prst="triangle">
            <a:avLst/>
          </a:prstGeom>
          <a:noFill/>
          <a:ln w="1270">
            <a:solidFill>
              <a:srgbClr val="02CA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29626" y="2849208"/>
            <a:ext cx="182880" cy="182880"/>
          </a:xfrm>
          <a:prstGeom prst="sun">
            <a:avLst/>
          </a:prstGeom>
          <a:noFill/>
          <a:ln w="1270">
            <a:solidFill>
              <a:srgbClr val="1FBF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26024" y="2765509"/>
            <a:ext cx="182880" cy="182880"/>
          </a:xfrm>
          <a:prstGeom prst="rect">
            <a:avLst/>
          </a:prstGeom>
          <a:noFill/>
          <a:ln w="1270">
            <a:solidFill>
              <a:srgbClr val="28A9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25214" y="3748355"/>
            <a:ext cx="182880" cy="182880"/>
          </a:xfrm>
          <a:prstGeom prst="rect">
            <a:avLst/>
          </a:prstGeom>
          <a:noFill/>
          <a:ln w="1270">
            <a:solidFill>
              <a:srgbClr val="EBF3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Inductor Datasheets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inductor datasheets is crucial for proper component selection.  Key parameters to look for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 (L)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Tolerance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Self-Resonant Frequency (SRF)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Resistance (DCR)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Saturation Current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 Factor (Quality Factor)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50636" y="2073974"/>
            <a:ext cx="182880" cy="182880"/>
          </a:xfrm>
          <a:prstGeom prst="sun">
            <a:avLst/>
          </a:prstGeom>
          <a:noFill/>
          <a:ln w="1270">
            <a:solidFill>
              <a:srgbClr val="8966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16281" y="2578285"/>
            <a:ext cx="182880" cy="182880"/>
          </a:xfrm>
          <a:prstGeom prst="cube">
            <a:avLst/>
          </a:prstGeom>
          <a:noFill/>
          <a:ln w="1270">
            <a:solidFill>
              <a:srgbClr val="A2B5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722" y="1582468"/>
            <a:ext cx="182880" cy="182880"/>
          </a:xfrm>
          <a:prstGeom prst="rect">
            <a:avLst/>
          </a:prstGeom>
          <a:noFill/>
          <a:ln w="1270">
            <a:solidFill>
              <a:srgbClr val="D824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98921" y="4265647"/>
            <a:ext cx="182880" cy="182880"/>
          </a:xfrm>
          <a:prstGeom prst="rect">
            <a:avLst/>
          </a:prstGeom>
          <a:noFill/>
          <a:ln w="1270">
            <a:solidFill>
              <a:srgbClr val="28ED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80428" y="1916"/>
            <a:ext cx="182880" cy="182880"/>
          </a:xfrm>
          <a:prstGeom prst="cube">
            <a:avLst/>
          </a:prstGeom>
          <a:noFill/>
          <a:ln w="1270">
            <a:solidFill>
              <a:srgbClr val="12F9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Factor (Quality Factor)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Q factor is the measure of efficiency of an inductor. Higher the Q factor, the better the inductor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 = (Reactance/Resistance) = (wL/R) </a:t>
            </a:r>
            <a:endParaRPr lang="en-US" sz="1200" dirty="0"/>
          </a:p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17114" y="2631944"/>
            <a:ext cx="182880" cy="182880"/>
          </a:xfrm>
          <a:prstGeom prst="rect">
            <a:avLst/>
          </a:prstGeom>
          <a:noFill/>
          <a:ln w="1270">
            <a:solidFill>
              <a:srgbClr val="382D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30045" y="1671019"/>
            <a:ext cx="182880" cy="182880"/>
          </a:xfrm>
          <a:prstGeom prst="rect">
            <a:avLst/>
          </a:prstGeom>
          <a:noFill/>
          <a:ln w="1270">
            <a:solidFill>
              <a:srgbClr val="0B1DF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83301" y="4202547"/>
            <a:ext cx="182880" cy="182880"/>
          </a:xfrm>
          <a:prstGeom prst="sun">
            <a:avLst/>
          </a:prstGeom>
          <a:noFill/>
          <a:ln w="1270">
            <a:solidFill>
              <a:srgbClr val="3393D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24033" y="3775035"/>
            <a:ext cx="182880" cy="182880"/>
          </a:xfrm>
          <a:prstGeom prst="rect">
            <a:avLst/>
          </a:prstGeom>
          <a:noFill/>
          <a:ln w="1270">
            <a:solidFill>
              <a:srgbClr val="9F56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70505" y="4431559"/>
            <a:ext cx="182880" cy="182880"/>
          </a:xfrm>
          <a:prstGeom prst="cube">
            <a:avLst/>
          </a:prstGeom>
          <a:noFill/>
          <a:ln w="1270">
            <a:solidFill>
              <a:srgbClr val="DEF8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 Precautions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working with circuits containing inductors, be aware of: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voltage spikes: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Inductors can generate high voltage spikes when the current is suddenly interrupted.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Inductors can store significant amounts of energy, which can be dangerous if discharged improperly.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92537" y="3504945"/>
            <a:ext cx="182880" cy="182880"/>
          </a:xfrm>
          <a:prstGeom prst="cube">
            <a:avLst/>
          </a:prstGeom>
          <a:noFill/>
          <a:ln w="1270">
            <a:solidFill>
              <a:srgbClr val="DF13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88466" y="1228583"/>
            <a:ext cx="182880" cy="182880"/>
          </a:xfrm>
          <a:prstGeom prst="triangle">
            <a:avLst/>
          </a:prstGeom>
          <a:noFill/>
          <a:ln w="1270">
            <a:solidFill>
              <a:srgbClr val="2D28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57653" y="84984"/>
            <a:ext cx="182880" cy="182880"/>
          </a:xfrm>
          <a:prstGeom prst="cube">
            <a:avLst/>
          </a:prstGeom>
          <a:noFill/>
          <a:ln w="1270">
            <a:solidFill>
              <a:srgbClr val="15AA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06037" y="1176321"/>
            <a:ext cx="182880" cy="182880"/>
          </a:xfrm>
          <a:prstGeom prst="sun">
            <a:avLst/>
          </a:prstGeom>
          <a:noFill/>
          <a:ln w="1270">
            <a:solidFill>
              <a:srgbClr val="BC0A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42049" y="4124992"/>
            <a:ext cx="182880" cy="182880"/>
          </a:xfrm>
          <a:prstGeom prst="rect">
            <a:avLst/>
          </a:prstGeom>
          <a:noFill/>
          <a:ln w="1270">
            <a:solidFill>
              <a:srgbClr val="50BC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 is a fundamental electrical property with numerous applications. Understanding its principles and behavior is essential for designing and analyzing electronic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covered: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Inductance, its properties and its formulas.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Practical applications of inductors.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inductors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548" y="2430636"/>
            <a:ext cx="182880" cy="182880"/>
          </a:xfrm>
          <a:prstGeom prst="sun">
            <a:avLst/>
          </a:prstGeom>
          <a:noFill/>
          <a:ln w="1270">
            <a:solidFill>
              <a:srgbClr val="9442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29235" y="907652"/>
            <a:ext cx="182880" cy="182880"/>
          </a:xfrm>
          <a:prstGeom prst="cube">
            <a:avLst/>
          </a:prstGeom>
          <a:noFill/>
          <a:ln w="1270">
            <a:solidFill>
              <a:srgbClr val="F3532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54787" y="1650615"/>
            <a:ext cx="182880" cy="182880"/>
          </a:xfrm>
          <a:prstGeom prst="rect">
            <a:avLst/>
          </a:prstGeom>
          <a:noFill/>
          <a:ln w="1270">
            <a:solidFill>
              <a:srgbClr val="5BE3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18570" y="171673"/>
            <a:ext cx="182880" cy="182880"/>
          </a:xfrm>
          <a:prstGeom prst="sun">
            <a:avLst/>
          </a:prstGeom>
          <a:noFill/>
          <a:ln w="1270">
            <a:solidFill>
              <a:srgbClr val="CB58D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97732" y="1055213"/>
            <a:ext cx="182880" cy="182880"/>
          </a:xfrm>
          <a:prstGeom prst="cube">
            <a:avLst/>
          </a:prstGeom>
          <a:noFill/>
          <a:ln w="1270">
            <a:solidFill>
              <a:srgbClr val="7087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delve deeper into inductance, consider exploring these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Textbooks on electrical engineering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tutorials and courses (e.g., Khan Academy, Coursera)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Datasheets for various inductors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 notes from inductor manufacturers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75474" y="2409107"/>
            <a:ext cx="182880" cy="182880"/>
          </a:xfrm>
          <a:prstGeom prst="rect">
            <a:avLst/>
          </a:prstGeom>
          <a:noFill/>
          <a:ln w="1270">
            <a:solidFill>
              <a:srgbClr val="C404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3620" y="1244381"/>
            <a:ext cx="182880" cy="182880"/>
          </a:xfrm>
          <a:prstGeom prst="rect">
            <a:avLst/>
          </a:prstGeom>
          <a:noFill/>
          <a:ln w="1270">
            <a:solidFill>
              <a:srgbClr val="DB22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07628" y="4166241"/>
            <a:ext cx="182880" cy="182880"/>
          </a:xfrm>
          <a:prstGeom prst="triangle">
            <a:avLst/>
          </a:prstGeom>
          <a:noFill/>
          <a:ln w="1270">
            <a:solidFill>
              <a:srgbClr val="390C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73142" y="413566"/>
            <a:ext cx="182880" cy="182880"/>
          </a:xfrm>
          <a:prstGeom prst="rect">
            <a:avLst/>
          </a:prstGeom>
          <a:noFill/>
          <a:ln w="1270">
            <a:solidFill>
              <a:srgbClr val="0060B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9208" y="1223573"/>
            <a:ext cx="182880" cy="182880"/>
          </a:xfrm>
          <a:prstGeom prst="triangle">
            <a:avLst/>
          </a:prstGeom>
          <a:noFill/>
          <a:ln w="1270">
            <a:solidFill>
              <a:srgbClr val="19DB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  Are there any 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51126" y="1553085"/>
            <a:ext cx="182880" cy="182880"/>
          </a:xfrm>
          <a:prstGeom prst="triangle">
            <a:avLst/>
          </a:prstGeom>
          <a:noFill/>
          <a:ln w="1270">
            <a:solidFill>
              <a:srgbClr val="E0E2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3412" y="1200305"/>
            <a:ext cx="182880" cy="182880"/>
          </a:xfrm>
          <a:prstGeom prst="sun">
            <a:avLst/>
          </a:prstGeom>
          <a:noFill/>
          <a:ln w="1270">
            <a:solidFill>
              <a:srgbClr val="A46E2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40505" y="1780114"/>
            <a:ext cx="182880" cy="182880"/>
          </a:xfrm>
          <a:prstGeom prst="triangle">
            <a:avLst/>
          </a:prstGeom>
          <a:noFill/>
          <a:ln w="1270">
            <a:solidFill>
              <a:srgbClr val="C15C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95640" y="2231293"/>
            <a:ext cx="182880" cy="182880"/>
          </a:xfrm>
          <a:prstGeom prst="sun">
            <a:avLst/>
          </a:prstGeom>
          <a:noFill/>
          <a:ln w="1270">
            <a:solidFill>
              <a:srgbClr val="2DCC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37580" y="378583"/>
            <a:ext cx="182880" cy="182880"/>
          </a:xfrm>
          <a:prstGeom prst="cube">
            <a:avLst/>
          </a:prstGeom>
          <a:noFill/>
          <a:ln w="1270">
            <a:solidFill>
              <a:srgbClr val="F1E1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Inductance Works: Magnetic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current flows through a conductor, it creates a magnetic field around it. This is the basis of inductance.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Changing current = Changing magnetic field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changing magnetic field induces a voltage (electromotive force or EMF) that opposes the original change in current (Lenz's Law).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induced voltage is called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 EMF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14372" y="339428"/>
            <a:ext cx="182880" cy="182880"/>
          </a:xfrm>
          <a:prstGeom prst="cube">
            <a:avLst/>
          </a:prstGeom>
          <a:noFill/>
          <a:ln w="1270">
            <a:solidFill>
              <a:srgbClr val="7C18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86404" y="3723001"/>
            <a:ext cx="182880" cy="182880"/>
          </a:xfrm>
          <a:prstGeom prst="cube">
            <a:avLst/>
          </a:prstGeom>
          <a:noFill/>
          <a:ln w="1270">
            <a:solidFill>
              <a:srgbClr val="4450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74920" y="2704863"/>
            <a:ext cx="182880" cy="182880"/>
          </a:xfrm>
          <a:prstGeom prst="cube">
            <a:avLst/>
          </a:prstGeom>
          <a:noFill/>
          <a:ln w="1270">
            <a:solidFill>
              <a:srgbClr val="6CD0F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92077" y="238332"/>
            <a:ext cx="182880" cy="182880"/>
          </a:xfrm>
          <a:prstGeom prst="rect">
            <a:avLst/>
          </a:prstGeom>
          <a:noFill/>
          <a:ln w="1270">
            <a:solidFill>
              <a:srgbClr val="4AC74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9573" y="794472"/>
            <a:ext cx="182880" cy="182880"/>
          </a:xfrm>
          <a:prstGeom prst="rect">
            <a:avLst/>
          </a:prstGeom>
          <a:noFill/>
          <a:ln w="1270">
            <a:solidFill>
              <a:srgbClr val="92006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Inductance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inductance of a coil depends on several factors: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Number of Turns (N):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turns = higher inductance (L ∝ N²)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Coil Geometry: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Shape and dimensions of the coil (e.g., length, radius) affect inductance.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 Material: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material inside the coil (e.g., air, iron) significantly impacts inductance.  Iron cores increase inductance.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Permeability (μ):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measure of how easily a material supports the formation of a magnetic field.  Higher permeability = higher inductance.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37464" y="3917161"/>
            <a:ext cx="182880" cy="182880"/>
          </a:xfrm>
          <a:prstGeom prst="cube">
            <a:avLst/>
          </a:prstGeom>
          <a:noFill/>
          <a:ln w="1270">
            <a:solidFill>
              <a:srgbClr val="93111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7149" y="4496144"/>
            <a:ext cx="182880" cy="182880"/>
          </a:xfrm>
          <a:prstGeom prst="cube">
            <a:avLst/>
          </a:prstGeom>
          <a:noFill/>
          <a:ln w="1270">
            <a:solidFill>
              <a:srgbClr val="F78C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71401" y="2996548"/>
            <a:ext cx="182880" cy="182880"/>
          </a:xfrm>
          <a:prstGeom prst="sun">
            <a:avLst/>
          </a:prstGeom>
          <a:noFill/>
          <a:ln w="1270">
            <a:solidFill>
              <a:srgbClr val="E17E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97312" y="1526950"/>
            <a:ext cx="182880" cy="182880"/>
          </a:xfrm>
          <a:prstGeom prst="sun">
            <a:avLst/>
          </a:prstGeom>
          <a:noFill/>
          <a:ln w="1270">
            <a:solidFill>
              <a:srgbClr val="DDEF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17658" y="2470075"/>
            <a:ext cx="182880" cy="182880"/>
          </a:xfrm>
          <a:prstGeom prst="rect">
            <a:avLst/>
          </a:prstGeom>
          <a:noFill/>
          <a:ln w="1270">
            <a:solidFill>
              <a:srgbClr val="FC042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Calculating Inductance: Solenoid Example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a long, tightly wound solenoid (a common type of inductor), we can approximate the inductance using the following formula: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 = (μ * N² * A) / 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Inductance (Henries)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 = Permeability of the core material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= Number of turns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= Cross-sectional area of the solenoid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Length of the solenoid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39255" y="3180233"/>
            <a:ext cx="182880" cy="182880"/>
          </a:xfrm>
          <a:prstGeom prst="cube">
            <a:avLst/>
          </a:prstGeom>
          <a:noFill/>
          <a:ln w="1270">
            <a:solidFill>
              <a:srgbClr val="5465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65513" y="3903312"/>
            <a:ext cx="182880" cy="182880"/>
          </a:xfrm>
          <a:prstGeom prst="rect">
            <a:avLst/>
          </a:prstGeom>
          <a:noFill/>
          <a:ln w="1270">
            <a:solidFill>
              <a:srgbClr val="82FD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92282" y="1011932"/>
            <a:ext cx="182880" cy="182880"/>
          </a:xfrm>
          <a:prstGeom prst="rect">
            <a:avLst/>
          </a:prstGeom>
          <a:noFill/>
          <a:ln w="1270">
            <a:solidFill>
              <a:srgbClr val="65FDE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73519" y="590015"/>
            <a:ext cx="182880" cy="182880"/>
          </a:xfrm>
          <a:prstGeom prst="cube">
            <a:avLst/>
          </a:prstGeom>
          <a:noFill/>
          <a:ln w="1270">
            <a:solidFill>
              <a:srgbClr val="CC183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7616" y="1996815"/>
            <a:ext cx="182880" cy="182880"/>
          </a:xfrm>
          <a:prstGeom prst="rect">
            <a:avLst/>
          </a:prstGeom>
          <a:noFill/>
          <a:ln w="1270">
            <a:solidFill>
              <a:srgbClr val="297E6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Calculation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calculate the inductance of a solenoid with: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= 1000 turns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= 0.001 m² (radius ≈ 1.8 cm)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0.1 m (10 cm)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 = μ₀ (Permeability of free space ≈ 4π × 10⁻⁷ H/m) (Air-core)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(4π × 10⁻⁷ * 1000² * 0.001) / 0.1 ≈ 0.0126 H  (12.6 mH)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Note: Using an iron core would drastically increase this value!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02867" y="369827"/>
            <a:ext cx="182880" cy="182880"/>
          </a:xfrm>
          <a:prstGeom prst="cube">
            <a:avLst/>
          </a:prstGeom>
          <a:noFill/>
          <a:ln w="1270">
            <a:solidFill>
              <a:srgbClr val="D603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41063" y="452885"/>
            <a:ext cx="182880" cy="182880"/>
          </a:xfrm>
          <a:prstGeom prst="cube">
            <a:avLst/>
          </a:prstGeom>
          <a:noFill/>
          <a:ln w="1270">
            <a:solidFill>
              <a:srgbClr val="DC2EC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47456" y="4446825"/>
            <a:ext cx="182880" cy="182880"/>
          </a:xfrm>
          <a:prstGeom prst="triangle">
            <a:avLst/>
          </a:prstGeom>
          <a:noFill/>
          <a:ln w="1270">
            <a:solidFill>
              <a:srgbClr val="144A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91785" y="3267366"/>
            <a:ext cx="182880" cy="182880"/>
          </a:xfrm>
          <a:prstGeom prst="sun">
            <a:avLst/>
          </a:prstGeom>
          <a:noFill/>
          <a:ln w="1270">
            <a:solidFill>
              <a:srgbClr val="0E41C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31532" y="3956589"/>
            <a:ext cx="182880" cy="182880"/>
          </a:xfrm>
          <a:prstGeom prst="rect">
            <a:avLst/>
          </a:prstGeom>
          <a:noFill/>
          <a:ln w="1270">
            <a:solidFill>
              <a:srgbClr val="9EBB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Energy Stored in an Inductor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Inductors store energy in their magnetic field. The energy stored (U) is given by: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(1/2) * L * I²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Energy (Joules)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Inductance (Henries)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= Current (Amperes)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analogous to the potential energy stored in a spring: U = (1/2)kx²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65863" y="1507124"/>
            <a:ext cx="182880" cy="182880"/>
          </a:xfrm>
          <a:prstGeom prst="rect">
            <a:avLst/>
          </a:prstGeom>
          <a:noFill/>
          <a:ln w="1270">
            <a:solidFill>
              <a:srgbClr val="481C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87826" y="482593"/>
            <a:ext cx="182880" cy="182880"/>
          </a:xfrm>
          <a:prstGeom prst="sun">
            <a:avLst/>
          </a:prstGeom>
          <a:noFill/>
          <a:ln w="1270">
            <a:solidFill>
              <a:srgbClr val="4C935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89835" y="2715437"/>
            <a:ext cx="182880" cy="182880"/>
          </a:xfrm>
          <a:prstGeom prst="rect">
            <a:avLst/>
          </a:prstGeom>
          <a:noFill/>
          <a:ln w="1270">
            <a:solidFill>
              <a:srgbClr val="AA10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20908" y="3306513"/>
            <a:ext cx="182880" cy="182880"/>
          </a:xfrm>
          <a:prstGeom prst="sun">
            <a:avLst/>
          </a:prstGeom>
          <a:noFill/>
          <a:ln w="1270">
            <a:solidFill>
              <a:srgbClr val="3726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99473" y="4488797"/>
            <a:ext cx="182880" cy="182880"/>
          </a:xfrm>
          <a:prstGeom prst="sun">
            <a:avLst/>
          </a:prstGeom>
          <a:noFill/>
          <a:ln w="1270">
            <a:solidFill>
              <a:srgbClr val="05F35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Inductors in Series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inductors are connected in series, the total inductance is the sum of the individual inductances: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Ltotal = L1 + L2 + L3 + ...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similar to resistors in series.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01104" y="1377922"/>
            <a:ext cx="182880" cy="182880"/>
          </a:xfrm>
          <a:prstGeom prst="cube">
            <a:avLst/>
          </a:prstGeom>
          <a:noFill/>
          <a:ln w="1270">
            <a:solidFill>
              <a:srgbClr val="B9C3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11175" y="313470"/>
            <a:ext cx="182880" cy="182880"/>
          </a:xfrm>
          <a:prstGeom prst="cube">
            <a:avLst/>
          </a:prstGeom>
          <a:noFill/>
          <a:ln w="1270">
            <a:solidFill>
              <a:srgbClr val="E0C82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01113" y="2822893"/>
            <a:ext cx="182880" cy="182880"/>
          </a:xfrm>
          <a:prstGeom prst="rect">
            <a:avLst/>
          </a:prstGeom>
          <a:noFill/>
          <a:ln w="1270">
            <a:solidFill>
              <a:srgbClr val="4E0CA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13275" y="514385"/>
            <a:ext cx="182880" cy="182880"/>
          </a:xfrm>
          <a:prstGeom prst="cube">
            <a:avLst/>
          </a:prstGeom>
          <a:noFill/>
          <a:ln w="1270">
            <a:solidFill>
              <a:srgbClr val="DF329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77644" y="905790"/>
            <a:ext cx="182880" cy="182880"/>
          </a:xfrm>
          <a:prstGeom prst="cube">
            <a:avLst/>
          </a:prstGeom>
          <a:noFill/>
          <a:ln w="1270">
            <a:solidFill>
              <a:srgbClr val="BECF8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Inductors in Parallel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inductors are connected in parallel, the total inductance is calculated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1/Ltotal = 1/L1 + 1/L2 + 1/L3 + ...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Ltotal = 1 / (1/L1 + 1/L2 + 1/L3 + ...)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similar to resistors in parallel.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2025-02-24T11:45:02Z</dcterms:created>
  <dcterms:modified xsi:type="dcterms:W3CDTF">2025-02-24T11:45:02Z</dcterms:modified>
</cp:coreProperties>
</file>