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19249" y="3603907"/>
            <a:ext cx="182880" cy="182880"/>
          </a:xfrm>
          <a:prstGeom prst="triangle">
            <a:avLst/>
          </a:prstGeom>
          <a:noFill/>
          <a:ln w="1270">
            <a:solidFill>
              <a:srgbClr val="9FAA4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21848" y="1822347"/>
            <a:ext cx="182880" cy="182880"/>
          </a:xfrm>
          <a:prstGeom prst="triangle">
            <a:avLst/>
          </a:prstGeom>
          <a:noFill/>
          <a:ln w="1270">
            <a:solidFill>
              <a:srgbClr val="36A8F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01245" y="3903046"/>
            <a:ext cx="182880" cy="182880"/>
          </a:xfrm>
          <a:prstGeom prst="sun">
            <a:avLst/>
          </a:prstGeom>
          <a:noFill/>
          <a:ln w="1270">
            <a:solidFill>
              <a:srgbClr val="2B199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970" y="4470599"/>
            <a:ext cx="182880" cy="182880"/>
          </a:xfrm>
          <a:prstGeom prst="triangle">
            <a:avLst/>
          </a:prstGeom>
          <a:noFill/>
          <a:ln w="1270">
            <a:solidFill>
              <a:srgbClr val="F5043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12867" y="1968812"/>
            <a:ext cx="182880" cy="182880"/>
          </a:xfrm>
          <a:prstGeom prst="rect">
            <a:avLst/>
          </a:prstGeom>
          <a:noFill/>
          <a:ln w="1270">
            <a:solidFill>
              <a:srgbClr val="63D2C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Maxwell's Equations: Unveiling the Secrets of Electromagnetism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explore the fundamental laws governing electricity and magnetism, collectively known as Maxwell's Equations. We will cover: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four equations themselves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Their individual meanings and implications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relate to each other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crucial role they play in understanding light and other electromagnetic waves.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and examples.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8747" y="4427804"/>
            <a:ext cx="182880" cy="182880"/>
          </a:xfrm>
          <a:prstGeom prst="rect">
            <a:avLst/>
          </a:prstGeom>
          <a:noFill/>
          <a:ln w="1270">
            <a:solidFill>
              <a:srgbClr val="B9776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72718" y="3994965"/>
            <a:ext cx="182880" cy="182880"/>
          </a:xfrm>
          <a:prstGeom prst="triangle">
            <a:avLst/>
          </a:prstGeom>
          <a:noFill/>
          <a:ln w="1270">
            <a:solidFill>
              <a:srgbClr val="17F87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08672" y="48775"/>
            <a:ext cx="182880" cy="182880"/>
          </a:xfrm>
          <a:prstGeom prst="sun">
            <a:avLst/>
          </a:prstGeom>
          <a:noFill/>
          <a:ln w="1270">
            <a:solidFill>
              <a:srgbClr val="0CC6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761139" y="805974"/>
            <a:ext cx="182880" cy="182880"/>
          </a:xfrm>
          <a:prstGeom prst="sun">
            <a:avLst/>
          </a:prstGeom>
          <a:noFill/>
          <a:ln w="1270">
            <a:solidFill>
              <a:srgbClr val="434FE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53066" y="2587911"/>
            <a:ext cx="182880" cy="182880"/>
          </a:xfrm>
          <a:prstGeom prst="sun">
            <a:avLst/>
          </a:prstGeom>
          <a:noFill/>
          <a:ln w="1270">
            <a:solidFill>
              <a:srgbClr val="4E65F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Equation 4: Ampère-Maxwell's Law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Electric currents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changing electric fields create magnetic fields.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law is an extension of Ampère's original law.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 added the term for changing electric fields, which was crucial for predicting electromagnetic waves.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completes the symmetry between electricity and magnetism.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40891" y="3469194"/>
            <a:ext cx="182880" cy="182880"/>
          </a:xfrm>
          <a:prstGeom prst="triangle">
            <a:avLst/>
          </a:prstGeom>
          <a:noFill/>
          <a:ln w="1270">
            <a:solidFill>
              <a:srgbClr val="B75D5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34261" y="2276046"/>
            <a:ext cx="182880" cy="182880"/>
          </a:xfrm>
          <a:prstGeom prst="triangle">
            <a:avLst/>
          </a:prstGeom>
          <a:noFill/>
          <a:ln w="1270">
            <a:solidFill>
              <a:srgbClr val="78C64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87871" y="4275147"/>
            <a:ext cx="182880" cy="182880"/>
          </a:xfrm>
          <a:prstGeom prst="cube">
            <a:avLst/>
          </a:prstGeom>
          <a:noFill/>
          <a:ln w="1270">
            <a:solidFill>
              <a:srgbClr val="6579E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6409" y="1004854"/>
            <a:ext cx="182880" cy="182880"/>
          </a:xfrm>
          <a:prstGeom prst="triangle">
            <a:avLst/>
          </a:prstGeom>
          <a:noFill/>
          <a:ln w="1270">
            <a:solidFill>
              <a:srgbClr val="4E8E4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08135" y="3446361"/>
            <a:ext cx="182880" cy="182880"/>
          </a:xfrm>
          <a:prstGeom prst="sun">
            <a:avLst/>
          </a:prstGeom>
          <a:noFill/>
          <a:ln w="1270">
            <a:solidFill>
              <a:srgbClr val="47EB1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Ampère-Maxwell's Law: More Than Just Current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charging a capacitor.  Current flows into the capacitor, but there's no current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between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plates.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 realized that a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changing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 field between the plates also creates a magnetic field, just like a current would.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'displacement current' is essential for the propagation of electromagnetic waves.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99271" y="2533862"/>
            <a:ext cx="182880" cy="182880"/>
          </a:xfrm>
          <a:prstGeom prst="rect">
            <a:avLst/>
          </a:prstGeom>
          <a:noFill/>
          <a:ln w="1270">
            <a:solidFill>
              <a:srgbClr val="454B3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24580" y="3078758"/>
            <a:ext cx="182880" cy="182880"/>
          </a:xfrm>
          <a:prstGeom prst="cube">
            <a:avLst/>
          </a:prstGeom>
          <a:noFill/>
          <a:ln w="1270">
            <a:solidFill>
              <a:srgbClr val="CA4DE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6637" y="2689373"/>
            <a:ext cx="182880" cy="182880"/>
          </a:xfrm>
          <a:prstGeom prst="sun">
            <a:avLst/>
          </a:prstGeom>
          <a:noFill/>
          <a:ln w="1270">
            <a:solidFill>
              <a:srgbClr val="838BD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29034" y="3875228"/>
            <a:ext cx="182880" cy="182880"/>
          </a:xfrm>
          <a:prstGeom prst="sun">
            <a:avLst/>
          </a:prstGeom>
          <a:noFill/>
          <a:ln w="1270">
            <a:solidFill>
              <a:srgbClr val="EF81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03952" y="1642199"/>
            <a:ext cx="182880" cy="182880"/>
          </a:xfrm>
          <a:prstGeom prst="triangle">
            <a:avLst/>
          </a:prstGeom>
          <a:noFill/>
          <a:ln w="1270">
            <a:solidFill>
              <a:srgbClr val="74C04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Displacement Current: Maxwell's Brilliant Insight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addition of the displacement current to Ampère's Law was groundbreaking because: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made the equations consistent.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predicted the existence of electromagnetic waves that could propagate through a vacuum.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showed that light is an electromagnetic wave.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4170" y="1827888"/>
            <a:ext cx="182880" cy="182880"/>
          </a:xfrm>
          <a:prstGeom prst="rect">
            <a:avLst/>
          </a:prstGeom>
          <a:noFill/>
          <a:ln w="1270">
            <a:solidFill>
              <a:srgbClr val="1931B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04926" y="440847"/>
            <a:ext cx="182880" cy="182880"/>
          </a:xfrm>
          <a:prstGeom prst="sun">
            <a:avLst/>
          </a:prstGeom>
          <a:noFill/>
          <a:ln w="1270">
            <a:solidFill>
              <a:srgbClr val="D425A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58646" y="1818410"/>
            <a:ext cx="182880" cy="182880"/>
          </a:xfrm>
          <a:prstGeom prst="triangle">
            <a:avLst/>
          </a:prstGeom>
          <a:noFill/>
          <a:ln w="1270">
            <a:solidFill>
              <a:srgbClr val="A9055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17333" y="173353"/>
            <a:ext cx="182880" cy="182880"/>
          </a:xfrm>
          <a:prstGeom prst="cube">
            <a:avLst/>
          </a:prstGeom>
          <a:noFill/>
          <a:ln w="1270">
            <a:solidFill>
              <a:srgbClr val="880F5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11741" y="1735070"/>
            <a:ext cx="182880" cy="182880"/>
          </a:xfrm>
          <a:prstGeom prst="sun">
            <a:avLst/>
          </a:prstGeom>
          <a:noFill/>
          <a:ln w="1270">
            <a:solidFill>
              <a:srgbClr val="6D3A4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Maxwell's Equations: A Unified View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equations are not just four separate laws; they are a set of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coupled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equations.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changing magnetic field creates an electric field (Faraday's Law).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changing electric field creates a magnetic field (Ampère-Maxwell's Law).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interplay allows for the propagation of electromagnetic waves.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96861" y="1895293"/>
            <a:ext cx="182880" cy="182880"/>
          </a:xfrm>
          <a:prstGeom prst="cube">
            <a:avLst/>
          </a:prstGeom>
          <a:noFill/>
          <a:ln w="1270">
            <a:solidFill>
              <a:srgbClr val="F349F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385752" y="2975577"/>
            <a:ext cx="182880" cy="182880"/>
          </a:xfrm>
          <a:prstGeom prst="rect">
            <a:avLst/>
          </a:prstGeom>
          <a:noFill/>
          <a:ln w="1270">
            <a:solidFill>
              <a:srgbClr val="DBB27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30547" y="1983525"/>
            <a:ext cx="182880" cy="182880"/>
          </a:xfrm>
          <a:prstGeom prst="sun">
            <a:avLst/>
          </a:prstGeom>
          <a:noFill/>
          <a:ln w="1270">
            <a:solidFill>
              <a:srgbClr val="5498F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9624" y="3971022"/>
            <a:ext cx="182880" cy="182880"/>
          </a:xfrm>
          <a:prstGeom prst="triangle">
            <a:avLst/>
          </a:prstGeom>
          <a:noFill/>
          <a:ln w="1270">
            <a:solidFill>
              <a:srgbClr val="D8BEF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12670" y="16002"/>
            <a:ext cx="182880" cy="182880"/>
          </a:xfrm>
          <a:prstGeom prst="cube">
            <a:avLst/>
          </a:prstGeom>
          <a:noFill/>
          <a:ln w="1270">
            <a:solidFill>
              <a:srgbClr val="F05A6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Waves: Light as an EM Wave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equations predict the existence of electromagnetic waves that: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Travel at the speed of light.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 composed of oscillating electric and magnetic fields perpendicular to each other and to the direction of propagation.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Carry energy and momentum.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04286" y="597715"/>
            <a:ext cx="182880" cy="182880"/>
          </a:xfrm>
          <a:prstGeom prst="cube">
            <a:avLst/>
          </a:prstGeom>
          <a:noFill/>
          <a:ln w="1270">
            <a:solidFill>
              <a:srgbClr val="78404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82967" y="3003785"/>
            <a:ext cx="182880" cy="182880"/>
          </a:xfrm>
          <a:prstGeom prst="rect">
            <a:avLst/>
          </a:prstGeom>
          <a:noFill/>
          <a:ln w="1270">
            <a:solidFill>
              <a:srgbClr val="82D21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750374" y="4373791"/>
            <a:ext cx="182880" cy="182880"/>
          </a:xfrm>
          <a:prstGeom prst="sun">
            <a:avLst/>
          </a:prstGeom>
          <a:noFill/>
          <a:ln w="1270">
            <a:solidFill>
              <a:srgbClr val="57679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50367" y="2957243"/>
            <a:ext cx="182880" cy="182880"/>
          </a:xfrm>
          <a:prstGeom prst="sun">
            <a:avLst/>
          </a:prstGeom>
          <a:noFill/>
          <a:ln w="1270">
            <a:solidFill>
              <a:srgbClr val="7C61F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0840" y="242967"/>
            <a:ext cx="182880" cy="182880"/>
          </a:xfrm>
          <a:prstGeom prst="triangle">
            <a:avLst/>
          </a:prstGeom>
          <a:noFill/>
          <a:ln w="1270">
            <a:solidFill>
              <a:srgbClr val="6F4B1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Properties of Electromagnetic Waves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exhibit wave-like properties such as: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Wavelength (λ):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distance between two successive crests or troughs.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Frequency (f):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number of wave cycles per second (measured in Hertz).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Speed (c):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speed at which the wave travels (approximately 3 x 10^8 m/s in vacuum).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Relationship: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 = λf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8487" y="3040696"/>
            <a:ext cx="182880" cy="182880"/>
          </a:xfrm>
          <a:prstGeom prst="cube">
            <a:avLst/>
          </a:prstGeom>
          <a:noFill/>
          <a:ln w="1270">
            <a:solidFill>
              <a:srgbClr val="51F9D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13730" y="4488829"/>
            <a:ext cx="182880" cy="182880"/>
          </a:xfrm>
          <a:prstGeom prst="cube">
            <a:avLst/>
          </a:prstGeom>
          <a:noFill/>
          <a:ln w="1270">
            <a:solidFill>
              <a:srgbClr val="E310E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59175" y="1932922"/>
            <a:ext cx="182880" cy="182880"/>
          </a:xfrm>
          <a:prstGeom prst="rect">
            <a:avLst/>
          </a:prstGeom>
          <a:noFill/>
          <a:ln w="1270">
            <a:solidFill>
              <a:srgbClr val="C3DB3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35513" y="1212645"/>
            <a:ext cx="182880" cy="182880"/>
          </a:xfrm>
          <a:prstGeom prst="rect">
            <a:avLst/>
          </a:prstGeom>
          <a:noFill/>
          <a:ln w="1270">
            <a:solidFill>
              <a:srgbClr val="22F0A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86060" y="2204192"/>
            <a:ext cx="182880" cy="182880"/>
          </a:xfrm>
          <a:prstGeom prst="rect">
            <a:avLst/>
          </a:prstGeom>
          <a:noFill/>
          <a:ln w="1270">
            <a:solidFill>
              <a:srgbClr val="968E5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Electromagnetic Spectrum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electromagnetic spectrum encompasses a wide range of electromagnetic waves, classified by their frequency or wavelength: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waves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Infrared radiation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Visible light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Ultraviolet radiation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X-rays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Gamma rays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travel at the speed of light but differ in energy and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4355" y="3085580"/>
            <a:ext cx="182880" cy="182880"/>
          </a:xfrm>
          <a:prstGeom prst="rect">
            <a:avLst/>
          </a:prstGeom>
          <a:noFill/>
          <a:ln w="1270">
            <a:solidFill>
              <a:srgbClr val="922D3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446802" y="4532918"/>
            <a:ext cx="182880" cy="182880"/>
          </a:xfrm>
          <a:prstGeom prst="rect">
            <a:avLst/>
          </a:prstGeom>
          <a:noFill/>
          <a:ln w="1270">
            <a:solidFill>
              <a:srgbClr val="FCFAF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615723" y="3979816"/>
            <a:ext cx="182880" cy="182880"/>
          </a:xfrm>
          <a:prstGeom prst="triangle">
            <a:avLst/>
          </a:prstGeom>
          <a:noFill/>
          <a:ln w="1270">
            <a:solidFill>
              <a:srgbClr val="30BF8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0730" y="2751990"/>
            <a:ext cx="182880" cy="182880"/>
          </a:xfrm>
          <a:prstGeom prst="rect">
            <a:avLst/>
          </a:prstGeom>
          <a:noFill/>
          <a:ln w="1270">
            <a:solidFill>
              <a:srgbClr val="E5AB1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70734" y="2864751"/>
            <a:ext cx="182880" cy="182880"/>
          </a:xfrm>
          <a:prstGeom prst="rect">
            <a:avLst/>
          </a:prstGeom>
          <a:noFill/>
          <a:ln w="1270">
            <a:solidFill>
              <a:srgbClr val="D908E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Maxwell's Equations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equations are the foundation for countless technologies: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Radio, television, cell phones.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MRI, X-rays.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generation: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Generators, transformers.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Radar, GPS.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Optical technology: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Lasers, fiber optics.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88352" y="563491"/>
            <a:ext cx="182880" cy="182880"/>
          </a:xfrm>
          <a:prstGeom prst="sun">
            <a:avLst/>
          </a:prstGeom>
          <a:noFill/>
          <a:ln w="1270">
            <a:solidFill>
              <a:srgbClr val="609C6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80289" y="167029"/>
            <a:ext cx="182880" cy="182880"/>
          </a:xfrm>
          <a:prstGeom prst="triangle">
            <a:avLst/>
          </a:prstGeom>
          <a:noFill/>
          <a:ln w="1270">
            <a:solidFill>
              <a:srgbClr val="6B42E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24591" y="3865586"/>
            <a:ext cx="182880" cy="182880"/>
          </a:xfrm>
          <a:prstGeom prst="cube">
            <a:avLst/>
          </a:prstGeom>
          <a:noFill/>
          <a:ln w="1270">
            <a:solidFill>
              <a:srgbClr val="83066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34616" y="782723"/>
            <a:ext cx="182880" cy="182880"/>
          </a:xfrm>
          <a:prstGeom prst="cube">
            <a:avLst/>
          </a:prstGeom>
          <a:noFill/>
          <a:ln w="1270">
            <a:solidFill>
              <a:srgbClr val="3598D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30824" y="2311501"/>
            <a:ext cx="182880" cy="182880"/>
          </a:xfrm>
          <a:prstGeom prst="rect">
            <a:avLst/>
          </a:prstGeom>
          <a:noFill/>
          <a:ln w="1270">
            <a:solidFill>
              <a:srgbClr val="7CE31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Radio Communication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Transmitters use oscillating electric circuits to create radio waves.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Antennas radiate these electromagnetic waves into space.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Receivers use antennas to capture these radio waves.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information is encoded within the amplitude or frequency of the wave (AM or FM).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31838" y="2865430"/>
            <a:ext cx="182880" cy="182880"/>
          </a:xfrm>
          <a:prstGeom prst="sun">
            <a:avLst/>
          </a:prstGeom>
          <a:noFill/>
          <a:ln w="1270">
            <a:solidFill>
              <a:srgbClr val="8840E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13906" y="1290380"/>
            <a:ext cx="182880" cy="182880"/>
          </a:xfrm>
          <a:prstGeom prst="rect">
            <a:avLst/>
          </a:prstGeom>
          <a:noFill/>
          <a:ln w="1270">
            <a:solidFill>
              <a:srgbClr val="CE254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313827" y="699094"/>
            <a:ext cx="182880" cy="182880"/>
          </a:xfrm>
          <a:prstGeom prst="cube">
            <a:avLst/>
          </a:prstGeom>
          <a:noFill/>
          <a:ln w="1270">
            <a:solidFill>
              <a:srgbClr val="F794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79827" y="1855749"/>
            <a:ext cx="182880" cy="182880"/>
          </a:xfrm>
          <a:prstGeom prst="cube">
            <a:avLst/>
          </a:prstGeom>
          <a:noFill/>
          <a:ln w="1270">
            <a:solidFill>
              <a:srgbClr val="D4F12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65920" y="1504972"/>
            <a:ext cx="182880" cy="182880"/>
          </a:xfrm>
          <a:prstGeom prst="cube">
            <a:avLst/>
          </a:prstGeom>
          <a:noFill/>
          <a:ln w="1270">
            <a:solidFill>
              <a:srgbClr val="86FD4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Microwave Ovens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 ovens use microwaves to heat food.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Microwaves are a form of electromagnetic radiation that interacts strongly with water molecules.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water molecules absorb the microwave energy and vibrate, generating heat.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heats the food from the inside out.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39321" y="3777579"/>
            <a:ext cx="182880" cy="182880"/>
          </a:xfrm>
          <a:prstGeom prst="cube">
            <a:avLst/>
          </a:prstGeom>
          <a:noFill/>
          <a:ln w="1270">
            <a:solidFill>
              <a:srgbClr val="9B3FE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06248" y="2281894"/>
            <a:ext cx="182880" cy="182880"/>
          </a:xfrm>
          <a:prstGeom prst="triangle">
            <a:avLst/>
          </a:prstGeom>
          <a:noFill/>
          <a:ln w="1270">
            <a:solidFill>
              <a:srgbClr val="54A68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69860" y="1256417"/>
            <a:ext cx="182880" cy="182880"/>
          </a:xfrm>
          <a:prstGeom prst="cube">
            <a:avLst/>
          </a:prstGeom>
          <a:noFill/>
          <a:ln w="1270">
            <a:solidFill>
              <a:srgbClr val="FAB27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99233" y="4317479"/>
            <a:ext cx="182880" cy="182880"/>
          </a:xfrm>
          <a:prstGeom prst="cube">
            <a:avLst/>
          </a:prstGeom>
          <a:noFill/>
          <a:ln w="1270">
            <a:solidFill>
              <a:srgbClr val="B2DD4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25950" y="4227122"/>
            <a:ext cx="182880" cy="182880"/>
          </a:xfrm>
          <a:prstGeom prst="sun">
            <a:avLst/>
          </a:prstGeom>
          <a:noFill/>
          <a:ln w="1270">
            <a:solidFill>
              <a:srgbClr val="D271B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History: Setting the Stage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Maxwell, electricity and magnetism were seen as separate phenomena.  Key contributors: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Coulomb: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Quantified electric force.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Oersted: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Discovered electric current creates magnetic fields.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Faraday: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Demonstrated changing magnetic fields induce electric fields.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Ampère: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Quantified magnetic force between currents.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 unified these discoveries, adding a crucial piece to the puzzle.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86473" y="741547"/>
            <a:ext cx="182880" cy="182880"/>
          </a:xfrm>
          <a:prstGeom prst="sun">
            <a:avLst/>
          </a:prstGeom>
          <a:noFill/>
          <a:ln w="1270">
            <a:solidFill>
              <a:srgbClr val="3D07C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218593" y="2089167"/>
            <a:ext cx="182880" cy="182880"/>
          </a:xfrm>
          <a:prstGeom prst="triangle">
            <a:avLst/>
          </a:prstGeom>
          <a:noFill/>
          <a:ln w="1270">
            <a:solidFill>
              <a:srgbClr val="E245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6838" y="1697526"/>
            <a:ext cx="182880" cy="182880"/>
          </a:xfrm>
          <a:prstGeom prst="triangle">
            <a:avLst/>
          </a:prstGeom>
          <a:noFill/>
          <a:ln w="1270">
            <a:solidFill>
              <a:srgbClr val="7B878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61548" y="4358738"/>
            <a:ext cx="182880" cy="182880"/>
          </a:xfrm>
          <a:prstGeom prst="triangle">
            <a:avLst/>
          </a:prstGeom>
          <a:noFill/>
          <a:ln w="1270">
            <a:solidFill>
              <a:srgbClr val="A7CA5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23461" y="45374"/>
            <a:ext cx="182880" cy="182880"/>
          </a:xfrm>
          <a:prstGeom prst="sun">
            <a:avLst/>
          </a:prstGeom>
          <a:noFill/>
          <a:ln w="1270">
            <a:solidFill>
              <a:srgbClr val="0A1B8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Medical Imaging: MRI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Resonance Imaging (MRI) utilizes strong magnetic fields and radio waves to create detailed images of the inside of the body.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field aligns the nuclear spins of atoms in the body.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waves are used to excite these atoms, causing them to emit signals.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signals are then used to create an image.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45495" y="321018"/>
            <a:ext cx="182880" cy="182880"/>
          </a:xfrm>
          <a:prstGeom prst="sun">
            <a:avLst/>
          </a:prstGeom>
          <a:noFill/>
          <a:ln w="1270">
            <a:solidFill>
              <a:srgbClr val="E8C95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62748" y="2297316"/>
            <a:ext cx="182880" cy="182880"/>
          </a:xfrm>
          <a:prstGeom prst="sun">
            <a:avLst/>
          </a:prstGeom>
          <a:noFill/>
          <a:ln w="1270">
            <a:solidFill>
              <a:srgbClr val="A3E67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42150" y="2655865"/>
            <a:ext cx="182880" cy="182880"/>
          </a:xfrm>
          <a:prstGeom prst="triangle">
            <a:avLst/>
          </a:prstGeom>
          <a:noFill/>
          <a:ln w="1270">
            <a:solidFill>
              <a:srgbClr val="49FD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20037" y="197241"/>
            <a:ext cx="182880" cy="182880"/>
          </a:xfrm>
          <a:prstGeom prst="cube">
            <a:avLst/>
          </a:prstGeom>
          <a:noFill/>
          <a:ln w="1270">
            <a:solidFill>
              <a:srgbClr val="E6D59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75224" y="365451"/>
            <a:ext cx="182880" cy="182880"/>
          </a:xfrm>
          <a:prstGeom prst="sun">
            <a:avLst/>
          </a:prstGeom>
          <a:noFill/>
          <a:ln w="1270">
            <a:solidFill>
              <a:srgbClr val="C398F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Maxwell's Equations: A Legacy of Discovery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equations are a cornerstone of modern physics.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unified electricity and magnetism.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predicted the existence of electromagnetic waves, including light.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paved the way for countless technological advancements.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continue to inspire and inform our understanding of the universe.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4065" y="153950"/>
            <a:ext cx="182880" cy="182880"/>
          </a:xfrm>
          <a:prstGeom prst="sun">
            <a:avLst/>
          </a:prstGeom>
          <a:noFill/>
          <a:ln w="1270">
            <a:solidFill>
              <a:srgbClr val="9CB26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56699" y="2687582"/>
            <a:ext cx="182880" cy="182880"/>
          </a:xfrm>
          <a:prstGeom prst="sun">
            <a:avLst/>
          </a:prstGeom>
          <a:noFill/>
          <a:ln w="1270">
            <a:solidFill>
              <a:srgbClr val="384D0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26205" y="3702423"/>
            <a:ext cx="182880" cy="182880"/>
          </a:xfrm>
          <a:prstGeom prst="cube">
            <a:avLst/>
          </a:prstGeom>
          <a:noFill/>
          <a:ln w="1270">
            <a:solidFill>
              <a:srgbClr val="FCB61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84749" y="4499901"/>
            <a:ext cx="182880" cy="182880"/>
          </a:xfrm>
          <a:prstGeom prst="sun">
            <a:avLst/>
          </a:prstGeom>
          <a:noFill/>
          <a:ln w="1270">
            <a:solidFill>
              <a:srgbClr val="10906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5110" y="1335581"/>
            <a:ext cx="182880" cy="182880"/>
          </a:xfrm>
          <a:prstGeom prst="triangle">
            <a:avLst/>
          </a:prstGeom>
          <a:noFill/>
          <a:ln w="1270">
            <a:solidFill>
              <a:srgbClr val="B8F47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Limitations of Maxwell's Equations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incredibly powerful, Maxwell's equations are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classical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laws.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don't account for quantum phenomena (behavior of light as particles, etc.).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are superseded by Quantum Electrodynamics (QED) in extremely precise calculations and at very small scales.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However, they remain an excellent approximation for most everyday situations.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14090" y="1664242"/>
            <a:ext cx="182880" cy="182880"/>
          </a:xfrm>
          <a:prstGeom prst="sun">
            <a:avLst/>
          </a:prstGeom>
          <a:noFill/>
          <a:ln w="1270">
            <a:solidFill>
              <a:srgbClr val="D777C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7048" y="4491462"/>
            <a:ext cx="182880" cy="182880"/>
          </a:xfrm>
          <a:prstGeom prst="sun">
            <a:avLst/>
          </a:prstGeom>
          <a:noFill/>
          <a:ln w="1270">
            <a:solidFill>
              <a:srgbClr val="E231A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53804" y="172047"/>
            <a:ext cx="182880" cy="182880"/>
          </a:xfrm>
          <a:prstGeom prst="sun">
            <a:avLst/>
          </a:prstGeom>
          <a:noFill/>
          <a:ln w="1270">
            <a:solidFill>
              <a:srgbClr val="41998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57412" y="4203406"/>
            <a:ext cx="182880" cy="182880"/>
          </a:xfrm>
          <a:prstGeom prst="cube">
            <a:avLst/>
          </a:prstGeom>
          <a:noFill/>
          <a:ln w="1270">
            <a:solidFill>
              <a:srgbClr val="9B31A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28278" y="1230309"/>
            <a:ext cx="182880" cy="182880"/>
          </a:xfrm>
          <a:prstGeom prst="triangle">
            <a:avLst/>
          </a:prstGeom>
          <a:noFill/>
          <a:ln w="1270">
            <a:solidFill>
              <a:srgbClr val="C8C3D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Maxwell's Equations in Different Forms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equations can be expressed in different mathematical forms: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Integral Form: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Relates fields to their sources (charges and currents) over extended regions.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Differential Form: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Relates fields and their derivatives at a single point in space.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differential form is often preferred in more advanced treatments.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77774" y="1378913"/>
            <a:ext cx="182880" cy="182880"/>
          </a:xfrm>
          <a:prstGeom prst="rect">
            <a:avLst/>
          </a:prstGeom>
          <a:noFill/>
          <a:ln w="1270">
            <a:solidFill>
              <a:srgbClr val="ED3FA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56738" y="2040644"/>
            <a:ext cx="182880" cy="182880"/>
          </a:xfrm>
          <a:prstGeom prst="triangle">
            <a:avLst/>
          </a:prstGeom>
          <a:noFill/>
          <a:ln w="1270">
            <a:solidFill>
              <a:srgbClr val="BD47D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87722" y="1209079"/>
            <a:ext cx="182880" cy="182880"/>
          </a:xfrm>
          <a:prstGeom prst="triangle">
            <a:avLst/>
          </a:prstGeom>
          <a:noFill/>
          <a:ln w="1270">
            <a:solidFill>
              <a:srgbClr val="41480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88187" y="30111"/>
            <a:ext cx="182880" cy="182880"/>
          </a:xfrm>
          <a:prstGeom prst="sun">
            <a:avLst/>
          </a:prstGeom>
          <a:noFill/>
          <a:ln w="1270">
            <a:solidFill>
              <a:srgbClr val="23DEE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953" y="1437366"/>
            <a:ext cx="182880" cy="182880"/>
          </a:xfrm>
          <a:prstGeom prst="rect">
            <a:avLst/>
          </a:prstGeom>
          <a:noFill/>
          <a:ln w="1270">
            <a:solidFill>
              <a:srgbClr val="A27EC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Speed of Light: A Universal Constant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One of the most significant results from Maxwell's equations is the prediction of the speed of light (c).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is determined by fundamental constants: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ε₀ (permittivity of free space)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μ₀ (permeability of free space)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= 1 / √(ε₀μ₀) ≈ 3 x 10^8 m/s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fixed speed has profound implications for Special Relativity.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92122" y="3833782"/>
            <a:ext cx="182880" cy="182880"/>
          </a:xfrm>
          <a:prstGeom prst="triangle">
            <a:avLst/>
          </a:prstGeom>
          <a:noFill/>
          <a:ln w="1270">
            <a:solidFill>
              <a:srgbClr val="9FAC2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47098" y="1793414"/>
            <a:ext cx="182880" cy="182880"/>
          </a:xfrm>
          <a:prstGeom prst="rect">
            <a:avLst/>
          </a:prstGeom>
          <a:noFill/>
          <a:ln w="1270">
            <a:solidFill>
              <a:srgbClr val="5514C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09047" y="2816194"/>
            <a:ext cx="182880" cy="182880"/>
          </a:xfrm>
          <a:prstGeom prst="triangle">
            <a:avLst/>
          </a:prstGeom>
          <a:noFill/>
          <a:ln w="1270">
            <a:solidFill>
              <a:srgbClr val="37844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57228" y="543679"/>
            <a:ext cx="182880" cy="182880"/>
          </a:xfrm>
          <a:prstGeom prst="rect">
            <a:avLst/>
          </a:prstGeom>
          <a:noFill/>
          <a:ln w="1270">
            <a:solidFill>
              <a:srgbClr val="F684F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39322" y="740367"/>
            <a:ext cx="182880" cy="182880"/>
          </a:xfrm>
          <a:prstGeom prst="cube">
            <a:avLst/>
          </a:prstGeom>
          <a:noFill/>
          <a:ln w="1270">
            <a:solidFill>
              <a:srgbClr val="32007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Poynting Vector: Energy Flow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Poynting vector (S) describes the energy flow (energy per unit area per unit time) of an electromagnetic wave.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 = (1/μ₀) (E x B), where E is the electric field and B is the magnetic field.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direction of S indicates the direction of energy propagation.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magnitude of S represents the power density of the wave.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39472" y="564834"/>
            <a:ext cx="182880" cy="182880"/>
          </a:xfrm>
          <a:prstGeom prst="triangle">
            <a:avLst/>
          </a:prstGeom>
          <a:noFill/>
          <a:ln w="1270">
            <a:solidFill>
              <a:srgbClr val="DFB11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82134" y="3371183"/>
            <a:ext cx="182880" cy="182880"/>
          </a:xfrm>
          <a:prstGeom prst="rect">
            <a:avLst/>
          </a:prstGeom>
          <a:noFill/>
          <a:ln w="1270">
            <a:solidFill>
              <a:srgbClr val="6F70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5212" y="572638"/>
            <a:ext cx="182880" cy="182880"/>
          </a:xfrm>
          <a:prstGeom prst="rect">
            <a:avLst/>
          </a:prstGeom>
          <a:noFill/>
          <a:ln w="1270">
            <a:solidFill>
              <a:srgbClr val="71EDF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30331" y="428927"/>
            <a:ext cx="182880" cy="182880"/>
          </a:xfrm>
          <a:prstGeom prst="triangle">
            <a:avLst/>
          </a:prstGeom>
          <a:noFill/>
          <a:ln w="1270">
            <a:solidFill>
              <a:srgbClr val="C1AE8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27565" y="4351760"/>
            <a:ext cx="182880" cy="182880"/>
          </a:xfrm>
          <a:prstGeom prst="triangle">
            <a:avLst/>
          </a:prstGeom>
          <a:noFill/>
          <a:ln w="1270">
            <a:solidFill>
              <a:srgbClr val="82F83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Radiation Pressure: Momentum of Light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carry not only energy but also momentum.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an electromagnetic wave is absorbed or reflected by an object, it exerts a pressure on the object called radiation pressure.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Radiation pressure is very small in everyday life but can be significant for spacecraft in outer space (solar sails).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530655" y="4438219"/>
            <a:ext cx="182880" cy="182880"/>
          </a:xfrm>
          <a:prstGeom prst="rect">
            <a:avLst/>
          </a:prstGeom>
          <a:noFill/>
          <a:ln w="1270">
            <a:solidFill>
              <a:srgbClr val="BA722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9787" y="1207510"/>
            <a:ext cx="182880" cy="182880"/>
          </a:xfrm>
          <a:prstGeom prst="rect">
            <a:avLst/>
          </a:prstGeom>
          <a:noFill/>
          <a:ln w="1270">
            <a:solidFill>
              <a:srgbClr val="09960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42147" y="3250235"/>
            <a:ext cx="182880" cy="182880"/>
          </a:xfrm>
          <a:prstGeom prst="sun">
            <a:avLst/>
          </a:prstGeom>
          <a:noFill/>
          <a:ln w="1270">
            <a:solidFill>
              <a:srgbClr val="F2F89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58820" y="2886335"/>
            <a:ext cx="182880" cy="182880"/>
          </a:xfrm>
          <a:prstGeom prst="rect">
            <a:avLst/>
          </a:prstGeom>
          <a:noFill/>
          <a:ln w="1270">
            <a:solidFill>
              <a:srgbClr val="51A4B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44283" y="1846114"/>
            <a:ext cx="182880" cy="182880"/>
          </a:xfrm>
          <a:prstGeom prst="triangle">
            <a:avLst/>
          </a:prstGeom>
          <a:noFill/>
          <a:ln w="1270">
            <a:solidFill>
              <a:srgbClr val="B7A94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The Enduring Power of Maxwell's Equations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Maxwell's Equations stand as a testament to the power of scientific inquiry and the elegance of the universe.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provide a complete and consistent description of classical electromagnetism.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have revolutionized our understanding of light, radio waves, and countless other phenomena.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continue to inspire and shape technological advancements in the 21st century and beyond.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71942" y="101288"/>
            <a:ext cx="182880" cy="182880"/>
          </a:xfrm>
          <a:prstGeom prst="cube">
            <a:avLst/>
          </a:prstGeom>
          <a:noFill/>
          <a:ln w="1270">
            <a:solidFill>
              <a:srgbClr val="546D2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88483" y="4414829"/>
            <a:ext cx="182880" cy="182880"/>
          </a:xfrm>
          <a:prstGeom prst="sun">
            <a:avLst/>
          </a:prstGeom>
          <a:noFill/>
          <a:ln w="1270">
            <a:solidFill>
              <a:srgbClr val="4F339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89933" y="965572"/>
            <a:ext cx="182880" cy="182880"/>
          </a:xfrm>
          <a:prstGeom prst="triangle">
            <a:avLst/>
          </a:prstGeom>
          <a:noFill/>
          <a:ln w="1270">
            <a:solidFill>
              <a:srgbClr val="BB7B4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107" y="1341645"/>
            <a:ext cx="182880" cy="182880"/>
          </a:xfrm>
          <a:prstGeom prst="sun">
            <a:avLst/>
          </a:prstGeom>
          <a:noFill/>
          <a:ln w="1270">
            <a:solidFill>
              <a:srgbClr val="6644E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34544" y="1961271"/>
            <a:ext cx="182880" cy="182880"/>
          </a:xfrm>
          <a:prstGeom prst="rect">
            <a:avLst/>
          </a:prstGeom>
          <a:noFill/>
          <a:ln w="1270">
            <a:solidFill>
              <a:srgbClr val="91EC2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Maxwell's Equations: The Foundation of Electromagnetism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four equations describe how electric and magnetic fields are produced and how they interact.  They are the basis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waves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Infrared radiation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Visible light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Ultraviolet radiation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X-rays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Gamma rays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essence, all electromagnetic phenomena.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50798" y="4286933"/>
            <a:ext cx="182880" cy="182880"/>
          </a:xfrm>
          <a:prstGeom prst="rect">
            <a:avLst/>
          </a:prstGeom>
          <a:noFill/>
          <a:ln w="1270">
            <a:solidFill>
              <a:srgbClr val="85CDB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90130" y="691452"/>
            <a:ext cx="182880" cy="182880"/>
          </a:xfrm>
          <a:prstGeom prst="cube">
            <a:avLst/>
          </a:prstGeom>
          <a:noFill/>
          <a:ln w="1270">
            <a:solidFill>
              <a:srgbClr val="F9AC8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43159" y="878341"/>
            <a:ext cx="182880" cy="182880"/>
          </a:xfrm>
          <a:prstGeom prst="triangle">
            <a:avLst/>
          </a:prstGeom>
          <a:noFill/>
          <a:ln w="1270">
            <a:solidFill>
              <a:srgbClr val="53575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10931" y="1707027"/>
            <a:ext cx="182880" cy="182880"/>
          </a:xfrm>
          <a:prstGeom prst="cube">
            <a:avLst/>
          </a:prstGeom>
          <a:noFill/>
          <a:ln w="1270">
            <a:solidFill>
              <a:srgbClr val="04FB1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37167" y="3845328"/>
            <a:ext cx="182880" cy="182880"/>
          </a:xfrm>
          <a:prstGeom prst="sun">
            <a:avLst/>
          </a:prstGeom>
          <a:noFill/>
          <a:ln w="1270">
            <a:solidFill>
              <a:srgbClr val="3CDB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Equation 1: Gauss's Law for Electricity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Electric fields originate from electric charges.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law relates the electric field passing through a closed surface to the amount of electric charge enclosed within that surface.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charge inside = stronger electric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like: the more positive charges you have, the more the electric field is radiating outward.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24919" y="1038845"/>
            <a:ext cx="182880" cy="182880"/>
          </a:xfrm>
          <a:prstGeom prst="rect">
            <a:avLst/>
          </a:prstGeom>
          <a:noFill/>
          <a:ln w="1270">
            <a:solidFill>
              <a:srgbClr val="91FF9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05342" y="2605429"/>
            <a:ext cx="182880" cy="182880"/>
          </a:xfrm>
          <a:prstGeom prst="rect">
            <a:avLst/>
          </a:prstGeom>
          <a:noFill/>
          <a:ln w="1270">
            <a:solidFill>
              <a:srgbClr val="365F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48040" y="483792"/>
            <a:ext cx="182880" cy="182880"/>
          </a:xfrm>
          <a:prstGeom prst="triangle">
            <a:avLst/>
          </a:prstGeom>
          <a:noFill/>
          <a:ln w="1270">
            <a:solidFill>
              <a:srgbClr val="0BB8B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62291" y="609061"/>
            <a:ext cx="182880" cy="182880"/>
          </a:xfrm>
          <a:prstGeom prst="cube">
            <a:avLst/>
          </a:prstGeom>
          <a:noFill/>
          <a:ln w="1270">
            <a:solidFill>
              <a:srgbClr val="CA049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87313" y="3587398"/>
            <a:ext cx="182880" cy="182880"/>
          </a:xfrm>
          <a:prstGeom prst="cube">
            <a:avLst/>
          </a:prstGeom>
          <a:noFill/>
          <a:ln w="1270">
            <a:solidFill>
              <a:srgbClr val="AD319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Gauss's Law: Visualizing Electric Fields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 balloon surrounding a charged object. Gauss's Law tells us: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 field passing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outward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through the balloon's surface depends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 the amount of charge inside.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shape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balloon doesn't matter!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Helpful for calculating electric fields in situations with symmetry.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7857" y="1150791"/>
            <a:ext cx="182880" cy="182880"/>
          </a:xfrm>
          <a:prstGeom prst="cube">
            <a:avLst/>
          </a:prstGeom>
          <a:noFill/>
          <a:ln w="1270">
            <a:solidFill>
              <a:srgbClr val="14DC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28509" y="2276576"/>
            <a:ext cx="182880" cy="182880"/>
          </a:xfrm>
          <a:prstGeom prst="rect">
            <a:avLst/>
          </a:prstGeom>
          <a:noFill/>
          <a:ln w="1270">
            <a:solidFill>
              <a:srgbClr val="9994A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230175" y="1385285"/>
            <a:ext cx="182880" cy="182880"/>
          </a:xfrm>
          <a:prstGeom prst="cube">
            <a:avLst/>
          </a:prstGeom>
          <a:noFill/>
          <a:ln w="1270">
            <a:solidFill>
              <a:srgbClr val="D7CE2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10274" y="3477100"/>
            <a:ext cx="182880" cy="182880"/>
          </a:xfrm>
          <a:prstGeom prst="cube">
            <a:avLst/>
          </a:prstGeom>
          <a:noFill/>
          <a:ln w="1270">
            <a:solidFill>
              <a:srgbClr val="5AFFE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17914" y="2180353"/>
            <a:ext cx="182880" cy="182880"/>
          </a:xfrm>
          <a:prstGeom prst="triangle">
            <a:avLst/>
          </a:prstGeom>
          <a:noFill/>
          <a:ln w="1270">
            <a:solidFill>
              <a:srgbClr val="59485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Equation 2: Gauss's Law for Magnetism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There are no magnetic monopoles (isolated north or south poles).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law states that the total magnetic flux through any closed surface is zero.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field lines always form closed loops; they don't start or end on a single 'magnetic charge'.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 north pole has a corresponding south pole.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83217" y="1470842"/>
            <a:ext cx="182880" cy="182880"/>
          </a:xfrm>
          <a:prstGeom prst="sun">
            <a:avLst/>
          </a:prstGeom>
          <a:noFill/>
          <a:ln w="1270">
            <a:solidFill>
              <a:srgbClr val="FF47F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82423" y="1630118"/>
            <a:ext cx="182880" cy="182880"/>
          </a:xfrm>
          <a:prstGeom prst="rect">
            <a:avLst/>
          </a:prstGeom>
          <a:noFill/>
          <a:ln w="1270">
            <a:solidFill>
              <a:srgbClr val="ED4EB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47685" y="645483"/>
            <a:ext cx="182880" cy="182880"/>
          </a:xfrm>
          <a:prstGeom prst="cube">
            <a:avLst/>
          </a:prstGeom>
          <a:noFill/>
          <a:ln w="1270">
            <a:solidFill>
              <a:srgbClr val="92E8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89234" y="1107501"/>
            <a:ext cx="182880" cy="182880"/>
          </a:xfrm>
          <a:prstGeom prst="triangle">
            <a:avLst/>
          </a:prstGeom>
          <a:noFill/>
          <a:ln w="1270">
            <a:solidFill>
              <a:srgbClr val="E9A83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87988" y="4480860"/>
            <a:ext cx="182880" cy="182880"/>
          </a:xfrm>
          <a:prstGeom prst="sun">
            <a:avLst/>
          </a:prstGeom>
          <a:noFill/>
          <a:ln w="1270">
            <a:solidFill>
              <a:srgbClr val="F4045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Gauss's Law for Magnetism: No Lone Poles!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break a magnet in half, you don't get a separate north and south pole.  You get two smaller magnets, each with a north and south pole.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Trying to isolate a magnetic monopole is a fundamental difference between electricity and magnetism.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Scientists continue to search for them, but so far, none have been found.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33378" y="3407607"/>
            <a:ext cx="182880" cy="182880"/>
          </a:xfrm>
          <a:prstGeom prst="sun">
            <a:avLst/>
          </a:prstGeom>
          <a:noFill/>
          <a:ln w="1270">
            <a:solidFill>
              <a:srgbClr val="16CAD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9543" y="2079964"/>
            <a:ext cx="182880" cy="182880"/>
          </a:xfrm>
          <a:prstGeom prst="cube">
            <a:avLst/>
          </a:prstGeom>
          <a:noFill/>
          <a:ln w="1270">
            <a:solidFill>
              <a:srgbClr val="17E0E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75562" y="478854"/>
            <a:ext cx="182880" cy="182880"/>
          </a:xfrm>
          <a:prstGeom prst="cube">
            <a:avLst/>
          </a:prstGeom>
          <a:noFill/>
          <a:ln w="1270">
            <a:solidFill>
              <a:srgbClr val="319BF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49403" y="1516782"/>
            <a:ext cx="182880" cy="182880"/>
          </a:xfrm>
          <a:prstGeom prst="rect">
            <a:avLst/>
          </a:prstGeom>
          <a:noFill/>
          <a:ln w="1270">
            <a:solidFill>
              <a:srgbClr val="CBAA0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15037" y="4204954"/>
            <a:ext cx="182880" cy="182880"/>
          </a:xfrm>
          <a:prstGeom prst="rect">
            <a:avLst/>
          </a:prstGeom>
          <a:noFill/>
          <a:ln w="1270">
            <a:solidFill>
              <a:srgbClr val="A8DE8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Equation 3: Faraday's Law of Induction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changing magnetic field creates an electric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the principle behind electric generators and transformers.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changing magnetic field through a loop of wire induces a voltage (electromotive force) in the wire.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faster the magnetic field changes, the stronger the induced electric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15214" y="3205058"/>
            <a:ext cx="182880" cy="182880"/>
          </a:xfrm>
          <a:prstGeom prst="triangle">
            <a:avLst/>
          </a:prstGeom>
          <a:noFill/>
          <a:ln w="1270">
            <a:solidFill>
              <a:srgbClr val="6F3B5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63165" y="2842589"/>
            <a:ext cx="182880" cy="182880"/>
          </a:xfrm>
          <a:prstGeom prst="rect">
            <a:avLst/>
          </a:prstGeom>
          <a:noFill/>
          <a:ln w="1270">
            <a:solidFill>
              <a:srgbClr val="B2409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3991" y="2961395"/>
            <a:ext cx="182880" cy="182880"/>
          </a:xfrm>
          <a:prstGeom prst="rect">
            <a:avLst/>
          </a:prstGeom>
          <a:noFill/>
          <a:ln w="1270">
            <a:solidFill>
              <a:srgbClr val="04B2F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28906" y="3727861"/>
            <a:ext cx="182880" cy="182880"/>
          </a:xfrm>
          <a:prstGeom prst="rect">
            <a:avLst/>
          </a:prstGeom>
          <a:noFill/>
          <a:ln w="1270">
            <a:solidFill>
              <a:srgbClr val="EBED2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75624" y="4289161"/>
            <a:ext cx="182880" cy="182880"/>
          </a:xfrm>
          <a:prstGeom prst="triangle">
            <a:avLst/>
          </a:prstGeom>
          <a:noFill/>
          <a:ln w="1270">
            <a:solidFill>
              <a:srgbClr val="45AC7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Faraday's Law: The Key to Generators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a generator works: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Mechanically rotating a coil of wire in a magnetic field causes the magnetic flux through the coil to change.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changing magnetic flux induces a voltage in the coil, which can then be used to power a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Faraday's Law explains why moving magnets near wires can generate electricity.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2025-02-24T11:48:21Z</dcterms:created>
  <dcterms:modified xsi:type="dcterms:W3CDTF">2025-02-24T11:48:21Z</dcterms:modified>
</cp:coreProperties>
</file>