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6209591" y="4198501"/>
            <a:ext cx="182880" cy="182880"/>
          </a:xfrm>
          <a:prstGeom prst="cube">
            <a:avLst/>
          </a:prstGeom>
          <a:noFill/>
          <a:ln w="1270">
            <a:solidFill>
              <a:srgbClr val="8A399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772219" y="887090"/>
            <a:ext cx="182880" cy="182880"/>
          </a:xfrm>
          <a:prstGeom prst="sun">
            <a:avLst/>
          </a:prstGeom>
          <a:noFill/>
          <a:ln w="1270">
            <a:solidFill>
              <a:srgbClr val="4D464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981920" y="2353432"/>
            <a:ext cx="182880" cy="182880"/>
          </a:xfrm>
          <a:prstGeom prst="sun">
            <a:avLst/>
          </a:prstGeom>
          <a:noFill/>
          <a:ln w="1270">
            <a:solidFill>
              <a:srgbClr val="3404B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48582" y="1659529"/>
            <a:ext cx="182880" cy="182880"/>
          </a:xfrm>
          <a:prstGeom prst="triangle">
            <a:avLst/>
          </a:prstGeom>
          <a:noFill/>
          <a:ln w="1270">
            <a:solidFill>
              <a:srgbClr val="2ABA2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96274" y="40110"/>
            <a:ext cx="182880" cy="182880"/>
          </a:xfrm>
          <a:prstGeom prst="triangle">
            <a:avLst/>
          </a:prstGeom>
          <a:noFill/>
          <a:ln w="1270">
            <a:solidFill>
              <a:srgbClr val="E8397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Optoelectronics: Light Meets Electronics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Optoelectronics?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basics explained.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LEDs, Lasers, Photodetectors, Solar Cells.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explanations of the physics.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optoelectronics is used every day.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Trends: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What's next in this exciting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03817" y="588267"/>
            <a:ext cx="182880" cy="182880"/>
          </a:xfrm>
          <a:prstGeom prst="triangle">
            <a:avLst/>
          </a:prstGeom>
          <a:noFill/>
          <a:ln w="1270">
            <a:solidFill>
              <a:srgbClr val="24977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15996" y="2098259"/>
            <a:ext cx="182880" cy="182880"/>
          </a:xfrm>
          <a:prstGeom prst="cube">
            <a:avLst/>
          </a:prstGeom>
          <a:noFill/>
          <a:ln w="1270">
            <a:solidFill>
              <a:srgbClr val="336AC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07814" y="205648"/>
            <a:ext cx="182880" cy="182880"/>
          </a:xfrm>
          <a:prstGeom prst="rect">
            <a:avLst/>
          </a:prstGeom>
          <a:noFill/>
          <a:ln w="1270">
            <a:solidFill>
              <a:srgbClr val="7E581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89431" y="2740287"/>
            <a:ext cx="182880" cy="182880"/>
          </a:xfrm>
          <a:prstGeom prst="sun">
            <a:avLst/>
          </a:prstGeom>
          <a:noFill/>
          <a:ln w="1270">
            <a:solidFill>
              <a:srgbClr val="3AEFD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06354" y="369365"/>
            <a:ext cx="182880" cy="182880"/>
          </a:xfrm>
          <a:prstGeom prst="rect">
            <a:avLst/>
          </a:prstGeom>
          <a:noFill/>
          <a:ln w="1270">
            <a:solidFill>
              <a:srgbClr val="EA396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Lighting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LED lighting is everywhere!  Replacing incandescent and fluorescent bulbs.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efficiency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Long lifespan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Compact size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Dimmable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Streetlights, home lighting, car headlights, flashlights.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13051" y="4123892"/>
            <a:ext cx="182880" cy="182880"/>
          </a:xfrm>
          <a:prstGeom prst="triangle">
            <a:avLst/>
          </a:prstGeom>
          <a:noFill/>
          <a:ln w="1270">
            <a:solidFill>
              <a:srgbClr val="7BC38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87235" y="2780598"/>
            <a:ext cx="182880" cy="182880"/>
          </a:xfrm>
          <a:prstGeom prst="rect">
            <a:avLst/>
          </a:prstGeom>
          <a:noFill/>
          <a:ln w="1270">
            <a:solidFill>
              <a:srgbClr val="CC20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03248" y="4387708"/>
            <a:ext cx="182880" cy="182880"/>
          </a:xfrm>
          <a:prstGeom prst="cube">
            <a:avLst/>
          </a:prstGeom>
          <a:noFill/>
          <a:ln w="1270">
            <a:solidFill>
              <a:srgbClr val="1BBA0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69984" y="1882721"/>
            <a:ext cx="182880" cy="182880"/>
          </a:xfrm>
          <a:prstGeom prst="sun">
            <a:avLst/>
          </a:prstGeom>
          <a:noFill/>
          <a:ln w="1270">
            <a:solidFill>
              <a:srgbClr val="C1984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00932" y="4329504"/>
            <a:ext cx="182880" cy="182880"/>
          </a:xfrm>
          <a:prstGeom prst="cube">
            <a:avLst/>
          </a:prstGeom>
          <a:noFill/>
          <a:ln w="1270">
            <a:solidFill>
              <a:srgbClr val="C63E9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Displays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Optoelectronics powers our screens!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LED Displays: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TVs, smartphones, billboards. Individual LEDs form pixels.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LCD Displays (with LED Backlighting):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Liquid crystals block or allow light from an LED backlight to pass through.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OLED Displays: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Organic LEDs emit light directly. Superior contrast and thinner designs.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680479" y="1624696"/>
            <a:ext cx="182880" cy="182880"/>
          </a:xfrm>
          <a:prstGeom prst="sun">
            <a:avLst/>
          </a:prstGeom>
          <a:noFill/>
          <a:ln w="1270">
            <a:solidFill>
              <a:srgbClr val="0A3B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08174" y="827293"/>
            <a:ext cx="182880" cy="182880"/>
          </a:xfrm>
          <a:prstGeom prst="cube">
            <a:avLst/>
          </a:prstGeom>
          <a:noFill/>
          <a:ln w="1270">
            <a:solidFill>
              <a:srgbClr val="E9359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79769" y="2121706"/>
            <a:ext cx="182880" cy="182880"/>
          </a:xfrm>
          <a:prstGeom prst="cube">
            <a:avLst/>
          </a:prstGeom>
          <a:noFill/>
          <a:ln w="1270">
            <a:solidFill>
              <a:srgbClr val="8E842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625641" y="277318"/>
            <a:ext cx="182880" cy="182880"/>
          </a:xfrm>
          <a:prstGeom prst="triangle">
            <a:avLst/>
          </a:prstGeom>
          <a:noFill/>
          <a:ln w="1270">
            <a:solidFill>
              <a:srgbClr val="A175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93035" y="3830252"/>
            <a:ext cx="182880" cy="182880"/>
          </a:xfrm>
          <a:prstGeom prst="rect">
            <a:avLst/>
          </a:prstGeom>
          <a:noFill/>
          <a:ln w="1270">
            <a:solidFill>
              <a:srgbClr val="CC387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Optical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Fiber optics use light to transmit data at high speeds.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bandwidth (more data)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 signal loss (long distances)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Immune to electromagnetic interference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Internet, telephone networks, cable TV.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43708" y="3643604"/>
            <a:ext cx="182880" cy="182880"/>
          </a:xfrm>
          <a:prstGeom prst="sun">
            <a:avLst/>
          </a:prstGeom>
          <a:noFill/>
          <a:ln w="1270">
            <a:solidFill>
              <a:srgbClr val="389F2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70759" y="3463027"/>
            <a:ext cx="182880" cy="182880"/>
          </a:xfrm>
          <a:prstGeom prst="cube">
            <a:avLst/>
          </a:prstGeom>
          <a:noFill/>
          <a:ln w="1270">
            <a:solidFill>
              <a:srgbClr val="EFD29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25782" y="1959043"/>
            <a:ext cx="182880" cy="182880"/>
          </a:xfrm>
          <a:prstGeom prst="cube">
            <a:avLst/>
          </a:prstGeom>
          <a:noFill/>
          <a:ln w="1270">
            <a:solidFill>
              <a:srgbClr val="050EE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82876" y="3147302"/>
            <a:ext cx="182880" cy="182880"/>
          </a:xfrm>
          <a:prstGeom prst="triangle">
            <a:avLst/>
          </a:prstGeom>
          <a:noFill/>
          <a:ln w="1270">
            <a:solidFill>
              <a:srgbClr val="4688B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67314" y="2970676"/>
            <a:ext cx="182880" cy="182880"/>
          </a:xfrm>
          <a:prstGeom prst="triangle">
            <a:avLst/>
          </a:prstGeom>
          <a:noFill/>
          <a:ln w="1270">
            <a:solidFill>
              <a:srgbClr val="45DF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Barcode Scanners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Lasers or LEDs are used to scan barcodes.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 is reflected from the barcode and detected by a photodetector.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pattern of light and dark is decoded: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This identifies the product.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86977" y="3490360"/>
            <a:ext cx="182880" cy="182880"/>
          </a:xfrm>
          <a:prstGeom prst="triangle">
            <a:avLst/>
          </a:prstGeom>
          <a:noFill/>
          <a:ln w="1270">
            <a:solidFill>
              <a:srgbClr val="12372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40508" y="2698530"/>
            <a:ext cx="182880" cy="182880"/>
          </a:xfrm>
          <a:prstGeom prst="sun">
            <a:avLst/>
          </a:prstGeom>
          <a:noFill/>
          <a:ln w="1270">
            <a:solidFill>
              <a:srgbClr val="AFDD3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09764" y="2473098"/>
            <a:ext cx="182880" cy="182880"/>
          </a:xfrm>
          <a:prstGeom prst="triangle">
            <a:avLst/>
          </a:prstGeom>
          <a:noFill/>
          <a:ln w="1270">
            <a:solidFill>
              <a:srgbClr val="CC0CA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83615" y="2481157"/>
            <a:ext cx="182880" cy="182880"/>
          </a:xfrm>
          <a:prstGeom prst="cube">
            <a:avLst/>
          </a:prstGeom>
          <a:noFill/>
          <a:ln w="1270">
            <a:solidFill>
              <a:srgbClr val="F6739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23799" y="2422624"/>
            <a:ext cx="182880" cy="182880"/>
          </a:xfrm>
          <a:prstGeom prst="triangle">
            <a:avLst/>
          </a:prstGeom>
          <a:noFill/>
          <a:ln w="1270">
            <a:solidFill>
              <a:srgbClr val="41B4B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Medical Devices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Optoelectronics plays a crucial role in medical diagnostics and treatments.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Laser surgery: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Precision cutting and ablation.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Optical sensors: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Monitoring blood oxygen levels, glucose levels, and other vital signs.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Endoscopy: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fiber optics to view inside the body.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863418" y="2775420"/>
            <a:ext cx="182880" cy="182880"/>
          </a:xfrm>
          <a:prstGeom prst="rect">
            <a:avLst/>
          </a:prstGeom>
          <a:noFill/>
          <a:ln w="1270">
            <a:solidFill>
              <a:srgbClr val="D0E9D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49966" y="3317790"/>
            <a:ext cx="182880" cy="182880"/>
          </a:xfrm>
          <a:prstGeom prst="rect">
            <a:avLst/>
          </a:prstGeom>
          <a:noFill/>
          <a:ln w="1270">
            <a:solidFill>
              <a:srgbClr val="99C33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65744" y="4423735"/>
            <a:ext cx="182880" cy="182880"/>
          </a:xfrm>
          <a:prstGeom prst="rect">
            <a:avLst/>
          </a:prstGeom>
          <a:noFill/>
          <a:ln w="1270">
            <a:solidFill>
              <a:srgbClr val="5018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58787" y="3637374"/>
            <a:ext cx="182880" cy="182880"/>
          </a:xfrm>
          <a:prstGeom prst="sun">
            <a:avLst/>
          </a:prstGeom>
          <a:noFill/>
          <a:ln w="1270">
            <a:solidFill>
              <a:srgbClr val="B77A6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86423" y="3288235"/>
            <a:ext cx="182880" cy="182880"/>
          </a:xfrm>
          <a:prstGeom prst="triangle">
            <a:avLst/>
          </a:prstGeom>
          <a:noFill/>
          <a:ln w="1270">
            <a:solidFill>
              <a:srgbClr val="A593D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Trends: Quantum Dots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dots are tiny semiconductor nanocrystals with unique optical properties.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Tunable Emission: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color of light emitted depends on the size of the quantum dot.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Next-generation displays, solar cells, and biomedical imaging.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72395" y="1706528"/>
            <a:ext cx="182880" cy="182880"/>
          </a:xfrm>
          <a:prstGeom prst="triangle">
            <a:avLst/>
          </a:prstGeom>
          <a:noFill/>
          <a:ln w="1270">
            <a:solidFill>
              <a:srgbClr val="89BF6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67016" y="225629"/>
            <a:ext cx="182880" cy="182880"/>
          </a:xfrm>
          <a:prstGeom prst="cube">
            <a:avLst/>
          </a:prstGeom>
          <a:noFill/>
          <a:ln w="1270">
            <a:solidFill>
              <a:srgbClr val="0EE9E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25801" y="2569327"/>
            <a:ext cx="182880" cy="182880"/>
          </a:xfrm>
          <a:prstGeom prst="triangle">
            <a:avLst/>
          </a:prstGeom>
          <a:noFill/>
          <a:ln w="1270">
            <a:solidFill>
              <a:srgbClr val="C45B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93450" y="2177150"/>
            <a:ext cx="182880" cy="182880"/>
          </a:xfrm>
          <a:prstGeom prst="triangle">
            <a:avLst/>
          </a:prstGeom>
          <a:noFill/>
          <a:ln w="1270">
            <a:solidFill>
              <a:srgbClr val="0667B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59655" y="2755786"/>
            <a:ext cx="182880" cy="182880"/>
          </a:xfrm>
          <a:prstGeom prst="triangle">
            <a:avLst/>
          </a:prstGeom>
          <a:noFill/>
          <a:ln w="1270">
            <a:solidFill>
              <a:srgbClr val="F7C37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Trends: Perovskite Solar Cells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Perovskites are a new class of materials with excellent light-absorbing properties.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for high efficiency: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Comparable to silicon solar cells.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manufacturing cost: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Potentially easier and cheaper to produce.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Still under development: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Stability and long-term reliability are ongoing challenges.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8451" y="2838413"/>
            <a:ext cx="182880" cy="182880"/>
          </a:xfrm>
          <a:prstGeom prst="cube">
            <a:avLst/>
          </a:prstGeom>
          <a:noFill/>
          <a:ln w="1270">
            <a:solidFill>
              <a:srgbClr val="19916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13638" y="1025775"/>
            <a:ext cx="182880" cy="182880"/>
          </a:xfrm>
          <a:prstGeom prst="sun">
            <a:avLst/>
          </a:prstGeom>
          <a:noFill/>
          <a:ln w="1270">
            <a:solidFill>
              <a:srgbClr val="0315A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52340" y="645699"/>
            <a:ext cx="182880" cy="182880"/>
          </a:xfrm>
          <a:prstGeom prst="sun">
            <a:avLst/>
          </a:prstGeom>
          <a:noFill/>
          <a:ln w="1270">
            <a:solidFill>
              <a:srgbClr val="F7C92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01830" y="3241657"/>
            <a:ext cx="182880" cy="182880"/>
          </a:xfrm>
          <a:prstGeom prst="cube">
            <a:avLst/>
          </a:prstGeom>
          <a:noFill/>
          <a:ln w="1270">
            <a:solidFill>
              <a:srgbClr val="7E9C0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83495" y="2363243"/>
            <a:ext cx="182880" cy="182880"/>
          </a:xfrm>
          <a:prstGeom prst="triangle">
            <a:avLst/>
          </a:prstGeom>
          <a:noFill/>
          <a:ln w="1270">
            <a:solidFill>
              <a:srgbClr val="39252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Trends: Integrated Photonics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Integrating optical and electronic components onto a single chip.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Smaller size and lower power consumption: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Enables faster and more efficient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High-speed optical communication, advanced sensors, and quantum computing.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26394" y="2687362"/>
            <a:ext cx="182880" cy="182880"/>
          </a:xfrm>
          <a:prstGeom prst="triangle">
            <a:avLst/>
          </a:prstGeom>
          <a:noFill/>
          <a:ln w="1270">
            <a:solidFill>
              <a:srgbClr val="D45A3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9848" y="814083"/>
            <a:ext cx="182880" cy="182880"/>
          </a:xfrm>
          <a:prstGeom prst="rect">
            <a:avLst/>
          </a:prstGeom>
          <a:noFill/>
          <a:ln w="1270">
            <a:solidFill>
              <a:srgbClr val="45D21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39429" y="2811284"/>
            <a:ext cx="182880" cy="182880"/>
          </a:xfrm>
          <a:prstGeom prst="cube">
            <a:avLst/>
          </a:prstGeom>
          <a:noFill/>
          <a:ln w="1270">
            <a:solidFill>
              <a:srgbClr val="6934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5861" y="3866676"/>
            <a:ext cx="182880" cy="182880"/>
          </a:xfrm>
          <a:prstGeom prst="rect">
            <a:avLst/>
          </a:prstGeom>
          <a:noFill/>
          <a:ln w="1270">
            <a:solidFill>
              <a:srgbClr val="2CF6B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754631" y="811024"/>
            <a:ext cx="182880" cy="182880"/>
          </a:xfrm>
          <a:prstGeom prst="sun">
            <a:avLst/>
          </a:prstGeom>
          <a:noFill/>
          <a:ln w="1270">
            <a:solidFill>
              <a:srgbClr val="5EA56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Trends: LiDAR (Light Detection and Ranging)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LiDAR uses laser light to create detailed 3D maps of the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Self-driving cars: Enables perception of surroundings.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Surveying and mapping: Creating accurate terrain models.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Robotics: Guiding robots in complex environments.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58411" y="2651438"/>
            <a:ext cx="182880" cy="182880"/>
          </a:xfrm>
          <a:prstGeom prst="triangle">
            <a:avLst/>
          </a:prstGeom>
          <a:noFill/>
          <a:ln w="1270">
            <a:solidFill>
              <a:srgbClr val="4A14D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84477" y="2839257"/>
            <a:ext cx="182880" cy="182880"/>
          </a:xfrm>
          <a:prstGeom prst="rect">
            <a:avLst/>
          </a:prstGeom>
          <a:noFill/>
          <a:ln w="1270">
            <a:solidFill>
              <a:srgbClr val="F350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57635" y="519075"/>
            <a:ext cx="182880" cy="182880"/>
          </a:xfrm>
          <a:prstGeom prst="cube">
            <a:avLst/>
          </a:prstGeom>
          <a:noFill/>
          <a:ln w="1270">
            <a:solidFill>
              <a:srgbClr val="9716F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0914" y="346016"/>
            <a:ext cx="182880" cy="182880"/>
          </a:xfrm>
          <a:prstGeom prst="sun">
            <a:avLst/>
          </a:prstGeom>
          <a:noFill/>
          <a:ln w="1270">
            <a:solidFill>
              <a:srgbClr val="53E39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78071" y="4398557"/>
            <a:ext cx="182880" cy="182880"/>
          </a:xfrm>
          <a:prstGeom prst="sun">
            <a:avLst/>
          </a:prstGeom>
          <a:noFill/>
          <a:ln w="1270">
            <a:solidFill>
              <a:srgbClr val="813B8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Summary: The Power of Light and Electronics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Optoelectronics is a vibrant and rapidly growing field that combines the power of light and electronics.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LEDs, Lasers, Photodetectors, Solar Cells.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Wide Range of 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Lighting, displays, communication, medicine, and more.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 Innovation: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New materials and technologies are constantly being developed.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46442" y="2810098"/>
            <a:ext cx="182880" cy="182880"/>
          </a:xfrm>
          <a:prstGeom prst="cube">
            <a:avLst/>
          </a:prstGeom>
          <a:noFill/>
          <a:ln w="1270">
            <a:solidFill>
              <a:srgbClr val="D63B7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46276" y="4501011"/>
            <a:ext cx="182880" cy="182880"/>
          </a:xfrm>
          <a:prstGeom prst="cube">
            <a:avLst/>
          </a:prstGeom>
          <a:noFill/>
          <a:ln w="1270">
            <a:solidFill>
              <a:srgbClr val="88FDF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8112" y="1665452"/>
            <a:ext cx="182880" cy="182880"/>
          </a:xfrm>
          <a:prstGeom prst="sun">
            <a:avLst/>
          </a:prstGeom>
          <a:noFill/>
          <a:ln w="1270">
            <a:solidFill>
              <a:srgbClr val="78813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15072" y="2047907"/>
            <a:ext cx="182880" cy="182880"/>
          </a:xfrm>
          <a:prstGeom prst="triangle">
            <a:avLst/>
          </a:prstGeom>
          <a:noFill/>
          <a:ln w="1270">
            <a:solidFill>
              <a:srgbClr val="D8CF1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10300" y="1107407"/>
            <a:ext cx="182880" cy="182880"/>
          </a:xfrm>
          <a:prstGeom prst="cube">
            <a:avLst/>
          </a:prstGeom>
          <a:noFill/>
          <a:ln w="1270">
            <a:solidFill>
              <a:srgbClr val="939B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Optoelectronics?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Optoelectronics is the study and application of electronic devices that interact with light.  Think of it as the bridge between electricity and light.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involves: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Converting electrical energy into light (e.g., LEDs).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Converting light into electrical energy (e.g., solar cells).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Manipulating light using electronic means (e.g., optical switches).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Essentially, any device that uses light in conjunction with electronics falls under optoelectronics.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53407" y="4031345"/>
            <a:ext cx="182880" cy="182880"/>
          </a:xfrm>
          <a:prstGeom prst="sun">
            <a:avLst/>
          </a:prstGeom>
          <a:noFill/>
          <a:ln w="1270">
            <a:solidFill>
              <a:srgbClr val="F5A4E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48423" y="996874"/>
            <a:ext cx="182880" cy="182880"/>
          </a:xfrm>
          <a:prstGeom prst="triangle">
            <a:avLst/>
          </a:prstGeom>
          <a:noFill/>
          <a:ln w="1270">
            <a:solidFill>
              <a:srgbClr val="7BBCE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07862" y="1878542"/>
            <a:ext cx="182880" cy="182880"/>
          </a:xfrm>
          <a:prstGeom prst="rect">
            <a:avLst/>
          </a:prstGeom>
          <a:noFill/>
          <a:ln w="1270">
            <a:solidFill>
              <a:srgbClr val="AEFAB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14992" y="1813499"/>
            <a:ext cx="182880" cy="182880"/>
          </a:xfrm>
          <a:prstGeom prst="sun">
            <a:avLst/>
          </a:prstGeom>
          <a:noFill/>
          <a:ln w="1270">
            <a:solidFill>
              <a:srgbClr val="057F5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99567" y="2187044"/>
            <a:ext cx="182880" cy="182880"/>
          </a:xfrm>
          <a:prstGeom prst="triangle">
            <a:avLst/>
          </a:prstGeom>
          <a:noFill/>
          <a:ln w="1270">
            <a:solidFill>
              <a:srgbClr val="C4484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Band Gap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band gap is a key property of semiconductor materials.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energy difference between the valence band and the conduction band.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Determines Light Emission/Absorption: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Dictates the wavelength (color) of light that an LED emits or a photodetector absorbs.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 Selection: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Choosing the right material with the appropriate band gap is crucial for specific optoelectronic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897068" y="1621065"/>
            <a:ext cx="182880" cy="182880"/>
          </a:xfrm>
          <a:prstGeom prst="cube">
            <a:avLst/>
          </a:prstGeom>
          <a:noFill/>
          <a:ln w="1270">
            <a:solidFill>
              <a:srgbClr val="26CE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19316" y="51324"/>
            <a:ext cx="182880" cy="182880"/>
          </a:xfrm>
          <a:prstGeom prst="cube">
            <a:avLst/>
          </a:prstGeom>
          <a:noFill/>
          <a:ln w="1270">
            <a:solidFill>
              <a:srgbClr val="7499D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17492" y="1441090"/>
            <a:ext cx="182880" cy="182880"/>
          </a:xfrm>
          <a:prstGeom prst="rect">
            <a:avLst/>
          </a:prstGeom>
          <a:noFill/>
          <a:ln w="1270">
            <a:solidFill>
              <a:srgbClr val="F3FC4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28013" y="255766"/>
            <a:ext cx="182880" cy="182880"/>
          </a:xfrm>
          <a:prstGeom prst="triangle">
            <a:avLst/>
          </a:prstGeom>
          <a:noFill/>
          <a:ln w="1270">
            <a:solidFill>
              <a:srgbClr val="1289B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6428" y="197569"/>
            <a:ext cx="182880" cy="182880"/>
          </a:xfrm>
          <a:prstGeom prst="sun">
            <a:avLst/>
          </a:prstGeom>
          <a:noFill/>
          <a:ln w="1270">
            <a:solidFill>
              <a:srgbClr val="E0153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Photovoltaic Effect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photovoltaic effect is the principle behind solar cells.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generation of voltage and electric current in a material upon exposure to light.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Mechanism: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Photons excite electrons, creating electron-hole pairs that are separated by an internal electric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Conversion: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 energy is directly converted into electrical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3203" y="1626575"/>
            <a:ext cx="182880" cy="182880"/>
          </a:xfrm>
          <a:prstGeom prst="cube">
            <a:avLst/>
          </a:prstGeom>
          <a:noFill/>
          <a:ln w="1270">
            <a:solidFill>
              <a:srgbClr val="D1284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85" y="1509116"/>
            <a:ext cx="182880" cy="182880"/>
          </a:xfrm>
          <a:prstGeom prst="triangle">
            <a:avLst/>
          </a:prstGeom>
          <a:noFill/>
          <a:ln w="1270">
            <a:solidFill>
              <a:srgbClr val="09FC5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03432" y="3986727"/>
            <a:ext cx="182880" cy="182880"/>
          </a:xfrm>
          <a:prstGeom prst="rect">
            <a:avLst/>
          </a:prstGeom>
          <a:noFill/>
          <a:ln w="1270">
            <a:solidFill>
              <a:srgbClr val="B0A5F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49806" y="4340832"/>
            <a:ext cx="182880" cy="182880"/>
          </a:xfrm>
          <a:prstGeom prst="triangle">
            <a:avLst/>
          </a:prstGeom>
          <a:noFill/>
          <a:ln w="1270">
            <a:solidFill>
              <a:srgbClr val="52E8D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14173" y="1825548"/>
            <a:ext cx="182880" cy="182880"/>
          </a:xfrm>
          <a:prstGeom prst="rect">
            <a:avLst/>
          </a:prstGeom>
          <a:noFill/>
          <a:ln w="1270">
            <a:solidFill>
              <a:srgbClr val="8A9CC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Displays: MicroLEDs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MicroLEDs are tiny LEDs that offer several advantages over OLEDs.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brightness and contrast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Longer lifespan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Greater energy efficiency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for flexible and transparent displays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Manufacturing complexity and cost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Mass transfer and yield issues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7039" y="2725263"/>
            <a:ext cx="182880" cy="182880"/>
          </a:xfrm>
          <a:prstGeom prst="rect">
            <a:avLst/>
          </a:prstGeom>
          <a:noFill/>
          <a:ln w="1270">
            <a:solidFill>
              <a:srgbClr val="4BEF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03849" y="2845083"/>
            <a:ext cx="182880" cy="182880"/>
          </a:xfrm>
          <a:prstGeom prst="cube">
            <a:avLst/>
          </a:prstGeom>
          <a:noFill/>
          <a:ln w="1270">
            <a:solidFill>
              <a:srgbClr val="1E0AC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24084" y="1279574"/>
            <a:ext cx="182880" cy="182880"/>
          </a:xfrm>
          <a:prstGeom prst="sun">
            <a:avLst/>
          </a:prstGeom>
          <a:noFill/>
          <a:ln w="1270">
            <a:solidFill>
              <a:srgbClr val="BCAA9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38611" y="2306219"/>
            <a:ext cx="182880" cy="182880"/>
          </a:xfrm>
          <a:prstGeom prst="rect">
            <a:avLst/>
          </a:prstGeom>
          <a:noFill/>
          <a:ln w="1270">
            <a:solidFill>
              <a:srgbClr val="AF2A2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76760" y="2537766"/>
            <a:ext cx="182880" cy="182880"/>
          </a:xfrm>
          <a:prstGeom prst="rect">
            <a:avLst/>
          </a:prstGeom>
          <a:noFill/>
          <a:ln w="1270">
            <a:solidFill>
              <a:srgbClr val="AAD1F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Optical Sensors: Beyond Simple Detection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Optical sensors are becoming increasingly sophisticated.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sensors: Measuring the color of light.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Proximity sensors: Detecting the presence of objects.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Gas sensors: Detecting specific gases based on their absorption spectrum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sensors: Capturing images (e.g. in cameras)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Industrial automation, environmental monitoring, medical diagnostics, and consumer electronics.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614532" y="1223482"/>
            <a:ext cx="182880" cy="182880"/>
          </a:xfrm>
          <a:prstGeom prst="cube">
            <a:avLst/>
          </a:prstGeom>
          <a:noFill/>
          <a:ln w="1270">
            <a:solidFill>
              <a:srgbClr val="868A8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08288" y="940621"/>
            <a:ext cx="182880" cy="182880"/>
          </a:xfrm>
          <a:prstGeom prst="rect">
            <a:avLst/>
          </a:prstGeom>
          <a:noFill/>
          <a:ln w="1270">
            <a:solidFill>
              <a:srgbClr val="B5EDB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88623" y="2851611"/>
            <a:ext cx="182880" cy="182880"/>
          </a:xfrm>
          <a:prstGeom prst="cube">
            <a:avLst/>
          </a:prstGeom>
          <a:noFill/>
          <a:ln w="1270">
            <a:solidFill>
              <a:srgbClr val="DED3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78177" y="885840"/>
            <a:ext cx="182880" cy="182880"/>
          </a:xfrm>
          <a:prstGeom prst="triangle">
            <a:avLst/>
          </a:prstGeom>
          <a:noFill/>
          <a:ln w="1270">
            <a:solidFill>
              <a:srgbClr val="83DF6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98486" y="2646162"/>
            <a:ext cx="182880" cy="182880"/>
          </a:xfrm>
          <a:prstGeom prst="rect">
            <a:avLst/>
          </a:prstGeom>
          <a:noFill/>
          <a:ln w="1270">
            <a:solidFill>
              <a:srgbClr val="14E1A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attending this presentation on Optoelectronics.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hope you have gained a better understanding of this fascinating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4560" y="2679730"/>
            <a:ext cx="182880" cy="182880"/>
          </a:xfrm>
          <a:prstGeom prst="rect">
            <a:avLst/>
          </a:prstGeom>
          <a:noFill/>
          <a:ln w="1270">
            <a:solidFill>
              <a:srgbClr val="90AF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47940" y="794263"/>
            <a:ext cx="182880" cy="182880"/>
          </a:xfrm>
          <a:prstGeom prst="cube">
            <a:avLst/>
          </a:prstGeom>
          <a:noFill/>
          <a:ln w="1270">
            <a:solidFill>
              <a:srgbClr val="8EF11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97710" y="2563922"/>
            <a:ext cx="182880" cy="182880"/>
          </a:xfrm>
          <a:prstGeom prst="triangle">
            <a:avLst/>
          </a:prstGeom>
          <a:noFill/>
          <a:ln w="1270">
            <a:solidFill>
              <a:srgbClr val="D607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26356" y="2559667"/>
            <a:ext cx="182880" cy="182880"/>
          </a:xfrm>
          <a:prstGeom prst="triangle">
            <a:avLst/>
          </a:prstGeom>
          <a:noFill/>
          <a:ln w="1270">
            <a:solidFill>
              <a:srgbClr val="69F59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25706" y="3176983"/>
            <a:ext cx="182880" cy="182880"/>
          </a:xfrm>
          <a:prstGeom prst="rect">
            <a:avLst/>
          </a:prstGeom>
          <a:noFill/>
          <a:ln w="1270">
            <a:solidFill>
              <a:srgbClr val="4F3D8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Component: Light Emitting Diodes (LEDs)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LEDs are semiconductor devices that emit light when an electric current passes through them.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 (simplified):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Electrons recombine with 'holes' within the semiconductor material, releasing energy in the form of light.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Efficient, long-lasting, compact, and available in various colors.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Lighting, displays, indicators, and more!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92601" y="3558373"/>
            <a:ext cx="182880" cy="182880"/>
          </a:xfrm>
          <a:prstGeom prst="triangle">
            <a:avLst/>
          </a:prstGeom>
          <a:noFill/>
          <a:ln w="1270">
            <a:solidFill>
              <a:srgbClr val="A612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35032" y="2237978"/>
            <a:ext cx="182880" cy="182880"/>
          </a:xfrm>
          <a:prstGeom prst="triangle">
            <a:avLst/>
          </a:prstGeom>
          <a:noFill/>
          <a:ln w="1270">
            <a:solidFill>
              <a:srgbClr val="28C0D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38623" y="2088187"/>
            <a:ext cx="182880" cy="182880"/>
          </a:xfrm>
          <a:prstGeom prst="rect">
            <a:avLst/>
          </a:prstGeom>
          <a:noFill/>
          <a:ln w="1270">
            <a:solidFill>
              <a:srgbClr val="58862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80543" y="947517"/>
            <a:ext cx="182880" cy="182880"/>
          </a:xfrm>
          <a:prstGeom prst="rect">
            <a:avLst/>
          </a:prstGeom>
          <a:noFill/>
          <a:ln w="1270">
            <a:solidFill>
              <a:srgbClr val="B045C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95303" y="4243642"/>
            <a:ext cx="182880" cy="182880"/>
          </a:xfrm>
          <a:prstGeom prst="sun">
            <a:avLst/>
          </a:prstGeom>
          <a:noFill/>
          <a:ln w="1270">
            <a:solidFill>
              <a:srgbClr val="BD00B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Component: Lasers (Light Amplification by Stimulated Emission of Radiation)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Lasers produce a highly focused and coherent beam of light.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 (simplified):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gain medium amplifies light within a resonant cavity.  Stimulated emission creates a beam of identical photons.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properties: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Coherent (all waves in phase), monochromatic (single wavelength), and highly directional.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Barcode scanners, laser pointers, fiber optic communication, medical procedures, industrial cutting.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65597" y="2133747"/>
            <a:ext cx="182880" cy="182880"/>
          </a:xfrm>
          <a:prstGeom prst="triangle">
            <a:avLst/>
          </a:prstGeom>
          <a:noFill/>
          <a:ln w="1270">
            <a:solidFill>
              <a:srgbClr val="0720A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08455" y="2919416"/>
            <a:ext cx="182880" cy="182880"/>
          </a:xfrm>
          <a:prstGeom prst="sun">
            <a:avLst/>
          </a:prstGeom>
          <a:noFill/>
          <a:ln w="1270">
            <a:solidFill>
              <a:srgbClr val="D272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72512" y="1845641"/>
            <a:ext cx="182880" cy="182880"/>
          </a:xfrm>
          <a:prstGeom prst="sun">
            <a:avLst/>
          </a:prstGeom>
          <a:noFill/>
          <a:ln w="1270">
            <a:solidFill>
              <a:srgbClr val="2A286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41171" y="1917547"/>
            <a:ext cx="182880" cy="182880"/>
          </a:xfrm>
          <a:prstGeom prst="cube">
            <a:avLst/>
          </a:prstGeom>
          <a:noFill/>
          <a:ln w="1270">
            <a:solidFill>
              <a:srgbClr val="4BB3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98233" y="3983334"/>
            <a:ext cx="182880" cy="182880"/>
          </a:xfrm>
          <a:prstGeom prst="sun">
            <a:avLst/>
          </a:prstGeom>
          <a:noFill/>
          <a:ln w="1270">
            <a:solidFill>
              <a:srgbClr val="42EB6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Component: Photodetectors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Photodetectors convert light into an electrical signal.  They are 'light sensors'.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Photodiodes, phototransistors, photoresistors (LDRs).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 (simplified):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Photons striking the detector create electron-hole pairs, increasing conductivity (photoresistors) or generating a current (photodiodes).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 meters, remote controls, optical communication receivers, security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49566" y="4151615"/>
            <a:ext cx="182880" cy="182880"/>
          </a:xfrm>
          <a:prstGeom prst="triangle">
            <a:avLst/>
          </a:prstGeom>
          <a:noFill/>
          <a:ln w="1270">
            <a:solidFill>
              <a:srgbClr val="88C2F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18981" y="4200796"/>
            <a:ext cx="182880" cy="182880"/>
          </a:xfrm>
          <a:prstGeom prst="rect">
            <a:avLst/>
          </a:prstGeom>
          <a:noFill/>
          <a:ln w="1270">
            <a:solidFill>
              <a:srgbClr val="FB21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82609" y="913888"/>
            <a:ext cx="182880" cy="182880"/>
          </a:xfrm>
          <a:prstGeom prst="rect">
            <a:avLst/>
          </a:prstGeom>
          <a:noFill/>
          <a:ln w="1270">
            <a:solidFill>
              <a:srgbClr val="14281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95580" y="741659"/>
            <a:ext cx="182880" cy="182880"/>
          </a:xfrm>
          <a:prstGeom prst="triangle">
            <a:avLst/>
          </a:prstGeom>
          <a:noFill/>
          <a:ln w="1270">
            <a:solidFill>
              <a:srgbClr val="2EA9C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05870" y="3473757"/>
            <a:ext cx="182880" cy="182880"/>
          </a:xfrm>
          <a:prstGeom prst="triangle">
            <a:avLst/>
          </a:prstGeom>
          <a:noFill/>
          <a:ln w="1270">
            <a:solidFill>
              <a:srgbClr val="9810C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Component: Solar Cells (Photovoltaic Cells)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Solar cells directly convert sunlight into electricity.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they work (simplified):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Photons from sunlight knock electrons loose from atoms in the semiconductor material, creating a flow of electrical current.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Silicon is the most common material.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Solar panels, calculators, satellites, and off-grid power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43154" y="2557237"/>
            <a:ext cx="182880" cy="182880"/>
          </a:xfrm>
          <a:prstGeom prst="triangle">
            <a:avLst/>
          </a:prstGeom>
          <a:noFill/>
          <a:ln w="1270">
            <a:solidFill>
              <a:srgbClr val="D2B6E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83549" y="389076"/>
            <a:ext cx="182880" cy="182880"/>
          </a:xfrm>
          <a:prstGeom prst="triangle">
            <a:avLst/>
          </a:prstGeom>
          <a:noFill/>
          <a:ln w="1270">
            <a:solidFill>
              <a:srgbClr val="2405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51227" y="3242318"/>
            <a:ext cx="182880" cy="182880"/>
          </a:xfrm>
          <a:prstGeom prst="sun">
            <a:avLst/>
          </a:prstGeom>
          <a:noFill/>
          <a:ln w="1270">
            <a:solidFill>
              <a:srgbClr val="C50C7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98073" y="2498444"/>
            <a:ext cx="182880" cy="182880"/>
          </a:xfrm>
          <a:prstGeom prst="sun">
            <a:avLst/>
          </a:prstGeom>
          <a:noFill/>
          <a:ln w="1270">
            <a:solidFill>
              <a:srgbClr val="CF71D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03438" y="263285"/>
            <a:ext cx="182880" cy="182880"/>
          </a:xfrm>
          <a:prstGeom prst="triangle">
            <a:avLst/>
          </a:prstGeom>
          <a:noFill/>
          <a:ln w="1270">
            <a:solidFill>
              <a:srgbClr val="8616D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LEDs Work: A Closer Look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a diode with a special semiconductor material.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Forward Bias: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Voltage applied in the correct direction.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Electron-Hole Recombination: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Electrons and 'holes' meet near the junction.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Photon Emission: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Energy released as light. The color depends on the material.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materials emit different colors of light.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2563" y="3143529"/>
            <a:ext cx="182880" cy="182880"/>
          </a:xfrm>
          <a:prstGeom prst="sun">
            <a:avLst/>
          </a:prstGeom>
          <a:noFill/>
          <a:ln w="1270">
            <a:solidFill>
              <a:srgbClr val="65FA8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18201" y="3272387"/>
            <a:ext cx="182880" cy="182880"/>
          </a:xfrm>
          <a:prstGeom prst="sun">
            <a:avLst/>
          </a:prstGeom>
          <a:noFill/>
          <a:ln w="1270">
            <a:solidFill>
              <a:srgbClr val="8DA5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52493" y="2074630"/>
            <a:ext cx="182880" cy="182880"/>
          </a:xfrm>
          <a:prstGeom prst="sun">
            <a:avLst/>
          </a:prstGeom>
          <a:noFill/>
          <a:ln w="1270">
            <a:solidFill>
              <a:srgbClr val="C897C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43385" y="1205674"/>
            <a:ext cx="182880" cy="182880"/>
          </a:xfrm>
          <a:prstGeom prst="sun">
            <a:avLst/>
          </a:prstGeom>
          <a:noFill/>
          <a:ln w="1270">
            <a:solidFill>
              <a:srgbClr val="DD249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39174" y="3392272"/>
            <a:ext cx="182880" cy="182880"/>
          </a:xfrm>
          <a:prstGeom prst="rect">
            <a:avLst/>
          </a:prstGeom>
          <a:noFill/>
          <a:ln w="1270">
            <a:solidFill>
              <a:srgbClr val="5183F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Lasers Work: Stimulated Emission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laser needs three main ingredients: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Gain Medium: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Material that amplifies light (e.g., ruby crystal, gas).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Pumping Mechanism: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Energy source to excite the gain medium (e.g., flash lamp, electric current).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Optical Resonator: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Mirrors that bounce light back and forth, amplifying it. This includes one partially reflective mirror that allows part of the beam to emit.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Stimulated emission makes the light coherent and focused.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49997" y="4396257"/>
            <a:ext cx="182880" cy="182880"/>
          </a:xfrm>
          <a:prstGeom prst="rect">
            <a:avLst/>
          </a:prstGeom>
          <a:noFill/>
          <a:ln w="1270">
            <a:solidFill>
              <a:srgbClr val="DCA5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46576" y="701048"/>
            <a:ext cx="182880" cy="182880"/>
          </a:xfrm>
          <a:prstGeom prst="rect">
            <a:avLst/>
          </a:prstGeom>
          <a:noFill/>
          <a:ln w="1270">
            <a:solidFill>
              <a:srgbClr val="18DE9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07621" y="3259033"/>
            <a:ext cx="182880" cy="182880"/>
          </a:xfrm>
          <a:prstGeom prst="sun">
            <a:avLst/>
          </a:prstGeom>
          <a:noFill/>
          <a:ln w="1270">
            <a:solidFill>
              <a:srgbClr val="57709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25230" y="576204"/>
            <a:ext cx="182880" cy="182880"/>
          </a:xfrm>
          <a:prstGeom prst="sun">
            <a:avLst/>
          </a:prstGeom>
          <a:noFill/>
          <a:ln w="1270">
            <a:solidFill>
              <a:srgbClr val="922AE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51134" y="2541170"/>
            <a:ext cx="182880" cy="182880"/>
          </a:xfrm>
          <a:prstGeom prst="rect">
            <a:avLst/>
          </a:prstGeom>
          <a:noFill/>
          <a:ln w="1270">
            <a:solidFill>
              <a:srgbClr val="908C1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Photodiodes Work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Photodiodes are diodes specifically designed to be sensitive to light.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Reverse Bias: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Voltage applied in the reverse direction (normally blocking current).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Photon Absorption: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Light strikes the depletion region of the diode.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Electron-Hole Pair Generation: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Creates electron-hole pairs.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Flow: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These carriers are swept across the junction, creating a current proportional to the light intensity.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2025-02-24T11:55:52Z</dcterms:created>
  <dcterms:modified xsi:type="dcterms:W3CDTF">2025-02-24T11:55:52Z</dcterms:modified>
</cp:coreProperties>
</file>